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64" d="100"/>
          <a:sy n="64" d="100"/>
        </p:scale>
        <p:origin x="78"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982BA92-EF00-4BB7-B7FA-D0689249358C}" type="datetimeFigureOut">
              <a:rPr lang="id-ID" smtClean="0"/>
              <a:t>13/09/2022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2596474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82BA92-EF00-4BB7-B7FA-D0689249358C}" type="datetimeFigureOut">
              <a:rPr lang="id-ID" smtClean="0"/>
              <a:t>13/09/2022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408713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82BA92-EF00-4BB7-B7FA-D0689249358C}" type="datetimeFigureOut">
              <a:rPr lang="id-ID" smtClean="0"/>
              <a:t>13/09/2022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3276137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82BA92-EF00-4BB7-B7FA-D0689249358C}" type="datetimeFigureOut">
              <a:rPr lang="id-ID" smtClean="0"/>
              <a:t>13/09/2022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3977906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82BA92-EF00-4BB7-B7FA-D0689249358C}" type="datetimeFigureOut">
              <a:rPr lang="id-ID" smtClean="0"/>
              <a:t>13/09/2022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94225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82BA92-EF00-4BB7-B7FA-D0689249358C}" type="datetimeFigureOut">
              <a:rPr lang="id-ID" smtClean="0"/>
              <a:t>13/09/2022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2763750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82BA92-EF00-4BB7-B7FA-D0689249358C}" type="datetimeFigureOut">
              <a:rPr lang="id-ID" smtClean="0"/>
              <a:t>13/09/2022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1207918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982BA92-EF00-4BB7-B7FA-D0689249358C}" type="datetimeFigureOut">
              <a:rPr lang="id-ID" smtClean="0"/>
              <a:t>13/09/2022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3492893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2BA92-EF00-4BB7-B7FA-D0689249358C}" type="datetimeFigureOut">
              <a:rPr lang="id-ID" smtClean="0"/>
              <a:t>13/09/2022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405360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82BA92-EF00-4BB7-B7FA-D0689249358C}" type="datetimeFigureOut">
              <a:rPr lang="id-ID" smtClean="0"/>
              <a:t>13/09/2022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2341323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82BA92-EF00-4BB7-B7FA-D0689249358C}" type="datetimeFigureOut">
              <a:rPr lang="id-ID" smtClean="0"/>
              <a:t>13/09/2022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E5777C8-D055-4033-A325-F09D8DF7D05F}" type="slidenum">
              <a:rPr lang="id-ID" smtClean="0"/>
              <a:t>‹#›</a:t>
            </a:fld>
            <a:endParaRPr lang="id-ID"/>
          </a:p>
        </p:txBody>
      </p:sp>
    </p:spTree>
    <p:extLst>
      <p:ext uri="{BB962C8B-B14F-4D97-AF65-F5344CB8AC3E}">
        <p14:creationId xmlns:p14="http://schemas.microsoft.com/office/powerpoint/2010/main" val="1248572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2BA92-EF00-4BB7-B7FA-D0689249358C}" type="datetimeFigureOut">
              <a:rPr lang="id-ID" smtClean="0"/>
              <a:t>13/09/2022</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5777C8-D055-4033-A325-F09D8DF7D05F}" type="slidenum">
              <a:rPr lang="id-ID" smtClean="0"/>
              <a:t>‹#›</a:t>
            </a:fld>
            <a:endParaRPr lang="id-ID"/>
          </a:p>
        </p:txBody>
      </p:sp>
    </p:spTree>
    <p:extLst>
      <p:ext uri="{BB962C8B-B14F-4D97-AF65-F5344CB8AC3E}">
        <p14:creationId xmlns:p14="http://schemas.microsoft.com/office/powerpoint/2010/main" val="306771007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Pengantar Sosiologi </a:t>
            </a:r>
            <a:endParaRPr lang="id-ID" dirty="0"/>
          </a:p>
        </p:txBody>
      </p:sp>
      <p:sp>
        <p:nvSpPr>
          <p:cNvPr id="3" name="Subtitle 2"/>
          <p:cNvSpPr>
            <a:spLocks noGrp="1"/>
          </p:cNvSpPr>
          <p:nvPr>
            <p:ph type="subTitle" idx="1"/>
          </p:nvPr>
        </p:nvSpPr>
        <p:spPr/>
        <p:txBody>
          <a:bodyPr>
            <a:normAutofit/>
          </a:bodyPr>
          <a:lstStyle/>
          <a:p>
            <a:r>
              <a:rPr lang="id-ID" dirty="0" smtClean="0"/>
              <a:t>Pertemuan 1</a:t>
            </a:r>
          </a:p>
          <a:p>
            <a:endParaRPr lang="id-ID" dirty="0"/>
          </a:p>
          <a:p>
            <a:r>
              <a:rPr lang="id-ID" smtClean="0"/>
              <a:t>Mung </a:t>
            </a:r>
            <a:r>
              <a:rPr lang="id-ID" smtClean="0"/>
              <a:t>Pujanarko</a:t>
            </a:r>
            <a:r>
              <a:rPr lang="id-ID" dirty="0" smtClean="0"/>
              <a:t>, S.Sos, M.I.Kom</a:t>
            </a:r>
            <a:endParaRPr lang="id-ID" dirty="0"/>
          </a:p>
        </p:txBody>
      </p:sp>
    </p:spTree>
    <p:extLst>
      <p:ext uri="{BB962C8B-B14F-4D97-AF65-F5344CB8AC3E}">
        <p14:creationId xmlns:p14="http://schemas.microsoft.com/office/powerpoint/2010/main" val="92950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77824"/>
            <a:ext cx="10515600" cy="5299139"/>
          </a:xfrm>
        </p:spPr>
        <p:txBody>
          <a:bodyPr/>
          <a:lstStyle/>
          <a:p>
            <a:r>
              <a:rPr lang="id-ID" dirty="0"/>
              <a:t>Dari berbagai definisi diatas, maka dapat disimpulkan bahwa :</a:t>
            </a:r>
            <a:br>
              <a:rPr lang="id-ID" dirty="0"/>
            </a:br>
            <a:r>
              <a:rPr lang="id-ID" dirty="0"/>
              <a:t>“ Sosiologi adalah ilmu yang membicarakan apa yang sedang terjadi saat ini, khususnya pola-pola hubungan dalam masyarakat serta berusaha mencari pengertian-pengertian umum, rasional, empiris serta bersifat umum ”</a:t>
            </a:r>
          </a:p>
          <a:p>
            <a:endParaRPr lang="id-ID" dirty="0"/>
          </a:p>
        </p:txBody>
      </p:sp>
    </p:spTree>
    <p:extLst>
      <p:ext uri="{BB962C8B-B14F-4D97-AF65-F5344CB8AC3E}">
        <p14:creationId xmlns:p14="http://schemas.microsoft.com/office/powerpoint/2010/main" val="3623229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Sosiologi</a:t>
            </a:r>
            <a:endParaRPr lang="id-ID" dirty="0"/>
          </a:p>
        </p:txBody>
      </p:sp>
      <p:sp>
        <p:nvSpPr>
          <p:cNvPr id="3" name="Content Placeholder 2"/>
          <p:cNvSpPr>
            <a:spLocks noGrp="1"/>
          </p:cNvSpPr>
          <p:nvPr>
            <p:ph idx="1"/>
          </p:nvPr>
        </p:nvSpPr>
        <p:spPr/>
        <p:txBody>
          <a:bodyPr/>
          <a:lstStyle/>
          <a:p>
            <a:r>
              <a:rPr lang="id-ID" dirty="0" smtClean="0"/>
              <a:t>Berasal </a:t>
            </a:r>
            <a:r>
              <a:rPr lang="id-ID" dirty="0"/>
              <a:t>dari bahasa Latin yaitu Socius yang berarti kawan, teman sedangkan Logos berarti ilmu pengetahuan. Jadi Sosiologi adalah ilmu pengetahuan tentang masyarakat. Masyarakat adalah sekelompok individu yang mempunyai hubungan, memiliki kepentingan bersama, dan memiliki budaya. Sosiologi hendak mempelajari masyarakat, perilaku masyarakat, dan perilaku sosial manusia dengan mengamati perilaku kelompok yang dibangunnya. Kelompok tersebut mencakup keluarga, suku bangsa, negara, dan berbagai organisasi politik, ekonomi, sosial.</a:t>
            </a:r>
          </a:p>
        </p:txBody>
      </p:sp>
    </p:spTree>
    <p:extLst>
      <p:ext uri="{BB962C8B-B14F-4D97-AF65-F5344CB8AC3E}">
        <p14:creationId xmlns:p14="http://schemas.microsoft.com/office/powerpoint/2010/main" val="201788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2336"/>
            <a:ext cx="10515600" cy="5774627"/>
          </a:xfrm>
        </p:spPr>
        <p:txBody>
          <a:bodyPr/>
          <a:lstStyle/>
          <a:p>
            <a:r>
              <a:rPr lang="id-ID" dirty="0"/>
              <a:t>Sosiologi adalah pengetahuan atau ilmu tentang sifat masyarakat, perilaku masyarakat, dan perkembangan masyarakat. Sosiologi merupakan cabang Ilmu Sosial yang mempelajari masyarakat dan pengaruhnya terhadap kehidupan manusia. Sebagai cabang Ilmu, Sosiologi dicetuskan pertama kali oleh ilmuwan Perancis, August Comte. Comte kemudian dikenal sebagai Bapak Sosiologi. Namun demikian, sejarah mencatat bahwa Émile Durkheim — ilmuwan sosial Perancis — yang kemudian berhasil melembagakan Sosiologi sebagai disiplin akademis. Sebagai sebuah ilmu, sosiologi merupakan pengetahuan kemasyarakatan yang tersusun dari hasil-hasil pemikiran ilmiah dan dapat di kontrol secara kritis oleh orang lain atau umum.</a:t>
            </a:r>
          </a:p>
          <a:p>
            <a:endParaRPr lang="id-ID" dirty="0"/>
          </a:p>
        </p:txBody>
      </p:sp>
    </p:spTree>
    <p:extLst>
      <p:ext uri="{BB962C8B-B14F-4D97-AF65-F5344CB8AC3E}">
        <p14:creationId xmlns:p14="http://schemas.microsoft.com/office/powerpoint/2010/main" val="4200994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6304"/>
            <a:ext cx="10515600" cy="6030659"/>
          </a:xfrm>
        </p:spPr>
        <p:txBody>
          <a:bodyPr>
            <a:normAutofit/>
          </a:bodyPr>
          <a:lstStyle/>
          <a:p>
            <a:pPr fontAlgn="base"/>
            <a:r>
              <a:rPr lang="id-ID" dirty="0"/>
              <a:t>Sosiologi merupakan sebuah istilah yang berasal dari kata latin socius yang artinya teman, dan logos dari kata Yunani yang berarti cerita, diungkapkan pertama kalinya dalam buku yang berjudul “Cours De Philosophie Positive” karangan August Comte (1798-1857). Sosiologi muncul sejak ratusan, bahkan ribuan tahun yang lalu. Namun sosiologi sebagai ilmu yang mempelajari masyarakat baru lahir kemudian di Eropa.</a:t>
            </a:r>
          </a:p>
          <a:p>
            <a:r>
              <a:rPr lang="id-ID" dirty="0"/>
              <a:t>Sejak awal masehi hingga abad 19, Eropa dapat dikatakan menjadi pusat tumbuhnya peradaban dunia, para ilmuwan ketika itu mulai menyadari perlunya secara khusus mempelajari kondisi dan perubahan sosial. Para ilmuwan itu kemudian berupaya membangun suatu teori sosial berdasarkan ciri-ciri hakiki masyarakat pada tiap tahap peradaban manusia.</a:t>
            </a:r>
          </a:p>
        </p:txBody>
      </p:sp>
    </p:spTree>
    <p:extLst>
      <p:ext uri="{BB962C8B-B14F-4D97-AF65-F5344CB8AC3E}">
        <p14:creationId xmlns:p14="http://schemas.microsoft.com/office/powerpoint/2010/main" val="397837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6720"/>
            <a:ext cx="10515600" cy="5750243"/>
          </a:xfrm>
        </p:spPr>
        <p:txBody>
          <a:bodyPr>
            <a:normAutofit lnSpcReduction="10000"/>
          </a:bodyPr>
          <a:lstStyle/>
          <a:p>
            <a:pPr fontAlgn="base"/>
            <a:r>
              <a:rPr lang="id-ID" dirty="0"/>
              <a:t>Dalam buku itu, Comte menyebutkan ada tiga tahap perkembangan intelektual, yang masing-masing merupakan perkembangan dari tahap sebelumya.</a:t>
            </a:r>
          </a:p>
          <a:p>
            <a:pPr fontAlgn="base"/>
            <a:r>
              <a:rPr lang="id-ID" dirty="0"/>
              <a:t>Tiga tahapan itu adalah :</a:t>
            </a:r>
          </a:p>
          <a:p>
            <a:pPr fontAlgn="base"/>
            <a:r>
              <a:rPr lang="id-ID" dirty="0"/>
              <a:t>1. Tahap teologis; adalah tingkat pemikiran manusia bahwa semua benda di dunia mempunyai jiwa dan itu disebabkan oleh suatu kekuatan yang berada di atas manusia.</a:t>
            </a:r>
            <a:br>
              <a:rPr lang="id-ID" dirty="0"/>
            </a:br>
            <a:r>
              <a:rPr lang="id-ID" dirty="0"/>
              <a:t>2. Tahap metafisis; pada tahap ini manusia menganggap bahwa didalam setiap gejala terdapat kekuatan-kekuatan atau inti tertentu yang pada akhirnya akan dapat diungkapkan. Oleh karena adanya kepercayaan bahwa setiap cita-cita terkait pada suatu realitas tertentu dan tidak ada usaha untuk menemukan hukum-hukum alam yang seragam.</a:t>
            </a:r>
            <a:br>
              <a:rPr lang="id-ID" dirty="0"/>
            </a:br>
            <a:r>
              <a:rPr lang="id-ID" dirty="0"/>
              <a:t>3. Tahap positif; adalah tahap dimana manusia mulai berpikir secara ilmiah.</a:t>
            </a:r>
          </a:p>
          <a:p>
            <a:endParaRPr lang="id-ID" dirty="0"/>
          </a:p>
        </p:txBody>
      </p:sp>
    </p:spTree>
    <p:extLst>
      <p:ext uri="{BB962C8B-B14F-4D97-AF65-F5344CB8AC3E}">
        <p14:creationId xmlns:p14="http://schemas.microsoft.com/office/powerpoint/2010/main" val="1327625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5760"/>
            <a:ext cx="10515600" cy="6492240"/>
          </a:xfrm>
        </p:spPr>
        <p:txBody>
          <a:bodyPr>
            <a:normAutofit fontScale="85000" lnSpcReduction="20000"/>
          </a:bodyPr>
          <a:lstStyle/>
          <a:p>
            <a:pPr fontAlgn="base"/>
            <a:r>
              <a:rPr lang="id-ID" dirty="0"/>
              <a:t>Comte kemudian membedakan antara sosiologi statis dan sosiologi dinamis. Sosiologi statis memusatkan perhatian pada hukum-hukum statis yang menjadi dasar adanya masyarakat. Sosiologi dinamis memusatkan perhatian tentang perkembangan masyarakat dalam arti pembangunan.oe</a:t>
            </a:r>
          </a:p>
          <a:p>
            <a:pPr fontAlgn="base"/>
            <a:r>
              <a:rPr lang="id-ID" dirty="0"/>
              <a:t>Rintisan Comte tersebut disambut hangat oleh masyarakat luas, tampak dari tampilnya sejumlah ilmuwan besar di bidang sosiologi. Mereka antara lain Herbert Spencer, Karl Marx, Emile Durkheim, Ferdinand Tönnies, Georg Simmel, Max Weber, dan Pitirim Sorokin(semuanya berasal dari Eropa). Masing-masing berjasa besar menyumbangkan beragam pendekatan mempelajari masyarakat yang amat berguna untuk perkembangan Sosiologi.</a:t>
            </a:r>
          </a:p>
          <a:p>
            <a:r>
              <a:rPr lang="id-ID" dirty="0"/>
              <a:t>* Herbert Spencer memperkenalkan pendekatan analogi organik, yang memahami masyarakat seperti tubuh manusia, sebagai suatu organisasi yang terdiri atas bagian-bagian yang tergantung satu sama lain.</a:t>
            </a:r>
            <a:br>
              <a:rPr lang="id-ID" dirty="0"/>
            </a:br>
            <a:r>
              <a:rPr lang="id-ID" dirty="0"/>
              <a:t>* Karl Marx memperkenalkan pendekatan materialisme dialektis, yang menganggap konflik antar-kelas sosial menjadi intisari perubahan dan perkembangan masyarakat.</a:t>
            </a:r>
            <a:br>
              <a:rPr lang="id-ID" dirty="0"/>
            </a:br>
            <a:r>
              <a:rPr lang="id-ID" dirty="0"/>
              <a:t>* Emile Durkheim memperkenalkan pendekatan fungsionalisme yang berupaya menelusuri fungsi berbagai elemen sosial sebagai pengikat sekaligus pemelihara keteraturan sosial.</a:t>
            </a:r>
            <a:br>
              <a:rPr lang="id-ID" dirty="0"/>
            </a:br>
            <a:r>
              <a:rPr lang="id-ID" dirty="0"/>
              <a:t>* Max Weber memperkenalkan pendekatan verstehen (pemahaman), yang berupaya menelusuri nilai, kepercayaan, tujuan, dan sikap yang menjadi penuntun perilaku manusia.</a:t>
            </a:r>
          </a:p>
        </p:txBody>
      </p:sp>
    </p:spTree>
    <p:extLst>
      <p:ext uri="{BB962C8B-B14F-4D97-AF65-F5344CB8AC3E}">
        <p14:creationId xmlns:p14="http://schemas.microsoft.com/office/powerpoint/2010/main" val="1256950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2155"/>
          </a:xfrm>
        </p:spPr>
        <p:txBody>
          <a:bodyPr>
            <a:normAutofit fontScale="90000"/>
          </a:bodyPr>
          <a:lstStyle/>
          <a:p>
            <a:r>
              <a:rPr lang="id-ID" dirty="0" smtClean="0"/>
              <a:t>Definisi Sosiologi</a:t>
            </a:r>
            <a:br>
              <a:rPr lang="id-ID" dirty="0" smtClean="0"/>
            </a:br>
            <a:endParaRPr lang="id-ID" dirty="0"/>
          </a:p>
        </p:txBody>
      </p:sp>
      <p:sp>
        <p:nvSpPr>
          <p:cNvPr id="3" name="Content Placeholder 2"/>
          <p:cNvSpPr>
            <a:spLocks noGrp="1"/>
          </p:cNvSpPr>
          <p:nvPr>
            <p:ph idx="1"/>
          </p:nvPr>
        </p:nvSpPr>
        <p:spPr/>
        <p:txBody>
          <a:bodyPr>
            <a:normAutofit fontScale="92500" lnSpcReduction="10000"/>
          </a:bodyPr>
          <a:lstStyle/>
          <a:p>
            <a:pPr fontAlgn="base"/>
            <a:r>
              <a:rPr lang="id-ID" dirty="0" smtClean="0"/>
              <a:t>Berikut </a:t>
            </a:r>
            <a:r>
              <a:rPr lang="id-ID" dirty="0"/>
              <a:t>ini definisi-definisi sosiologi yang dikemukakan beberapa ahli.</a:t>
            </a:r>
          </a:p>
          <a:p>
            <a:pPr fontAlgn="base"/>
            <a:r>
              <a:rPr lang="id-ID" dirty="0"/>
              <a:t>* Pitirim Sorokin</a:t>
            </a:r>
          </a:p>
          <a:p>
            <a:pPr fontAlgn="base"/>
            <a:r>
              <a:rPr lang="id-ID" dirty="0"/>
              <a:t>Sosiologi adalah ilmu yang mempelajari hubungan dan pengaruh timbal balik antara aneka macam gejala sosial (misalnya gejala ekonomi, gejala keluarga, dan gejala moral), sosiologi adalah ilmu yang mempelajari hubungan dan pengaruh timbal balik antara gejala sosial dengan gejala non-sosial, dan yang terakhir, sosiologi adalah ilmu yang mempelajari ciri-ciri umum semua jenis gejala-gejala sosial lain.</a:t>
            </a:r>
          </a:p>
          <a:p>
            <a:pPr fontAlgn="base"/>
            <a:r>
              <a:rPr lang="id-ID" dirty="0"/>
              <a:t>* Roucek dan Warren</a:t>
            </a:r>
          </a:p>
          <a:p>
            <a:pPr fontAlgn="base"/>
            <a:r>
              <a:rPr lang="id-ID" dirty="0"/>
              <a:t>Sosiologi adalah ilmu yang mempelajari hubungan antara manusia dalam kelompok-kelompok.</a:t>
            </a:r>
          </a:p>
          <a:p>
            <a:endParaRPr lang="id-ID" dirty="0"/>
          </a:p>
        </p:txBody>
      </p:sp>
    </p:spTree>
    <p:extLst>
      <p:ext uri="{BB962C8B-B14F-4D97-AF65-F5344CB8AC3E}">
        <p14:creationId xmlns:p14="http://schemas.microsoft.com/office/powerpoint/2010/main" val="3964527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1104"/>
            <a:ext cx="10515600" cy="5725859"/>
          </a:xfrm>
        </p:spPr>
        <p:txBody>
          <a:bodyPr>
            <a:normAutofit/>
          </a:bodyPr>
          <a:lstStyle/>
          <a:p>
            <a:pPr fontAlgn="base"/>
            <a:r>
              <a:rPr lang="id-ID" dirty="0"/>
              <a:t>William F. Ogburn dan Mayer F. Nimkopf</a:t>
            </a:r>
          </a:p>
          <a:p>
            <a:pPr fontAlgn="base"/>
            <a:r>
              <a:rPr lang="id-ID" dirty="0"/>
              <a:t>Sosiologi adalah penelitian secara ilmiah terhadap interaksi sosial dan hasilnya, yaitu organisasi sosial.</a:t>
            </a:r>
          </a:p>
          <a:p>
            <a:pPr fontAlgn="base"/>
            <a:r>
              <a:rPr lang="id-ID" dirty="0"/>
              <a:t>* J.A.A Von Dorn dan C.J. Lammers</a:t>
            </a:r>
          </a:p>
          <a:p>
            <a:pPr fontAlgn="base"/>
            <a:r>
              <a:rPr lang="id-ID" dirty="0"/>
              <a:t>Sosiologi adalah ilmu pengetahuan tentang struktur-struktur dan proses-proses kemasyarakatan yang bersifat stabil.</a:t>
            </a:r>
          </a:p>
          <a:p>
            <a:pPr fontAlgn="base"/>
            <a:r>
              <a:rPr lang="id-ID" dirty="0"/>
              <a:t>* Max Weber</a:t>
            </a:r>
          </a:p>
          <a:p>
            <a:pPr fontAlgn="base"/>
            <a:r>
              <a:rPr lang="id-ID" dirty="0"/>
              <a:t>Sosiologi adalah ilmu yang berupaya memahami tindakan-tindakan sosial.</a:t>
            </a:r>
          </a:p>
          <a:p>
            <a:pPr fontAlgn="base"/>
            <a:r>
              <a:rPr lang="id-ID" dirty="0"/>
              <a:t>* Selo Sumardjan dan Soelaeman Soemardi</a:t>
            </a:r>
          </a:p>
          <a:p>
            <a:r>
              <a:rPr lang="id-ID" dirty="0"/>
              <a:t>Sosiologi adalah ilmu kemasyarakatan yang mempelajari struktur sosial dan proses-proses sosial termasuk perubahan sosial.</a:t>
            </a:r>
          </a:p>
        </p:txBody>
      </p:sp>
    </p:spTree>
    <p:extLst>
      <p:ext uri="{BB962C8B-B14F-4D97-AF65-F5344CB8AC3E}">
        <p14:creationId xmlns:p14="http://schemas.microsoft.com/office/powerpoint/2010/main" val="518897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1376"/>
            <a:ext cx="10515600" cy="5835587"/>
          </a:xfrm>
        </p:spPr>
        <p:txBody>
          <a:bodyPr>
            <a:normAutofit fontScale="92500" lnSpcReduction="20000"/>
          </a:bodyPr>
          <a:lstStyle/>
          <a:p>
            <a:pPr fontAlgn="base"/>
            <a:r>
              <a:rPr lang="id-ID" dirty="0"/>
              <a:t>* Paul B. Horton</a:t>
            </a:r>
          </a:p>
          <a:p>
            <a:pPr fontAlgn="base"/>
            <a:r>
              <a:rPr lang="id-ID" dirty="0"/>
              <a:t>Sosiologi adalah ilmu yang memusatkan penelaahan pada kehidupan kelompok dan produk kehidupan kelompok tersebut.</a:t>
            </a:r>
          </a:p>
          <a:p>
            <a:pPr fontAlgn="base"/>
            <a:r>
              <a:rPr lang="id-ID" dirty="0"/>
              <a:t>* Soejono Sukamto</a:t>
            </a:r>
          </a:p>
          <a:p>
            <a:pPr fontAlgn="base"/>
            <a:r>
              <a:rPr lang="id-ID" dirty="0"/>
              <a:t>Sosiologi adalah ilmu yang memusatkan perhatian pada segi-segi kemasyarakatan yang bersifat umum dan berusaha untuk mendapatkan pola-pola umum kehidupan masyarakat.</a:t>
            </a:r>
          </a:p>
          <a:p>
            <a:pPr fontAlgn="base"/>
            <a:r>
              <a:rPr lang="id-ID" dirty="0"/>
              <a:t>* William Kornblum</a:t>
            </a:r>
          </a:p>
          <a:p>
            <a:pPr fontAlgn="base"/>
            <a:r>
              <a:rPr lang="id-ID" dirty="0"/>
              <a:t>Sosiologi adalah suatu upaya ilmiah untuk mempelajari masyarakat dan perilaku sosial anggotanya dan menjadikan masyarakat yang bersangkutan dalam berbagai kelompok dan kondisi.</a:t>
            </a:r>
          </a:p>
          <a:p>
            <a:pPr fontAlgn="base"/>
            <a:r>
              <a:rPr lang="id-ID" dirty="0"/>
              <a:t>* Allan Jhonson</a:t>
            </a:r>
          </a:p>
          <a:p>
            <a:pPr fontAlgn="base"/>
            <a:r>
              <a:rPr lang="id-ID" dirty="0"/>
              <a:t>Sosiologi adalah ilmu yang mempelajari kehidupan dan perilaku, terutama dalam kaitannya dengan suatu sistem sosial dan bagaimana sistem tersebut mempengaruhi orang dan bagaimana pula orang yang terlibat didalamnya mempengaruhi sistem tersebut.</a:t>
            </a:r>
          </a:p>
          <a:p>
            <a:endParaRPr lang="id-ID" dirty="0"/>
          </a:p>
        </p:txBody>
      </p:sp>
    </p:spTree>
    <p:extLst>
      <p:ext uri="{BB962C8B-B14F-4D97-AF65-F5344CB8AC3E}">
        <p14:creationId xmlns:p14="http://schemas.microsoft.com/office/powerpoint/2010/main" val="4827657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TotalTime>
  <Words>766</Words>
  <Application>Microsoft Office PowerPoint</Application>
  <PresentationFormat>Widescreen</PresentationFormat>
  <Paragraphs>38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Pengantar Sosiologi </vt:lpstr>
      <vt:lpstr>Sosiologi</vt:lpstr>
      <vt:lpstr>PowerPoint Presentation</vt:lpstr>
      <vt:lpstr>PowerPoint Presentation</vt:lpstr>
      <vt:lpstr>PowerPoint Presentation</vt:lpstr>
      <vt:lpstr>PowerPoint Presentation</vt:lpstr>
      <vt:lpstr>Definisi Sosiologi </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Sosiologi </dc:title>
  <dc:creator>acer</dc:creator>
  <cp:lastModifiedBy>ACER</cp:lastModifiedBy>
  <cp:revision>4</cp:revision>
  <dcterms:created xsi:type="dcterms:W3CDTF">2021-09-07T12:13:44Z</dcterms:created>
  <dcterms:modified xsi:type="dcterms:W3CDTF">2022-09-13T13:15:58Z</dcterms:modified>
</cp:coreProperties>
</file>