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69636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6963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9636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963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9636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9636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2"/>
                </a:lnTo>
                <a:lnTo>
                  <a:pt x="8959784" y="6543131"/>
                </a:lnTo>
                <a:lnTo>
                  <a:pt x="8932012" y="6579938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3"/>
                </a:lnTo>
                <a:lnTo>
                  <a:pt x="8778290" y="6679439"/>
                </a:lnTo>
                <a:lnTo>
                  <a:pt x="8731751" y="6689830"/>
                </a:lnTo>
                <a:lnTo>
                  <a:pt x="8682990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261873"/>
            <a:ext cx="8529319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69636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36975" y="3040894"/>
            <a:ext cx="4747259" cy="2788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6963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484" y="67056"/>
            <a:ext cx="9020810" cy="6696709"/>
            <a:chOff x="62484" y="67056"/>
            <a:chExt cx="9020810" cy="66967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2" y="70104"/>
              <a:ext cx="9012936" cy="66903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532" y="70104"/>
              <a:ext cx="9013190" cy="6690359"/>
            </a:xfrm>
            <a:custGeom>
              <a:avLst/>
              <a:gdLst/>
              <a:ahLst/>
              <a:cxnLst/>
              <a:rect l="l" t="t" r="r" b="b"/>
              <a:pathLst>
                <a:path w="9013190" h="6690359">
                  <a:moveTo>
                    <a:pt x="0" y="329819"/>
                  </a:moveTo>
                  <a:lnTo>
                    <a:pt x="3575" y="281088"/>
                  </a:lnTo>
                  <a:lnTo>
                    <a:pt x="13961" y="234576"/>
                  </a:lnTo>
                  <a:lnTo>
                    <a:pt x="30648" y="190791"/>
                  </a:lnTo>
                  <a:lnTo>
                    <a:pt x="53126" y="150245"/>
                  </a:lnTo>
                  <a:lnTo>
                    <a:pt x="80884" y="113448"/>
                  </a:lnTo>
                  <a:lnTo>
                    <a:pt x="113414" y="80911"/>
                  </a:lnTo>
                  <a:lnTo>
                    <a:pt x="150203" y="53144"/>
                  </a:lnTo>
                  <a:lnTo>
                    <a:pt x="190744" y="30660"/>
                  </a:lnTo>
                  <a:lnTo>
                    <a:pt x="234525" y="13967"/>
                  </a:lnTo>
                  <a:lnTo>
                    <a:pt x="281036" y="3576"/>
                  </a:lnTo>
                  <a:lnTo>
                    <a:pt x="329768" y="0"/>
                  </a:lnTo>
                  <a:lnTo>
                    <a:pt x="8683117" y="0"/>
                  </a:lnTo>
                  <a:lnTo>
                    <a:pt x="8731847" y="3576"/>
                  </a:lnTo>
                  <a:lnTo>
                    <a:pt x="8778359" y="13967"/>
                  </a:lnTo>
                  <a:lnTo>
                    <a:pt x="8822144" y="30660"/>
                  </a:lnTo>
                  <a:lnTo>
                    <a:pt x="8862690" y="53144"/>
                  </a:lnTo>
                  <a:lnTo>
                    <a:pt x="8899487" y="80911"/>
                  </a:lnTo>
                  <a:lnTo>
                    <a:pt x="8932024" y="113448"/>
                  </a:lnTo>
                  <a:lnTo>
                    <a:pt x="8959791" y="150245"/>
                  </a:lnTo>
                  <a:lnTo>
                    <a:pt x="8982275" y="190791"/>
                  </a:lnTo>
                  <a:lnTo>
                    <a:pt x="8998968" y="234576"/>
                  </a:lnTo>
                  <a:lnTo>
                    <a:pt x="9009359" y="281088"/>
                  </a:lnTo>
                  <a:lnTo>
                    <a:pt x="9012936" y="329819"/>
                  </a:lnTo>
                  <a:lnTo>
                    <a:pt x="9012936" y="6360591"/>
                  </a:lnTo>
                  <a:lnTo>
                    <a:pt x="9009359" y="6409323"/>
                  </a:lnTo>
                  <a:lnTo>
                    <a:pt x="8998968" y="6455834"/>
                  </a:lnTo>
                  <a:lnTo>
                    <a:pt x="8982275" y="6499615"/>
                  </a:lnTo>
                  <a:lnTo>
                    <a:pt x="8959791" y="6540156"/>
                  </a:lnTo>
                  <a:lnTo>
                    <a:pt x="8932024" y="6576945"/>
                  </a:lnTo>
                  <a:lnTo>
                    <a:pt x="8899487" y="6609475"/>
                  </a:lnTo>
                  <a:lnTo>
                    <a:pt x="8862690" y="6637233"/>
                  </a:lnTo>
                  <a:lnTo>
                    <a:pt x="8822144" y="6659711"/>
                  </a:lnTo>
                  <a:lnTo>
                    <a:pt x="8778359" y="6676398"/>
                  </a:lnTo>
                  <a:lnTo>
                    <a:pt x="8731847" y="6686784"/>
                  </a:lnTo>
                  <a:lnTo>
                    <a:pt x="8683117" y="6690360"/>
                  </a:lnTo>
                  <a:lnTo>
                    <a:pt x="329768" y="6690360"/>
                  </a:lnTo>
                  <a:lnTo>
                    <a:pt x="281036" y="6686784"/>
                  </a:lnTo>
                  <a:lnTo>
                    <a:pt x="234525" y="6676398"/>
                  </a:lnTo>
                  <a:lnTo>
                    <a:pt x="190744" y="6659711"/>
                  </a:lnTo>
                  <a:lnTo>
                    <a:pt x="150203" y="6637233"/>
                  </a:lnTo>
                  <a:lnTo>
                    <a:pt x="113414" y="6609475"/>
                  </a:lnTo>
                  <a:lnTo>
                    <a:pt x="80884" y="6576945"/>
                  </a:lnTo>
                  <a:lnTo>
                    <a:pt x="53126" y="6540156"/>
                  </a:lnTo>
                  <a:lnTo>
                    <a:pt x="30648" y="6499615"/>
                  </a:lnTo>
                  <a:lnTo>
                    <a:pt x="13961" y="6455834"/>
                  </a:lnTo>
                  <a:lnTo>
                    <a:pt x="3575" y="6409323"/>
                  </a:lnTo>
                  <a:lnTo>
                    <a:pt x="0" y="6360591"/>
                  </a:lnTo>
                  <a:lnTo>
                    <a:pt x="0" y="329819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008" y="1397508"/>
              <a:ext cx="9019540" cy="120650"/>
            </a:xfrm>
            <a:custGeom>
              <a:avLst/>
              <a:gdLst/>
              <a:ahLst/>
              <a:cxnLst/>
              <a:rect l="l" t="t" r="r" b="b"/>
              <a:pathLst>
                <a:path w="9019540" h="120650">
                  <a:moveTo>
                    <a:pt x="901903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019032" y="120396"/>
                  </a:lnTo>
                  <a:lnTo>
                    <a:pt x="9019032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08" y="2976372"/>
              <a:ext cx="9019540" cy="111760"/>
            </a:xfrm>
            <a:custGeom>
              <a:avLst/>
              <a:gdLst/>
              <a:ahLst/>
              <a:cxnLst/>
              <a:rect l="l" t="t" r="r" b="b"/>
              <a:pathLst>
                <a:path w="9019540" h="111760">
                  <a:moveTo>
                    <a:pt x="9019032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9019032" y="111251"/>
                  </a:lnTo>
                  <a:lnTo>
                    <a:pt x="9019032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3736975" y="3040894"/>
            <a:ext cx="4747259" cy="47769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007" y="1517903"/>
            <a:ext cx="9019540" cy="1458595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96520" rIns="0" bIns="0" rtlCol="0">
            <a:spAutoFit/>
          </a:bodyPr>
          <a:lstStyle/>
          <a:p>
            <a:pPr marL="524510" algn="ctr">
              <a:lnSpc>
                <a:spcPct val="100000"/>
              </a:lnSpc>
              <a:spcBef>
                <a:spcPts val="760"/>
              </a:spcBef>
            </a:pPr>
            <a:r>
              <a:rPr sz="5400" b="1" spc="-455" dirty="0">
                <a:solidFill>
                  <a:srgbClr val="FFFFFF"/>
                </a:solidFill>
                <a:latin typeface="Arial"/>
                <a:cs typeface="Arial"/>
              </a:rPr>
              <a:t>MENULIS</a:t>
            </a:r>
            <a:r>
              <a:rPr sz="54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1" spc="-695" dirty="0">
                <a:solidFill>
                  <a:srgbClr val="FFFFFF"/>
                </a:solidFill>
                <a:latin typeface="Arial"/>
                <a:cs typeface="Arial"/>
              </a:rPr>
              <a:t>BERITA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3091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Menulis</a:t>
            </a:r>
            <a:r>
              <a:rPr sz="4000" spc="-85" dirty="0"/>
              <a:t> </a:t>
            </a:r>
            <a:r>
              <a:rPr sz="4000" spc="-25" dirty="0"/>
              <a:t>berita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2955" y="3200400"/>
            <a:ext cx="3019044" cy="2438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3444" y="1364259"/>
            <a:ext cx="6507480" cy="477583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21665" indent="-608965">
              <a:lnSpc>
                <a:spcPct val="100000"/>
              </a:lnSpc>
              <a:spcBef>
                <a:spcPts val="365"/>
              </a:spcBef>
              <a:buClr>
                <a:srgbClr val="D24717"/>
              </a:buClr>
              <a:buSzPct val="83928"/>
              <a:buFont typeface="Wingdings"/>
              <a:buChar char=""/>
              <a:tabLst>
                <a:tab pos="621665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Where</a:t>
            </a:r>
            <a:r>
              <a:rPr sz="2800" spc="-20" dirty="0">
                <a:latin typeface="Times New Roman"/>
                <a:cs typeface="Times New Roman"/>
              </a:rPr>
              <a:t>,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tempat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di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mana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peristiwa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terjadi.</a:t>
            </a:r>
            <a:endParaRPr sz="2800">
              <a:latin typeface="Times New Roman"/>
              <a:cs typeface="Times New Roman"/>
            </a:endParaRPr>
          </a:p>
          <a:p>
            <a:pPr marL="621665" indent="-608965">
              <a:lnSpc>
                <a:spcPct val="100000"/>
              </a:lnSpc>
              <a:spcBef>
                <a:spcPts val="270"/>
              </a:spcBef>
              <a:buClr>
                <a:srgbClr val="D24717"/>
              </a:buClr>
              <a:buSzPct val="83928"/>
              <a:buFont typeface="Wingdings"/>
              <a:buChar char=""/>
              <a:tabLst>
                <a:tab pos="62166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When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waktu/kapan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sebuah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peristiwa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terjadi</a:t>
            </a:r>
            <a:endParaRPr sz="2800">
              <a:latin typeface="Times New Roman"/>
              <a:cs typeface="Times New Roman"/>
            </a:endParaRPr>
          </a:p>
          <a:p>
            <a:pPr marL="621665" indent="-608965">
              <a:lnSpc>
                <a:spcPct val="100000"/>
              </a:lnSpc>
              <a:spcBef>
                <a:spcPts val="260"/>
              </a:spcBef>
              <a:buClr>
                <a:srgbClr val="D24717"/>
              </a:buClr>
              <a:buSzPct val="83928"/>
              <a:buFont typeface="Wingdings"/>
              <a:buChar char=""/>
              <a:tabLst>
                <a:tab pos="62166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Who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tokoh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Times New Roman"/>
                <a:cs typeface="Times New Roman"/>
              </a:rPr>
              <a:t>yang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terlibat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dalam</a:t>
            </a:r>
            <a:r>
              <a:rPr sz="2800" spc="-10" dirty="0">
                <a:latin typeface="Times New Roman"/>
                <a:cs typeface="Times New Roman"/>
              </a:rPr>
              <a:t> peristiwa</a:t>
            </a:r>
            <a:endParaRPr sz="2800">
              <a:latin typeface="Times New Roman"/>
              <a:cs typeface="Times New Roman"/>
            </a:endParaRPr>
          </a:p>
          <a:p>
            <a:pPr marL="621665" marR="2350135" indent="-609600">
              <a:lnSpc>
                <a:spcPct val="90000"/>
              </a:lnSpc>
              <a:spcBef>
                <a:spcPts val="1730"/>
              </a:spcBef>
              <a:buClr>
                <a:srgbClr val="D24717"/>
              </a:buClr>
              <a:buSzPct val="83928"/>
              <a:buFont typeface="Wingdings"/>
              <a:buChar char=""/>
              <a:tabLst>
                <a:tab pos="621665" algn="l"/>
              </a:tabLst>
            </a:pPr>
            <a:r>
              <a:rPr sz="2800" b="1" spc="-65" dirty="0">
                <a:latin typeface="Times New Roman"/>
                <a:cs typeface="Times New Roman"/>
              </a:rPr>
              <a:t>Why</a:t>
            </a:r>
            <a:r>
              <a:rPr sz="2800" spc="-65" dirty="0">
                <a:latin typeface="Times New Roman"/>
                <a:cs typeface="Times New Roman"/>
              </a:rPr>
              <a:t>,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mengapa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peristiwa </a:t>
            </a:r>
            <a:r>
              <a:rPr sz="2800" spc="-80" dirty="0">
                <a:latin typeface="Times New Roman"/>
                <a:cs typeface="Times New Roman"/>
              </a:rPr>
              <a:t>tersebut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terjadi.</a:t>
            </a:r>
            <a:r>
              <a:rPr sz="2800" spc="-145" dirty="0">
                <a:latin typeface="Times New Roman"/>
                <a:cs typeface="Times New Roman"/>
              </a:rPr>
              <a:t> Pertanyaan ini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Times New Roman"/>
                <a:cs typeface="Times New Roman"/>
              </a:rPr>
              <a:t>bisa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dikembangkan </a:t>
            </a:r>
            <a:r>
              <a:rPr sz="2800" spc="-150" dirty="0">
                <a:latin typeface="Times New Roman"/>
                <a:cs typeface="Times New Roman"/>
              </a:rPr>
              <a:t>menjadi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bahan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berita </a:t>
            </a:r>
            <a:r>
              <a:rPr sz="2800" spc="-55" dirty="0">
                <a:latin typeface="Times New Roman"/>
                <a:cs typeface="Times New Roman"/>
              </a:rPr>
              <a:t>selanjutnya.</a:t>
            </a:r>
            <a:endParaRPr sz="2800">
              <a:latin typeface="Times New Roman"/>
              <a:cs typeface="Times New Roman"/>
            </a:endParaRPr>
          </a:p>
          <a:p>
            <a:pPr marL="621665" marR="2398395" indent="-609600" algn="just">
              <a:lnSpc>
                <a:spcPts val="3020"/>
              </a:lnSpc>
              <a:spcBef>
                <a:spcPts val="650"/>
              </a:spcBef>
              <a:buClr>
                <a:srgbClr val="D24717"/>
              </a:buClr>
              <a:buSzPct val="83928"/>
              <a:buFont typeface="Wingdings"/>
              <a:buChar char=""/>
              <a:tabLst>
                <a:tab pos="621665" algn="l"/>
              </a:tabLst>
            </a:pPr>
            <a:r>
              <a:rPr sz="2800" b="1" dirty="0">
                <a:latin typeface="Times New Roman"/>
                <a:cs typeface="Times New Roman"/>
              </a:rPr>
              <a:t>How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bagaimana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peristiwa </a:t>
            </a:r>
            <a:r>
              <a:rPr sz="2800" spc="-80" dirty="0">
                <a:latin typeface="Times New Roman"/>
                <a:cs typeface="Times New Roman"/>
              </a:rPr>
              <a:t>itu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terjadi,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termasuk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akibat </a:t>
            </a:r>
            <a:r>
              <a:rPr sz="2800" spc="-225" dirty="0">
                <a:latin typeface="Times New Roman"/>
                <a:cs typeface="Times New Roman"/>
              </a:rPr>
              <a:t>yang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ditimbulkan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0775" y="261873"/>
            <a:ext cx="2452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Lead</a:t>
            </a:r>
            <a:r>
              <a:rPr sz="4000" spc="-170" dirty="0"/>
              <a:t> </a:t>
            </a:r>
            <a:r>
              <a:rPr sz="4000" spc="-20" dirty="0"/>
              <a:t>berita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584575" y="981201"/>
            <a:ext cx="4852670" cy="49409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328295">
              <a:lnSpc>
                <a:spcPct val="80000"/>
              </a:lnSpc>
              <a:spcBef>
                <a:spcPts val="800"/>
              </a:spcBef>
            </a:pPr>
            <a:r>
              <a:rPr sz="2900" spc="-120" dirty="0">
                <a:latin typeface="Times New Roman"/>
                <a:cs typeface="Times New Roman"/>
              </a:rPr>
              <a:t>Untuk</a:t>
            </a:r>
            <a:r>
              <a:rPr sz="2900" spc="-70" dirty="0">
                <a:latin typeface="Times New Roman"/>
                <a:cs typeface="Times New Roman"/>
              </a:rPr>
              <a:t> </a:t>
            </a:r>
            <a:r>
              <a:rPr sz="2900" spc="-120" dirty="0">
                <a:latin typeface="Times New Roman"/>
                <a:cs typeface="Times New Roman"/>
              </a:rPr>
              <a:t>merekonstruksi</a:t>
            </a:r>
            <a:r>
              <a:rPr sz="2900" spc="-70" dirty="0">
                <a:latin typeface="Times New Roman"/>
                <a:cs typeface="Times New Roman"/>
              </a:rPr>
              <a:t> </a:t>
            </a:r>
            <a:r>
              <a:rPr sz="2900" spc="-110" dirty="0">
                <a:latin typeface="Times New Roman"/>
                <a:cs typeface="Times New Roman"/>
              </a:rPr>
              <a:t>5W</a:t>
            </a:r>
            <a:r>
              <a:rPr sz="2900" spc="-80" dirty="0">
                <a:latin typeface="Times New Roman"/>
                <a:cs typeface="Times New Roman"/>
              </a:rPr>
              <a:t> </a:t>
            </a:r>
            <a:r>
              <a:rPr sz="2900" spc="290" dirty="0">
                <a:latin typeface="Times New Roman"/>
                <a:cs typeface="Times New Roman"/>
              </a:rPr>
              <a:t>+</a:t>
            </a:r>
            <a:r>
              <a:rPr sz="2900" spc="-65" dirty="0">
                <a:latin typeface="Times New Roman"/>
                <a:cs typeface="Times New Roman"/>
              </a:rPr>
              <a:t> </a:t>
            </a:r>
            <a:r>
              <a:rPr sz="2900" spc="-140" dirty="0">
                <a:latin typeface="Times New Roman"/>
                <a:cs typeface="Times New Roman"/>
              </a:rPr>
              <a:t>1</a:t>
            </a:r>
            <a:r>
              <a:rPr sz="2900" spc="-65" dirty="0">
                <a:latin typeface="Times New Roman"/>
                <a:cs typeface="Times New Roman"/>
              </a:rPr>
              <a:t> </a:t>
            </a:r>
            <a:r>
              <a:rPr sz="2900" spc="-50" dirty="0">
                <a:latin typeface="Times New Roman"/>
                <a:cs typeface="Times New Roman"/>
              </a:rPr>
              <a:t>H </a:t>
            </a:r>
            <a:r>
              <a:rPr sz="2900" spc="-180" dirty="0">
                <a:latin typeface="Times New Roman"/>
                <a:cs typeface="Times New Roman"/>
              </a:rPr>
              <a:t>dalam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spc="-185" dirty="0">
                <a:latin typeface="Times New Roman"/>
                <a:cs typeface="Times New Roman"/>
              </a:rPr>
              <a:t>sebuah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spc="-65" dirty="0">
                <a:latin typeface="Times New Roman"/>
                <a:cs typeface="Times New Roman"/>
              </a:rPr>
              <a:t>berita,</a:t>
            </a:r>
            <a:r>
              <a:rPr sz="2900" spc="-145" dirty="0">
                <a:latin typeface="Times New Roman"/>
                <a:cs typeface="Times New Roman"/>
              </a:rPr>
              <a:t> </a:t>
            </a:r>
            <a:r>
              <a:rPr sz="2900" spc="-210" dirty="0">
                <a:latin typeface="Times New Roman"/>
                <a:cs typeface="Times New Roman"/>
              </a:rPr>
              <a:t>ada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spc="-150" dirty="0">
                <a:latin typeface="Times New Roman"/>
                <a:cs typeface="Times New Roman"/>
              </a:rPr>
              <a:t>tiga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hal </a:t>
            </a:r>
            <a:r>
              <a:rPr sz="2900" spc="-130" dirty="0">
                <a:latin typeface="Times New Roman"/>
                <a:cs typeface="Times New Roman"/>
              </a:rPr>
              <a:t>penting</a:t>
            </a:r>
            <a:r>
              <a:rPr sz="2900" spc="-75" dirty="0">
                <a:latin typeface="Times New Roman"/>
                <a:cs typeface="Times New Roman"/>
              </a:rPr>
              <a:t> </a:t>
            </a:r>
            <a:r>
              <a:rPr sz="2900" spc="-110" dirty="0">
                <a:latin typeface="Times New Roman"/>
                <a:cs typeface="Times New Roman"/>
              </a:rPr>
              <a:t>dari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spc="-190" dirty="0">
                <a:latin typeface="Times New Roman"/>
                <a:cs typeface="Times New Roman"/>
              </a:rPr>
              <a:t>sebuah</a:t>
            </a:r>
            <a:r>
              <a:rPr sz="2900" spc="-50" dirty="0">
                <a:latin typeface="Times New Roman"/>
                <a:cs typeface="Times New Roman"/>
              </a:rPr>
              <a:t> sistematika </a:t>
            </a:r>
            <a:r>
              <a:rPr sz="2900" spc="-85" dirty="0">
                <a:latin typeface="Times New Roman"/>
                <a:cs typeface="Times New Roman"/>
              </a:rPr>
              <a:t>berita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spc="-220" dirty="0">
                <a:latin typeface="Times New Roman"/>
                <a:cs typeface="Times New Roman"/>
              </a:rPr>
              <a:t>yang</a:t>
            </a:r>
            <a:r>
              <a:rPr sz="2900" spc="-70" dirty="0">
                <a:latin typeface="Times New Roman"/>
                <a:cs typeface="Times New Roman"/>
              </a:rPr>
              <a:t> </a:t>
            </a:r>
            <a:r>
              <a:rPr sz="2900" spc="-140" dirty="0">
                <a:latin typeface="Times New Roman"/>
                <a:cs typeface="Times New Roman"/>
              </a:rPr>
              <a:t>harus</a:t>
            </a:r>
            <a:r>
              <a:rPr sz="2900" spc="-40" dirty="0">
                <a:latin typeface="Times New Roman"/>
                <a:cs typeface="Times New Roman"/>
              </a:rPr>
              <a:t> diperhatikan.</a:t>
            </a: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600"/>
              </a:spcBef>
            </a:pPr>
            <a:r>
              <a:rPr sz="2900" b="1" spc="-135" dirty="0">
                <a:latin typeface="Times New Roman"/>
                <a:cs typeface="Times New Roman"/>
              </a:rPr>
              <a:t>Lead</a:t>
            </a:r>
            <a:r>
              <a:rPr sz="2900" b="1" spc="-85" dirty="0">
                <a:latin typeface="Times New Roman"/>
                <a:cs typeface="Times New Roman"/>
              </a:rPr>
              <a:t> </a:t>
            </a:r>
            <a:r>
              <a:rPr sz="2900" b="1" spc="-55" dirty="0">
                <a:latin typeface="Times New Roman"/>
                <a:cs typeface="Times New Roman"/>
              </a:rPr>
              <a:t>atau</a:t>
            </a:r>
            <a:r>
              <a:rPr sz="2900" b="1" spc="-110" dirty="0">
                <a:latin typeface="Times New Roman"/>
                <a:cs typeface="Times New Roman"/>
              </a:rPr>
              <a:t> </a:t>
            </a:r>
            <a:r>
              <a:rPr sz="2900" b="1" spc="-10" dirty="0">
                <a:latin typeface="Times New Roman"/>
                <a:cs typeface="Times New Roman"/>
              </a:rPr>
              <a:t>kepala</a:t>
            </a:r>
            <a:r>
              <a:rPr sz="2900" b="1" spc="-7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berita</a:t>
            </a:r>
            <a:r>
              <a:rPr sz="2900" dirty="0">
                <a:latin typeface="Times New Roman"/>
                <a:cs typeface="Times New Roman"/>
              </a:rPr>
              <a:t>.</a:t>
            </a:r>
            <a:r>
              <a:rPr sz="2900" spc="-220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imes New Roman"/>
                <a:cs typeface="Times New Roman"/>
              </a:rPr>
              <a:t>Lead </a:t>
            </a:r>
            <a:r>
              <a:rPr sz="2900" spc="-200" dirty="0">
                <a:latin typeface="Times New Roman"/>
                <a:cs typeface="Times New Roman"/>
              </a:rPr>
              <a:t>adalah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spc="-155" dirty="0">
                <a:latin typeface="Times New Roman"/>
                <a:cs typeface="Times New Roman"/>
              </a:rPr>
              <a:t>kalimat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spc="-85" dirty="0">
                <a:latin typeface="Times New Roman"/>
                <a:cs typeface="Times New Roman"/>
              </a:rPr>
              <a:t>terpenting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spc="-110" dirty="0">
                <a:latin typeface="Times New Roman"/>
                <a:cs typeface="Times New Roman"/>
              </a:rPr>
              <a:t>dari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spc="-50" dirty="0">
                <a:latin typeface="Times New Roman"/>
                <a:cs typeface="Times New Roman"/>
              </a:rPr>
              <a:t>berita </a:t>
            </a:r>
            <a:r>
              <a:rPr sz="2900" spc="-204" dirty="0">
                <a:latin typeface="Times New Roman"/>
                <a:cs typeface="Times New Roman"/>
              </a:rPr>
              <a:t>sehingga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spc="-140" dirty="0">
                <a:latin typeface="Times New Roman"/>
                <a:cs typeface="Times New Roman"/>
              </a:rPr>
              <a:t>menempati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spc="-175" dirty="0">
                <a:latin typeface="Times New Roman"/>
                <a:cs typeface="Times New Roman"/>
              </a:rPr>
              <a:t>alinea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spc="-45" dirty="0">
                <a:latin typeface="Times New Roman"/>
                <a:cs typeface="Times New Roman"/>
              </a:rPr>
              <a:t>pertama. </a:t>
            </a:r>
            <a:r>
              <a:rPr sz="2900" spc="-245" dirty="0">
                <a:latin typeface="Times New Roman"/>
                <a:cs typeface="Times New Roman"/>
              </a:rPr>
              <a:t>Bagian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spc="-140" dirty="0">
                <a:latin typeface="Times New Roman"/>
                <a:cs typeface="Times New Roman"/>
              </a:rPr>
              <a:t>menarik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spc="-65" dirty="0">
                <a:latin typeface="Times New Roman"/>
                <a:cs typeface="Times New Roman"/>
              </a:rPr>
              <a:t>itu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spc="-105" dirty="0">
                <a:latin typeface="Times New Roman"/>
                <a:cs typeface="Times New Roman"/>
              </a:rPr>
              <a:t>terdapat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imes New Roman"/>
                <a:cs typeface="Times New Roman"/>
              </a:rPr>
              <a:t>dari </a:t>
            </a:r>
            <a:r>
              <a:rPr sz="2900" spc="-110" dirty="0">
                <a:latin typeface="Times New Roman"/>
                <a:cs typeface="Times New Roman"/>
              </a:rPr>
              <a:t>unsur-</a:t>
            </a:r>
            <a:r>
              <a:rPr sz="2900" spc="-120" dirty="0">
                <a:latin typeface="Times New Roman"/>
                <a:cs typeface="Times New Roman"/>
              </a:rPr>
              <a:t>unsur</a:t>
            </a:r>
            <a:r>
              <a:rPr sz="2900" spc="-90" dirty="0">
                <a:latin typeface="Times New Roman"/>
                <a:cs typeface="Times New Roman"/>
              </a:rPr>
              <a:t> </a:t>
            </a:r>
            <a:r>
              <a:rPr sz="2900" spc="-220" dirty="0">
                <a:latin typeface="Times New Roman"/>
                <a:cs typeface="Times New Roman"/>
              </a:rPr>
              <a:t>yang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spc="-210" dirty="0">
                <a:latin typeface="Times New Roman"/>
                <a:cs typeface="Times New Roman"/>
              </a:rPr>
              <a:t>ada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spc="-180" dirty="0">
                <a:latin typeface="Times New Roman"/>
                <a:cs typeface="Times New Roman"/>
              </a:rPr>
              <a:t>dalam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spc="-110" dirty="0">
                <a:latin typeface="Times New Roman"/>
                <a:cs typeface="Times New Roman"/>
              </a:rPr>
              <a:t>5W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spc="240" dirty="0">
                <a:latin typeface="Times New Roman"/>
                <a:cs typeface="Times New Roman"/>
              </a:rPr>
              <a:t>+ </a:t>
            </a:r>
            <a:r>
              <a:rPr sz="2900" spc="-25" dirty="0">
                <a:latin typeface="Times New Roman"/>
                <a:cs typeface="Times New Roman"/>
              </a:rPr>
              <a:t>1H</a:t>
            </a:r>
            <a:endParaRPr sz="2900">
              <a:latin typeface="Times New Roman"/>
              <a:cs typeface="Times New Roman"/>
            </a:endParaRPr>
          </a:p>
          <a:p>
            <a:pPr marL="12700" marR="215265">
              <a:lnSpc>
                <a:spcPct val="88700"/>
              </a:lnSpc>
              <a:spcBef>
                <a:spcPts val="295"/>
              </a:spcBef>
            </a:pPr>
            <a:r>
              <a:rPr sz="2900" b="1" dirty="0">
                <a:latin typeface="Times New Roman"/>
                <a:cs typeface="Times New Roman"/>
              </a:rPr>
              <a:t>Isi</a:t>
            </a:r>
            <a:r>
              <a:rPr sz="2900" b="1" spc="-11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berita</a:t>
            </a:r>
            <a:r>
              <a:rPr sz="2900" dirty="0">
                <a:latin typeface="Times New Roman"/>
                <a:cs typeface="Times New Roman"/>
              </a:rPr>
              <a:t>.</a:t>
            </a:r>
            <a:r>
              <a:rPr sz="2900" spc="-210" dirty="0">
                <a:latin typeface="Times New Roman"/>
                <a:cs typeface="Times New Roman"/>
              </a:rPr>
              <a:t> </a:t>
            </a:r>
            <a:r>
              <a:rPr sz="2900" spc="-45" dirty="0">
                <a:latin typeface="Times New Roman"/>
                <a:cs typeface="Times New Roman"/>
              </a:rPr>
              <a:t>Merupakan </a:t>
            </a:r>
            <a:r>
              <a:rPr sz="2900" spc="-175" dirty="0">
                <a:latin typeface="Times New Roman"/>
                <a:cs typeface="Times New Roman"/>
              </a:rPr>
              <a:t>pengembangan</a:t>
            </a:r>
            <a:r>
              <a:rPr sz="2900" spc="-65" dirty="0">
                <a:latin typeface="Times New Roman"/>
                <a:cs typeface="Times New Roman"/>
              </a:rPr>
              <a:t> </a:t>
            </a:r>
            <a:r>
              <a:rPr sz="2900" spc="-114" dirty="0">
                <a:latin typeface="Times New Roman"/>
                <a:cs typeface="Times New Roman"/>
              </a:rPr>
              <a:t>dari</a:t>
            </a:r>
            <a:r>
              <a:rPr sz="2900" spc="-430" dirty="0">
                <a:latin typeface="Times New Roman"/>
                <a:cs typeface="Times New Roman"/>
              </a:rPr>
              <a:t> </a:t>
            </a:r>
            <a:r>
              <a:rPr sz="2900" spc="-204" dirty="0">
                <a:latin typeface="Times New Roman"/>
                <a:cs typeface="Times New Roman"/>
              </a:rPr>
              <a:t>Why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spc="-175" dirty="0">
                <a:latin typeface="Times New Roman"/>
                <a:cs typeface="Times New Roman"/>
              </a:rPr>
              <a:t>dan</a:t>
            </a:r>
            <a:r>
              <a:rPr sz="2900" spc="-65" dirty="0">
                <a:latin typeface="Times New Roman"/>
                <a:cs typeface="Times New Roman"/>
              </a:rPr>
              <a:t> </a:t>
            </a:r>
            <a:r>
              <a:rPr sz="2900" spc="-140" dirty="0">
                <a:latin typeface="Times New Roman"/>
                <a:cs typeface="Times New Roman"/>
              </a:rPr>
              <a:t>How. </a:t>
            </a:r>
            <a:r>
              <a:rPr sz="2900" b="1" spc="-10" dirty="0">
                <a:latin typeface="Times New Roman"/>
                <a:cs typeface="Times New Roman"/>
              </a:rPr>
              <a:t>Penutup</a:t>
            </a:r>
            <a:endParaRPr sz="29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2343912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426465"/>
            <a:ext cx="6555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6714" algn="l"/>
              </a:tabLst>
            </a:pPr>
            <a:r>
              <a:rPr sz="5400" spc="-15" baseline="3086" dirty="0"/>
              <a:t>Contoh</a:t>
            </a:r>
            <a:r>
              <a:rPr sz="5400" baseline="3086" dirty="0"/>
              <a:t>	</a:t>
            </a:r>
            <a:r>
              <a:rPr sz="3600" b="1" spc="-165" dirty="0">
                <a:solidFill>
                  <a:srgbClr val="000000"/>
                </a:solidFill>
                <a:latin typeface="Times New Roman"/>
                <a:cs typeface="Times New Roman"/>
              </a:rPr>
              <a:t>Lead</a:t>
            </a:r>
            <a:r>
              <a:rPr sz="3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dengan</a:t>
            </a:r>
            <a:r>
              <a:rPr sz="36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awalan</a:t>
            </a:r>
            <a:r>
              <a:rPr sz="3600" b="1" spc="-4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Who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9040" y="1427733"/>
            <a:ext cx="3547110" cy="3120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900" spc="-170" dirty="0">
                <a:latin typeface="Times New Roman"/>
                <a:cs typeface="Times New Roman"/>
              </a:rPr>
              <a:t>Pemimpin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spc="-180" dirty="0">
                <a:latin typeface="Times New Roman"/>
                <a:cs typeface="Times New Roman"/>
              </a:rPr>
              <a:t>Redaksi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spc="-204" dirty="0">
                <a:latin typeface="Times New Roman"/>
                <a:cs typeface="Times New Roman"/>
              </a:rPr>
              <a:t>Malang </a:t>
            </a:r>
            <a:r>
              <a:rPr sz="2900" spc="-155" dirty="0">
                <a:latin typeface="Times New Roman"/>
                <a:cs typeface="Times New Roman"/>
              </a:rPr>
              <a:t>Post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spc="-215" dirty="0">
                <a:latin typeface="Times New Roman"/>
                <a:cs typeface="Times New Roman"/>
              </a:rPr>
              <a:t>D</a:t>
            </a:r>
            <a:r>
              <a:rPr sz="2900" spc="-260" dirty="0">
                <a:latin typeface="Times New Roman"/>
                <a:cs typeface="Times New Roman"/>
              </a:rPr>
              <a:t>e</a:t>
            </a:r>
            <a:r>
              <a:rPr sz="2900" spc="-195" dirty="0">
                <a:latin typeface="Times New Roman"/>
                <a:cs typeface="Times New Roman"/>
              </a:rPr>
              <a:t>w</a:t>
            </a:r>
            <a:r>
              <a:rPr sz="2900" spc="-40" dirty="0">
                <a:latin typeface="Times New Roman"/>
                <a:cs typeface="Times New Roman"/>
              </a:rPr>
              <a:t>i</a:t>
            </a:r>
            <a:r>
              <a:rPr sz="2900" spc="-580" dirty="0">
                <a:latin typeface="Times New Roman"/>
                <a:cs typeface="Times New Roman"/>
              </a:rPr>
              <a:t>Y</a:t>
            </a:r>
            <a:r>
              <a:rPr sz="2900" spc="-204" dirty="0">
                <a:latin typeface="Times New Roman"/>
                <a:cs typeface="Times New Roman"/>
              </a:rPr>
              <a:t>uhan</a:t>
            </a:r>
            <a:r>
              <a:rPr sz="2900" spc="-195" dirty="0">
                <a:latin typeface="Times New Roman"/>
                <a:cs typeface="Times New Roman"/>
              </a:rPr>
              <a:t>a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spc="-70" dirty="0">
                <a:latin typeface="Times New Roman"/>
                <a:cs typeface="Times New Roman"/>
              </a:rPr>
              <a:t>menjadi </a:t>
            </a:r>
            <a:r>
              <a:rPr sz="2900" spc="-160" dirty="0">
                <a:latin typeface="Times New Roman"/>
                <a:cs typeface="Times New Roman"/>
              </a:rPr>
              <a:t>pembicara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spc="-180" dirty="0">
                <a:latin typeface="Times New Roman"/>
                <a:cs typeface="Times New Roman"/>
              </a:rPr>
              <a:t>dalam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spc="-130" dirty="0">
                <a:latin typeface="Times New Roman"/>
                <a:cs typeface="Times New Roman"/>
              </a:rPr>
              <a:t>pelatihan </a:t>
            </a:r>
            <a:r>
              <a:rPr sz="2900" spc="-125" dirty="0">
                <a:latin typeface="Times New Roman"/>
                <a:cs typeface="Times New Roman"/>
              </a:rPr>
              <a:t>jurnalistik</a:t>
            </a:r>
            <a:r>
              <a:rPr sz="2900" spc="-5" dirty="0">
                <a:latin typeface="Times New Roman"/>
                <a:cs typeface="Times New Roman"/>
              </a:rPr>
              <a:t> </a:t>
            </a:r>
            <a:r>
              <a:rPr sz="2900" spc="-114" dirty="0">
                <a:latin typeface="Times New Roman"/>
                <a:cs typeface="Times New Roman"/>
              </a:rPr>
              <a:t>untuk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peserta </a:t>
            </a:r>
            <a:r>
              <a:rPr sz="2900" spc="-120" dirty="0">
                <a:latin typeface="Times New Roman"/>
                <a:cs typeface="Times New Roman"/>
              </a:rPr>
              <a:t>Student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Journalist </a:t>
            </a:r>
            <a:r>
              <a:rPr sz="2900" spc="-114" dirty="0">
                <a:latin typeface="Times New Roman"/>
                <a:cs typeface="Times New Roman"/>
              </a:rPr>
              <a:t>Competition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spc="45" dirty="0">
                <a:latin typeface="Times New Roman"/>
                <a:cs typeface="Times New Roman"/>
              </a:rPr>
              <a:t>(3/11/16) </a:t>
            </a:r>
            <a:r>
              <a:rPr sz="2900" spc="-110" dirty="0">
                <a:latin typeface="Times New Roman"/>
                <a:cs typeface="Times New Roman"/>
              </a:rPr>
              <a:t>kemarin.</a:t>
            </a:r>
            <a:r>
              <a:rPr sz="2900" spc="-150" dirty="0">
                <a:latin typeface="Times New Roman"/>
                <a:cs typeface="Times New Roman"/>
              </a:rPr>
              <a:t> </a:t>
            </a:r>
            <a:r>
              <a:rPr sz="2900" spc="-130" dirty="0">
                <a:latin typeface="Times New Roman"/>
                <a:cs typeface="Times New Roman"/>
              </a:rPr>
              <a:t>Hana,</a:t>
            </a:r>
            <a:r>
              <a:rPr sz="2900" spc="-150" dirty="0">
                <a:latin typeface="Times New Roman"/>
                <a:cs typeface="Times New Roman"/>
              </a:rPr>
              <a:t> </a:t>
            </a:r>
            <a:r>
              <a:rPr sz="2900" spc="-35" dirty="0">
                <a:latin typeface="Times New Roman"/>
                <a:cs typeface="Times New Roman"/>
              </a:rPr>
              <a:t>sapaan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040" y="4964429"/>
            <a:ext cx="3824604" cy="135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spc="-85" dirty="0">
                <a:latin typeface="Times New Roman"/>
                <a:cs typeface="Times New Roman"/>
              </a:rPr>
              <a:t>berita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spc="-185" dirty="0">
                <a:latin typeface="Times New Roman"/>
                <a:cs typeface="Times New Roman"/>
              </a:rPr>
              <a:t>kepada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spc="-165" dirty="0">
                <a:latin typeface="Times New Roman"/>
                <a:cs typeface="Times New Roman"/>
              </a:rPr>
              <a:t>70an</a:t>
            </a:r>
            <a:r>
              <a:rPr sz="2900" spc="-6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peserta </a:t>
            </a:r>
            <a:r>
              <a:rPr sz="2900" spc="-220" dirty="0">
                <a:latin typeface="Times New Roman"/>
                <a:cs typeface="Times New Roman"/>
              </a:rPr>
              <a:t>yang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spc="-150" dirty="0">
                <a:latin typeface="Times New Roman"/>
                <a:cs typeface="Times New Roman"/>
              </a:rPr>
              <a:t>bersemangat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spc="-120" dirty="0">
                <a:latin typeface="Times New Roman"/>
                <a:cs typeface="Times New Roman"/>
              </a:rPr>
              <a:t>mengikuti </a:t>
            </a:r>
            <a:r>
              <a:rPr sz="2900" spc="-185" dirty="0">
                <a:latin typeface="Times New Roman"/>
                <a:cs typeface="Times New Roman"/>
              </a:rPr>
              <a:t>acara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spc="-110" dirty="0">
                <a:latin typeface="Times New Roman"/>
                <a:cs typeface="Times New Roman"/>
              </a:rPr>
              <a:t>dari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spc="-225" dirty="0">
                <a:latin typeface="Times New Roman"/>
                <a:cs typeface="Times New Roman"/>
              </a:rPr>
              <a:t>awal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spc="-200" dirty="0">
                <a:latin typeface="Times New Roman"/>
                <a:cs typeface="Times New Roman"/>
              </a:rPr>
              <a:t>sampai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spc="-65" dirty="0">
                <a:latin typeface="Times New Roman"/>
                <a:cs typeface="Times New Roman"/>
              </a:rPr>
              <a:t>akhir.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6825" y="4095369"/>
            <a:ext cx="300736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204" dirty="0">
                <a:latin typeface="Times New Roman"/>
                <a:cs typeface="Times New Roman"/>
              </a:rPr>
              <a:t>“Menulis</a:t>
            </a:r>
            <a:r>
              <a:rPr sz="2900" spc="-95" dirty="0">
                <a:latin typeface="Times New Roman"/>
                <a:cs typeface="Times New Roman"/>
              </a:rPr>
              <a:t> </a:t>
            </a:r>
            <a:r>
              <a:rPr sz="2900" spc="-55" dirty="0">
                <a:latin typeface="Times New Roman"/>
                <a:cs typeface="Times New Roman"/>
              </a:rPr>
              <a:t>itu</a:t>
            </a:r>
            <a:r>
              <a:rPr sz="2900" spc="-70" dirty="0">
                <a:latin typeface="Times New Roman"/>
                <a:cs typeface="Times New Roman"/>
              </a:rPr>
              <a:t> </a:t>
            </a:r>
            <a:r>
              <a:rPr sz="2900" spc="-150" dirty="0">
                <a:latin typeface="Times New Roman"/>
                <a:cs typeface="Times New Roman"/>
              </a:rPr>
              <a:t>gampang,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9040" y="4521784"/>
            <a:ext cx="756793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79900" algn="l"/>
              </a:tabLst>
            </a:pPr>
            <a:r>
              <a:rPr sz="2900" spc="-160" dirty="0">
                <a:latin typeface="Times New Roman"/>
                <a:cs typeface="Times New Roman"/>
              </a:rPr>
              <a:t>akrabnya,</a:t>
            </a:r>
            <a:r>
              <a:rPr sz="2900" spc="-145" dirty="0">
                <a:latin typeface="Times New Roman"/>
                <a:cs typeface="Times New Roman"/>
              </a:rPr>
              <a:t> berbagi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spc="-114" dirty="0">
                <a:latin typeface="Times New Roman"/>
                <a:cs typeface="Times New Roman"/>
              </a:rPr>
              <a:t>tips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menulis</a:t>
            </a:r>
            <a:r>
              <a:rPr sz="2900" dirty="0">
                <a:latin typeface="Times New Roman"/>
                <a:cs typeface="Times New Roman"/>
              </a:rPr>
              <a:t>	</a:t>
            </a:r>
            <a:r>
              <a:rPr sz="4350" spc="-307" baseline="-1915" dirty="0">
                <a:latin typeface="Times New Roman"/>
                <a:cs typeface="Times New Roman"/>
              </a:rPr>
              <a:t>asalkan</a:t>
            </a:r>
            <a:r>
              <a:rPr sz="4350" spc="-30" baseline="-1915" dirty="0">
                <a:latin typeface="Times New Roman"/>
                <a:cs typeface="Times New Roman"/>
              </a:rPr>
              <a:t> </a:t>
            </a:r>
            <a:r>
              <a:rPr sz="4350" spc="-315" baseline="-1915" dirty="0">
                <a:latin typeface="Times New Roman"/>
                <a:cs typeface="Times New Roman"/>
              </a:rPr>
              <a:t>ada</a:t>
            </a:r>
            <a:r>
              <a:rPr sz="4350" spc="-60" baseline="-1915" dirty="0">
                <a:latin typeface="Times New Roman"/>
                <a:cs typeface="Times New Roman"/>
              </a:rPr>
              <a:t> </a:t>
            </a:r>
            <a:r>
              <a:rPr sz="4350" spc="-292" baseline="-1915" dirty="0">
                <a:latin typeface="Times New Roman"/>
                <a:cs typeface="Times New Roman"/>
              </a:rPr>
              <a:t>kemauan</a:t>
            </a:r>
            <a:r>
              <a:rPr sz="4350" spc="-44" baseline="-1915" dirty="0">
                <a:latin typeface="Times New Roman"/>
                <a:cs typeface="Times New Roman"/>
              </a:rPr>
              <a:t> </a:t>
            </a:r>
            <a:r>
              <a:rPr sz="4350" spc="-97" baseline="-1915" dirty="0">
                <a:latin typeface="Times New Roman"/>
                <a:cs typeface="Times New Roman"/>
              </a:rPr>
              <a:t>dan</a:t>
            </a:r>
            <a:endParaRPr sz="4350" baseline="-191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6825" y="4979670"/>
            <a:ext cx="3230245" cy="135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spc="-130" dirty="0">
                <a:latin typeface="Times New Roman"/>
                <a:cs typeface="Times New Roman"/>
              </a:rPr>
              <a:t>rajin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spc="-95" dirty="0">
                <a:latin typeface="Times New Roman"/>
                <a:cs typeface="Times New Roman"/>
              </a:rPr>
              <a:t>berlatih,</a:t>
            </a:r>
            <a:r>
              <a:rPr sz="2900" spc="-135" dirty="0">
                <a:latin typeface="Times New Roman"/>
                <a:cs typeface="Times New Roman"/>
              </a:rPr>
              <a:t> </a:t>
            </a:r>
            <a:r>
              <a:rPr sz="2900" spc="-40" dirty="0">
                <a:latin typeface="Times New Roman"/>
                <a:cs typeface="Times New Roman"/>
              </a:rPr>
              <a:t>siapapun </a:t>
            </a:r>
            <a:r>
              <a:rPr sz="2900" spc="-200" dirty="0">
                <a:latin typeface="Times New Roman"/>
                <a:cs typeface="Times New Roman"/>
              </a:rPr>
              <a:t>bisa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spc="-155" dirty="0">
                <a:latin typeface="Times New Roman"/>
                <a:cs typeface="Times New Roman"/>
              </a:rPr>
              <a:t>menjadi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spc="-165" dirty="0">
                <a:latin typeface="Times New Roman"/>
                <a:cs typeface="Times New Roman"/>
              </a:rPr>
              <a:t>wartawan,” </a:t>
            </a:r>
            <a:r>
              <a:rPr sz="2900" spc="-35" dirty="0">
                <a:latin typeface="Times New Roman"/>
                <a:cs typeface="Times New Roman"/>
              </a:rPr>
              <a:t>katanya.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8827" y="1138427"/>
            <a:ext cx="8086725" cy="5419725"/>
            <a:chOff x="528827" y="1138427"/>
            <a:chExt cx="8086725" cy="54197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0199" y="1600200"/>
              <a:ext cx="2133600" cy="24353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3399" y="1142999"/>
              <a:ext cx="8077200" cy="5410200"/>
            </a:xfrm>
            <a:custGeom>
              <a:avLst/>
              <a:gdLst/>
              <a:ahLst/>
              <a:cxnLst/>
              <a:rect l="l" t="t" r="r" b="b"/>
              <a:pathLst>
                <a:path w="8077200" h="5410200">
                  <a:moveTo>
                    <a:pt x="0" y="5410200"/>
                  </a:moveTo>
                  <a:lnTo>
                    <a:pt x="8077200" y="5410200"/>
                  </a:lnTo>
                  <a:lnTo>
                    <a:pt x="80772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324358"/>
            <a:ext cx="66014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Contoh</a:t>
            </a:r>
            <a:r>
              <a:rPr spc="-170" dirty="0"/>
              <a:t> </a:t>
            </a:r>
            <a:r>
              <a:rPr dirty="0"/>
              <a:t>lead</a:t>
            </a:r>
            <a:r>
              <a:rPr spc="-185" dirty="0"/>
              <a:t> </a:t>
            </a:r>
            <a:r>
              <a:rPr spc="-10" dirty="0"/>
              <a:t>dengan</a:t>
            </a:r>
            <a:r>
              <a:rPr spc="-175" dirty="0"/>
              <a:t> </a:t>
            </a:r>
            <a:r>
              <a:rPr spc="-65" dirty="0"/>
              <a:t>awalan</a:t>
            </a:r>
            <a:r>
              <a:rPr spc="-160" dirty="0"/>
              <a:t> </a:t>
            </a:r>
            <a:r>
              <a:rPr spc="-20" dirty="0"/>
              <a:t>When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6189" y="1052830"/>
            <a:ext cx="6938009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spc="-170" dirty="0">
                <a:latin typeface="Times New Roman"/>
                <a:cs typeface="Times New Roman"/>
              </a:rPr>
              <a:t>Sabtu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(6/11/16)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lalu,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Menteri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Sosial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Khofifah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Indar </a:t>
            </a:r>
            <a:r>
              <a:rPr sz="2600" spc="-190" dirty="0">
                <a:latin typeface="Times New Roman"/>
                <a:cs typeface="Times New Roman"/>
              </a:rPr>
              <a:t>Parawansa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berdialog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dengan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finalis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Putri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Kartini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Malang </a:t>
            </a:r>
            <a:r>
              <a:rPr sz="2600" spc="-145" dirty="0">
                <a:latin typeface="Times New Roman"/>
                <a:cs typeface="Times New Roman"/>
              </a:rPr>
              <a:t>Post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2016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di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kantor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210" dirty="0">
                <a:latin typeface="Times New Roman"/>
                <a:cs typeface="Times New Roman"/>
              </a:rPr>
              <a:t>Malang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Post.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Khofifah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juga </a:t>
            </a:r>
            <a:r>
              <a:rPr sz="2600" spc="-130" dirty="0">
                <a:latin typeface="Times New Roman"/>
                <a:cs typeface="Times New Roman"/>
              </a:rPr>
              <a:t>memberikan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motivasi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kepada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para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model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remaja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itu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untuk </a:t>
            </a:r>
            <a:r>
              <a:rPr sz="2600" spc="-60" dirty="0">
                <a:latin typeface="Times New Roman"/>
                <a:cs typeface="Times New Roman"/>
              </a:rPr>
              <a:t>terus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membekali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diri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dengan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pengetahuan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dan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wawasan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504" y="3241548"/>
            <a:ext cx="4279392" cy="28544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5753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Contoh</a:t>
            </a:r>
            <a:r>
              <a:rPr sz="4000" spc="-185" dirty="0"/>
              <a:t> </a:t>
            </a:r>
            <a:r>
              <a:rPr sz="4000" dirty="0"/>
              <a:t>lead</a:t>
            </a:r>
            <a:r>
              <a:rPr sz="4000" spc="-180" dirty="0"/>
              <a:t> </a:t>
            </a:r>
            <a:r>
              <a:rPr sz="4000" spc="-65" dirty="0"/>
              <a:t>awalan</a:t>
            </a:r>
            <a:r>
              <a:rPr sz="4000" spc="-170" dirty="0"/>
              <a:t> </a:t>
            </a:r>
            <a:r>
              <a:rPr sz="4000" spc="-10" dirty="0"/>
              <a:t>Where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371600" y="1676400"/>
            <a:ext cx="5334000" cy="4572000"/>
          </a:xfrm>
          <a:custGeom>
            <a:avLst/>
            <a:gdLst/>
            <a:ahLst/>
            <a:cxnLst/>
            <a:rect l="l" t="t" r="r" b="b"/>
            <a:pathLst>
              <a:path w="5334000" h="4572000">
                <a:moveTo>
                  <a:pt x="0" y="4572000"/>
                </a:moveTo>
                <a:lnTo>
                  <a:pt x="5334000" y="4572000"/>
                </a:lnTo>
                <a:lnTo>
                  <a:pt x="53340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3389" y="1656029"/>
            <a:ext cx="487680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70" dirty="0">
                <a:latin typeface="Times New Roman"/>
                <a:cs typeface="Times New Roman"/>
              </a:rPr>
              <a:t>Di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335" dirty="0">
                <a:latin typeface="Times New Roman"/>
                <a:cs typeface="Times New Roman"/>
              </a:rPr>
              <a:t>SMAN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260" dirty="0">
                <a:latin typeface="Times New Roman"/>
                <a:cs typeface="Times New Roman"/>
              </a:rPr>
              <a:t>MTeens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kemarin </a:t>
            </a:r>
            <a:r>
              <a:rPr sz="3000" spc="80" dirty="0">
                <a:latin typeface="Times New Roman"/>
                <a:cs typeface="Times New Roman"/>
              </a:rPr>
              <a:t>(8/6/15),</a:t>
            </a:r>
            <a:r>
              <a:rPr sz="3000" spc="-160" dirty="0">
                <a:latin typeface="Times New Roman"/>
                <a:cs typeface="Times New Roman"/>
              </a:rPr>
              <a:t> </a:t>
            </a:r>
            <a:r>
              <a:rPr sz="3000" spc="-155" dirty="0">
                <a:latin typeface="Times New Roman"/>
                <a:cs typeface="Times New Roman"/>
              </a:rPr>
              <a:t>digelar</a:t>
            </a:r>
            <a:r>
              <a:rPr sz="3000" spc="-405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Times New Roman"/>
                <a:cs typeface="Times New Roman"/>
              </a:rPr>
              <a:t>Workshop </a:t>
            </a:r>
            <a:r>
              <a:rPr sz="3000" spc="-140" dirty="0">
                <a:latin typeface="Times New Roman"/>
                <a:cs typeface="Times New Roman"/>
              </a:rPr>
              <a:t>Jurnalistik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240" dirty="0">
                <a:latin typeface="Times New Roman"/>
                <a:cs typeface="Times New Roman"/>
              </a:rPr>
              <a:t>yang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80" dirty="0">
                <a:latin typeface="Times New Roman"/>
                <a:cs typeface="Times New Roman"/>
              </a:rPr>
              <a:t>menghadirkan </a:t>
            </a:r>
            <a:r>
              <a:rPr sz="3000" spc="-125" dirty="0">
                <a:latin typeface="Times New Roman"/>
                <a:cs typeface="Times New Roman"/>
              </a:rPr>
              <a:t>Redaktur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235" dirty="0">
                <a:latin typeface="Times New Roman"/>
                <a:cs typeface="Times New Roman"/>
              </a:rPr>
              <a:t>Malang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165" dirty="0">
                <a:latin typeface="Times New Roman"/>
                <a:cs typeface="Times New Roman"/>
              </a:rPr>
              <a:t>Post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180" dirty="0">
                <a:latin typeface="Times New Roman"/>
                <a:cs typeface="Times New Roman"/>
              </a:rPr>
              <a:t>D</a:t>
            </a:r>
            <a:r>
              <a:rPr sz="3000" spc="-250" dirty="0">
                <a:latin typeface="Times New Roman"/>
                <a:cs typeface="Times New Roman"/>
              </a:rPr>
              <a:t>e</a:t>
            </a:r>
            <a:r>
              <a:rPr sz="3000" spc="-180" dirty="0">
                <a:latin typeface="Times New Roman"/>
                <a:cs typeface="Times New Roman"/>
              </a:rPr>
              <a:t>w</a:t>
            </a:r>
            <a:r>
              <a:rPr sz="3000" spc="-15" dirty="0">
                <a:latin typeface="Times New Roman"/>
                <a:cs typeface="Times New Roman"/>
              </a:rPr>
              <a:t>i</a:t>
            </a:r>
            <a:r>
              <a:rPr sz="3000" spc="-565" dirty="0">
                <a:latin typeface="Times New Roman"/>
                <a:cs typeface="Times New Roman"/>
              </a:rPr>
              <a:t>Y</a:t>
            </a:r>
            <a:r>
              <a:rPr sz="3000" spc="-190" dirty="0">
                <a:latin typeface="Times New Roman"/>
                <a:cs typeface="Times New Roman"/>
              </a:rPr>
              <a:t>uhana</a:t>
            </a:r>
            <a:r>
              <a:rPr sz="3000" spc="-215" dirty="0">
                <a:latin typeface="Times New Roman"/>
                <a:cs typeface="Times New Roman"/>
              </a:rPr>
              <a:t> sebagai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40" dirty="0">
                <a:latin typeface="Times New Roman"/>
                <a:cs typeface="Times New Roman"/>
              </a:rPr>
              <a:t>pembicara.</a:t>
            </a:r>
            <a:r>
              <a:rPr sz="3000" spc="-395" dirty="0">
                <a:latin typeface="Times New Roman"/>
                <a:cs typeface="Times New Roman"/>
              </a:rPr>
              <a:t> </a:t>
            </a:r>
            <a:r>
              <a:rPr sz="3000" spc="-225" dirty="0">
                <a:latin typeface="Times New Roman"/>
                <a:cs typeface="Times New Roman"/>
              </a:rPr>
              <a:t>Acara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tersebut </a:t>
            </a:r>
            <a:r>
              <a:rPr sz="3000" spc="-200" dirty="0">
                <a:latin typeface="Times New Roman"/>
                <a:cs typeface="Times New Roman"/>
              </a:rPr>
              <a:t>dilaksanakan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114" dirty="0">
                <a:latin typeface="Times New Roman"/>
                <a:cs typeface="Times New Roman"/>
              </a:rPr>
              <a:t>untuk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Times New Roman"/>
                <a:cs typeface="Times New Roman"/>
              </a:rPr>
              <a:t>membekali </a:t>
            </a:r>
            <a:r>
              <a:rPr sz="3000" spc="-235" dirty="0">
                <a:latin typeface="Times New Roman"/>
                <a:cs typeface="Times New Roman"/>
              </a:rPr>
              <a:t>siswa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180" dirty="0">
                <a:latin typeface="Times New Roman"/>
                <a:cs typeface="Times New Roman"/>
              </a:rPr>
              <a:t>dengan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70" dirty="0">
                <a:latin typeface="Times New Roman"/>
                <a:cs typeface="Times New Roman"/>
              </a:rPr>
              <a:t>ilmu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35" dirty="0">
                <a:latin typeface="Times New Roman"/>
                <a:cs typeface="Times New Roman"/>
              </a:rPr>
              <a:t>jurnalistik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dan </a:t>
            </a:r>
            <a:r>
              <a:rPr sz="3000" spc="-145" dirty="0">
                <a:latin typeface="Times New Roman"/>
                <a:cs typeface="Times New Roman"/>
              </a:rPr>
              <a:t>fotografi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240" dirty="0">
                <a:latin typeface="Times New Roman"/>
                <a:cs typeface="Times New Roman"/>
              </a:rPr>
              <a:t>yang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155" dirty="0">
                <a:latin typeface="Times New Roman"/>
                <a:cs typeface="Times New Roman"/>
              </a:rPr>
              <a:t>dilanjutkan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dengan praktek.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600202"/>
            <a:ext cx="45319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Contoh</a:t>
            </a:r>
            <a:r>
              <a:rPr sz="3300" spc="-160" dirty="0"/>
              <a:t> </a:t>
            </a:r>
            <a:r>
              <a:rPr sz="3300" dirty="0"/>
              <a:t>lead</a:t>
            </a:r>
            <a:r>
              <a:rPr sz="3300" spc="-160" dirty="0"/>
              <a:t> </a:t>
            </a:r>
            <a:r>
              <a:rPr sz="3300" spc="-55" dirty="0"/>
              <a:t>awalan</a:t>
            </a:r>
            <a:r>
              <a:rPr sz="3300" spc="-135" dirty="0"/>
              <a:t> </a:t>
            </a:r>
            <a:r>
              <a:rPr sz="3300" spc="-20" dirty="0"/>
              <a:t>What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810564" y="1366773"/>
            <a:ext cx="3731260" cy="42843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65"/>
              </a:spcBef>
            </a:pPr>
            <a:r>
              <a:rPr sz="2800" spc="-150" dirty="0">
                <a:latin typeface="Times New Roman"/>
                <a:cs typeface="Times New Roman"/>
              </a:rPr>
              <a:t>Pendaftaran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Putri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Kartini </a:t>
            </a:r>
            <a:r>
              <a:rPr sz="2800" spc="-130" dirty="0">
                <a:latin typeface="Times New Roman"/>
                <a:cs typeface="Times New Roman"/>
              </a:rPr>
              <a:t>2016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diperpanjang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hingga</a:t>
            </a:r>
            <a:r>
              <a:rPr sz="2800" spc="-25" dirty="0">
                <a:latin typeface="Times New Roman"/>
                <a:cs typeface="Times New Roman"/>
              </a:rPr>
              <a:t> 30 </a:t>
            </a:r>
            <a:r>
              <a:rPr sz="2800" spc="-145" dirty="0">
                <a:latin typeface="Times New Roman"/>
                <a:cs typeface="Times New Roman"/>
              </a:rPr>
              <a:t>April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2016.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Keputusan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ini </a:t>
            </a:r>
            <a:r>
              <a:rPr sz="2800" spc="-160" dirty="0">
                <a:latin typeface="Times New Roman"/>
                <a:cs typeface="Times New Roman"/>
              </a:rPr>
              <a:t>diambil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untuk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memberi </a:t>
            </a:r>
            <a:r>
              <a:rPr sz="2800" spc="-155" dirty="0">
                <a:latin typeface="Times New Roman"/>
                <a:cs typeface="Times New Roman"/>
              </a:rPr>
              <a:t>kesempatan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pada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siswi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SMP </a:t>
            </a:r>
            <a:r>
              <a:rPr sz="2800" spc="-170" dirty="0">
                <a:latin typeface="Times New Roman"/>
                <a:cs typeface="Times New Roman"/>
              </a:rPr>
              <a:t>dan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70" dirty="0">
                <a:latin typeface="Times New Roman"/>
                <a:cs typeface="Times New Roman"/>
              </a:rPr>
              <a:t>SMA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Times New Roman"/>
                <a:cs typeface="Times New Roman"/>
              </a:rPr>
              <a:t>yang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belum </a:t>
            </a:r>
            <a:r>
              <a:rPr sz="2800" spc="-175" dirty="0">
                <a:latin typeface="Times New Roman"/>
                <a:cs typeface="Times New Roman"/>
              </a:rPr>
              <a:t>mengambil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formulir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dan </a:t>
            </a:r>
            <a:r>
              <a:rPr sz="2800" spc="-160" dirty="0">
                <a:latin typeface="Times New Roman"/>
                <a:cs typeface="Times New Roman"/>
              </a:rPr>
              <a:t>melengkapi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persyaratan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yang </a:t>
            </a:r>
            <a:r>
              <a:rPr sz="2800" spc="-120" dirty="0">
                <a:latin typeface="Times New Roman"/>
                <a:cs typeface="Times New Roman"/>
              </a:rPr>
              <a:t>ditetapkan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panitia.</a:t>
            </a:r>
            <a:endParaRPr sz="2800">
              <a:latin typeface="Times New Roman"/>
              <a:cs typeface="Times New Roman"/>
            </a:endParaRPr>
          </a:p>
          <a:p>
            <a:pPr marL="12700" marR="341630">
              <a:lnSpc>
                <a:spcPct val="80000"/>
              </a:lnSpc>
              <a:spcBef>
                <a:spcPts val="600"/>
              </a:spcBef>
            </a:pPr>
            <a:r>
              <a:rPr sz="2800" spc="-155" dirty="0">
                <a:latin typeface="Times New Roman"/>
                <a:cs typeface="Times New Roman"/>
              </a:rPr>
              <a:t>“Formulir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bisa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diambil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di </a:t>
            </a:r>
            <a:r>
              <a:rPr sz="2800" spc="-100" dirty="0">
                <a:latin typeface="Times New Roman"/>
                <a:cs typeface="Times New Roman"/>
              </a:rPr>
              <a:t>kantor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Times New Roman"/>
                <a:cs typeface="Times New Roman"/>
              </a:rPr>
              <a:t>M-</a:t>
            </a:r>
            <a:r>
              <a:rPr sz="2800" spc="-229" dirty="0">
                <a:latin typeface="Times New Roman"/>
                <a:cs typeface="Times New Roman"/>
              </a:rPr>
              <a:t>Teens,”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kata</a:t>
            </a:r>
            <a:r>
              <a:rPr sz="2800" spc="-4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Tara </a:t>
            </a:r>
            <a:r>
              <a:rPr sz="2800" spc="-114" dirty="0">
                <a:latin typeface="Times New Roman"/>
                <a:cs typeface="Times New Roman"/>
              </a:rPr>
              <a:t>Octavira,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Ketua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Panitia.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381000"/>
            <a:ext cx="4038600" cy="6057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24358"/>
            <a:ext cx="4736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Contoh</a:t>
            </a:r>
            <a:r>
              <a:rPr spc="-165" dirty="0"/>
              <a:t> </a:t>
            </a:r>
            <a:r>
              <a:rPr dirty="0"/>
              <a:t>lead</a:t>
            </a:r>
            <a:r>
              <a:rPr spc="-180" dirty="0"/>
              <a:t> </a:t>
            </a:r>
            <a:r>
              <a:rPr spc="-65" dirty="0"/>
              <a:t>awalan</a:t>
            </a:r>
            <a:r>
              <a:rPr spc="-160" dirty="0"/>
              <a:t> </a:t>
            </a:r>
            <a:r>
              <a:rPr spc="-60" dirty="0"/>
              <a:t>Why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48225" y="1049781"/>
            <a:ext cx="3776979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65" dirty="0">
                <a:latin typeface="Times New Roman"/>
                <a:cs typeface="Times New Roman"/>
              </a:rPr>
              <a:t>Demi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melahirkan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Putri </a:t>
            </a:r>
            <a:r>
              <a:rPr sz="2800" spc="-120" dirty="0">
                <a:latin typeface="Times New Roman"/>
                <a:cs typeface="Times New Roman"/>
              </a:rPr>
              <a:t>Kartini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2016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dengan </a:t>
            </a:r>
            <a:r>
              <a:rPr sz="2800" spc="-175" dirty="0">
                <a:latin typeface="Times New Roman"/>
                <a:cs typeface="Times New Roman"/>
              </a:rPr>
              <a:t>kemampuan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komunikasi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yang </a:t>
            </a:r>
            <a:r>
              <a:rPr sz="2800" spc="-150" dirty="0">
                <a:latin typeface="Times New Roman"/>
                <a:cs typeface="Times New Roman"/>
              </a:rPr>
              <a:t>bagus, </a:t>
            </a:r>
            <a:r>
              <a:rPr sz="2800" spc="-215" dirty="0">
                <a:latin typeface="Times New Roman"/>
                <a:cs typeface="Times New Roman"/>
              </a:rPr>
              <a:t>M-</a:t>
            </a:r>
            <a:r>
              <a:rPr sz="2800" spc="-225" dirty="0">
                <a:latin typeface="Times New Roman"/>
                <a:cs typeface="Times New Roman"/>
              </a:rPr>
              <a:t>Teens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Times New Roman"/>
                <a:cs typeface="Times New Roman"/>
              </a:rPr>
              <a:t>Malang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Post </a:t>
            </a:r>
            <a:r>
              <a:rPr sz="2800" spc="-155" dirty="0">
                <a:latin typeface="Times New Roman"/>
                <a:cs typeface="Times New Roman"/>
              </a:rPr>
              <a:t>membekali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peserta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dengan </a:t>
            </a:r>
            <a:r>
              <a:rPr sz="2800" spc="-145" dirty="0">
                <a:latin typeface="Times New Roman"/>
                <a:cs typeface="Times New Roman"/>
              </a:rPr>
              <a:t>pelatihan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public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speaking.</a:t>
            </a:r>
            <a:endParaRPr sz="2800">
              <a:latin typeface="Times New Roman"/>
              <a:cs typeface="Times New Roman"/>
            </a:endParaRPr>
          </a:p>
          <a:p>
            <a:pPr marL="12700" marR="267970">
              <a:lnSpc>
                <a:spcPct val="100000"/>
              </a:lnSpc>
              <a:spcBef>
                <a:spcPts val="5"/>
              </a:spcBef>
            </a:pPr>
            <a:r>
              <a:rPr sz="2800" spc="-105" dirty="0">
                <a:latin typeface="Times New Roman"/>
                <a:cs typeface="Times New Roman"/>
              </a:rPr>
              <a:t>Menurut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Ketua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panitia</a:t>
            </a:r>
            <a:r>
              <a:rPr sz="2800" spc="-38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Tara </a:t>
            </a:r>
            <a:r>
              <a:rPr sz="2800" spc="-110" dirty="0">
                <a:latin typeface="Times New Roman"/>
                <a:cs typeface="Times New Roman"/>
              </a:rPr>
              <a:t>Octavira,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Times New Roman"/>
                <a:cs typeface="Times New Roman"/>
              </a:rPr>
              <a:t>MTeens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juga </a:t>
            </a:r>
            <a:r>
              <a:rPr sz="2800" spc="-140" dirty="0">
                <a:latin typeface="Times New Roman"/>
                <a:cs typeface="Times New Roman"/>
              </a:rPr>
              <a:t>memberikan</a:t>
            </a:r>
            <a:r>
              <a:rPr sz="2800" spc="-25" dirty="0">
                <a:latin typeface="Times New Roman"/>
                <a:cs typeface="Times New Roman"/>
              </a:rPr>
              <a:t> pelatihan </a:t>
            </a:r>
            <a:r>
              <a:rPr sz="2800" spc="-130" dirty="0">
                <a:latin typeface="Times New Roman"/>
                <a:cs typeface="Times New Roman"/>
              </a:rPr>
              <a:t>catwalk,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sebab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tidak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semua </a:t>
            </a:r>
            <a:r>
              <a:rPr sz="2800" spc="-95" dirty="0">
                <a:latin typeface="Times New Roman"/>
                <a:cs typeface="Times New Roman"/>
              </a:rPr>
              <a:t>peserta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mempunyai </a:t>
            </a:r>
            <a:r>
              <a:rPr sz="2800" spc="-145" dirty="0">
                <a:latin typeface="Times New Roman"/>
                <a:cs typeface="Times New Roman"/>
              </a:rPr>
              <a:t>background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model.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41910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9166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Contoh</a:t>
            </a:r>
            <a:r>
              <a:rPr sz="4000" spc="-229" dirty="0"/>
              <a:t> </a:t>
            </a:r>
            <a:r>
              <a:rPr sz="4000" spc="-20" dirty="0"/>
              <a:t>lead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266189" y="1427429"/>
            <a:ext cx="7094855" cy="322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034" algn="just">
              <a:lnSpc>
                <a:spcPct val="100000"/>
              </a:lnSpc>
              <a:spcBef>
                <a:spcPts val="100"/>
              </a:spcBef>
            </a:pPr>
            <a:r>
              <a:rPr sz="3000" b="1" spc="-135" dirty="0">
                <a:latin typeface="Times New Roman"/>
                <a:cs typeface="Times New Roman"/>
              </a:rPr>
              <a:t>Lead</a:t>
            </a:r>
            <a:r>
              <a:rPr sz="3000" b="1" spc="-5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dengan</a:t>
            </a:r>
            <a:r>
              <a:rPr sz="3000" b="1" spc="-50" dirty="0">
                <a:latin typeface="Times New Roman"/>
                <a:cs typeface="Times New Roman"/>
              </a:rPr>
              <a:t> </a:t>
            </a:r>
            <a:r>
              <a:rPr sz="3000" b="1" spc="-65" dirty="0">
                <a:latin typeface="Times New Roman"/>
                <a:cs typeface="Times New Roman"/>
              </a:rPr>
              <a:t>awalan</a:t>
            </a:r>
            <a:r>
              <a:rPr sz="3000" b="1" spc="-60" dirty="0">
                <a:latin typeface="Times New Roman"/>
                <a:cs typeface="Times New Roman"/>
              </a:rPr>
              <a:t> </a:t>
            </a:r>
            <a:r>
              <a:rPr sz="3000" b="1" spc="45" dirty="0">
                <a:latin typeface="Times New Roman"/>
                <a:cs typeface="Times New Roman"/>
              </a:rPr>
              <a:t>How</a:t>
            </a:r>
            <a:r>
              <a:rPr sz="3000" spc="45" dirty="0">
                <a:latin typeface="Times New Roman"/>
                <a:cs typeface="Times New Roman"/>
              </a:rPr>
              <a:t>.</a:t>
            </a:r>
            <a:r>
              <a:rPr sz="3000" spc="-175" dirty="0">
                <a:latin typeface="Times New Roman"/>
                <a:cs typeface="Times New Roman"/>
              </a:rPr>
              <a:t> </a:t>
            </a:r>
            <a:r>
              <a:rPr sz="3000" spc="-200" dirty="0">
                <a:latin typeface="Times New Roman"/>
                <a:cs typeface="Times New Roman"/>
              </a:rPr>
              <a:t>Ribuan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170" dirty="0">
                <a:latin typeface="Times New Roman"/>
                <a:cs typeface="Times New Roman"/>
              </a:rPr>
              <a:t>remaja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putri </a:t>
            </a:r>
            <a:r>
              <a:rPr sz="3000" spc="-85" dirty="0">
                <a:latin typeface="Times New Roman"/>
                <a:cs typeface="Times New Roman"/>
              </a:rPr>
              <a:t>berteriak</a:t>
            </a:r>
            <a:r>
              <a:rPr sz="3000" spc="-105" dirty="0">
                <a:latin typeface="Times New Roman"/>
                <a:cs typeface="Times New Roman"/>
              </a:rPr>
              <a:t> </a:t>
            </a:r>
            <a:r>
              <a:rPr sz="3000" spc="-130" dirty="0">
                <a:latin typeface="Times New Roman"/>
                <a:cs typeface="Times New Roman"/>
              </a:rPr>
              <a:t>histeris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215" dirty="0">
                <a:latin typeface="Times New Roman"/>
                <a:cs typeface="Times New Roman"/>
              </a:rPr>
              <a:t>menyaksikan</a:t>
            </a:r>
            <a:r>
              <a:rPr sz="3000" spc="135" dirty="0">
                <a:latin typeface="Times New Roman"/>
                <a:cs typeface="Times New Roman"/>
              </a:rPr>
              <a:t> </a:t>
            </a:r>
            <a:r>
              <a:rPr sz="3000" spc="-200" dirty="0">
                <a:latin typeface="Times New Roman"/>
                <a:cs typeface="Times New Roman"/>
              </a:rPr>
              <a:t>penampilan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300" dirty="0">
                <a:latin typeface="Times New Roman"/>
                <a:cs typeface="Times New Roman"/>
              </a:rPr>
              <a:t>Afgan</a:t>
            </a:r>
            <a:r>
              <a:rPr sz="3000" spc="114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di </a:t>
            </a:r>
            <a:r>
              <a:rPr sz="3000" spc="-180" dirty="0">
                <a:latin typeface="Times New Roman"/>
                <a:cs typeface="Times New Roman"/>
              </a:rPr>
              <a:t>Graha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210" dirty="0">
                <a:latin typeface="Times New Roman"/>
                <a:cs typeface="Times New Roman"/>
              </a:rPr>
              <a:t>Cakrawala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40" dirty="0">
                <a:latin typeface="Times New Roman"/>
                <a:cs typeface="Times New Roman"/>
              </a:rPr>
              <a:t>UM,</a:t>
            </a:r>
            <a:r>
              <a:rPr sz="3000" spc="-175" dirty="0">
                <a:latin typeface="Times New Roman"/>
                <a:cs typeface="Times New Roman"/>
              </a:rPr>
              <a:t> </a:t>
            </a:r>
            <a:r>
              <a:rPr sz="3000" spc="-200" dirty="0">
                <a:latin typeface="Times New Roman"/>
                <a:cs typeface="Times New Roman"/>
              </a:rPr>
              <a:t>Sabtu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210" dirty="0">
                <a:latin typeface="Times New Roman"/>
                <a:cs typeface="Times New Roman"/>
              </a:rPr>
              <a:t>malam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(20/11/16).</a:t>
            </a: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000" spc="-185" dirty="0">
                <a:latin typeface="Times New Roman"/>
                <a:cs typeface="Times New Roman"/>
              </a:rPr>
              <a:t>Mereka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165" dirty="0">
                <a:latin typeface="Times New Roman"/>
                <a:cs typeface="Times New Roman"/>
              </a:rPr>
              <a:t>meneriakkan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225" dirty="0">
                <a:latin typeface="Times New Roman"/>
                <a:cs typeface="Times New Roman"/>
              </a:rPr>
              <a:t>nama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20" dirty="0">
                <a:latin typeface="Times New Roman"/>
                <a:cs typeface="Times New Roman"/>
              </a:rPr>
              <a:t>pria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240" dirty="0">
                <a:latin typeface="Times New Roman"/>
                <a:cs typeface="Times New Roman"/>
              </a:rPr>
              <a:t>yang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95" dirty="0">
                <a:latin typeface="Times New Roman"/>
                <a:cs typeface="Times New Roman"/>
              </a:rPr>
              <a:t>sedang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dekat </a:t>
            </a:r>
            <a:r>
              <a:rPr sz="3000" spc="-180" dirty="0">
                <a:latin typeface="Times New Roman"/>
                <a:cs typeface="Times New Roman"/>
              </a:rPr>
              <a:t>dengan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-225" dirty="0">
                <a:latin typeface="Times New Roman"/>
                <a:cs typeface="Times New Roman"/>
              </a:rPr>
              <a:t>Rossa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Times New Roman"/>
                <a:cs typeface="Times New Roman"/>
              </a:rPr>
              <a:t>itu,</a:t>
            </a:r>
            <a:r>
              <a:rPr sz="3000" spc="-165" dirty="0">
                <a:latin typeface="Times New Roman"/>
                <a:cs typeface="Times New Roman"/>
              </a:rPr>
              <a:t> </a:t>
            </a:r>
            <a:r>
              <a:rPr sz="3000" spc="-155" dirty="0">
                <a:latin typeface="Times New Roman"/>
                <a:cs typeface="Times New Roman"/>
              </a:rPr>
              <a:t>sembari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-150" dirty="0">
                <a:latin typeface="Times New Roman"/>
                <a:cs typeface="Times New Roman"/>
              </a:rPr>
              <a:t>mengikuti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110" dirty="0">
                <a:latin typeface="Times New Roman"/>
                <a:cs typeface="Times New Roman"/>
              </a:rPr>
              <a:t>lirik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200" dirty="0">
                <a:latin typeface="Times New Roman"/>
                <a:cs typeface="Times New Roman"/>
              </a:rPr>
              <a:t>lagu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-150" dirty="0">
                <a:latin typeface="Times New Roman"/>
                <a:cs typeface="Times New Roman"/>
              </a:rPr>
              <a:t>yang </a:t>
            </a:r>
            <a:r>
              <a:rPr sz="3000" spc="-180" dirty="0">
                <a:latin typeface="Times New Roman"/>
                <a:cs typeface="Times New Roman"/>
              </a:rPr>
              <a:t>dinyanyikan.</a:t>
            </a:r>
            <a:r>
              <a:rPr sz="3000" spc="-145" dirty="0">
                <a:latin typeface="Times New Roman"/>
                <a:cs typeface="Times New Roman"/>
              </a:rPr>
              <a:t> </a:t>
            </a:r>
            <a:r>
              <a:rPr sz="3000" spc="-170" dirty="0">
                <a:latin typeface="Times New Roman"/>
                <a:cs typeface="Times New Roman"/>
              </a:rPr>
              <a:t>Konser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85" dirty="0">
                <a:latin typeface="Times New Roman"/>
                <a:cs typeface="Times New Roman"/>
              </a:rPr>
              <a:t>tersebut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55" dirty="0">
                <a:latin typeface="Times New Roman"/>
                <a:cs typeface="Times New Roman"/>
              </a:rPr>
              <a:t>merupakan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10" dirty="0">
                <a:latin typeface="Times New Roman"/>
                <a:cs typeface="Times New Roman"/>
              </a:rPr>
              <a:t>rangkaian </a:t>
            </a:r>
            <a:r>
              <a:rPr sz="3000" spc="-175" dirty="0">
                <a:latin typeface="Times New Roman"/>
                <a:cs typeface="Times New Roman"/>
              </a:rPr>
              <a:t>Indonesian</a:t>
            </a:r>
            <a:r>
              <a:rPr sz="3000" spc="-425" dirty="0">
                <a:latin typeface="Times New Roman"/>
                <a:cs typeface="Times New Roman"/>
              </a:rPr>
              <a:t> </a:t>
            </a:r>
            <a:r>
              <a:rPr sz="3000" spc="-204" dirty="0">
                <a:latin typeface="Times New Roman"/>
                <a:cs typeface="Times New Roman"/>
              </a:rPr>
              <a:t>Tour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240" dirty="0">
                <a:latin typeface="Times New Roman"/>
                <a:cs typeface="Times New Roman"/>
              </a:rPr>
              <a:t>yang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155" dirty="0">
                <a:latin typeface="Times New Roman"/>
                <a:cs typeface="Times New Roman"/>
              </a:rPr>
              <a:t>digelar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190" dirty="0">
                <a:latin typeface="Times New Roman"/>
                <a:cs typeface="Times New Roman"/>
              </a:rPr>
              <a:t>sepanjang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2016.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766" rIns="0" bIns="0" rtlCol="0">
            <a:spAutoFit/>
          </a:bodyPr>
          <a:lstStyle/>
          <a:p>
            <a:pPr marL="8509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Serba-</a:t>
            </a:r>
            <a:r>
              <a:rPr sz="4000" spc="-10" dirty="0"/>
              <a:t>serbi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" y="1524000"/>
            <a:ext cx="3550920" cy="2667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7244" y="1427429"/>
            <a:ext cx="7628890" cy="437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14750" marR="626110" indent="-27305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000"/>
              <a:buFont typeface="Wingdings"/>
              <a:buChar char=""/>
              <a:tabLst>
                <a:tab pos="3714750" algn="l"/>
              </a:tabLst>
            </a:pPr>
            <a:r>
              <a:rPr sz="3000" spc="-229" dirty="0">
                <a:latin typeface="Times New Roman"/>
                <a:cs typeface="Times New Roman"/>
              </a:rPr>
              <a:t>Tulis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225" dirty="0">
                <a:latin typeface="Times New Roman"/>
                <a:cs typeface="Times New Roman"/>
              </a:rPr>
              <a:t>nama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75" dirty="0">
                <a:latin typeface="Times New Roman"/>
                <a:cs typeface="Times New Roman"/>
              </a:rPr>
              <a:t>lengkap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25" dirty="0">
                <a:latin typeface="Times New Roman"/>
                <a:cs typeface="Times New Roman"/>
              </a:rPr>
              <a:t>nara </a:t>
            </a:r>
            <a:r>
              <a:rPr sz="3000" spc="-145" dirty="0">
                <a:latin typeface="Times New Roman"/>
                <a:cs typeface="Times New Roman"/>
              </a:rPr>
              <a:t>sumber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180" dirty="0">
                <a:latin typeface="Times New Roman"/>
                <a:cs typeface="Times New Roman"/>
              </a:rPr>
              <a:t>dengan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benar</a:t>
            </a:r>
            <a:endParaRPr sz="3000">
              <a:latin typeface="Times New Roman"/>
              <a:cs typeface="Times New Roman"/>
            </a:endParaRPr>
          </a:p>
          <a:p>
            <a:pPr marL="3714750" marR="5080" indent="-27305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000"/>
              <a:buFont typeface="Wingdings"/>
              <a:buChar char=""/>
              <a:tabLst>
                <a:tab pos="3714750" algn="l"/>
              </a:tabLst>
            </a:pPr>
            <a:r>
              <a:rPr sz="3000" spc="-190" dirty="0">
                <a:latin typeface="Times New Roman"/>
                <a:cs typeface="Times New Roman"/>
              </a:rPr>
              <a:t>Gali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60" dirty="0">
                <a:latin typeface="Times New Roman"/>
                <a:cs typeface="Times New Roman"/>
              </a:rPr>
              <a:t>informasi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tentang </a:t>
            </a:r>
            <a:r>
              <a:rPr sz="3000" spc="-150" dirty="0">
                <a:latin typeface="Times New Roman"/>
                <a:cs typeface="Times New Roman"/>
              </a:rPr>
              <a:t>narasumber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125" dirty="0">
                <a:latin typeface="Times New Roman"/>
                <a:cs typeface="Times New Roman"/>
              </a:rPr>
              <a:t>sedetil-</a:t>
            </a:r>
            <a:r>
              <a:rPr sz="3000" spc="-110" dirty="0">
                <a:latin typeface="Times New Roman"/>
                <a:cs typeface="Times New Roman"/>
              </a:rPr>
              <a:t>detilnya, </a:t>
            </a:r>
            <a:r>
              <a:rPr sz="3000" spc="-55" dirty="0">
                <a:latin typeface="Times New Roman"/>
                <a:cs typeface="Times New Roman"/>
              </a:rPr>
              <a:t>ex.</a:t>
            </a:r>
            <a:r>
              <a:rPr sz="3000" spc="-165" dirty="0">
                <a:latin typeface="Times New Roman"/>
                <a:cs typeface="Times New Roman"/>
              </a:rPr>
              <a:t> </a:t>
            </a:r>
            <a:r>
              <a:rPr sz="3000" spc="-155" dirty="0">
                <a:latin typeface="Times New Roman"/>
                <a:cs typeface="Times New Roman"/>
              </a:rPr>
              <a:t>Jabatan,</a:t>
            </a:r>
            <a:r>
              <a:rPr sz="3000" spc="-160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Times New Roman"/>
                <a:cs typeface="Times New Roman"/>
              </a:rPr>
              <a:t>aktivitas </a:t>
            </a:r>
            <a:r>
              <a:rPr sz="3000" spc="-135" dirty="0">
                <a:latin typeface="Times New Roman"/>
                <a:cs typeface="Times New Roman"/>
              </a:rPr>
              <a:t>organisasi,TTL,</a:t>
            </a:r>
            <a:r>
              <a:rPr sz="3000" spc="-125" dirty="0">
                <a:latin typeface="Times New Roman"/>
                <a:cs typeface="Times New Roman"/>
              </a:rPr>
              <a:t> </a:t>
            </a:r>
            <a:r>
              <a:rPr sz="3000" spc="-114" dirty="0">
                <a:latin typeface="Times New Roman"/>
                <a:cs typeface="Times New Roman"/>
              </a:rPr>
              <a:t>hobi,</a:t>
            </a:r>
            <a:r>
              <a:rPr sz="3000" spc="-14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dsb.</a:t>
            </a:r>
            <a:endParaRPr sz="3000">
              <a:latin typeface="Times New Roman"/>
              <a:cs typeface="Times New Roman"/>
            </a:endParaRPr>
          </a:p>
          <a:p>
            <a:pPr marL="285115" marR="626110" indent="-273050">
              <a:lnSpc>
                <a:spcPct val="100000"/>
              </a:lnSpc>
              <a:spcBef>
                <a:spcPts val="1200"/>
              </a:spcBef>
              <a:buClr>
                <a:srgbClr val="D24717"/>
              </a:buClr>
              <a:buSzPct val="85000"/>
              <a:buFont typeface="Wingdings"/>
              <a:buChar char=""/>
              <a:tabLst>
                <a:tab pos="285115" algn="l"/>
              </a:tabLst>
            </a:pPr>
            <a:r>
              <a:rPr sz="3000" spc="-225" dirty="0">
                <a:latin typeface="Times New Roman"/>
                <a:cs typeface="Times New Roman"/>
              </a:rPr>
              <a:t>Lakukan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210" dirty="0">
                <a:latin typeface="Times New Roman"/>
                <a:cs typeface="Times New Roman"/>
              </a:rPr>
              <a:t>wawancara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180" dirty="0">
                <a:latin typeface="Times New Roman"/>
                <a:cs typeface="Times New Roman"/>
              </a:rPr>
              <a:t>dengan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175" dirty="0">
                <a:latin typeface="Times New Roman"/>
                <a:cs typeface="Times New Roman"/>
              </a:rPr>
              <a:t>santai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185" dirty="0">
                <a:latin typeface="Times New Roman"/>
                <a:cs typeface="Times New Roman"/>
              </a:rPr>
              <a:t>namun</a:t>
            </a:r>
            <a:r>
              <a:rPr sz="3000" spc="-10" dirty="0">
                <a:latin typeface="Times New Roman"/>
                <a:cs typeface="Times New Roman"/>
              </a:rPr>
              <a:t> tetap </a:t>
            </a:r>
            <a:r>
              <a:rPr sz="3000" spc="-100" dirty="0">
                <a:latin typeface="Times New Roman"/>
                <a:cs typeface="Times New Roman"/>
              </a:rPr>
              <a:t>serius,</a:t>
            </a:r>
            <a:r>
              <a:rPr sz="3000" spc="-145" dirty="0">
                <a:latin typeface="Times New Roman"/>
                <a:cs typeface="Times New Roman"/>
              </a:rPr>
              <a:t> </a:t>
            </a:r>
            <a:r>
              <a:rPr sz="3000" spc="-170" dirty="0">
                <a:latin typeface="Times New Roman"/>
                <a:cs typeface="Times New Roman"/>
              </a:rPr>
              <a:t>buatlah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50" dirty="0">
                <a:latin typeface="Times New Roman"/>
                <a:cs typeface="Times New Roman"/>
              </a:rPr>
              <a:t>narasumber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229" dirty="0">
                <a:latin typeface="Times New Roman"/>
                <a:cs typeface="Times New Roman"/>
              </a:rPr>
              <a:t>nyaman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215" dirty="0">
                <a:latin typeface="Times New Roman"/>
                <a:cs typeface="Times New Roman"/>
              </a:rPr>
              <a:t>sehingga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85" dirty="0">
                <a:latin typeface="Times New Roman"/>
                <a:cs typeface="Times New Roman"/>
              </a:rPr>
              <a:t>mau </a:t>
            </a:r>
            <a:r>
              <a:rPr sz="3000" spc="-210" dirty="0">
                <a:latin typeface="Times New Roman"/>
                <a:cs typeface="Times New Roman"/>
              </a:rPr>
              <a:t>menjawab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175" dirty="0">
                <a:latin typeface="Times New Roman"/>
                <a:cs typeface="Times New Roman"/>
              </a:rPr>
              <a:t>apapun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50" dirty="0">
                <a:latin typeface="Times New Roman"/>
                <a:cs typeface="Times New Roman"/>
              </a:rPr>
              <a:t>pertanyaan</a:t>
            </a:r>
            <a:r>
              <a:rPr sz="3000" spc="-254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Anda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9083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Serba-serbi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3208" y="1600200"/>
            <a:ext cx="2999232" cy="3886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7244" y="1432305"/>
            <a:ext cx="4324985" cy="437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127635" indent="-27305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185"/>
              <a:buFont typeface="Wingdings"/>
              <a:buChar char=""/>
              <a:tabLst>
                <a:tab pos="285115" algn="l"/>
              </a:tabLst>
            </a:pPr>
            <a:r>
              <a:rPr sz="2700" spc="-200" dirty="0">
                <a:latin typeface="Times New Roman"/>
                <a:cs typeface="Times New Roman"/>
              </a:rPr>
              <a:t>Lakukan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140" dirty="0">
                <a:latin typeface="Times New Roman"/>
                <a:cs typeface="Times New Roman"/>
              </a:rPr>
              <a:t>persiapan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sebelum </a:t>
            </a:r>
            <a:r>
              <a:rPr sz="2700" spc="-160" dirty="0">
                <a:latin typeface="Times New Roman"/>
                <a:cs typeface="Times New Roman"/>
              </a:rPr>
              <a:t>wawancara,</a:t>
            </a:r>
            <a:r>
              <a:rPr sz="2700" spc="-125" dirty="0">
                <a:latin typeface="Times New Roman"/>
                <a:cs typeface="Times New Roman"/>
              </a:rPr>
              <a:t> </a:t>
            </a:r>
            <a:r>
              <a:rPr sz="2700" spc="-165" dirty="0">
                <a:latin typeface="Times New Roman"/>
                <a:cs typeface="Times New Roman"/>
              </a:rPr>
              <a:t>dengan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-125" dirty="0">
                <a:latin typeface="Times New Roman"/>
                <a:cs typeface="Times New Roman"/>
              </a:rPr>
              <a:t>mengetahui </a:t>
            </a:r>
            <a:r>
              <a:rPr sz="2700" spc="-165" dirty="0">
                <a:latin typeface="Times New Roman"/>
                <a:cs typeface="Times New Roman"/>
              </a:rPr>
              <a:t>dan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-165" dirty="0">
                <a:latin typeface="Times New Roman"/>
                <a:cs typeface="Times New Roman"/>
              </a:rPr>
              <a:t>memahami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105" dirty="0">
                <a:latin typeface="Times New Roman"/>
                <a:cs typeface="Times New Roman"/>
              </a:rPr>
              <a:t>topik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spc="-215" dirty="0">
                <a:latin typeface="Times New Roman"/>
                <a:cs typeface="Times New Roman"/>
              </a:rPr>
              <a:t>yang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-105" dirty="0">
                <a:latin typeface="Times New Roman"/>
                <a:cs typeface="Times New Roman"/>
              </a:rPr>
              <a:t>akan </a:t>
            </a:r>
            <a:r>
              <a:rPr sz="2700" spc="-215" dirty="0">
                <a:latin typeface="Times New Roman"/>
                <a:cs typeface="Times New Roman"/>
              </a:rPr>
              <a:t>Anda</a:t>
            </a:r>
            <a:r>
              <a:rPr sz="2700" spc="-45" dirty="0">
                <a:latin typeface="Times New Roman"/>
                <a:cs typeface="Times New Roman"/>
              </a:rPr>
              <a:t> tanyakan</a:t>
            </a:r>
            <a:endParaRPr sz="2700">
              <a:latin typeface="Times New Roman"/>
              <a:cs typeface="Times New Roman"/>
            </a:endParaRPr>
          </a:p>
          <a:p>
            <a:pPr marL="285115" marR="161925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185"/>
              <a:buFont typeface="Wingdings"/>
              <a:buChar char=""/>
              <a:tabLst>
                <a:tab pos="285115" algn="l"/>
              </a:tabLst>
            </a:pPr>
            <a:r>
              <a:rPr sz="2700" spc="-204" dirty="0">
                <a:latin typeface="Times New Roman"/>
                <a:cs typeface="Times New Roman"/>
              </a:rPr>
              <a:t>Langsung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-105" dirty="0">
                <a:latin typeface="Times New Roman"/>
                <a:cs typeface="Times New Roman"/>
              </a:rPr>
              <a:t>tulis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90" dirty="0">
                <a:latin typeface="Times New Roman"/>
                <a:cs typeface="Times New Roman"/>
              </a:rPr>
              <a:t>berita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sesaat </a:t>
            </a:r>
            <a:r>
              <a:rPr sz="2700" spc="-135" dirty="0">
                <a:latin typeface="Times New Roman"/>
                <a:cs typeface="Times New Roman"/>
              </a:rPr>
              <a:t>setelah</a:t>
            </a:r>
            <a:r>
              <a:rPr sz="2700" spc="25" dirty="0">
                <a:latin typeface="Times New Roman"/>
                <a:cs typeface="Times New Roman"/>
              </a:rPr>
              <a:t> </a:t>
            </a:r>
            <a:r>
              <a:rPr sz="2700" spc="-160" dirty="0">
                <a:latin typeface="Times New Roman"/>
                <a:cs typeface="Times New Roman"/>
              </a:rPr>
              <a:t>wawancara,</a:t>
            </a:r>
            <a:r>
              <a:rPr sz="2700" spc="-125" dirty="0">
                <a:latin typeface="Times New Roman"/>
                <a:cs typeface="Times New Roman"/>
              </a:rPr>
              <a:t> </a:t>
            </a:r>
            <a:r>
              <a:rPr sz="2700" spc="-145" dirty="0">
                <a:latin typeface="Times New Roman"/>
                <a:cs typeface="Times New Roman"/>
              </a:rPr>
              <a:t>ketika</a:t>
            </a:r>
            <a:r>
              <a:rPr sz="2700" spc="-229" dirty="0">
                <a:latin typeface="Times New Roman"/>
                <a:cs typeface="Times New Roman"/>
              </a:rPr>
              <a:t> </a:t>
            </a:r>
            <a:r>
              <a:rPr sz="2700" spc="-165" dirty="0">
                <a:latin typeface="Times New Roman"/>
                <a:cs typeface="Times New Roman"/>
              </a:rPr>
              <a:t>Anda </a:t>
            </a:r>
            <a:r>
              <a:rPr sz="2700" spc="-190" dirty="0">
                <a:latin typeface="Times New Roman"/>
                <a:cs typeface="Times New Roman"/>
              </a:rPr>
              <a:t>masih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155" dirty="0">
                <a:latin typeface="Times New Roman"/>
                <a:cs typeface="Times New Roman"/>
              </a:rPr>
              <a:t>fresh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45" dirty="0">
                <a:latin typeface="Times New Roman"/>
                <a:cs typeface="Times New Roman"/>
              </a:rPr>
              <a:t>mengingat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hasil </a:t>
            </a:r>
            <a:r>
              <a:rPr sz="2700" spc="-75" dirty="0">
                <a:latin typeface="Times New Roman"/>
                <a:cs typeface="Times New Roman"/>
              </a:rPr>
              <a:t>wawancara</a:t>
            </a:r>
            <a:endParaRPr sz="27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185"/>
              <a:buFont typeface="Wingdings"/>
              <a:buChar char=""/>
              <a:tabLst>
                <a:tab pos="285115" algn="l"/>
              </a:tabLst>
            </a:pPr>
            <a:r>
              <a:rPr sz="2700" spc="-165" dirty="0">
                <a:latin typeface="Times New Roman"/>
                <a:cs typeface="Times New Roman"/>
              </a:rPr>
              <a:t>Membuat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90" dirty="0">
                <a:latin typeface="Times New Roman"/>
                <a:cs typeface="Times New Roman"/>
              </a:rPr>
              <a:t>judul,</a:t>
            </a:r>
            <a:r>
              <a:rPr sz="2700" spc="-150" dirty="0">
                <a:latin typeface="Times New Roman"/>
                <a:cs typeface="Times New Roman"/>
              </a:rPr>
              <a:t> </a:t>
            </a:r>
            <a:r>
              <a:rPr sz="2700" spc="-175" dirty="0">
                <a:latin typeface="Times New Roman"/>
                <a:cs typeface="Times New Roman"/>
              </a:rPr>
              <a:t>maksimal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-130" dirty="0">
                <a:latin typeface="Times New Roman"/>
                <a:cs typeface="Times New Roman"/>
              </a:rPr>
              <a:t>8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100" dirty="0">
                <a:latin typeface="Times New Roman"/>
                <a:cs typeface="Times New Roman"/>
              </a:rPr>
              <a:t>kata</a:t>
            </a:r>
            <a:endParaRPr sz="27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185"/>
              <a:buFont typeface="Wingdings"/>
              <a:buChar char=""/>
              <a:tabLst>
                <a:tab pos="285115" algn="l"/>
              </a:tabLst>
            </a:pPr>
            <a:r>
              <a:rPr sz="2700" spc="-185" dirty="0">
                <a:latin typeface="Times New Roman"/>
                <a:cs typeface="Times New Roman"/>
              </a:rPr>
              <a:t>Satu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125" dirty="0">
                <a:latin typeface="Times New Roman"/>
                <a:cs typeface="Times New Roman"/>
              </a:rPr>
              <a:t>alinea,</a:t>
            </a:r>
            <a:r>
              <a:rPr sz="2700" spc="-150" dirty="0">
                <a:latin typeface="Times New Roman"/>
                <a:cs typeface="Times New Roman"/>
              </a:rPr>
              <a:t> </a:t>
            </a:r>
            <a:r>
              <a:rPr sz="2700" spc="-180" dirty="0">
                <a:latin typeface="Times New Roman"/>
                <a:cs typeface="Times New Roman"/>
              </a:rPr>
              <a:t>maksimal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130" dirty="0">
                <a:latin typeface="Times New Roman"/>
                <a:cs typeface="Times New Roman"/>
              </a:rPr>
              <a:t>3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kalimat.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111" y="4565903"/>
            <a:ext cx="2380488" cy="19110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18589" y="2266315"/>
            <a:ext cx="604012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200" dirty="0">
                <a:latin typeface="Times New Roman"/>
                <a:cs typeface="Times New Roman"/>
              </a:rPr>
              <a:t>Kegiatan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175" dirty="0">
                <a:latin typeface="Times New Roman"/>
                <a:cs typeface="Times New Roman"/>
              </a:rPr>
              <a:t>menghimpun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75" dirty="0">
                <a:latin typeface="Times New Roman"/>
                <a:cs typeface="Times New Roman"/>
              </a:rPr>
              <a:t>berita,</a:t>
            </a:r>
            <a:r>
              <a:rPr sz="3000" spc="-145" dirty="0">
                <a:latin typeface="Times New Roman"/>
                <a:cs typeface="Times New Roman"/>
              </a:rPr>
              <a:t> </a:t>
            </a:r>
            <a:r>
              <a:rPr sz="3000" spc="-150" dirty="0">
                <a:latin typeface="Times New Roman"/>
                <a:cs typeface="Times New Roman"/>
              </a:rPr>
              <a:t>mencari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125" dirty="0">
                <a:latin typeface="Times New Roman"/>
                <a:cs typeface="Times New Roman"/>
              </a:rPr>
              <a:t>fakta </a:t>
            </a:r>
            <a:r>
              <a:rPr sz="3000" spc="-180" dirty="0">
                <a:latin typeface="Times New Roman"/>
                <a:cs typeface="Times New Roman"/>
              </a:rPr>
              <a:t>dan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55" dirty="0">
                <a:latin typeface="Times New Roman"/>
                <a:cs typeface="Times New Roman"/>
              </a:rPr>
              <a:t>melaporkan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135" dirty="0">
                <a:latin typeface="Times New Roman"/>
                <a:cs typeface="Times New Roman"/>
              </a:rPr>
              <a:t>peristiwa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melalui </a:t>
            </a:r>
            <a:r>
              <a:rPr sz="3000" spc="-145" dirty="0">
                <a:latin typeface="Times New Roman"/>
                <a:cs typeface="Times New Roman"/>
              </a:rPr>
              <a:t>pengumpulan,</a:t>
            </a:r>
            <a:r>
              <a:rPr sz="3000" spc="-125" dirty="0">
                <a:latin typeface="Times New Roman"/>
                <a:cs typeface="Times New Roman"/>
              </a:rPr>
              <a:t> </a:t>
            </a:r>
            <a:r>
              <a:rPr sz="3000" spc="-130" dirty="0">
                <a:latin typeface="Times New Roman"/>
                <a:cs typeface="Times New Roman"/>
              </a:rPr>
              <a:t>penulisan,</a:t>
            </a:r>
            <a:r>
              <a:rPr sz="3000" spc="-110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Times New Roman"/>
                <a:cs typeface="Times New Roman"/>
              </a:rPr>
              <a:t>penafsiran, </a:t>
            </a:r>
            <a:r>
              <a:rPr sz="3000" spc="-170" dirty="0">
                <a:latin typeface="Times New Roman"/>
                <a:cs typeface="Times New Roman"/>
              </a:rPr>
              <a:t>pemrosesan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175" dirty="0">
                <a:latin typeface="Times New Roman"/>
                <a:cs typeface="Times New Roman"/>
              </a:rPr>
              <a:t>dan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175" dirty="0">
                <a:latin typeface="Times New Roman"/>
                <a:cs typeface="Times New Roman"/>
              </a:rPr>
              <a:t>penyebaran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secara </a:t>
            </a:r>
            <a:r>
              <a:rPr sz="3000" spc="-160" dirty="0">
                <a:latin typeface="Times New Roman"/>
                <a:cs typeface="Times New Roman"/>
              </a:rPr>
              <a:t>sistematis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75" dirty="0">
                <a:latin typeface="Times New Roman"/>
                <a:cs typeface="Times New Roman"/>
              </a:rPr>
              <a:t>dan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55" dirty="0">
                <a:latin typeface="Times New Roman"/>
                <a:cs typeface="Times New Roman"/>
              </a:rPr>
              <a:t>dapat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85" dirty="0">
                <a:latin typeface="Times New Roman"/>
                <a:cs typeface="Times New Roman"/>
              </a:rPr>
              <a:t>dipercaya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untuk </a:t>
            </a:r>
            <a:r>
              <a:rPr sz="3000" spc="-114" dirty="0">
                <a:latin typeface="Times New Roman"/>
                <a:cs typeface="Times New Roman"/>
              </a:rPr>
              <a:t>diterbitkan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50" dirty="0">
                <a:latin typeface="Times New Roman"/>
                <a:cs typeface="Times New Roman"/>
              </a:rPr>
              <a:t>di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190" dirty="0">
                <a:latin typeface="Times New Roman"/>
                <a:cs typeface="Times New Roman"/>
              </a:rPr>
              <a:t>media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massa.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2562" y="381000"/>
            <a:ext cx="4872037" cy="168554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84503" y="1898904"/>
            <a:ext cx="393700" cy="614680"/>
            <a:chOff x="984503" y="1898904"/>
            <a:chExt cx="393700" cy="614680"/>
          </a:xfrm>
        </p:grpSpPr>
        <p:sp>
          <p:nvSpPr>
            <p:cNvPr id="6" name="object 6"/>
            <p:cNvSpPr/>
            <p:nvPr/>
          </p:nvSpPr>
          <p:spPr>
            <a:xfrm>
              <a:off x="990599" y="2138299"/>
              <a:ext cx="381000" cy="368935"/>
            </a:xfrm>
            <a:custGeom>
              <a:avLst/>
              <a:gdLst/>
              <a:ahLst/>
              <a:cxnLst/>
              <a:rect l="l" t="t" r="r" b="b"/>
              <a:pathLst>
                <a:path w="381000" h="368935">
                  <a:moveTo>
                    <a:pt x="0" y="0"/>
                  </a:moveTo>
                  <a:lnTo>
                    <a:pt x="0" y="95250"/>
                  </a:lnTo>
                  <a:lnTo>
                    <a:pt x="5378" y="134425"/>
                  </a:lnTo>
                  <a:lnTo>
                    <a:pt x="20991" y="171719"/>
                  </a:lnTo>
                  <a:lnTo>
                    <a:pt x="46057" y="206513"/>
                  </a:lnTo>
                  <a:lnTo>
                    <a:pt x="79790" y="238188"/>
                  </a:lnTo>
                  <a:lnTo>
                    <a:pt x="121410" y="266124"/>
                  </a:lnTo>
                  <a:lnTo>
                    <a:pt x="170131" y="289702"/>
                  </a:lnTo>
                  <a:lnTo>
                    <a:pt x="225172" y="308304"/>
                  </a:lnTo>
                  <a:lnTo>
                    <a:pt x="285750" y="321310"/>
                  </a:lnTo>
                  <a:lnTo>
                    <a:pt x="285750" y="368935"/>
                  </a:lnTo>
                  <a:lnTo>
                    <a:pt x="381000" y="281050"/>
                  </a:lnTo>
                  <a:lnTo>
                    <a:pt x="285750" y="178435"/>
                  </a:lnTo>
                  <a:lnTo>
                    <a:pt x="285750" y="226060"/>
                  </a:lnTo>
                  <a:lnTo>
                    <a:pt x="225172" y="213054"/>
                  </a:lnTo>
                  <a:lnTo>
                    <a:pt x="170131" y="194452"/>
                  </a:lnTo>
                  <a:lnTo>
                    <a:pt x="121410" y="170874"/>
                  </a:lnTo>
                  <a:lnTo>
                    <a:pt x="79790" y="142938"/>
                  </a:lnTo>
                  <a:lnTo>
                    <a:pt x="46057" y="111263"/>
                  </a:lnTo>
                  <a:lnTo>
                    <a:pt x="20991" y="76469"/>
                  </a:lnTo>
                  <a:lnTo>
                    <a:pt x="5378" y="39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0884" y="1905000"/>
              <a:ext cx="381000" cy="281305"/>
            </a:xfrm>
            <a:custGeom>
              <a:avLst/>
              <a:gdLst/>
              <a:ahLst/>
              <a:cxnLst/>
              <a:rect l="l" t="t" r="r" b="b"/>
              <a:pathLst>
                <a:path w="381000" h="281305">
                  <a:moveTo>
                    <a:pt x="380715" y="0"/>
                  </a:moveTo>
                  <a:lnTo>
                    <a:pt x="341615" y="1238"/>
                  </a:lnTo>
                  <a:lnTo>
                    <a:pt x="302991" y="4952"/>
                  </a:lnTo>
                  <a:lnTo>
                    <a:pt x="243502" y="15663"/>
                  </a:lnTo>
                  <a:lnTo>
                    <a:pt x="189050" y="31642"/>
                  </a:lnTo>
                  <a:lnTo>
                    <a:pt x="140244" y="52321"/>
                  </a:lnTo>
                  <a:lnTo>
                    <a:pt x="97692" y="77131"/>
                  </a:lnTo>
                  <a:lnTo>
                    <a:pt x="62001" y="105505"/>
                  </a:lnTo>
                  <a:lnTo>
                    <a:pt x="33778" y="136873"/>
                  </a:lnTo>
                  <a:lnTo>
                    <a:pt x="13632" y="170667"/>
                  </a:lnTo>
                  <a:lnTo>
                    <a:pt x="0" y="243261"/>
                  </a:lnTo>
                  <a:lnTo>
                    <a:pt x="7729" y="280924"/>
                  </a:lnTo>
                  <a:lnTo>
                    <a:pt x="24279" y="246091"/>
                  </a:lnTo>
                  <a:lnTo>
                    <a:pt x="48860" y="213905"/>
                  </a:lnTo>
                  <a:lnTo>
                    <a:pt x="80697" y="184752"/>
                  </a:lnTo>
                  <a:lnTo>
                    <a:pt x="119015" y="159020"/>
                  </a:lnTo>
                  <a:lnTo>
                    <a:pt x="163040" y="137096"/>
                  </a:lnTo>
                  <a:lnTo>
                    <a:pt x="211997" y="119370"/>
                  </a:lnTo>
                  <a:lnTo>
                    <a:pt x="265112" y="106228"/>
                  </a:lnTo>
                  <a:lnTo>
                    <a:pt x="321610" y="98059"/>
                  </a:lnTo>
                  <a:lnTo>
                    <a:pt x="380715" y="95250"/>
                  </a:lnTo>
                  <a:lnTo>
                    <a:pt x="380715" y="0"/>
                  </a:lnTo>
                  <a:close/>
                </a:path>
              </a:pathLst>
            </a:custGeom>
            <a:solidFill>
              <a:srgbClr val="AA39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0599" y="1905000"/>
              <a:ext cx="381000" cy="602615"/>
            </a:xfrm>
            <a:custGeom>
              <a:avLst/>
              <a:gdLst/>
              <a:ahLst/>
              <a:cxnLst/>
              <a:rect l="l" t="t" r="r" b="b"/>
              <a:pathLst>
                <a:path w="381000" h="602614">
                  <a:moveTo>
                    <a:pt x="0" y="233299"/>
                  </a:moveTo>
                  <a:lnTo>
                    <a:pt x="5378" y="272474"/>
                  </a:lnTo>
                  <a:lnTo>
                    <a:pt x="20991" y="309768"/>
                  </a:lnTo>
                  <a:lnTo>
                    <a:pt x="46057" y="344562"/>
                  </a:lnTo>
                  <a:lnTo>
                    <a:pt x="79790" y="376237"/>
                  </a:lnTo>
                  <a:lnTo>
                    <a:pt x="121410" y="404173"/>
                  </a:lnTo>
                  <a:lnTo>
                    <a:pt x="170131" y="427751"/>
                  </a:lnTo>
                  <a:lnTo>
                    <a:pt x="225172" y="446353"/>
                  </a:lnTo>
                  <a:lnTo>
                    <a:pt x="285750" y="459359"/>
                  </a:lnTo>
                  <a:lnTo>
                    <a:pt x="285750" y="411734"/>
                  </a:lnTo>
                  <a:lnTo>
                    <a:pt x="381000" y="514350"/>
                  </a:lnTo>
                  <a:lnTo>
                    <a:pt x="285750" y="602234"/>
                  </a:lnTo>
                  <a:lnTo>
                    <a:pt x="285750" y="554609"/>
                  </a:lnTo>
                  <a:lnTo>
                    <a:pt x="225172" y="541603"/>
                  </a:lnTo>
                  <a:lnTo>
                    <a:pt x="170131" y="523001"/>
                  </a:lnTo>
                  <a:lnTo>
                    <a:pt x="121410" y="499423"/>
                  </a:lnTo>
                  <a:lnTo>
                    <a:pt x="79790" y="471487"/>
                  </a:lnTo>
                  <a:lnTo>
                    <a:pt x="46057" y="439812"/>
                  </a:lnTo>
                  <a:lnTo>
                    <a:pt x="20991" y="405018"/>
                  </a:lnTo>
                  <a:lnTo>
                    <a:pt x="5378" y="367724"/>
                  </a:lnTo>
                  <a:lnTo>
                    <a:pt x="0" y="328549"/>
                  </a:lnTo>
                  <a:lnTo>
                    <a:pt x="0" y="233299"/>
                  </a:lnTo>
                  <a:lnTo>
                    <a:pt x="16130" y="165944"/>
                  </a:lnTo>
                  <a:lnTo>
                    <a:pt x="61379" y="106295"/>
                  </a:lnTo>
                  <a:lnTo>
                    <a:pt x="93450" y="80265"/>
                  </a:lnTo>
                  <a:lnTo>
                    <a:pt x="131033" y="57247"/>
                  </a:lnTo>
                  <a:lnTo>
                    <a:pt x="173538" y="37603"/>
                  </a:lnTo>
                  <a:lnTo>
                    <a:pt x="220377" y="21694"/>
                  </a:lnTo>
                  <a:lnTo>
                    <a:pt x="270960" y="9883"/>
                  </a:lnTo>
                  <a:lnTo>
                    <a:pt x="324697" y="2531"/>
                  </a:lnTo>
                  <a:lnTo>
                    <a:pt x="381000" y="0"/>
                  </a:lnTo>
                  <a:lnTo>
                    <a:pt x="381000" y="95250"/>
                  </a:lnTo>
                  <a:lnTo>
                    <a:pt x="321894" y="98059"/>
                  </a:lnTo>
                  <a:lnTo>
                    <a:pt x="265397" y="106228"/>
                  </a:lnTo>
                  <a:lnTo>
                    <a:pt x="212282" y="119370"/>
                  </a:lnTo>
                  <a:lnTo>
                    <a:pt x="163325" y="137096"/>
                  </a:lnTo>
                  <a:lnTo>
                    <a:pt x="119300" y="159020"/>
                  </a:lnTo>
                  <a:lnTo>
                    <a:pt x="80981" y="184752"/>
                  </a:lnTo>
                  <a:lnTo>
                    <a:pt x="49144" y="213905"/>
                  </a:lnTo>
                  <a:lnTo>
                    <a:pt x="24563" y="246091"/>
                  </a:lnTo>
                  <a:lnTo>
                    <a:pt x="8013" y="280924"/>
                  </a:lnTo>
                </a:path>
              </a:pathLst>
            </a:custGeom>
            <a:ln w="12192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2671" y="533400"/>
            <a:ext cx="4300728" cy="39151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370459"/>
            <a:ext cx="2233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35" dirty="0">
                <a:latin typeface="Arial"/>
                <a:cs typeface="Arial"/>
              </a:rPr>
              <a:t>Serba-</a:t>
            </a:r>
            <a:r>
              <a:rPr b="1" spc="-210" dirty="0">
                <a:latin typeface="Arial"/>
                <a:cs typeface="Arial"/>
              </a:rPr>
              <a:t>serbi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7244" y="1125981"/>
            <a:ext cx="7546975" cy="4811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4675505" indent="-27305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"/>
              <a:buChar char=""/>
              <a:tabLst>
                <a:tab pos="285115" algn="l"/>
              </a:tabLst>
            </a:pPr>
            <a:r>
              <a:rPr sz="2800" spc="-270" dirty="0">
                <a:latin typeface="Times New Roman"/>
                <a:cs typeface="Times New Roman"/>
              </a:rPr>
              <a:t>Baca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kembali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tulisan </a:t>
            </a:r>
            <a:r>
              <a:rPr sz="2800" spc="-225" dirty="0">
                <a:latin typeface="Times New Roman"/>
                <a:cs typeface="Times New Roman"/>
              </a:rPr>
              <a:t>Anda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untuk </a:t>
            </a:r>
            <a:r>
              <a:rPr sz="2800" spc="-165" dirty="0">
                <a:latin typeface="Times New Roman"/>
                <a:cs typeface="Times New Roman"/>
              </a:rPr>
              <a:t>melakukan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editing. </a:t>
            </a:r>
            <a:r>
              <a:rPr sz="2800" spc="-265" dirty="0">
                <a:latin typeface="Times New Roman"/>
                <a:cs typeface="Times New Roman"/>
              </a:rPr>
              <a:t>Bisa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jadi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ada </a:t>
            </a:r>
            <a:r>
              <a:rPr sz="2800" spc="-195" dirty="0">
                <a:latin typeface="Times New Roman"/>
                <a:cs typeface="Times New Roman"/>
              </a:rPr>
              <a:t>kesalahan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dalam </a:t>
            </a:r>
            <a:r>
              <a:rPr sz="2800" spc="-150" dirty="0">
                <a:latin typeface="Times New Roman"/>
                <a:cs typeface="Times New Roman"/>
              </a:rPr>
              <a:t>menulis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atau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data </a:t>
            </a:r>
            <a:r>
              <a:rPr sz="2800" spc="-225" dirty="0">
                <a:latin typeface="Times New Roman"/>
                <a:cs typeface="Times New Roman"/>
              </a:rPr>
              <a:t>yang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belum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tertulis </a:t>
            </a:r>
            <a:r>
              <a:rPr sz="2800" spc="-55" dirty="0">
                <a:latin typeface="Times New Roman"/>
                <a:cs typeface="Times New Roman"/>
              </a:rPr>
              <a:t>sepenuhnya.</a:t>
            </a:r>
            <a:endParaRPr sz="2800">
              <a:latin typeface="Times New Roman"/>
              <a:cs typeface="Times New Roman"/>
            </a:endParaRPr>
          </a:p>
          <a:p>
            <a:pPr marL="285115" marR="5080" indent="-273050">
              <a:lnSpc>
                <a:spcPct val="100000"/>
              </a:lnSpc>
              <a:spcBef>
                <a:spcPts val="125"/>
              </a:spcBef>
              <a:buClr>
                <a:srgbClr val="D24717"/>
              </a:buClr>
              <a:buSzPct val="83928"/>
              <a:buFont typeface="Wingdings"/>
              <a:buChar char=""/>
              <a:tabLst>
                <a:tab pos="285115" algn="l"/>
              </a:tabLst>
            </a:pPr>
            <a:r>
              <a:rPr sz="2800" spc="-165" dirty="0">
                <a:latin typeface="Times New Roman"/>
                <a:cs typeface="Times New Roman"/>
              </a:rPr>
              <a:t>Penulis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Times New Roman"/>
                <a:cs typeface="Times New Roman"/>
              </a:rPr>
              <a:t>yang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baik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adalah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pembaca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Times New Roman"/>
                <a:cs typeface="Times New Roman"/>
              </a:rPr>
              <a:t>yang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baik. </a:t>
            </a:r>
            <a:r>
              <a:rPr sz="2800" spc="-185" dirty="0">
                <a:latin typeface="Times New Roman"/>
                <a:cs typeface="Times New Roman"/>
              </a:rPr>
              <a:t>Perbanyaklah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membaca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untuk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memperkaya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tulisan</a:t>
            </a:r>
            <a:r>
              <a:rPr sz="2800" spc="-235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Anda.</a:t>
            </a:r>
            <a:endParaRPr sz="28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"/>
              <a:buChar char=""/>
              <a:tabLst>
                <a:tab pos="285115" algn="l"/>
              </a:tabLst>
            </a:pPr>
            <a:r>
              <a:rPr sz="2800" spc="-195" dirty="0">
                <a:latin typeface="Times New Roman"/>
                <a:cs typeface="Times New Roman"/>
              </a:rPr>
              <a:t>Mulai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menulis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sekarang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juga,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janganlah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menunda!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4000" b="1" spc="-360" dirty="0">
                <a:latin typeface="Arial"/>
                <a:cs typeface="Arial"/>
              </a:rPr>
              <a:t>Fungsi</a:t>
            </a:r>
            <a:r>
              <a:rPr sz="4000" b="1" spc="-120" dirty="0">
                <a:latin typeface="Arial"/>
                <a:cs typeface="Arial"/>
              </a:rPr>
              <a:t> </a:t>
            </a:r>
            <a:r>
              <a:rPr sz="4000" b="1" spc="-280" dirty="0">
                <a:latin typeface="Arial"/>
                <a:cs typeface="Arial"/>
              </a:rPr>
              <a:t>Jurnalistik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2159975"/>
            <a:ext cx="3893820" cy="29337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530"/>
              </a:spcBef>
              <a:buClr>
                <a:srgbClr val="D24717"/>
              </a:buClr>
              <a:buSzPct val="69444"/>
              <a:buAutoNum type="arabicPeriod"/>
              <a:tabLst>
                <a:tab pos="527685" algn="l"/>
              </a:tabLst>
            </a:pPr>
            <a:r>
              <a:rPr sz="3600" spc="-170" dirty="0">
                <a:solidFill>
                  <a:srgbClr val="696363"/>
                </a:solidFill>
                <a:latin typeface="Times New Roman"/>
                <a:cs typeface="Times New Roman"/>
              </a:rPr>
              <a:t>Pemberi</a:t>
            </a:r>
            <a:r>
              <a:rPr sz="3600" spc="-35" dirty="0">
                <a:solidFill>
                  <a:srgbClr val="696363"/>
                </a:solidFill>
                <a:latin typeface="Times New Roman"/>
                <a:cs typeface="Times New Roman"/>
              </a:rPr>
              <a:t> </a:t>
            </a:r>
            <a:r>
              <a:rPr sz="3600" spc="-75" dirty="0">
                <a:solidFill>
                  <a:srgbClr val="696363"/>
                </a:solidFill>
                <a:latin typeface="Times New Roman"/>
                <a:cs typeface="Times New Roman"/>
              </a:rPr>
              <a:t>informasi</a:t>
            </a:r>
            <a:endParaRPr sz="36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430"/>
              </a:spcBef>
              <a:buClr>
                <a:srgbClr val="D24717"/>
              </a:buClr>
              <a:buSzPct val="69444"/>
              <a:buAutoNum type="arabicPeriod"/>
              <a:tabLst>
                <a:tab pos="527685" algn="l"/>
              </a:tabLst>
            </a:pPr>
            <a:r>
              <a:rPr sz="3600" spc="-170" dirty="0">
                <a:solidFill>
                  <a:srgbClr val="696363"/>
                </a:solidFill>
                <a:latin typeface="Times New Roman"/>
                <a:cs typeface="Times New Roman"/>
              </a:rPr>
              <a:t>Pemberi</a:t>
            </a:r>
            <a:r>
              <a:rPr sz="3600" spc="-45" dirty="0">
                <a:solidFill>
                  <a:srgbClr val="696363"/>
                </a:solidFill>
                <a:latin typeface="Times New Roman"/>
                <a:cs typeface="Times New Roman"/>
              </a:rPr>
              <a:t> </a:t>
            </a:r>
            <a:r>
              <a:rPr sz="3600" spc="-35" dirty="0">
                <a:solidFill>
                  <a:srgbClr val="696363"/>
                </a:solidFill>
                <a:latin typeface="Times New Roman"/>
                <a:cs typeface="Times New Roman"/>
              </a:rPr>
              <a:t>hiburan</a:t>
            </a:r>
            <a:endParaRPr sz="3600">
              <a:latin typeface="Times New Roman"/>
              <a:cs typeface="Times New Roman"/>
            </a:endParaRPr>
          </a:p>
          <a:p>
            <a:pPr marL="527685" marR="154940" indent="-515620">
              <a:lnSpc>
                <a:spcPts val="3890"/>
              </a:lnSpc>
              <a:spcBef>
                <a:spcPts val="919"/>
              </a:spcBef>
              <a:buClr>
                <a:srgbClr val="D24717"/>
              </a:buClr>
              <a:buSzPct val="69444"/>
              <a:buAutoNum type="arabicPeriod"/>
              <a:tabLst>
                <a:tab pos="527685" algn="l"/>
              </a:tabLst>
            </a:pPr>
            <a:r>
              <a:rPr sz="3600" spc="-280" dirty="0">
                <a:solidFill>
                  <a:srgbClr val="696363"/>
                </a:solidFill>
                <a:latin typeface="Times New Roman"/>
                <a:cs typeface="Times New Roman"/>
              </a:rPr>
              <a:t>Sebagai</a:t>
            </a:r>
            <a:r>
              <a:rPr sz="3600" spc="-70" dirty="0">
                <a:solidFill>
                  <a:srgbClr val="696363"/>
                </a:solidFill>
                <a:latin typeface="Times New Roman"/>
                <a:cs typeface="Times New Roman"/>
              </a:rPr>
              <a:t> </a:t>
            </a:r>
            <a:r>
              <a:rPr sz="3600" spc="-185" dirty="0">
                <a:solidFill>
                  <a:srgbClr val="696363"/>
                </a:solidFill>
                <a:latin typeface="Times New Roman"/>
                <a:cs typeface="Times New Roman"/>
              </a:rPr>
              <a:t>alat</a:t>
            </a:r>
            <a:r>
              <a:rPr sz="3600" spc="-75" dirty="0">
                <a:solidFill>
                  <a:srgbClr val="696363"/>
                </a:solidFill>
                <a:latin typeface="Times New Roman"/>
                <a:cs typeface="Times New Roman"/>
              </a:rPr>
              <a:t> </a:t>
            </a:r>
            <a:r>
              <a:rPr sz="3600" spc="-120" dirty="0">
                <a:solidFill>
                  <a:srgbClr val="696363"/>
                </a:solidFill>
                <a:latin typeface="Times New Roman"/>
                <a:cs typeface="Times New Roman"/>
              </a:rPr>
              <a:t>kontrol </a:t>
            </a:r>
            <a:r>
              <a:rPr sz="3600" spc="-70" dirty="0">
                <a:solidFill>
                  <a:srgbClr val="696363"/>
                </a:solidFill>
                <a:latin typeface="Times New Roman"/>
                <a:cs typeface="Times New Roman"/>
              </a:rPr>
              <a:t>sosial</a:t>
            </a:r>
            <a:endParaRPr sz="36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375"/>
              </a:spcBef>
              <a:buClr>
                <a:srgbClr val="D24717"/>
              </a:buClr>
              <a:buSzPct val="69444"/>
              <a:buAutoNum type="arabicPeriod"/>
              <a:tabLst>
                <a:tab pos="527685" algn="l"/>
              </a:tabLst>
            </a:pPr>
            <a:r>
              <a:rPr sz="3600" spc="-204" dirty="0">
                <a:solidFill>
                  <a:srgbClr val="696363"/>
                </a:solidFill>
                <a:latin typeface="Times New Roman"/>
                <a:cs typeface="Times New Roman"/>
              </a:rPr>
              <a:t>Pendidik</a:t>
            </a:r>
            <a:r>
              <a:rPr sz="3600" dirty="0">
                <a:solidFill>
                  <a:srgbClr val="696363"/>
                </a:solidFill>
                <a:latin typeface="Times New Roman"/>
                <a:cs typeface="Times New Roman"/>
              </a:rPr>
              <a:t> </a:t>
            </a:r>
            <a:r>
              <a:rPr sz="3600" spc="-210" dirty="0">
                <a:solidFill>
                  <a:srgbClr val="696363"/>
                </a:solidFill>
                <a:latin typeface="Times New Roman"/>
                <a:cs typeface="Times New Roman"/>
              </a:rPr>
              <a:t>masyarakat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2999" y="365622"/>
            <a:ext cx="3829971" cy="623541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356104" y="1441703"/>
            <a:ext cx="317500" cy="774700"/>
            <a:chOff x="2356104" y="1441703"/>
            <a:chExt cx="317500" cy="774700"/>
          </a:xfrm>
        </p:grpSpPr>
        <p:sp>
          <p:nvSpPr>
            <p:cNvPr id="6" name="object 6"/>
            <p:cNvSpPr/>
            <p:nvPr/>
          </p:nvSpPr>
          <p:spPr>
            <a:xfrm>
              <a:off x="2362200" y="1447799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228600" y="0"/>
                  </a:moveTo>
                  <a:lnTo>
                    <a:pt x="76200" y="0"/>
                  </a:lnTo>
                  <a:lnTo>
                    <a:pt x="76200" y="609600"/>
                  </a:lnTo>
                  <a:lnTo>
                    <a:pt x="0" y="609600"/>
                  </a:lnTo>
                  <a:lnTo>
                    <a:pt x="152400" y="762000"/>
                  </a:lnTo>
                  <a:lnTo>
                    <a:pt x="304800" y="609600"/>
                  </a:lnTo>
                  <a:lnTo>
                    <a:pt x="228600" y="609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2200" y="1447799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0" y="609600"/>
                  </a:moveTo>
                  <a:lnTo>
                    <a:pt x="76200" y="6096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609600"/>
                  </a:lnTo>
                  <a:lnTo>
                    <a:pt x="304800" y="609600"/>
                  </a:lnTo>
                  <a:lnTo>
                    <a:pt x="152400" y="76200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2536" y="2647315"/>
            <a:ext cx="4424680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875915" algn="l"/>
              </a:tabLst>
            </a:pPr>
            <a:r>
              <a:rPr sz="3000" spc="-155" dirty="0">
                <a:latin typeface="Times New Roman"/>
                <a:cs typeface="Times New Roman"/>
              </a:rPr>
              <a:t>Berita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210" dirty="0">
                <a:latin typeface="Times New Roman"/>
                <a:cs typeface="Times New Roman"/>
              </a:rPr>
              <a:t>adalah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195" dirty="0">
                <a:latin typeface="Times New Roman"/>
                <a:cs typeface="Times New Roman"/>
              </a:rPr>
              <a:t>sebuah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laporan </a:t>
            </a:r>
            <a:r>
              <a:rPr sz="3000" spc="-160" dirty="0">
                <a:latin typeface="Times New Roman"/>
                <a:cs typeface="Times New Roman"/>
              </a:rPr>
              <a:t>atau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50" dirty="0">
                <a:latin typeface="Times New Roman"/>
                <a:cs typeface="Times New Roman"/>
              </a:rPr>
              <a:t>informasi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25" dirty="0">
                <a:latin typeface="Times New Roman"/>
                <a:cs typeface="Times New Roman"/>
              </a:rPr>
              <a:t>tentang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sebuah </a:t>
            </a:r>
            <a:r>
              <a:rPr sz="3000" spc="-135" dirty="0">
                <a:latin typeface="Times New Roman"/>
                <a:cs typeface="Times New Roman"/>
              </a:rPr>
              <a:t>peristiwa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240" dirty="0">
                <a:latin typeface="Times New Roman"/>
                <a:cs typeface="Times New Roman"/>
              </a:rPr>
              <a:t>yang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baru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10" dirty="0">
                <a:latin typeface="Times New Roman"/>
                <a:cs typeface="Times New Roman"/>
              </a:rPr>
              <a:t>terjadi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150" dirty="0">
                <a:latin typeface="Times New Roman"/>
                <a:cs typeface="Times New Roman"/>
              </a:rPr>
              <a:t>atau </a:t>
            </a:r>
            <a:r>
              <a:rPr sz="3000" spc="-195" dirty="0">
                <a:latin typeface="Times New Roman"/>
                <a:cs typeface="Times New Roman"/>
              </a:rPr>
              <a:t>sedang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-90" dirty="0">
                <a:latin typeface="Times New Roman"/>
                <a:cs typeface="Times New Roman"/>
              </a:rPr>
              <a:t>terjadi,</a:t>
            </a:r>
            <a:r>
              <a:rPr sz="3000" spc="-135" dirty="0">
                <a:latin typeface="Times New Roman"/>
                <a:cs typeface="Times New Roman"/>
              </a:rPr>
              <a:t> </a:t>
            </a:r>
            <a:r>
              <a:rPr sz="3000" spc="-180" dirty="0">
                <a:latin typeface="Times New Roman"/>
                <a:cs typeface="Times New Roman"/>
              </a:rPr>
              <a:t>dan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25" dirty="0">
                <a:latin typeface="Times New Roman"/>
                <a:cs typeface="Times New Roman"/>
              </a:rPr>
              <a:t>disampaikan </a:t>
            </a:r>
            <a:r>
              <a:rPr sz="3000" spc="-150" dirty="0">
                <a:latin typeface="Times New Roman"/>
                <a:cs typeface="Times New Roman"/>
              </a:rPr>
              <a:t>oleh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160" dirty="0">
                <a:latin typeface="Times New Roman"/>
                <a:cs typeface="Times New Roman"/>
              </a:rPr>
              <a:t>wartawan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150" dirty="0">
                <a:latin typeface="Times New Roman"/>
                <a:cs typeface="Times New Roman"/>
              </a:rPr>
              <a:t>di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190" dirty="0">
                <a:latin typeface="Times New Roman"/>
                <a:cs typeface="Times New Roman"/>
              </a:rPr>
              <a:t>media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massa.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2209800"/>
            <a:ext cx="3429000" cy="25725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320040"/>
            <a:ext cx="3733800" cy="20152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414273"/>
            <a:ext cx="2653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Unsur</a:t>
            </a:r>
            <a:r>
              <a:rPr sz="4000" spc="-25" dirty="0"/>
              <a:t> </a:t>
            </a:r>
            <a:r>
              <a:rPr sz="4000" spc="-20" dirty="0"/>
              <a:t>berita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09600" y="1143000"/>
            <a:ext cx="7848600" cy="15240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4604" rIns="0" bIns="0" rtlCol="0">
            <a:spAutoFit/>
          </a:bodyPr>
          <a:lstStyle/>
          <a:p>
            <a:pPr marL="701040" marR="122555">
              <a:lnSpc>
                <a:spcPts val="2810"/>
              </a:lnSpc>
              <a:spcBef>
                <a:spcPts val="114"/>
              </a:spcBef>
            </a:pPr>
            <a:r>
              <a:rPr sz="2600" spc="-165" dirty="0">
                <a:latin typeface="Times New Roman"/>
                <a:cs typeface="Times New Roman"/>
              </a:rPr>
              <a:t>Beberapa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unsur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yang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harus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diperhatikan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wartawan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sebelum </a:t>
            </a:r>
            <a:r>
              <a:rPr sz="2600" spc="-140" dirty="0">
                <a:latin typeface="Times New Roman"/>
                <a:cs typeface="Times New Roman"/>
              </a:rPr>
              <a:t>memutuskan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suatu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kejadian,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informasi,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atau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keadaan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itu </a:t>
            </a:r>
            <a:r>
              <a:rPr sz="2600" spc="-140" dirty="0">
                <a:latin typeface="Times New Roman"/>
                <a:cs typeface="Times New Roman"/>
              </a:rPr>
              <a:t>dapat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diberitakan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atau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tidak.Yaitu: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2682367"/>
            <a:ext cx="2166620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1665" indent="-608965">
              <a:lnSpc>
                <a:spcPts val="3650"/>
              </a:lnSpc>
              <a:spcBef>
                <a:spcPts val="105"/>
              </a:spcBef>
              <a:buAutoNum type="arabicPeriod"/>
              <a:tabLst>
                <a:tab pos="621665" algn="l"/>
              </a:tabLst>
            </a:pPr>
            <a:r>
              <a:rPr sz="3200" spc="-30" dirty="0">
                <a:latin typeface="Times New Roman"/>
                <a:cs typeface="Times New Roman"/>
              </a:rPr>
              <a:t>Aktual</a:t>
            </a:r>
            <a:endParaRPr sz="3200">
              <a:latin typeface="Times New Roman"/>
              <a:cs typeface="Times New Roman"/>
            </a:endParaRPr>
          </a:p>
          <a:p>
            <a:pPr marL="621665" indent="-608965">
              <a:lnSpc>
                <a:spcPts val="3454"/>
              </a:lnSpc>
              <a:buAutoNum type="arabicPeriod"/>
              <a:tabLst>
                <a:tab pos="621665" algn="l"/>
              </a:tabLst>
            </a:pPr>
            <a:r>
              <a:rPr sz="3200" spc="-185" dirty="0">
                <a:latin typeface="Times New Roman"/>
                <a:cs typeface="Times New Roman"/>
              </a:rPr>
              <a:t>Kedekatan</a:t>
            </a:r>
            <a:endParaRPr sz="3200">
              <a:latin typeface="Times New Roman"/>
              <a:cs typeface="Times New Roman"/>
            </a:endParaRPr>
          </a:p>
          <a:p>
            <a:pPr marL="621665" indent="-608965">
              <a:lnSpc>
                <a:spcPts val="3454"/>
              </a:lnSpc>
              <a:buAutoNum type="arabicPeriod"/>
              <a:tabLst>
                <a:tab pos="621665" algn="l"/>
              </a:tabLst>
            </a:pPr>
            <a:r>
              <a:rPr sz="3200" spc="-25" dirty="0">
                <a:latin typeface="Times New Roman"/>
                <a:cs typeface="Times New Roman"/>
              </a:rPr>
              <a:t>Penting</a:t>
            </a:r>
            <a:endParaRPr sz="3200">
              <a:latin typeface="Times New Roman"/>
              <a:cs typeface="Times New Roman"/>
            </a:endParaRPr>
          </a:p>
          <a:p>
            <a:pPr marL="621665" indent="-608965">
              <a:lnSpc>
                <a:spcPts val="3454"/>
              </a:lnSpc>
              <a:buAutoNum type="arabicPeriod"/>
              <a:tabLst>
                <a:tab pos="621665" algn="l"/>
              </a:tabLst>
            </a:pPr>
            <a:r>
              <a:rPr sz="3200" spc="-190" dirty="0">
                <a:latin typeface="Times New Roman"/>
                <a:cs typeface="Times New Roman"/>
              </a:rPr>
              <a:t>Luar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5" dirty="0">
                <a:latin typeface="Times New Roman"/>
                <a:cs typeface="Times New Roman"/>
              </a:rPr>
              <a:t>biasa</a:t>
            </a:r>
            <a:endParaRPr sz="3200">
              <a:latin typeface="Times New Roman"/>
              <a:cs typeface="Times New Roman"/>
            </a:endParaRPr>
          </a:p>
          <a:p>
            <a:pPr marL="621665" indent="-608965">
              <a:lnSpc>
                <a:spcPts val="3460"/>
              </a:lnSpc>
              <a:buAutoNum type="arabicPeriod"/>
              <a:tabLst>
                <a:tab pos="621665" algn="l"/>
              </a:tabLst>
            </a:pPr>
            <a:r>
              <a:rPr sz="3200" spc="-280" dirty="0">
                <a:latin typeface="Times New Roman"/>
                <a:cs typeface="Times New Roman"/>
              </a:rPr>
              <a:t>Tokoh</a:t>
            </a:r>
            <a:endParaRPr sz="3200">
              <a:latin typeface="Times New Roman"/>
              <a:cs typeface="Times New Roman"/>
            </a:endParaRPr>
          </a:p>
          <a:p>
            <a:pPr marL="621665" indent="-608965">
              <a:lnSpc>
                <a:spcPts val="3650"/>
              </a:lnSpc>
              <a:buAutoNum type="arabicPeriod"/>
              <a:tabLst>
                <a:tab pos="621665" algn="l"/>
              </a:tabLst>
            </a:pPr>
            <a:r>
              <a:rPr sz="3200" spc="-105" dirty="0">
                <a:latin typeface="Times New Roman"/>
                <a:cs typeface="Times New Roman"/>
              </a:rPr>
              <a:t>Eksklusif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4489" y="2682367"/>
            <a:ext cx="2933700" cy="953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1665" indent="-608965">
              <a:lnSpc>
                <a:spcPts val="3650"/>
              </a:lnSpc>
              <a:spcBef>
                <a:spcPts val="105"/>
              </a:spcBef>
              <a:buAutoNum type="arabicPeriod" startAt="7"/>
              <a:tabLst>
                <a:tab pos="621665" algn="l"/>
              </a:tabLst>
            </a:pPr>
            <a:r>
              <a:rPr sz="3200" spc="-75" dirty="0">
                <a:latin typeface="Times New Roman"/>
                <a:cs typeface="Times New Roman"/>
              </a:rPr>
              <a:t>Konflik</a:t>
            </a:r>
            <a:endParaRPr sz="3200">
              <a:latin typeface="Times New Roman"/>
              <a:cs typeface="Times New Roman"/>
            </a:endParaRPr>
          </a:p>
          <a:p>
            <a:pPr marL="621665" indent="-608965">
              <a:lnSpc>
                <a:spcPts val="3650"/>
              </a:lnSpc>
              <a:buAutoNum type="arabicPeriod" startAt="7"/>
              <a:tabLst>
                <a:tab pos="621665" algn="l"/>
              </a:tabLst>
            </a:pPr>
            <a:r>
              <a:rPr sz="3200" spc="-195" dirty="0">
                <a:latin typeface="Times New Roman"/>
                <a:cs typeface="Times New Roman"/>
              </a:rPr>
              <a:t>Human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Interest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4489" y="3560445"/>
            <a:ext cx="12757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1665" algn="l"/>
              </a:tabLst>
            </a:pPr>
            <a:r>
              <a:rPr sz="3200" spc="-25" dirty="0">
                <a:latin typeface="Times New Roman"/>
                <a:cs typeface="Times New Roman"/>
              </a:rPr>
              <a:t>9.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80" dirty="0">
                <a:latin typeface="Times New Roman"/>
                <a:cs typeface="Times New Roman"/>
              </a:rPr>
              <a:t>Seks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4489" y="3999357"/>
            <a:ext cx="1964055" cy="139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indent="-608965">
              <a:lnSpc>
                <a:spcPts val="3650"/>
              </a:lnSpc>
              <a:spcBef>
                <a:spcPts val="100"/>
              </a:spcBef>
              <a:buAutoNum type="arabicPeriod" startAt="10"/>
              <a:tabLst>
                <a:tab pos="621665" algn="l"/>
              </a:tabLst>
            </a:pPr>
            <a:r>
              <a:rPr sz="3200" spc="-140" dirty="0">
                <a:latin typeface="Times New Roman"/>
                <a:cs typeface="Times New Roman"/>
              </a:rPr>
              <a:t>Progresif</a:t>
            </a:r>
            <a:endParaRPr sz="3200">
              <a:latin typeface="Times New Roman"/>
              <a:cs typeface="Times New Roman"/>
            </a:endParaRPr>
          </a:p>
          <a:p>
            <a:pPr marL="621665" indent="-608965">
              <a:lnSpc>
                <a:spcPts val="3460"/>
              </a:lnSpc>
              <a:buAutoNum type="arabicPeriod" startAt="10"/>
              <a:tabLst>
                <a:tab pos="621665" algn="l"/>
              </a:tabLst>
            </a:pPr>
            <a:r>
              <a:rPr sz="3200" spc="-20" dirty="0">
                <a:latin typeface="Times New Roman"/>
                <a:cs typeface="Times New Roman"/>
              </a:rPr>
              <a:t>Tren</a:t>
            </a:r>
            <a:endParaRPr sz="3200">
              <a:latin typeface="Times New Roman"/>
              <a:cs typeface="Times New Roman"/>
            </a:endParaRPr>
          </a:p>
          <a:p>
            <a:pPr marL="621665" indent="-608965">
              <a:lnSpc>
                <a:spcPts val="3650"/>
              </a:lnSpc>
              <a:buAutoNum type="arabicPeriod" startAt="10"/>
              <a:tabLst>
                <a:tab pos="621665" algn="l"/>
              </a:tabLst>
            </a:pPr>
            <a:r>
              <a:rPr sz="3200" spc="-10" dirty="0">
                <a:latin typeface="Times New Roman"/>
                <a:cs typeface="Times New Roman"/>
              </a:rPr>
              <a:t>Humor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6828" y="324358"/>
            <a:ext cx="4260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4" dirty="0">
                <a:latin typeface="Arial"/>
                <a:cs typeface="Arial"/>
              </a:rPr>
              <a:t>Macam-</a:t>
            </a:r>
            <a:r>
              <a:rPr b="1" spc="-229" dirty="0">
                <a:latin typeface="Arial"/>
                <a:cs typeface="Arial"/>
              </a:rPr>
              <a:t>macam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spc="-135" dirty="0">
                <a:latin typeface="Arial"/>
                <a:cs typeface="Arial"/>
              </a:rPr>
              <a:t>berita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9228" y="1071117"/>
            <a:ext cx="3797935" cy="53149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622300" marR="64769" indent="-609600">
              <a:lnSpc>
                <a:spcPct val="80000"/>
              </a:lnSpc>
              <a:spcBef>
                <a:spcPts val="820"/>
              </a:spcBef>
              <a:buClr>
                <a:srgbClr val="D24717"/>
              </a:buClr>
              <a:buSzPct val="85000"/>
              <a:buFont typeface="Segoe UI Symbol"/>
              <a:buChar char="⚫"/>
              <a:tabLst>
                <a:tab pos="622300" algn="l"/>
              </a:tabLst>
            </a:pPr>
            <a:r>
              <a:rPr sz="3000" dirty="0">
                <a:latin typeface="Times New Roman"/>
                <a:cs typeface="Times New Roman"/>
              </a:rPr>
              <a:t>Berita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langsung </a:t>
            </a:r>
            <a:r>
              <a:rPr sz="3000" dirty="0">
                <a:latin typeface="Times New Roman"/>
                <a:cs typeface="Times New Roman"/>
              </a:rPr>
              <a:t>(straight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news)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Times New Roman"/>
                <a:cs typeface="Times New Roman"/>
              </a:rPr>
              <a:t>: </a:t>
            </a:r>
            <a:r>
              <a:rPr sz="3000" dirty="0">
                <a:latin typeface="Times New Roman"/>
                <a:cs typeface="Times New Roman"/>
              </a:rPr>
              <a:t>Berita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tentang </a:t>
            </a:r>
            <a:r>
              <a:rPr sz="3000" dirty="0">
                <a:latin typeface="Times New Roman"/>
                <a:cs typeface="Times New Roman"/>
              </a:rPr>
              <a:t>peristiwa</a:t>
            </a:r>
            <a:r>
              <a:rPr sz="3000" spc="-10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penting </a:t>
            </a:r>
            <a:r>
              <a:rPr sz="3000" dirty="0">
                <a:latin typeface="Times New Roman"/>
                <a:cs typeface="Times New Roman"/>
              </a:rPr>
              <a:t>yang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harus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segera </a:t>
            </a:r>
            <a:r>
              <a:rPr sz="3000" dirty="0">
                <a:latin typeface="Times New Roman"/>
                <a:cs typeface="Times New Roman"/>
              </a:rPr>
              <a:t>disampaikan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kepada </a:t>
            </a:r>
            <a:r>
              <a:rPr sz="3000" dirty="0">
                <a:latin typeface="Times New Roman"/>
                <a:cs typeface="Times New Roman"/>
              </a:rPr>
              <a:t>pembaca,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saat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itu </a:t>
            </a:r>
            <a:r>
              <a:rPr sz="3000" spc="-10" dirty="0">
                <a:latin typeface="Times New Roman"/>
                <a:cs typeface="Times New Roman"/>
              </a:rPr>
              <a:t>juga.</a:t>
            </a:r>
            <a:endParaRPr sz="300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"/>
              <a:buChar char=""/>
              <a:tabLst>
                <a:tab pos="622300" algn="l"/>
              </a:tabLst>
            </a:pPr>
            <a:r>
              <a:rPr sz="3000" dirty="0">
                <a:latin typeface="Times New Roman"/>
                <a:cs typeface="Times New Roman"/>
              </a:rPr>
              <a:t>Berita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ringan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(soft </a:t>
            </a:r>
            <a:r>
              <a:rPr sz="3000" dirty="0">
                <a:latin typeface="Times New Roman"/>
                <a:cs typeface="Times New Roman"/>
              </a:rPr>
              <a:t>news)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: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Berita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yang </a:t>
            </a:r>
            <a:r>
              <a:rPr sz="3000" spc="-10" dirty="0">
                <a:latin typeface="Times New Roman"/>
                <a:cs typeface="Times New Roman"/>
              </a:rPr>
              <a:t>menampilkan </a:t>
            </a:r>
            <a:r>
              <a:rPr sz="3000" dirty="0">
                <a:latin typeface="Times New Roman"/>
                <a:cs typeface="Times New Roman"/>
              </a:rPr>
              <a:t>kejadian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unik, </a:t>
            </a:r>
            <a:r>
              <a:rPr sz="3000" dirty="0">
                <a:latin typeface="Times New Roman"/>
                <a:cs typeface="Times New Roman"/>
              </a:rPr>
              <a:t>menarik,</a:t>
            </a:r>
            <a:r>
              <a:rPr sz="3000" spc="-10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humor,</a:t>
            </a:r>
            <a:r>
              <a:rPr sz="3000" spc="-114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dan </a:t>
            </a:r>
            <a:r>
              <a:rPr sz="3000" dirty="0">
                <a:latin typeface="Times New Roman"/>
                <a:cs typeface="Times New Roman"/>
              </a:rPr>
              <a:t>bersifat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informatif.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435" y="289042"/>
            <a:ext cx="3802712" cy="61933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9166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95"/>
              </a:spcBef>
            </a:pPr>
            <a:r>
              <a:rPr sz="4000" spc="-70" dirty="0"/>
              <a:t>Macam-</a:t>
            </a:r>
            <a:r>
              <a:rPr sz="4000" spc="-105" dirty="0"/>
              <a:t>macam</a:t>
            </a:r>
            <a:r>
              <a:rPr sz="4000" spc="-80" dirty="0"/>
              <a:t> </a:t>
            </a:r>
            <a:r>
              <a:rPr sz="4000" spc="-10" dirty="0"/>
              <a:t>berita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26794" y="1569161"/>
            <a:ext cx="5311140" cy="386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4722"/>
              <a:buFont typeface="Wingdings"/>
              <a:buChar char=""/>
              <a:tabLst>
                <a:tab pos="527685" algn="l"/>
              </a:tabLst>
            </a:pPr>
            <a:r>
              <a:rPr sz="3600" spc="-185" dirty="0">
                <a:latin typeface="Times New Roman"/>
                <a:cs typeface="Times New Roman"/>
              </a:rPr>
              <a:t>Berita</a:t>
            </a:r>
            <a:r>
              <a:rPr sz="3600" spc="-50" dirty="0">
                <a:latin typeface="Times New Roman"/>
                <a:cs typeface="Times New Roman"/>
              </a:rPr>
              <a:t> </a:t>
            </a:r>
            <a:r>
              <a:rPr sz="3600" spc="-250" dirty="0">
                <a:latin typeface="Times New Roman"/>
                <a:cs typeface="Times New Roman"/>
              </a:rPr>
              <a:t>kisah</a:t>
            </a:r>
            <a:r>
              <a:rPr sz="3600" spc="-50" dirty="0">
                <a:latin typeface="Times New Roman"/>
                <a:cs typeface="Times New Roman"/>
              </a:rPr>
              <a:t> </a:t>
            </a:r>
            <a:r>
              <a:rPr sz="3600" spc="-140" dirty="0">
                <a:latin typeface="Times New Roman"/>
                <a:cs typeface="Times New Roman"/>
              </a:rPr>
              <a:t>(fe</a:t>
            </a:r>
            <a:r>
              <a:rPr sz="3600" spc="-160" dirty="0">
                <a:latin typeface="Times New Roman"/>
                <a:cs typeface="Times New Roman"/>
              </a:rPr>
              <a:t>a</a:t>
            </a:r>
            <a:r>
              <a:rPr sz="3600" spc="-140" dirty="0">
                <a:latin typeface="Times New Roman"/>
                <a:cs typeface="Times New Roman"/>
              </a:rPr>
              <a:t>tu</a:t>
            </a:r>
            <a:r>
              <a:rPr sz="3600" spc="-170" dirty="0">
                <a:latin typeface="Times New Roman"/>
                <a:cs typeface="Times New Roman"/>
              </a:rPr>
              <a:t>r</a:t>
            </a:r>
            <a:r>
              <a:rPr sz="3600" spc="-130" dirty="0">
                <a:latin typeface="Times New Roman"/>
                <a:cs typeface="Times New Roman"/>
              </a:rPr>
              <a:t>e)</a:t>
            </a:r>
            <a:r>
              <a:rPr sz="3600" spc="80" dirty="0">
                <a:latin typeface="Times New Roman"/>
                <a:cs typeface="Times New Roman"/>
              </a:rPr>
              <a:t>:</a:t>
            </a:r>
            <a:r>
              <a:rPr sz="3600" spc="-525" dirty="0">
                <a:latin typeface="Times New Roman"/>
                <a:cs typeface="Times New Roman"/>
              </a:rPr>
              <a:t>T</a:t>
            </a:r>
            <a:r>
              <a:rPr sz="3600" spc="-140" dirty="0">
                <a:latin typeface="Times New Roman"/>
                <a:cs typeface="Times New Roman"/>
              </a:rPr>
              <a:t>ulis</a:t>
            </a:r>
            <a:r>
              <a:rPr sz="3600" spc="-120" dirty="0">
                <a:latin typeface="Times New Roman"/>
                <a:cs typeface="Times New Roman"/>
              </a:rPr>
              <a:t>a</a:t>
            </a:r>
            <a:r>
              <a:rPr sz="3600" spc="-130" dirty="0">
                <a:latin typeface="Times New Roman"/>
                <a:cs typeface="Times New Roman"/>
              </a:rPr>
              <a:t>n</a:t>
            </a:r>
            <a:r>
              <a:rPr sz="3600" spc="-150" dirty="0">
                <a:latin typeface="Times New Roman"/>
                <a:cs typeface="Times New Roman"/>
              </a:rPr>
              <a:t> </a:t>
            </a:r>
            <a:r>
              <a:rPr sz="3600" spc="-145" dirty="0">
                <a:latin typeface="Times New Roman"/>
                <a:cs typeface="Times New Roman"/>
              </a:rPr>
              <a:t>tentang</a:t>
            </a:r>
            <a:r>
              <a:rPr sz="3600" spc="-55" dirty="0">
                <a:latin typeface="Times New Roman"/>
                <a:cs typeface="Times New Roman"/>
              </a:rPr>
              <a:t> </a:t>
            </a:r>
            <a:r>
              <a:rPr sz="3600" spc="-225" dirty="0">
                <a:latin typeface="Times New Roman"/>
                <a:cs typeface="Times New Roman"/>
              </a:rPr>
              <a:t>kejadian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spc="-285" dirty="0">
                <a:latin typeface="Times New Roman"/>
                <a:cs typeface="Times New Roman"/>
              </a:rPr>
              <a:t>yang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dapat </a:t>
            </a:r>
            <a:r>
              <a:rPr sz="3600" spc="-250" dirty="0">
                <a:latin typeface="Times New Roman"/>
                <a:cs typeface="Times New Roman"/>
              </a:rPr>
              <a:t>menggugah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204" dirty="0">
                <a:latin typeface="Times New Roman"/>
                <a:cs typeface="Times New Roman"/>
              </a:rPr>
              <a:t>perasaan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dan </a:t>
            </a:r>
            <a:r>
              <a:rPr sz="3600" spc="-235" dirty="0">
                <a:latin typeface="Times New Roman"/>
                <a:cs typeface="Times New Roman"/>
              </a:rPr>
              <a:t>menambah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90" dirty="0">
                <a:latin typeface="Times New Roman"/>
                <a:cs typeface="Times New Roman"/>
              </a:rPr>
              <a:t>pengetahuan </a:t>
            </a:r>
            <a:r>
              <a:rPr sz="3600" spc="-229" dirty="0">
                <a:latin typeface="Times New Roman"/>
                <a:cs typeface="Times New Roman"/>
              </a:rPr>
              <a:t>pembaca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spc="-200" dirty="0">
                <a:latin typeface="Times New Roman"/>
                <a:cs typeface="Times New Roman"/>
              </a:rPr>
              <a:t>melalui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spc="-90" dirty="0">
                <a:latin typeface="Times New Roman"/>
                <a:cs typeface="Times New Roman"/>
              </a:rPr>
              <a:t>penjelasan </a:t>
            </a:r>
            <a:r>
              <a:rPr sz="3600" spc="-95" dirty="0">
                <a:latin typeface="Times New Roman"/>
                <a:cs typeface="Times New Roman"/>
              </a:rPr>
              <a:t>rinci,</a:t>
            </a:r>
            <a:r>
              <a:rPr sz="3600" spc="-130" dirty="0">
                <a:latin typeface="Times New Roman"/>
                <a:cs typeface="Times New Roman"/>
              </a:rPr>
              <a:t> </a:t>
            </a:r>
            <a:r>
              <a:rPr sz="3600" spc="-195" dirty="0">
                <a:latin typeface="Times New Roman"/>
                <a:cs typeface="Times New Roman"/>
              </a:rPr>
              <a:t>lengkap,mendalam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165" dirty="0">
                <a:latin typeface="Times New Roman"/>
                <a:cs typeface="Times New Roman"/>
              </a:rPr>
              <a:t>dan tidak</a:t>
            </a:r>
            <a:r>
              <a:rPr sz="3600" spc="-55" dirty="0">
                <a:latin typeface="Times New Roman"/>
                <a:cs typeface="Times New Roman"/>
              </a:rPr>
              <a:t> </a:t>
            </a:r>
            <a:r>
              <a:rPr sz="3600" spc="-135" dirty="0">
                <a:latin typeface="Times New Roman"/>
                <a:cs typeface="Times New Roman"/>
              </a:rPr>
              <a:t>terpengaruh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waktu.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9092" y="2743200"/>
            <a:ext cx="4445508" cy="36012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3100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35" dirty="0">
                <a:solidFill>
                  <a:srgbClr val="C00000"/>
                </a:solidFill>
                <a:latin typeface="Arial"/>
                <a:cs typeface="Arial"/>
              </a:rPr>
              <a:t>Menulis</a:t>
            </a:r>
            <a:r>
              <a:rPr sz="40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-160" dirty="0">
                <a:solidFill>
                  <a:srgbClr val="C00000"/>
                </a:solidFill>
                <a:latin typeface="Arial"/>
                <a:cs typeface="Arial"/>
              </a:rPr>
              <a:t>berita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2994" y="1398778"/>
            <a:ext cx="5328285" cy="16046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0"/>
              </a:spcBef>
            </a:pPr>
            <a:r>
              <a:rPr sz="2800" dirty="0">
                <a:latin typeface="Times New Roman"/>
                <a:cs typeface="Times New Roman"/>
              </a:rPr>
              <a:t>Dalam</a:t>
            </a:r>
            <a:r>
              <a:rPr sz="2800" spc="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menentukan  bahan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dan  </a:t>
            </a:r>
            <a:r>
              <a:rPr sz="2800" spc="-95" dirty="0">
                <a:latin typeface="Times New Roman"/>
                <a:cs typeface="Times New Roman"/>
              </a:rPr>
              <a:t>data </a:t>
            </a:r>
            <a:r>
              <a:rPr sz="2800" dirty="0">
                <a:latin typeface="Times New Roman"/>
                <a:cs typeface="Times New Roman"/>
              </a:rPr>
              <a:t>berita,</a:t>
            </a:r>
            <a:r>
              <a:rPr sz="2800" spc="32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seorang</a:t>
            </a:r>
            <a:r>
              <a:rPr sz="2800" spc="36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wartawan</a:t>
            </a:r>
            <a:r>
              <a:rPr sz="2800" spc="360" dirty="0">
                <a:latin typeface="Times New Roman"/>
                <a:cs typeface="Times New Roman"/>
              </a:rPr>
              <a:t>   </a:t>
            </a:r>
            <a:r>
              <a:rPr sz="2800" spc="-95" dirty="0">
                <a:latin typeface="Times New Roman"/>
                <a:cs typeface="Times New Roman"/>
              </a:rPr>
              <a:t>harus </a:t>
            </a:r>
            <a:r>
              <a:rPr sz="2800" spc="-10" dirty="0">
                <a:latin typeface="Times New Roman"/>
                <a:cs typeface="Times New Roman"/>
              </a:rPr>
              <a:t>memahami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bagian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berita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yang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sangat </a:t>
            </a:r>
            <a:r>
              <a:rPr sz="2800" spc="-110" dirty="0">
                <a:latin typeface="Times New Roman"/>
                <a:cs typeface="Times New Roman"/>
              </a:rPr>
              <a:t>populer,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yaitu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5</a:t>
            </a:r>
            <a:r>
              <a:rPr sz="2800" spc="-4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280" dirty="0">
                <a:latin typeface="Times New Roman"/>
                <a:cs typeface="Times New Roman"/>
              </a:rPr>
              <a:t>+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1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H</a:t>
            </a:r>
            <a:r>
              <a:rPr sz="2600" spc="-2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564" y="266446"/>
            <a:ext cx="467423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1" dirty="0">
                <a:solidFill>
                  <a:srgbClr val="C00000"/>
                </a:solidFill>
                <a:latin typeface="Times New Roman"/>
                <a:cs typeface="Times New Roman"/>
              </a:rPr>
              <a:t>What,</a:t>
            </a:r>
            <a:r>
              <a:rPr sz="37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700" b="1" dirty="0">
                <a:solidFill>
                  <a:srgbClr val="C00000"/>
                </a:solidFill>
                <a:latin typeface="Times New Roman"/>
                <a:cs typeface="Times New Roman"/>
              </a:rPr>
              <a:t>apa</a:t>
            </a:r>
            <a:r>
              <a:rPr sz="37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700" b="1" dirty="0">
                <a:solidFill>
                  <a:srgbClr val="C00000"/>
                </a:solidFill>
                <a:latin typeface="Times New Roman"/>
                <a:cs typeface="Times New Roman"/>
              </a:rPr>
              <a:t>yang</a:t>
            </a:r>
            <a:r>
              <a:rPr sz="37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7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terjadi</a:t>
            </a:r>
            <a:endParaRPr sz="37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68" y="2209800"/>
            <a:ext cx="3799332" cy="2438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0564" y="866902"/>
            <a:ext cx="7460615" cy="475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Faktor</a:t>
            </a:r>
            <a:r>
              <a:rPr sz="28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utama</a:t>
            </a:r>
            <a:r>
              <a:rPr sz="2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sebuah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berita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adalah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adanya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190"/>
              </a:lnSpc>
            </a:pP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kejadian</a:t>
            </a:r>
            <a:r>
              <a:rPr sz="28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atau</a:t>
            </a:r>
            <a:r>
              <a:rPr sz="28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peristiwa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364229">
              <a:lnSpc>
                <a:spcPct val="100000"/>
              </a:lnSpc>
              <a:spcBef>
                <a:spcPts val="3175"/>
              </a:spcBef>
            </a:pPr>
            <a:r>
              <a:rPr sz="2400" spc="-10" dirty="0">
                <a:latin typeface="Times New Roman"/>
                <a:cs typeface="Times New Roman"/>
              </a:rPr>
              <a:t>Contoh:</a:t>
            </a:r>
            <a:endParaRPr sz="2400">
              <a:latin typeface="Times New Roman"/>
              <a:cs typeface="Times New Roman"/>
            </a:endParaRPr>
          </a:p>
          <a:p>
            <a:pPr marL="3364229" marR="4826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Peristiwa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kriminal,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pembunuhan, </a:t>
            </a:r>
            <a:r>
              <a:rPr sz="2400" dirty="0">
                <a:latin typeface="Times New Roman"/>
                <a:cs typeface="Times New Roman"/>
              </a:rPr>
              <a:t>kecelakaan,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perampokan,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dll.</a:t>
            </a:r>
            <a:endParaRPr sz="2400">
              <a:latin typeface="Times New Roman"/>
              <a:cs typeface="Times New Roman"/>
            </a:endParaRPr>
          </a:p>
          <a:p>
            <a:pPr marL="3364229" marR="121285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Peristiwa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olahraga,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seperti </a:t>
            </a:r>
            <a:r>
              <a:rPr sz="2400" dirty="0">
                <a:latin typeface="Times New Roman"/>
                <a:cs typeface="Times New Roman"/>
              </a:rPr>
              <a:t>pertandingan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sepak bola,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basket, </a:t>
            </a:r>
            <a:r>
              <a:rPr sz="2400" dirty="0">
                <a:latin typeface="Times New Roman"/>
                <a:cs typeface="Times New Roman"/>
              </a:rPr>
              <a:t>tenis,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renang,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dll.</a:t>
            </a:r>
            <a:endParaRPr sz="2400">
              <a:latin typeface="Times New Roman"/>
              <a:cs typeface="Times New Roman"/>
            </a:endParaRPr>
          </a:p>
          <a:p>
            <a:pPr marL="3364229" marR="5080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latin typeface="Times New Roman"/>
                <a:cs typeface="Times New Roman"/>
              </a:rPr>
              <a:t>Tokoh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yang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berbicara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tentang </a:t>
            </a:r>
            <a:r>
              <a:rPr sz="2400" dirty="0">
                <a:latin typeface="Times New Roman"/>
                <a:cs typeface="Times New Roman"/>
              </a:rPr>
              <a:t>suatu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keadaan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(politik,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atau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kritik </a:t>
            </a:r>
            <a:r>
              <a:rPr sz="2400" dirty="0">
                <a:latin typeface="Times New Roman"/>
                <a:cs typeface="Times New Roman"/>
              </a:rPr>
              <a:t>pemerintah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dll).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9636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785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Franklin Gothic Medium</vt:lpstr>
      <vt:lpstr>Segoe UI Symbol</vt:lpstr>
      <vt:lpstr>Times New Roman</vt:lpstr>
      <vt:lpstr>Wingdings</vt:lpstr>
      <vt:lpstr>Office Theme</vt:lpstr>
      <vt:lpstr>MENULIS BERITA</vt:lpstr>
      <vt:lpstr>PowerPoint Presentation</vt:lpstr>
      <vt:lpstr>Fungsi Jurnalistik</vt:lpstr>
      <vt:lpstr>PowerPoint Presentation</vt:lpstr>
      <vt:lpstr>Unsur berita</vt:lpstr>
      <vt:lpstr>Macam-macam berita</vt:lpstr>
      <vt:lpstr>Macam-macam berita</vt:lpstr>
      <vt:lpstr>Menulis berita</vt:lpstr>
      <vt:lpstr>What, apa yang terjadi</vt:lpstr>
      <vt:lpstr>Menulis berita</vt:lpstr>
      <vt:lpstr>Lead berita</vt:lpstr>
      <vt:lpstr>Contoh Lead dengan awalan Who</vt:lpstr>
      <vt:lpstr>Contoh lead dengan awalan When</vt:lpstr>
      <vt:lpstr>Contoh lead awalan Where</vt:lpstr>
      <vt:lpstr>Contoh lead awalan What</vt:lpstr>
      <vt:lpstr>Contoh lead awalan Why</vt:lpstr>
      <vt:lpstr>Contoh lead</vt:lpstr>
      <vt:lpstr>Serba-serbi</vt:lpstr>
      <vt:lpstr>Serba-serbi</vt:lpstr>
      <vt:lpstr>Serba-serbi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</cp:revision>
  <dcterms:created xsi:type="dcterms:W3CDTF">2025-10-09T01:55:32Z</dcterms:created>
  <dcterms:modified xsi:type="dcterms:W3CDTF">2025-10-09T01:56:59Z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2025-10-09T00:00:00Z</vt:filetime>
  </property>
  <property fmtid="{D5CDD505-2E9C-101B-9397-08002B2CF9AE}" pid="5" name="Producer">
    <vt:lpwstr>Microsoft® PowerPoint® 2016</vt:lpwstr>
  </property>
</Properties>
</file>