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B372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B372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B372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B372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399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57" y="467995"/>
            <a:ext cx="7141209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B372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2360040"/>
            <a:ext cx="7287895" cy="3183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1328" y="0"/>
            <a:ext cx="4060190" cy="6858000"/>
            <a:chOff x="4791328" y="0"/>
            <a:chExt cx="40601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1544" y="0"/>
              <a:ext cx="2839847" cy="4148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1121" y="2700680"/>
              <a:ext cx="2160270" cy="3840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1328" y="3212934"/>
              <a:ext cx="2757855" cy="36450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272" y="1458023"/>
            <a:ext cx="51777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110" dirty="0">
                <a:solidFill>
                  <a:srgbClr val="675E46"/>
                </a:solidFill>
                <a:latin typeface="Cambria"/>
                <a:cs typeface="Cambria"/>
              </a:rPr>
              <a:t>Penulisan</a:t>
            </a:r>
            <a:r>
              <a:rPr sz="6000" b="0" spc="-18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6000" b="0" spc="-70" dirty="0">
                <a:solidFill>
                  <a:srgbClr val="675E46"/>
                </a:solidFill>
                <a:latin typeface="Cambria"/>
                <a:cs typeface="Cambria"/>
              </a:rPr>
              <a:t>Berita</a:t>
            </a:r>
            <a:endParaRPr sz="6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467995"/>
            <a:ext cx="355981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30" dirty="0"/>
              <a:t>Straight</a:t>
            </a:r>
            <a:r>
              <a:rPr sz="4600" spc="-125" dirty="0"/>
              <a:t> </a:t>
            </a:r>
            <a:r>
              <a:rPr sz="4600" spc="-60" dirty="0"/>
              <a:t>News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258445" y="1490916"/>
            <a:ext cx="7889875" cy="4124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21665" marR="5080" indent="-609600">
              <a:lnSpc>
                <a:spcPct val="80100"/>
              </a:lnSpc>
              <a:spcBef>
                <a:spcPts val="770"/>
              </a:spcBef>
              <a:buFont typeface="Wingdings"/>
              <a:buChar char=""/>
              <a:tabLst>
                <a:tab pos="621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Laporan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kejadian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terbaru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mengandung</a:t>
            </a:r>
            <a:r>
              <a:rPr sz="28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unsur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penting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menarik,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tanpa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mengandung pendapat-pendapat</a:t>
            </a:r>
            <a:r>
              <a:rPr sz="28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(opini)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penulis.</a:t>
            </a:r>
            <a:endParaRPr sz="2800">
              <a:latin typeface="Calibri"/>
              <a:cs typeface="Calibri"/>
            </a:endParaRPr>
          </a:p>
          <a:p>
            <a:pPr marL="621665" marR="455295" indent="-609600">
              <a:lnSpc>
                <a:spcPct val="79800"/>
              </a:lnSpc>
              <a:spcBef>
                <a:spcPts val="680"/>
              </a:spcBef>
              <a:buFont typeface="Wingdings"/>
              <a:buChar char=""/>
              <a:tabLst>
                <a:tab pos="621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Straight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news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harus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ringkas,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singkat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dalam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pelaporannya,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namun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tetap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tidak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mengabaikan kelengkapan</a:t>
            </a:r>
            <a:r>
              <a:rPr sz="28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data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obyektivitas.</a:t>
            </a:r>
            <a:endParaRPr sz="2800">
              <a:latin typeface="Calibri"/>
              <a:cs typeface="Calibri"/>
            </a:endParaRPr>
          </a:p>
          <a:p>
            <a:pPr marL="621665" marR="367030" indent="-609600">
              <a:lnSpc>
                <a:spcPct val="80100"/>
              </a:lnSpc>
              <a:spcBef>
                <a:spcPts val="670"/>
              </a:spcBef>
              <a:buFont typeface="Wingdings"/>
              <a:buChar char=""/>
              <a:tabLst>
                <a:tab pos="621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Laporan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ditulis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dalam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bentuk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piramida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terbalik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dengan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penulisan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memakai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pola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5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+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1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yang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diletakkan</a:t>
            </a:r>
            <a:r>
              <a:rPr sz="28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teras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berita.</a:t>
            </a:r>
            <a:endParaRPr sz="2800">
              <a:latin typeface="Calibri"/>
              <a:cs typeface="Calibri"/>
            </a:endParaRPr>
          </a:p>
          <a:p>
            <a:pPr marL="621665" marR="677545" indent="-609600">
              <a:lnSpc>
                <a:spcPts val="2700"/>
              </a:lnSpc>
              <a:spcBef>
                <a:spcPts val="640"/>
              </a:spcBef>
              <a:buFont typeface="Wingdings"/>
              <a:buChar char=""/>
              <a:tabLst>
                <a:tab pos="621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biasanya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langsung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mengacu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pada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peristiwa</a:t>
            </a:r>
            <a:r>
              <a:rPr sz="28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disampaikan.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0" spc="-114" dirty="0">
                <a:solidFill>
                  <a:srgbClr val="675E46"/>
                </a:solidFill>
                <a:latin typeface="Cambria"/>
                <a:cs typeface="Cambria"/>
              </a:rPr>
              <a:t>Bagaimana</a:t>
            </a:r>
            <a:r>
              <a:rPr sz="4600" b="0" spc="-17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b="0" spc="-110" dirty="0">
                <a:solidFill>
                  <a:srgbClr val="675E46"/>
                </a:solidFill>
                <a:latin typeface="Cambria"/>
                <a:cs typeface="Cambria"/>
              </a:rPr>
              <a:t>memulai</a:t>
            </a:r>
            <a:r>
              <a:rPr sz="4600" b="0" spc="-13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b="0" spc="-60" dirty="0">
                <a:solidFill>
                  <a:srgbClr val="675E46"/>
                </a:solidFill>
                <a:latin typeface="Cambria"/>
                <a:cs typeface="Cambria"/>
              </a:rPr>
              <a:t>menulis?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557" y="1534795"/>
            <a:ext cx="7193915" cy="455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AutoNum type="arabicPeriod"/>
              <a:tabLst>
                <a:tab pos="4692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Setelah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menemukan</a:t>
            </a:r>
            <a:r>
              <a:rPr sz="28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ide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lr>
                <a:srgbClr val="A9A47B"/>
              </a:buClr>
              <a:buAutoNum type="arabicPeriod"/>
              <a:tabLst>
                <a:tab pos="4692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Cari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sudut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(angle).</a:t>
            </a:r>
            <a:endParaRPr sz="2800">
              <a:latin typeface="Calibri"/>
              <a:cs typeface="Calibri"/>
            </a:endParaRPr>
          </a:p>
          <a:p>
            <a:pPr marL="469265" marR="360045" indent="-457200">
              <a:lnSpc>
                <a:spcPct val="80000"/>
              </a:lnSpc>
              <a:spcBef>
                <a:spcPts val="675"/>
              </a:spcBef>
              <a:buClr>
                <a:srgbClr val="A9A47B"/>
              </a:buClr>
              <a:buAutoNum type="arabicPeriod"/>
              <a:tabLst>
                <a:tab pos="469265" algn="l"/>
              </a:tabLst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Jawaban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dari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angle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bisa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didapat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wartawan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dengan</a:t>
            </a:r>
            <a:r>
              <a:rPr sz="2800" spc="-1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melakukan</a:t>
            </a:r>
            <a:r>
              <a:rPr sz="28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reportase,</a:t>
            </a:r>
            <a:r>
              <a:rPr sz="28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wawancara,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pengumpulan</a:t>
            </a:r>
            <a:r>
              <a:rPr sz="28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data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baik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dari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koran,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internet,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hasil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study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lain-lain.</a:t>
            </a:r>
            <a:endParaRPr sz="2800">
              <a:latin typeface="Calibri"/>
              <a:cs typeface="Calibri"/>
            </a:endParaRPr>
          </a:p>
          <a:p>
            <a:pPr marL="469265" marR="5080" indent="-457200">
              <a:lnSpc>
                <a:spcPct val="80000"/>
              </a:lnSpc>
              <a:spcBef>
                <a:spcPts val="675"/>
              </a:spcBef>
              <a:buClr>
                <a:srgbClr val="A9A47B"/>
              </a:buClr>
              <a:buAutoNum type="arabicPeriod"/>
              <a:tabLst>
                <a:tab pos="469265" algn="l"/>
              </a:tabLst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Menyusun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kerangka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liputan(outline).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Kerangka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liputan</a:t>
            </a:r>
            <a:r>
              <a:rPr sz="28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biasanya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terdiri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dari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tema,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latar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belakang</a:t>
            </a:r>
            <a:r>
              <a:rPr sz="28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berita,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angle,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nara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sumber,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daftar pertanyaan.</a:t>
            </a:r>
            <a:endParaRPr sz="2800">
              <a:latin typeface="Calibri"/>
              <a:cs typeface="Calibri"/>
            </a:endParaRPr>
          </a:p>
          <a:p>
            <a:pPr marL="469265" marR="433070" indent="-457200">
              <a:lnSpc>
                <a:spcPts val="2700"/>
              </a:lnSpc>
              <a:spcBef>
                <a:spcPts val="640"/>
              </a:spcBef>
              <a:buClr>
                <a:srgbClr val="A9A47B"/>
              </a:buClr>
              <a:buAutoNum type="arabicPeriod"/>
              <a:tabLst>
                <a:tab pos="4692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Pada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tahap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ini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wartawan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sudah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harus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mulai mengumpulkan</a:t>
            </a:r>
            <a:r>
              <a:rPr sz="2800" spc="-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informasi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awal.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Berita</a:t>
            </a:r>
            <a:r>
              <a:rPr spc="-210" dirty="0"/>
              <a:t> </a:t>
            </a:r>
            <a:r>
              <a:rPr spc="-90" dirty="0"/>
              <a:t>harus</a:t>
            </a:r>
            <a:r>
              <a:rPr spc="-195" dirty="0"/>
              <a:t> </a:t>
            </a:r>
            <a:r>
              <a:rPr spc="-110" dirty="0"/>
              <a:t>mengandung</a:t>
            </a:r>
            <a:r>
              <a:rPr spc="-155" dirty="0"/>
              <a:t> </a:t>
            </a:r>
            <a:r>
              <a:rPr spc="-100" dirty="0"/>
              <a:t>unsur</a:t>
            </a:r>
            <a:r>
              <a:rPr spc="-180" dirty="0"/>
              <a:t> </a:t>
            </a:r>
            <a:r>
              <a:rPr dirty="0"/>
              <a:t>5</a:t>
            </a:r>
            <a:r>
              <a:rPr spc="-185" dirty="0"/>
              <a:t> </a:t>
            </a:r>
            <a:r>
              <a:rPr dirty="0"/>
              <a:t>W</a:t>
            </a:r>
            <a:r>
              <a:rPr spc="-170" dirty="0"/>
              <a:t> </a:t>
            </a:r>
            <a:r>
              <a:rPr spc="-80" dirty="0"/>
              <a:t>dan</a:t>
            </a:r>
            <a:r>
              <a:rPr spc="-195" dirty="0"/>
              <a:t> </a:t>
            </a:r>
            <a:r>
              <a:rPr dirty="0"/>
              <a:t>1</a:t>
            </a:r>
            <a:r>
              <a:rPr spc="-190" dirty="0"/>
              <a:t> </a:t>
            </a:r>
            <a:r>
              <a:rPr spc="-25" dirty="0"/>
              <a:t>H: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0851" y="1636648"/>
            <a:ext cx="3178175" cy="309753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622300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What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(Apa)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622300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Who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(Siapa)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622300" algn="l"/>
                <a:tab pos="1757680" algn="l"/>
              </a:tabLst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Where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(Dimana)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622300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When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(Kapan)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622300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Why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(Mengapa)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622300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How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(Bagaimana)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467995"/>
            <a:ext cx="351536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10" dirty="0">
                <a:solidFill>
                  <a:srgbClr val="675E46"/>
                </a:solidFill>
              </a:rPr>
              <a:t>Bagian</a:t>
            </a:r>
            <a:r>
              <a:rPr sz="4600" spc="-160" dirty="0">
                <a:solidFill>
                  <a:srgbClr val="675E46"/>
                </a:solidFill>
              </a:rPr>
              <a:t> </a:t>
            </a:r>
            <a:r>
              <a:rPr sz="4600" spc="-65" dirty="0">
                <a:solidFill>
                  <a:srgbClr val="675E46"/>
                </a:solidFill>
              </a:rPr>
              <a:t>Berita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50557" y="1524775"/>
            <a:ext cx="7318375" cy="4123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Kepala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atau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(Head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News).</a:t>
            </a:r>
            <a:endParaRPr sz="2800">
              <a:latin typeface="Calibri"/>
              <a:cs typeface="Calibri"/>
            </a:endParaRPr>
          </a:p>
          <a:p>
            <a:pPr marL="240665" marR="243204" indent="-228600">
              <a:lnSpc>
                <a:spcPct val="100000"/>
              </a:lnSpc>
              <a:spcBef>
                <a:spcPts val="68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Topi</a:t>
            </a:r>
            <a:r>
              <a:rPr sz="28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Berita,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menunjukan</a:t>
            </a:r>
            <a:r>
              <a:rPr sz="28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lokasi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peristiwa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dan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identitas</a:t>
            </a:r>
            <a:r>
              <a:rPr sz="2800" spc="-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media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(misalnya,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Surabaya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10" dirty="0">
                <a:solidFill>
                  <a:srgbClr val="2E2B1F"/>
                </a:solidFill>
                <a:latin typeface="Calibri"/>
                <a:cs typeface="Calibri"/>
              </a:rPr>
              <a:t>SP,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Jakarta, Kompas)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biasanya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digunakan</a:t>
            </a:r>
            <a:r>
              <a:rPr sz="2800" spc="-1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dalam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penulisan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Straight</a:t>
            </a:r>
            <a:r>
              <a:rPr sz="2800" spc="-1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News.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66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Intro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diletakkan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setelah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berfungsi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sebagai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penjelas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gambaran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umum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isi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berita.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Tubuh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(news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body),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bisa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dikatakan</a:t>
            </a:r>
            <a:r>
              <a:rPr sz="28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sebagai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isi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berita.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417" y="900112"/>
            <a:ext cx="138430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95" dirty="0"/>
              <a:t>Judul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30517" y="2350515"/>
            <a:ext cx="7822565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Hal-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hal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perlu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diperhatikan:</a:t>
            </a:r>
            <a:endParaRPr sz="2800">
              <a:latin typeface="Calibri"/>
              <a:cs typeface="Calibri"/>
            </a:endParaRPr>
          </a:p>
          <a:p>
            <a:pPr marL="12700" marR="60960" indent="-4445">
              <a:lnSpc>
                <a:spcPct val="8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	Panjang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maksimal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dua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baris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terdiri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atas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empat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hingga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enam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kata.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Bila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panjang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satu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baris,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maksimal</a:t>
            </a:r>
            <a:r>
              <a:rPr sz="28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terdiri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atas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lima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kata.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berita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utama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maksimal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lima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kata.</a:t>
            </a:r>
            <a:endParaRPr sz="2800">
              <a:latin typeface="Calibri"/>
              <a:cs typeface="Calibri"/>
            </a:endParaRPr>
          </a:p>
          <a:p>
            <a:pPr marL="12700" marR="5080" indent="-4445">
              <a:lnSpc>
                <a:spcPct val="8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	Semua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kata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dalam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dimulai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dengan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huruf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besar,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kecuali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kata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sambung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seperti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dan,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di,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yang,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bila,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dalam,</a:t>
            </a:r>
            <a:r>
              <a:rPr sz="28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pada,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oleh,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kata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tugas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lainnya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yang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ditentukan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redaksi.</a:t>
            </a:r>
            <a:endParaRPr sz="2800">
              <a:latin typeface="Calibri"/>
              <a:cs typeface="Calibri"/>
            </a:endParaRPr>
          </a:p>
          <a:p>
            <a:pPr marL="12700" marR="323215" indent="-4445">
              <a:lnSpc>
                <a:spcPts val="2700"/>
              </a:lnSpc>
              <a:spcBef>
                <a:spcPts val="640"/>
              </a:spcBef>
              <a:buSzPct val="96428"/>
              <a:buFont typeface="Wingdings"/>
              <a:buChar char=""/>
              <a:tabLst>
                <a:tab pos="29400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	Hindari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penggunaan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singkatan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tidak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populer.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Judul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bersifat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tenang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tidak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bombastis.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0254" y="554990"/>
            <a:ext cx="5576570" cy="16903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spc="-95" dirty="0">
                <a:solidFill>
                  <a:srgbClr val="675E46"/>
                </a:solidFill>
                <a:latin typeface="Cambria"/>
                <a:cs typeface="Cambria"/>
              </a:rPr>
              <a:t>Judul</a:t>
            </a:r>
            <a:r>
              <a:rPr sz="2600" spc="-22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5" dirty="0">
                <a:solidFill>
                  <a:srgbClr val="675E46"/>
                </a:solidFill>
                <a:latin typeface="Cambria"/>
                <a:cs typeface="Cambria"/>
              </a:rPr>
              <a:t>adalah</a:t>
            </a:r>
            <a:r>
              <a:rPr sz="2600" spc="-12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85" dirty="0">
                <a:solidFill>
                  <a:srgbClr val="675E46"/>
                </a:solidFill>
                <a:latin typeface="Cambria"/>
                <a:cs typeface="Cambria"/>
              </a:rPr>
              <a:t>inti</a:t>
            </a:r>
            <a:r>
              <a:rPr sz="2600" spc="-17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90" dirty="0">
                <a:solidFill>
                  <a:srgbClr val="675E46"/>
                </a:solidFill>
                <a:latin typeface="Cambria"/>
                <a:cs typeface="Cambria"/>
              </a:rPr>
              <a:t>dari</a:t>
            </a:r>
            <a:r>
              <a:rPr sz="2600" spc="-17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5" dirty="0">
                <a:solidFill>
                  <a:srgbClr val="675E46"/>
                </a:solidFill>
                <a:latin typeface="Cambria"/>
                <a:cs typeface="Cambria"/>
              </a:rPr>
              <a:t>teras</a:t>
            </a:r>
            <a:r>
              <a:rPr sz="2600" spc="-19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90" dirty="0">
                <a:solidFill>
                  <a:srgbClr val="675E46"/>
                </a:solidFill>
                <a:latin typeface="Cambria"/>
                <a:cs typeface="Cambria"/>
              </a:rPr>
              <a:t>atau</a:t>
            </a:r>
            <a:r>
              <a:rPr sz="2600" spc="-15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95" dirty="0">
                <a:solidFill>
                  <a:srgbClr val="675E46"/>
                </a:solidFill>
                <a:latin typeface="Cambria"/>
                <a:cs typeface="Cambria"/>
              </a:rPr>
              <a:t>lead</a:t>
            </a:r>
            <a:r>
              <a:rPr sz="2600" spc="-15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75E46"/>
                </a:solidFill>
                <a:latin typeface="Cambria"/>
                <a:cs typeface="Cambria"/>
              </a:rPr>
              <a:t>berita. </a:t>
            </a:r>
            <a:r>
              <a:rPr sz="2600" spc="-95" dirty="0">
                <a:solidFill>
                  <a:srgbClr val="675E46"/>
                </a:solidFill>
                <a:latin typeface="Cambria"/>
                <a:cs typeface="Cambria"/>
              </a:rPr>
              <a:t>Judul</a:t>
            </a:r>
            <a:r>
              <a:rPr sz="2600" spc="-20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0" dirty="0">
                <a:solidFill>
                  <a:srgbClr val="675E46"/>
                </a:solidFill>
                <a:latin typeface="Cambria"/>
                <a:cs typeface="Cambria"/>
              </a:rPr>
              <a:t>harus</a:t>
            </a:r>
            <a:r>
              <a:rPr sz="2600" spc="-15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0" dirty="0">
                <a:solidFill>
                  <a:srgbClr val="675E46"/>
                </a:solidFill>
                <a:latin typeface="Cambria"/>
                <a:cs typeface="Cambria"/>
              </a:rPr>
              <a:t>jelas,</a:t>
            </a:r>
            <a:r>
              <a:rPr sz="2600" spc="-14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0" dirty="0">
                <a:solidFill>
                  <a:srgbClr val="675E46"/>
                </a:solidFill>
                <a:latin typeface="Cambria"/>
                <a:cs typeface="Cambria"/>
              </a:rPr>
              <a:t>mudah</a:t>
            </a:r>
            <a:r>
              <a:rPr sz="2600" spc="-14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75E46"/>
                </a:solidFill>
                <a:latin typeface="Cambria"/>
                <a:cs typeface="Cambria"/>
              </a:rPr>
              <a:t>dimengerti </a:t>
            </a:r>
            <a:r>
              <a:rPr sz="2600" spc="-105" dirty="0">
                <a:solidFill>
                  <a:srgbClr val="675E46"/>
                </a:solidFill>
                <a:latin typeface="Cambria"/>
                <a:cs typeface="Cambria"/>
              </a:rPr>
              <a:t>dengan</a:t>
            </a:r>
            <a:r>
              <a:rPr sz="2600" spc="-18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5" dirty="0">
                <a:solidFill>
                  <a:srgbClr val="675E46"/>
                </a:solidFill>
                <a:latin typeface="Cambria"/>
                <a:cs typeface="Cambria"/>
              </a:rPr>
              <a:t>sekali</a:t>
            </a:r>
            <a:r>
              <a:rPr sz="2600" spc="-16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0" dirty="0">
                <a:solidFill>
                  <a:srgbClr val="675E46"/>
                </a:solidFill>
                <a:latin typeface="Cambria"/>
                <a:cs typeface="Cambria"/>
              </a:rPr>
              <a:t>baca</a:t>
            </a:r>
            <a:r>
              <a:rPr sz="2600" spc="-12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85" dirty="0">
                <a:solidFill>
                  <a:srgbClr val="675E46"/>
                </a:solidFill>
                <a:latin typeface="Cambria"/>
                <a:cs typeface="Cambria"/>
              </a:rPr>
              <a:t>dan</a:t>
            </a:r>
            <a:r>
              <a:rPr sz="2600" spc="-14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0" dirty="0">
                <a:solidFill>
                  <a:srgbClr val="675E46"/>
                </a:solidFill>
                <a:latin typeface="Cambria"/>
                <a:cs typeface="Cambria"/>
              </a:rPr>
              <a:t>menarik,</a:t>
            </a:r>
            <a:r>
              <a:rPr sz="2600" spc="-12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75E46"/>
                </a:solidFill>
                <a:latin typeface="Cambria"/>
                <a:cs typeface="Cambria"/>
              </a:rPr>
              <a:t>sehingga </a:t>
            </a:r>
            <a:r>
              <a:rPr sz="2600" spc="-105" dirty="0">
                <a:solidFill>
                  <a:srgbClr val="675E46"/>
                </a:solidFill>
                <a:latin typeface="Cambria"/>
                <a:cs typeface="Cambria"/>
              </a:rPr>
              <a:t>mendorong</a:t>
            </a:r>
            <a:r>
              <a:rPr sz="2600" spc="-19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10" dirty="0">
                <a:solidFill>
                  <a:srgbClr val="675E46"/>
                </a:solidFill>
                <a:latin typeface="Cambria"/>
                <a:cs typeface="Cambria"/>
              </a:rPr>
              <a:t>pembaca </a:t>
            </a:r>
            <a:r>
              <a:rPr sz="2600" spc="-90" dirty="0">
                <a:solidFill>
                  <a:srgbClr val="675E46"/>
                </a:solidFill>
                <a:latin typeface="Cambria"/>
                <a:cs typeface="Cambria"/>
              </a:rPr>
              <a:t>untuk</a:t>
            </a:r>
            <a:r>
              <a:rPr sz="2600" spc="-16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105" dirty="0">
                <a:solidFill>
                  <a:srgbClr val="675E46"/>
                </a:solidFill>
                <a:latin typeface="Cambria"/>
                <a:cs typeface="Cambria"/>
              </a:rPr>
              <a:t>mengetahui</a:t>
            </a:r>
            <a:r>
              <a:rPr sz="2600" spc="-12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2600" spc="-25" dirty="0">
                <a:solidFill>
                  <a:srgbClr val="675E46"/>
                </a:solidFill>
                <a:latin typeface="Cambria"/>
                <a:cs typeface="Cambria"/>
              </a:rPr>
              <a:t>isi </a:t>
            </a:r>
            <a:r>
              <a:rPr sz="2600" spc="-10" dirty="0">
                <a:solidFill>
                  <a:srgbClr val="675E46"/>
                </a:solidFill>
                <a:latin typeface="Cambria"/>
                <a:cs typeface="Cambria"/>
              </a:rPr>
              <a:t>tulisan.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646429"/>
            <a:ext cx="6668134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14" dirty="0"/>
              <a:t>Menulis</a:t>
            </a:r>
            <a:r>
              <a:rPr sz="3200" spc="-125" dirty="0"/>
              <a:t> </a:t>
            </a:r>
            <a:r>
              <a:rPr sz="3200" spc="-20" dirty="0"/>
              <a:t>Lead</a:t>
            </a:r>
            <a:endParaRPr sz="32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0" spc="-90" dirty="0">
                <a:latin typeface="Cambria"/>
                <a:cs typeface="Cambria"/>
              </a:rPr>
              <a:t>Lead</a:t>
            </a:r>
            <a:r>
              <a:rPr sz="2400" b="0" spc="-170" dirty="0">
                <a:latin typeface="Cambria"/>
                <a:cs typeface="Cambria"/>
              </a:rPr>
              <a:t> </a:t>
            </a:r>
            <a:r>
              <a:rPr sz="2400" b="0" spc="-105" dirty="0">
                <a:latin typeface="Cambria"/>
                <a:cs typeface="Cambria"/>
              </a:rPr>
              <a:t>(teras</a:t>
            </a:r>
            <a:r>
              <a:rPr sz="2400" b="0" spc="-190" dirty="0">
                <a:latin typeface="Cambria"/>
                <a:cs typeface="Cambria"/>
              </a:rPr>
              <a:t> </a:t>
            </a:r>
            <a:r>
              <a:rPr sz="2400" b="0" spc="-95" dirty="0">
                <a:latin typeface="Cambria"/>
                <a:cs typeface="Cambria"/>
              </a:rPr>
              <a:t>berita).</a:t>
            </a:r>
            <a:r>
              <a:rPr sz="2400" b="0" spc="-190" dirty="0">
                <a:latin typeface="Cambria"/>
                <a:cs typeface="Cambria"/>
              </a:rPr>
              <a:t> </a:t>
            </a:r>
            <a:r>
              <a:rPr sz="2400" b="0" spc="-100" dirty="0">
                <a:latin typeface="Cambria"/>
                <a:cs typeface="Cambria"/>
              </a:rPr>
              <a:t>Kalimat</a:t>
            </a:r>
            <a:r>
              <a:rPr sz="2400" b="0" spc="-195" dirty="0">
                <a:latin typeface="Cambria"/>
                <a:cs typeface="Cambria"/>
              </a:rPr>
              <a:t> </a:t>
            </a:r>
            <a:r>
              <a:rPr sz="2400" b="0" spc="-105" dirty="0">
                <a:latin typeface="Cambria"/>
                <a:cs typeface="Cambria"/>
              </a:rPr>
              <a:t>pembuka</a:t>
            </a:r>
            <a:r>
              <a:rPr sz="2400" b="0" spc="-145" dirty="0">
                <a:latin typeface="Cambria"/>
                <a:cs typeface="Cambria"/>
              </a:rPr>
              <a:t> </a:t>
            </a:r>
            <a:r>
              <a:rPr sz="2400" b="0" spc="-65" dirty="0">
                <a:latin typeface="Cambria"/>
                <a:cs typeface="Cambria"/>
              </a:rPr>
              <a:t>darisebuah</a:t>
            </a:r>
            <a:r>
              <a:rPr sz="2400" b="0" spc="-155" dirty="0">
                <a:latin typeface="Cambria"/>
                <a:cs typeface="Cambria"/>
              </a:rPr>
              <a:t> </a:t>
            </a:r>
            <a:r>
              <a:rPr sz="2400" b="0" spc="-20" dirty="0">
                <a:latin typeface="Cambria"/>
                <a:cs typeface="Cambria"/>
              </a:rPr>
              <a:t>berita</a:t>
            </a:r>
            <a:r>
              <a:rPr sz="1800" b="0" spc="-2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5080" indent="-5334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AutoNum type="arabicPeriod"/>
              <a:tabLst>
                <a:tab pos="545465" algn="l"/>
              </a:tabLst>
            </a:pPr>
            <a:r>
              <a:rPr spc="-10" dirty="0"/>
              <a:t>Gunakan</a:t>
            </a:r>
            <a:r>
              <a:rPr spc="-100" dirty="0"/>
              <a:t> </a:t>
            </a:r>
            <a:r>
              <a:rPr dirty="0"/>
              <a:t>lead</a:t>
            </a:r>
            <a:r>
              <a:rPr spc="-45" dirty="0"/>
              <a:t> </a:t>
            </a:r>
            <a:r>
              <a:rPr dirty="0"/>
              <a:t>langsung</a:t>
            </a:r>
            <a:r>
              <a:rPr spc="-75" dirty="0"/>
              <a:t> </a:t>
            </a:r>
            <a:r>
              <a:rPr spc="-10" dirty="0"/>
              <a:t>(straight)</a:t>
            </a:r>
            <a:r>
              <a:rPr spc="-50" dirty="0"/>
              <a:t> </a:t>
            </a:r>
            <a:r>
              <a:rPr dirty="0"/>
              <a:t>untuk</a:t>
            </a:r>
            <a:r>
              <a:rPr spc="-65" dirty="0"/>
              <a:t> </a:t>
            </a:r>
            <a:r>
              <a:rPr spc="-10" dirty="0"/>
              <a:t>berita </a:t>
            </a:r>
            <a:r>
              <a:rPr dirty="0"/>
              <a:t>serius.</a:t>
            </a:r>
            <a:r>
              <a:rPr spc="-100" dirty="0"/>
              <a:t> </a:t>
            </a:r>
            <a:r>
              <a:rPr dirty="0"/>
              <a:t>Sebaliknya,</a:t>
            </a:r>
            <a:r>
              <a:rPr spc="-70" dirty="0"/>
              <a:t> </a:t>
            </a:r>
            <a:r>
              <a:rPr spc="-10" dirty="0"/>
              <a:t>manfaatkan</a:t>
            </a:r>
            <a:r>
              <a:rPr spc="-75" dirty="0"/>
              <a:t> </a:t>
            </a:r>
            <a:r>
              <a:rPr dirty="0"/>
              <a:t>lead</a:t>
            </a:r>
            <a:r>
              <a:rPr spc="-70" dirty="0"/>
              <a:t> </a:t>
            </a:r>
            <a:r>
              <a:rPr spc="-10" dirty="0"/>
              <a:t>menggoda </a:t>
            </a:r>
            <a:r>
              <a:rPr dirty="0"/>
              <a:t>untuk</a:t>
            </a:r>
            <a:r>
              <a:rPr spc="-120" dirty="0"/>
              <a:t> </a:t>
            </a:r>
            <a:r>
              <a:rPr dirty="0"/>
              <a:t>berita</a:t>
            </a:r>
            <a:r>
              <a:rPr spc="-90" dirty="0"/>
              <a:t> </a:t>
            </a:r>
            <a:r>
              <a:rPr dirty="0"/>
              <a:t>ringan</a:t>
            </a:r>
            <a:r>
              <a:rPr spc="-85" dirty="0"/>
              <a:t> </a:t>
            </a:r>
            <a:r>
              <a:rPr dirty="0"/>
              <a:t>atau</a:t>
            </a:r>
            <a:r>
              <a:rPr spc="-100" dirty="0"/>
              <a:t> </a:t>
            </a:r>
            <a:r>
              <a:rPr spc="-10" dirty="0"/>
              <a:t>menggoda.</a:t>
            </a:r>
          </a:p>
          <a:p>
            <a:pPr marL="545465" marR="565150" indent="-533400">
              <a:lnSpc>
                <a:spcPct val="100000"/>
              </a:lnSpc>
              <a:spcBef>
                <a:spcPts val="685"/>
              </a:spcBef>
              <a:buClr>
                <a:srgbClr val="A9A47B"/>
              </a:buClr>
              <a:buAutoNum type="arabicPeriod"/>
              <a:tabLst>
                <a:tab pos="545465" algn="l"/>
                <a:tab pos="6135370" algn="l"/>
              </a:tabLst>
            </a:pPr>
            <a:r>
              <a:rPr dirty="0"/>
              <a:t>Sebagai</a:t>
            </a:r>
            <a:r>
              <a:rPr spc="-85" dirty="0"/>
              <a:t> </a:t>
            </a:r>
            <a:r>
              <a:rPr dirty="0"/>
              <a:t>variasi,</a:t>
            </a:r>
            <a:r>
              <a:rPr spc="-50" dirty="0"/>
              <a:t> </a:t>
            </a:r>
            <a:r>
              <a:rPr dirty="0"/>
              <a:t>lead</a:t>
            </a:r>
            <a:r>
              <a:rPr spc="-40" dirty="0"/>
              <a:t> </a:t>
            </a:r>
            <a:r>
              <a:rPr dirty="0"/>
              <a:t>menggoda</a:t>
            </a:r>
            <a:r>
              <a:rPr spc="-60" dirty="0"/>
              <a:t> </a:t>
            </a:r>
            <a:r>
              <a:rPr spc="-20" dirty="0"/>
              <a:t>juga</a:t>
            </a:r>
            <a:r>
              <a:rPr dirty="0"/>
              <a:t>	</a:t>
            </a:r>
            <a:r>
              <a:rPr spc="-20" dirty="0"/>
              <a:t>bisa </a:t>
            </a:r>
            <a:r>
              <a:rPr dirty="0"/>
              <a:t>digunakan</a:t>
            </a:r>
            <a:r>
              <a:rPr spc="-135" dirty="0"/>
              <a:t> </a:t>
            </a:r>
            <a:r>
              <a:rPr dirty="0"/>
              <a:t>untuk</a:t>
            </a:r>
            <a:r>
              <a:rPr spc="-70" dirty="0"/>
              <a:t> </a:t>
            </a:r>
            <a:r>
              <a:rPr dirty="0"/>
              <a:t>berita</a:t>
            </a:r>
            <a:r>
              <a:rPr spc="-85" dirty="0"/>
              <a:t> </a:t>
            </a:r>
            <a:r>
              <a:rPr spc="-10" dirty="0"/>
              <a:t>serius.</a:t>
            </a:r>
          </a:p>
          <a:p>
            <a:pPr marL="545465" marR="203835" indent="-533400">
              <a:lnSpc>
                <a:spcPct val="100000"/>
              </a:lnSpc>
              <a:spcBef>
                <a:spcPts val="660"/>
              </a:spcBef>
              <a:buClr>
                <a:srgbClr val="A9A47B"/>
              </a:buClr>
              <a:buAutoNum type="arabicPeriod"/>
              <a:tabLst>
                <a:tab pos="545465" algn="l"/>
              </a:tabLst>
            </a:pPr>
            <a:r>
              <a:rPr dirty="0"/>
              <a:t>Hindari</a:t>
            </a:r>
            <a:r>
              <a:rPr spc="-100" dirty="0"/>
              <a:t> </a:t>
            </a:r>
            <a:r>
              <a:rPr dirty="0"/>
              <a:t>kata</a:t>
            </a:r>
            <a:r>
              <a:rPr spc="-85" dirty="0"/>
              <a:t> </a:t>
            </a:r>
            <a:r>
              <a:rPr dirty="0"/>
              <a:t>negatif</a:t>
            </a:r>
            <a:r>
              <a:rPr spc="-90" dirty="0"/>
              <a:t> </a:t>
            </a:r>
            <a:r>
              <a:rPr dirty="0"/>
              <a:t>untuk</a:t>
            </a:r>
            <a:r>
              <a:rPr spc="-90" dirty="0"/>
              <a:t> </a:t>
            </a:r>
            <a:r>
              <a:rPr dirty="0"/>
              <a:t>lead.</a:t>
            </a:r>
            <a:r>
              <a:rPr spc="-55" dirty="0"/>
              <a:t> </a:t>
            </a:r>
            <a:r>
              <a:rPr dirty="0"/>
              <a:t>Tidak,</a:t>
            </a:r>
            <a:r>
              <a:rPr spc="-85" dirty="0"/>
              <a:t> </a:t>
            </a:r>
            <a:r>
              <a:rPr spc="-10" dirty="0"/>
              <a:t>bukan, </a:t>
            </a:r>
            <a:r>
              <a:rPr spc="-20" dirty="0"/>
              <a:t>non.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775" y="263842"/>
            <a:ext cx="19196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solidFill>
                  <a:srgbClr val="2E2B1F"/>
                </a:solidFill>
              </a:rPr>
              <a:t>Contoh</a:t>
            </a:r>
            <a:r>
              <a:rPr sz="2800" spc="-170" dirty="0">
                <a:solidFill>
                  <a:srgbClr val="2E2B1F"/>
                </a:solidFill>
              </a:rPr>
              <a:t> </a:t>
            </a:r>
            <a:r>
              <a:rPr sz="2800" spc="-50" dirty="0">
                <a:solidFill>
                  <a:srgbClr val="2E2B1F"/>
                </a:solidFill>
              </a:rPr>
              <a:t>Lead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89317" y="974686"/>
            <a:ext cx="6841490" cy="552640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Lead</a:t>
            </a:r>
            <a:r>
              <a:rPr sz="22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menggoda</a:t>
            </a:r>
            <a:r>
              <a:rPr sz="22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r>
              <a:rPr sz="22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2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serius.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35"/>
              </a:spcBef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“Mulai</a:t>
            </a:r>
            <a:r>
              <a:rPr sz="22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besok,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mungkin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anda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harus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merogoh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kocek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lebih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dalam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lagi.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Hari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ini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pemerintah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mengumumkan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kenaikan harga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bahan</a:t>
            </a:r>
            <a:r>
              <a:rPr sz="22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bakar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minyak,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BBM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sebesar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30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persen.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Menteri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Energi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2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Sumber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Daya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Mineral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Purnomo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Yusgiantoro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mengatakan</a:t>
            </a:r>
            <a:r>
              <a:rPr sz="22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subsidi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BBM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dicabut</a:t>
            </a:r>
            <a:r>
              <a:rPr sz="22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karena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kenaikan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harga minyak</a:t>
            </a:r>
            <a:r>
              <a:rPr sz="22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dunia”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Lead</a:t>
            </a:r>
            <a:r>
              <a:rPr sz="22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menggoda</a:t>
            </a:r>
            <a:r>
              <a:rPr sz="22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r>
              <a:rPr sz="22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2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ringan</a:t>
            </a:r>
            <a:endParaRPr sz="2200">
              <a:latin typeface="Calibri"/>
              <a:cs typeface="Calibri"/>
            </a:endParaRPr>
          </a:p>
          <a:p>
            <a:pPr marL="12700" marR="401955" algn="just">
              <a:lnSpc>
                <a:spcPct val="120000"/>
              </a:lnSpc>
              <a:spcBef>
                <a:spcPts val="530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“Pernahkan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Anda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melihat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buah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pisang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berbuah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pepaya?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Mungkin</a:t>
            </a:r>
            <a:r>
              <a:rPr sz="22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pernah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mungkin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juga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belum.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Bagi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belum,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Anda</a:t>
            </a:r>
            <a:r>
              <a:rPr sz="22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bisa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melihatnya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sebuah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desa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Makassar.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Pohon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pisang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itu,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sejak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kecil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sudah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menimbulkan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kecurigaan.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Karena……dst”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467995"/>
            <a:ext cx="480885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0" spc="-105" dirty="0">
                <a:solidFill>
                  <a:srgbClr val="2E2B1F"/>
                </a:solidFill>
                <a:latin typeface="Cambria"/>
                <a:cs typeface="Cambria"/>
              </a:rPr>
              <a:t>Struktur</a:t>
            </a:r>
            <a:r>
              <a:rPr sz="4600" b="0" spc="-185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4600" b="0" spc="-114" dirty="0">
                <a:solidFill>
                  <a:srgbClr val="2E2B1F"/>
                </a:solidFill>
                <a:latin typeface="Cambria"/>
                <a:cs typeface="Cambria"/>
              </a:rPr>
              <a:t>Hard</a:t>
            </a:r>
            <a:r>
              <a:rPr sz="4600" b="0" spc="-165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4600" b="0" spc="-40" dirty="0">
                <a:solidFill>
                  <a:srgbClr val="2E2B1F"/>
                </a:solidFill>
                <a:latin typeface="Cambria"/>
                <a:cs typeface="Cambria"/>
              </a:rPr>
              <a:t>News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557" y="1626234"/>
            <a:ext cx="4469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95" dirty="0">
                <a:solidFill>
                  <a:srgbClr val="2E2B1F"/>
                </a:solidFill>
                <a:latin typeface="Arial MT"/>
                <a:cs typeface="Arial MT"/>
              </a:rPr>
              <a:t>Struktur</a:t>
            </a:r>
            <a:r>
              <a:rPr sz="2200" spc="-10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200" spc="-210" dirty="0">
                <a:solidFill>
                  <a:srgbClr val="2E2B1F"/>
                </a:solidFill>
                <a:latin typeface="Arial MT"/>
                <a:cs typeface="Arial MT"/>
              </a:rPr>
              <a:t>piramida</a:t>
            </a:r>
            <a:r>
              <a:rPr sz="2200" spc="-8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200" spc="-175" dirty="0">
                <a:solidFill>
                  <a:srgbClr val="2E2B1F"/>
                </a:solidFill>
                <a:latin typeface="Arial MT"/>
                <a:cs typeface="Arial MT"/>
              </a:rPr>
              <a:t>terbalik</a:t>
            </a:r>
            <a:r>
              <a:rPr sz="2200" spc="-7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2200" spc="-190" dirty="0">
                <a:solidFill>
                  <a:srgbClr val="2E2B1F"/>
                </a:solidFill>
                <a:latin typeface="Arial MT"/>
                <a:cs typeface="Arial MT"/>
              </a:rPr>
              <a:t>(</a:t>
            </a:r>
            <a:r>
              <a:rPr sz="2200" i="1" spc="-190" dirty="0">
                <a:solidFill>
                  <a:srgbClr val="2E2B1F"/>
                </a:solidFill>
                <a:latin typeface="Arial"/>
                <a:cs typeface="Arial"/>
              </a:rPr>
              <a:t>inverted</a:t>
            </a:r>
            <a:r>
              <a:rPr sz="2200" i="1" spc="-8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2200" i="1" spc="-150" dirty="0">
                <a:solidFill>
                  <a:srgbClr val="2E2B1F"/>
                </a:solidFill>
                <a:latin typeface="Arial"/>
                <a:cs typeface="Arial"/>
              </a:rPr>
              <a:t>pyramid</a:t>
            </a:r>
            <a:r>
              <a:rPr sz="2200" spc="-150" dirty="0">
                <a:solidFill>
                  <a:srgbClr val="2E2B1F"/>
                </a:solidFill>
                <a:latin typeface="Arial MT"/>
                <a:cs typeface="Arial MT"/>
              </a:rPr>
              <a:t>)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0025" y="2630551"/>
            <a:ext cx="3670300" cy="3670300"/>
            <a:chOff x="1470025" y="2630551"/>
            <a:chExt cx="3670300" cy="3670300"/>
          </a:xfrm>
        </p:grpSpPr>
        <p:sp>
          <p:nvSpPr>
            <p:cNvPr id="5" name="object 5"/>
            <p:cNvSpPr/>
            <p:nvPr/>
          </p:nvSpPr>
          <p:spPr>
            <a:xfrm>
              <a:off x="1476375" y="2636901"/>
              <a:ext cx="3657600" cy="3657600"/>
            </a:xfrm>
            <a:custGeom>
              <a:avLst/>
              <a:gdLst/>
              <a:ahLst/>
              <a:cxnLst/>
              <a:rect l="l" t="t" r="r" b="b"/>
              <a:pathLst>
                <a:path w="3657600" h="3657600">
                  <a:moveTo>
                    <a:pt x="3657600" y="0"/>
                  </a:moveTo>
                  <a:lnTo>
                    <a:pt x="0" y="0"/>
                  </a:lnTo>
                  <a:lnTo>
                    <a:pt x="1828800" y="3657536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A9A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6375" y="2636901"/>
              <a:ext cx="3657600" cy="3657600"/>
            </a:xfrm>
            <a:custGeom>
              <a:avLst/>
              <a:gdLst/>
              <a:ahLst/>
              <a:cxnLst/>
              <a:rect l="l" t="t" r="r" b="b"/>
              <a:pathLst>
                <a:path w="3657600" h="3657600">
                  <a:moveTo>
                    <a:pt x="0" y="0"/>
                  </a:moveTo>
                  <a:lnTo>
                    <a:pt x="3657600" y="0"/>
                  </a:lnTo>
                  <a:lnTo>
                    <a:pt x="1828800" y="365753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8601" y="4221099"/>
              <a:ext cx="2087880" cy="0"/>
            </a:xfrm>
            <a:custGeom>
              <a:avLst/>
              <a:gdLst/>
              <a:ahLst/>
              <a:cxnLst/>
              <a:rect l="l" t="t" r="r" b="b"/>
              <a:pathLst>
                <a:path w="2087879">
                  <a:moveTo>
                    <a:pt x="0" y="0"/>
                  </a:moveTo>
                  <a:lnTo>
                    <a:pt x="2087499" y="0"/>
                  </a:lnTo>
                </a:path>
              </a:pathLst>
            </a:custGeom>
            <a:ln w="9525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22904" y="3026409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E2B1F"/>
                </a:solidFill>
                <a:latin typeface="Arial MT"/>
                <a:cs typeface="Arial MT"/>
              </a:rPr>
              <a:t>LEAD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2904" y="468287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E2B1F"/>
                </a:solidFill>
                <a:latin typeface="Arial MT"/>
                <a:cs typeface="Arial MT"/>
              </a:rPr>
              <a:t>BODY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4490" y="3242309"/>
            <a:ext cx="261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2E2B1F"/>
                </a:solidFill>
                <a:latin typeface="Arial"/>
                <a:cs typeface="Arial"/>
              </a:rPr>
              <a:t>Lead</a:t>
            </a:r>
            <a:r>
              <a:rPr sz="1800" i="1" spc="-40" dirty="0">
                <a:solidFill>
                  <a:srgbClr val="2E2B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E2B1F"/>
                </a:solidFill>
                <a:latin typeface="Arial MT"/>
                <a:cs typeface="Arial MT"/>
              </a:rPr>
              <a:t>berisi</a:t>
            </a:r>
            <a:r>
              <a:rPr sz="1800" spc="-1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B1F"/>
                </a:solidFill>
                <a:latin typeface="Arial MT"/>
                <a:cs typeface="Arial MT"/>
              </a:rPr>
              <a:t>unsur</a:t>
            </a:r>
            <a:r>
              <a:rPr sz="1800" spc="-1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Arial MT"/>
                <a:cs typeface="Arial MT"/>
              </a:rPr>
              <a:t>5W+1H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3115" y="4898770"/>
            <a:ext cx="352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E2B1F"/>
                </a:solidFill>
                <a:latin typeface="Arial MT"/>
                <a:cs typeface="Arial MT"/>
              </a:rPr>
              <a:t>Semakin</a:t>
            </a:r>
            <a:r>
              <a:rPr sz="1800" spc="-75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B1F"/>
                </a:solidFill>
                <a:latin typeface="Arial MT"/>
                <a:cs typeface="Arial MT"/>
              </a:rPr>
              <a:t>ke</a:t>
            </a:r>
            <a:r>
              <a:rPr sz="1800" spc="-3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B1F"/>
                </a:solidFill>
                <a:latin typeface="Arial MT"/>
                <a:cs typeface="Arial MT"/>
              </a:rPr>
              <a:t>bawah</a:t>
            </a:r>
            <a:r>
              <a:rPr sz="1800" spc="3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E2B1F"/>
                </a:solidFill>
                <a:latin typeface="Arial MT"/>
                <a:cs typeface="Arial MT"/>
              </a:rPr>
              <a:t>kurang</a:t>
            </a:r>
            <a:r>
              <a:rPr sz="1800" spc="-30" dirty="0">
                <a:solidFill>
                  <a:srgbClr val="2E2B1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Arial MT"/>
                <a:cs typeface="Arial MT"/>
              </a:rPr>
              <a:t>penting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10098" y="2565400"/>
            <a:ext cx="76200" cy="3456304"/>
          </a:xfrm>
          <a:custGeom>
            <a:avLst/>
            <a:gdLst/>
            <a:ahLst/>
            <a:cxnLst/>
            <a:rect l="l" t="t" r="r" b="b"/>
            <a:pathLst>
              <a:path w="76200" h="3456304">
                <a:moveTo>
                  <a:pt x="31750" y="3379787"/>
                </a:moveTo>
                <a:lnTo>
                  <a:pt x="0" y="3379787"/>
                </a:lnTo>
                <a:lnTo>
                  <a:pt x="38100" y="3455987"/>
                </a:lnTo>
                <a:lnTo>
                  <a:pt x="69850" y="3392487"/>
                </a:lnTo>
                <a:lnTo>
                  <a:pt x="31750" y="3392487"/>
                </a:lnTo>
                <a:lnTo>
                  <a:pt x="31750" y="3379787"/>
                </a:lnTo>
                <a:close/>
              </a:path>
              <a:path w="76200" h="3456304">
                <a:moveTo>
                  <a:pt x="44450" y="0"/>
                </a:moveTo>
                <a:lnTo>
                  <a:pt x="31750" y="0"/>
                </a:lnTo>
                <a:lnTo>
                  <a:pt x="31750" y="3392487"/>
                </a:lnTo>
                <a:lnTo>
                  <a:pt x="44450" y="3392487"/>
                </a:lnTo>
                <a:lnTo>
                  <a:pt x="44450" y="0"/>
                </a:lnTo>
                <a:close/>
              </a:path>
              <a:path w="76200" h="3456304">
                <a:moveTo>
                  <a:pt x="76200" y="3379787"/>
                </a:moveTo>
                <a:lnTo>
                  <a:pt x="44450" y="3379787"/>
                </a:lnTo>
                <a:lnTo>
                  <a:pt x="44450" y="3392487"/>
                </a:lnTo>
                <a:lnTo>
                  <a:pt x="69850" y="3392487"/>
                </a:lnTo>
                <a:lnTo>
                  <a:pt x="76200" y="3379787"/>
                </a:lnTo>
                <a:close/>
              </a:path>
            </a:pathLst>
          </a:custGeom>
          <a:solidFill>
            <a:srgbClr val="2E2B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94" y="335724"/>
            <a:ext cx="6937883" cy="62941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57" y="1215656"/>
            <a:ext cx="7449184" cy="44900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62166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What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(Apa)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SPP</a:t>
            </a:r>
            <a:r>
              <a:rPr sz="24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SMK</a:t>
            </a:r>
            <a:r>
              <a:rPr sz="24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30" dirty="0">
                <a:solidFill>
                  <a:srgbClr val="2E2B1F"/>
                </a:solidFill>
                <a:latin typeface="Calibri"/>
                <a:cs typeface="Calibri"/>
              </a:rPr>
              <a:t>Teknik</a:t>
            </a:r>
            <a:r>
              <a:rPr sz="24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Rp</a:t>
            </a:r>
            <a:r>
              <a:rPr sz="24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215</a:t>
            </a:r>
            <a:r>
              <a:rPr sz="24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Ribu.</a:t>
            </a:r>
            <a:endParaRPr sz="24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62166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Where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(Dimana)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Surabaya,</a:t>
            </a:r>
            <a:r>
              <a:rPr sz="2400" i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Jawa</a:t>
            </a:r>
            <a:r>
              <a:rPr sz="24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Timur</a:t>
            </a:r>
            <a:endParaRPr sz="24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62166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Who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(Siapa)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Kepala</a:t>
            </a:r>
            <a:r>
              <a:rPr sz="2400" i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SMKN</a:t>
            </a:r>
            <a:r>
              <a:rPr sz="24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12,</a:t>
            </a:r>
            <a:r>
              <a:rPr sz="2400" i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Kepala</a:t>
            </a:r>
            <a:r>
              <a:rPr sz="24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Dinas</a:t>
            </a:r>
            <a:r>
              <a:rPr sz="2400" i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Pendidikan</a:t>
            </a:r>
            <a:endParaRPr sz="2400">
              <a:latin typeface="Calibri"/>
              <a:cs typeface="Calibri"/>
            </a:endParaRPr>
          </a:p>
          <a:p>
            <a:pPr marL="621665">
              <a:lnSpc>
                <a:spcPct val="100000"/>
              </a:lnSpc>
              <a:spcBef>
                <a:spcPts val="5"/>
              </a:spcBef>
            </a:pP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Jatim</a:t>
            </a:r>
            <a:endParaRPr sz="24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580"/>
              </a:spcBef>
              <a:buAutoNum type="arabicPeriod" startAt="4"/>
              <a:tabLst>
                <a:tab pos="62166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When</a:t>
            </a:r>
            <a:r>
              <a:rPr sz="24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(Kapan)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3</a:t>
            </a:r>
            <a:r>
              <a:rPr sz="2400" i="1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September</a:t>
            </a:r>
            <a:r>
              <a:rPr sz="24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2E2B1F"/>
                </a:solidFill>
                <a:latin typeface="Calibri"/>
                <a:cs typeface="Calibri"/>
              </a:rPr>
              <a:t>2017</a:t>
            </a:r>
            <a:endParaRPr sz="2400">
              <a:latin typeface="Calibri"/>
              <a:cs typeface="Calibri"/>
            </a:endParaRPr>
          </a:p>
          <a:p>
            <a:pPr marL="621665" indent="-608965">
              <a:lnSpc>
                <a:spcPct val="100000"/>
              </a:lnSpc>
              <a:spcBef>
                <a:spcPts val="560"/>
              </a:spcBef>
              <a:buAutoNum type="arabicPeriod" startAt="4"/>
              <a:tabLst>
                <a:tab pos="62166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Why</a:t>
            </a:r>
            <a:r>
              <a:rPr sz="24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(Mengapa)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2E2B1F"/>
                </a:solidFill>
                <a:latin typeface="Calibri"/>
                <a:cs typeface="Calibri"/>
              </a:rPr>
              <a:t>Biaya</a:t>
            </a:r>
            <a:r>
              <a:rPr sz="2400" i="1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kebutuhan</a:t>
            </a:r>
            <a:r>
              <a:rPr sz="2400" i="1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2E2B1F"/>
                </a:solidFill>
                <a:latin typeface="Calibri"/>
                <a:cs typeface="Calibri"/>
              </a:rPr>
              <a:t>peralatan</a:t>
            </a:r>
            <a:endParaRPr sz="2400">
              <a:latin typeface="Calibri"/>
              <a:cs typeface="Calibri"/>
            </a:endParaRPr>
          </a:p>
          <a:p>
            <a:pPr marL="621665" marR="5080" indent="-609600">
              <a:lnSpc>
                <a:spcPct val="100000"/>
              </a:lnSpc>
              <a:spcBef>
                <a:spcPts val="580"/>
              </a:spcBef>
              <a:buAutoNum type="arabicPeriod" startAt="4"/>
              <a:tabLst>
                <a:tab pos="621665" algn="l"/>
                <a:tab pos="2657475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How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(Bagaimana)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SMK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Jatim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menerapkan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biaya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yang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berbeda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antara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	jurusna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Teknik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Non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Teknik.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Kepala Sekolah</a:t>
            </a:r>
            <a:r>
              <a:rPr sz="24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mengeluhkan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bukan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hanya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jurusan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teknik</a:t>
            </a:r>
            <a:r>
              <a:rPr sz="24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yang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membutuhkan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biaya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banyak.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Dinas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Pendidikan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Masih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Mengkaji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rumusan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pembiayaan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0" spc="-85" dirty="0">
                <a:solidFill>
                  <a:srgbClr val="675E46"/>
                </a:solidFill>
                <a:latin typeface="Cambria"/>
                <a:cs typeface="Cambria"/>
              </a:rPr>
              <a:t>Berita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1303273"/>
            <a:ext cx="7068820" cy="46913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Apa</a:t>
            </a:r>
            <a:r>
              <a:rPr sz="18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sih</a:t>
            </a:r>
            <a:r>
              <a:rPr sz="1800" b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1800" b="1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E2B1F"/>
                </a:solidFill>
                <a:latin typeface="Calibri"/>
                <a:cs typeface="Calibri"/>
              </a:rPr>
              <a:t>itu?</a:t>
            </a:r>
            <a:endParaRPr sz="1800">
              <a:latin typeface="Calibri"/>
              <a:cs typeface="Calibri"/>
            </a:endParaRPr>
          </a:p>
          <a:p>
            <a:pPr marL="12700" marR="5080" indent="342265">
              <a:lnSpc>
                <a:spcPct val="109800"/>
              </a:lnSpc>
              <a:spcBef>
                <a:spcPts val="225"/>
              </a:spcBef>
              <a:buClr>
                <a:srgbClr val="A9A47B"/>
              </a:buClr>
              <a:buFont typeface="Arial MT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Anda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mungkin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sudah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pernah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mendengar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definisi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klasik</a:t>
            </a:r>
            <a:r>
              <a:rPr sz="1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satu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ini: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“Saat</a:t>
            </a:r>
            <a:r>
              <a:rPr sz="1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anjing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menggigit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manusia,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itu</a:t>
            </a:r>
            <a:r>
              <a:rPr sz="1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bukan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berita.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Tapi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saat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seorang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manusia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menggigit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anjing,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itu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baru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berita.”</a:t>
            </a:r>
            <a:endParaRPr sz="1800">
              <a:latin typeface="Calibri"/>
              <a:cs typeface="Calibri"/>
            </a:endParaRPr>
          </a:p>
          <a:p>
            <a:pPr marL="354965" indent="-227965">
              <a:lnSpc>
                <a:spcPct val="100000"/>
              </a:lnSpc>
              <a:spcBef>
                <a:spcPts val="440"/>
              </a:spcBef>
              <a:buClr>
                <a:srgbClr val="A9A47B"/>
              </a:buClr>
              <a:buFont typeface="Arial MT"/>
              <a:buChar char="•"/>
              <a:tabLst>
                <a:tab pos="354965" algn="l"/>
              </a:tabLst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Atau</a:t>
            </a:r>
            <a:r>
              <a:rPr sz="1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defenisi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sinis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macam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ini: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“Segalanya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jika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Anda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tahu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cara</a:t>
            </a:r>
            <a:r>
              <a:rPr sz="1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menuliskannya.”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“Berita</a:t>
            </a:r>
            <a:r>
              <a:rPr sz="1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adalah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apa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1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diinginkan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editor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Anda.”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“Berita</a:t>
            </a:r>
            <a:r>
              <a:rPr sz="1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adalah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apa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1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ingin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disembunyikan</a:t>
            </a:r>
            <a:r>
              <a:rPr sz="1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seseorang –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selebihnya</a:t>
            </a:r>
            <a:r>
              <a:rPr sz="1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adalah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iklan.”</a:t>
            </a:r>
            <a:endParaRPr sz="1800">
              <a:latin typeface="Calibri"/>
              <a:cs typeface="Calibri"/>
            </a:endParaRPr>
          </a:p>
          <a:p>
            <a:pPr marL="1102995" marR="542925">
              <a:lnSpc>
                <a:spcPct val="100000"/>
              </a:lnSpc>
              <a:spcBef>
                <a:spcPts val="1290"/>
              </a:spcBef>
            </a:pPr>
            <a:r>
              <a:rPr sz="1800" b="1" dirty="0">
                <a:solidFill>
                  <a:srgbClr val="1F2023"/>
                </a:solidFill>
                <a:latin typeface="Cambria"/>
                <a:cs typeface="Cambria"/>
              </a:rPr>
              <a:t>Pada</a:t>
            </a:r>
            <a:r>
              <a:rPr sz="1800" b="1" spc="-7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mbria"/>
                <a:cs typeface="Cambria"/>
              </a:rPr>
              <a:t>hakikatnya,</a:t>
            </a:r>
            <a:r>
              <a:rPr sz="1800" b="1" spc="-5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1F2023"/>
                </a:solidFill>
                <a:latin typeface="Cambria"/>
                <a:cs typeface="Cambria"/>
              </a:rPr>
              <a:t>berita</a:t>
            </a:r>
            <a:r>
              <a:rPr sz="1800" b="1" spc="-6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adalah</a:t>
            </a:r>
            <a:r>
              <a:rPr sz="1800" spc="-6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laporan</a:t>
            </a:r>
            <a:r>
              <a:rPr sz="1800" spc="-4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tercepat</a:t>
            </a:r>
            <a:r>
              <a:rPr sz="1800" spc="-5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1F2023"/>
                </a:solidFill>
                <a:latin typeface="Cambria"/>
                <a:cs typeface="Cambria"/>
              </a:rPr>
              <a:t>dari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suatu</a:t>
            </a:r>
            <a:r>
              <a:rPr sz="1800" spc="-7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mbria"/>
                <a:cs typeface="Cambria"/>
              </a:rPr>
              <a:t>peristiwa</a:t>
            </a:r>
            <a:r>
              <a:rPr sz="1800" spc="-4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atau</a:t>
            </a:r>
            <a:r>
              <a:rPr sz="1800" spc="-5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kejadian</a:t>
            </a:r>
            <a:r>
              <a:rPr sz="1800" spc="-6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yang</a:t>
            </a:r>
            <a:r>
              <a:rPr sz="1800" spc="-5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faktual,</a:t>
            </a:r>
            <a:r>
              <a:rPr sz="1800" spc="-4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penting,</a:t>
            </a:r>
            <a:r>
              <a:rPr sz="1800" spc="-3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Cambria"/>
                <a:cs typeface="Cambria"/>
              </a:rPr>
              <a:t>dan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menarik</a:t>
            </a:r>
            <a:r>
              <a:rPr sz="1800" spc="-4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bagi</a:t>
            </a:r>
            <a:r>
              <a:rPr sz="1800" spc="-4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sebagian</a:t>
            </a:r>
            <a:r>
              <a:rPr sz="1800" spc="-4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pembaca</a:t>
            </a:r>
            <a:r>
              <a:rPr sz="1800" spc="-5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serta</a:t>
            </a:r>
            <a:r>
              <a:rPr sz="1800" spc="-3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mbria"/>
                <a:cs typeface="Cambria"/>
              </a:rPr>
              <a:t>menyangkut kepentingan</a:t>
            </a:r>
            <a:r>
              <a:rPr sz="1800" spc="-2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Cambria"/>
                <a:cs typeface="Cambria"/>
              </a:rPr>
              <a:t>mereka.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1102995">
              <a:lnSpc>
                <a:spcPct val="100000"/>
              </a:lnSpc>
            </a:pPr>
            <a:r>
              <a:rPr sz="1800" spc="-25" dirty="0">
                <a:solidFill>
                  <a:srgbClr val="1F2023"/>
                </a:solidFill>
                <a:latin typeface="Cambria"/>
                <a:cs typeface="Cambria"/>
              </a:rPr>
              <a:t>Yang</a:t>
            </a:r>
            <a:r>
              <a:rPr sz="1800" spc="-5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terpenting</a:t>
            </a:r>
            <a:r>
              <a:rPr sz="1800" spc="-1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1F2023"/>
                </a:solidFill>
                <a:latin typeface="Cambria"/>
                <a:cs typeface="Cambria"/>
              </a:rPr>
              <a:t>adalah</a:t>
            </a:r>
            <a:r>
              <a:rPr sz="1800" spc="-55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1F2023"/>
                </a:solidFill>
                <a:latin typeface="Cambria"/>
                <a:cs typeface="Cambria"/>
              </a:rPr>
              <a:t>NILAI</a:t>
            </a:r>
            <a:r>
              <a:rPr sz="1800" b="1" spc="-70" dirty="0">
                <a:solidFill>
                  <a:srgbClr val="1F2023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Cambria"/>
                <a:cs typeface="Cambria"/>
              </a:rPr>
              <a:t>BERITA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2759075"/>
            <a:ext cx="161671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0" spc="-85" dirty="0">
                <a:solidFill>
                  <a:srgbClr val="675E46"/>
                </a:solidFill>
                <a:latin typeface="Cambria"/>
                <a:cs typeface="Cambria"/>
              </a:rPr>
              <a:t>Sekian</a:t>
            </a:r>
            <a:endParaRPr sz="4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747" y="557466"/>
            <a:ext cx="521843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-100" dirty="0">
                <a:solidFill>
                  <a:srgbClr val="675E46"/>
                </a:solidFill>
                <a:latin typeface="Cambria"/>
                <a:cs typeface="Cambria"/>
              </a:rPr>
              <a:t>Tidak</a:t>
            </a:r>
            <a:r>
              <a:rPr sz="3600" b="0" spc="-19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95" dirty="0">
                <a:solidFill>
                  <a:srgbClr val="675E46"/>
                </a:solidFill>
                <a:latin typeface="Cambria"/>
                <a:cs typeface="Cambria"/>
              </a:rPr>
              <a:t>ada</a:t>
            </a:r>
            <a:r>
              <a:rPr sz="3600" b="0" spc="-18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95" dirty="0">
                <a:solidFill>
                  <a:srgbClr val="675E46"/>
                </a:solidFill>
                <a:latin typeface="Cambria"/>
                <a:cs typeface="Cambria"/>
              </a:rPr>
              <a:t>jalan</a:t>
            </a:r>
            <a:r>
              <a:rPr sz="3600" b="0" spc="-14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100" dirty="0">
                <a:solidFill>
                  <a:srgbClr val="675E46"/>
                </a:solidFill>
                <a:latin typeface="Cambria"/>
                <a:cs typeface="Cambria"/>
              </a:rPr>
              <a:t>pintas</a:t>
            </a:r>
            <a:r>
              <a:rPr sz="3600" b="0" spc="-17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40" dirty="0">
                <a:solidFill>
                  <a:srgbClr val="675E46"/>
                </a:solidFill>
                <a:latin typeface="Cambria"/>
                <a:cs typeface="Cambria"/>
              </a:rPr>
              <a:t>untuk </a:t>
            </a:r>
            <a:r>
              <a:rPr sz="3600" b="0" spc="-110" dirty="0">
                <a:solidFill>
                  <a:srgbClr val="675E46"/>
                </a:solidFill>
                <a:latin typeface="Cambria"/>
                <a:cs typeface="Cambria"/>
              </a:rPr>
              <a:t>membangun</a:t>
            </a:r>
            <a:r>
              <a:rPr sz="3600" b="0" spc="-20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110" dirty="0">
                <a:solidFill>
                  <a:srgbClr val="675E46"/>
                </a:solidFill>
                <a:latin typeface="Cambria"/>
                <a:cs typeface="Cambria"/>
              </a:rPr>
              <a:t>rasa</a:t>
            </a:r>
            <a:r>
              <a:rPr sz="3600" b="0" spc="-13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10" dirty="0">
                <a:solidFill>
                  <a:srgbClr val="675E46"/>
                </a:solidFill>
                <a:latin typeface="Cambria"/>
                <a:cs typeface="Cambria"/>
              </a:rPr>
              <a:t>berita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0" spc="-85" dirty="0">
                <a:solidFill>
                  <a:srgbClr val="675E46"/>
                </a:solidFill>
                <a:latin typeface="Cambria"/>
                <a:cs typeface="Cambria"/>
              </a:rPr>
              <a:t>ini</a:t>
            </a:r>
            <a:r>
              <a:rPr sz="3600" b="0" spc="-16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110" dirty="0">
                <a:solidFill>
                  <a:srgbClr val="675E46"/>
                </a:solidFill>
                <a:latin typeface="Cambria"/>
                <a:cs typeface="Cambria"/>
              </a:rPr>
              <a:t>masalah</a:t>
            </a:r>
            <a:r>
              <a:rPr sz="3600" b="0" spc="-15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b="0" spc="-10" dirty="0">
                <a:solidFill>
                  <a:srgbClr val="675E46"/>
                </a:solidFill>
                <a:latin typeface="Cambria"/>
                <a:cs typeface="Cambria"/>
              </a:rPr>
              <a:t>pengalaman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557" y="2621534"/>
            <a:ext cx="7195820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82931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Mulai</a:t>
            </a:r>
            <a:r>
              <a:rPr sz="26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dengan</a:t>
            </a:r>
            <a:r>
              <a:rPr sz="26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mencoba</a:t>
            </a:r>
            <a:r>
              <a:rPr sz="26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membayangkan</a:t>
            </a:r>
            <a:r>
              <a:rPr sz="26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siapa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audiens</a:t>
            </a:r>
            <a:r>
              <a:rPr sz="26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endParaRPr sz="2600">
              <a:latin typeface="Calibri"/>
              <a:cs typeface="Calibri"/>
            </a:endParaRPr>
          </a:p>
          <a:p>
            <a:pPr marL="240665" marR="2667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Mempertimbangkan</a:t>
            </a:r>
            <a:r>
              <a:rPr sz="26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seberapa</a:t>
            </a:r>
            <a:r>
              <a:rPr sz="26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penting</a:t>
            </a:r>
            <a:r>
              <a:rPr sz="26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6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hendak disampaikan.</a:t>
            </a:r>
            <a:endParaRPr sz="260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Berpedoman</a:t>
            </a:r>
            <a:r>
              <a:rPr sz="26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pada</a:t>
            </a:r>
            <a:r>
              <a:rPr sz="26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standar</a:t>
            </a:r>
            <a:r>
              <a:rPr sz="26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penyeleksian</a:t>
            </a:r>
            <a:r>
              <a:rPr sz="26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6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libri"/>
                <a:cs typeface="Calibri"/>
              </a:rPr>
              <a:t>yang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banyak</a:t>
            </a:r>
            <a:r>
              <a:rPr sz="26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terjadi</a:t>
            </a:r>
            <a:r>
              <a:rPr sz="26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6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ruang-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ruang</a:t>
            </a:r>
            <a:r>
              <a:rPr sz="2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pemberitaan.</a:t>
            </a:r>
            <a:r>
              <a:rPr sz="26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Calibri"/>
                <a:cs typeface="Calibri"/>
              </a:rPr>
              <a:t>Atau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bisa</a:t>
            </a:r>
            <a:r>
              <a:rPr sz="26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juga</a:t>
            </a:r>
            <a:r>
              <a:rPr sz="26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disebut</a:t>
            </a:r>
            <a:r>
              <a:rPr sz="26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sebagia</a:t>
            </a:r>
            <a:r>
              <a:rPr sz="26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nilai</a:t>
            </a:r>
            <a:r>
              <a:rPr sz="26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berita.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417" y="539750"/>
            <a:ext cx="707009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100" b="0" spc="-75" dirty="0">
                <a:solidFill>
                  <a:srgbClr val="675E46"/>
                </a:solidFill>
                <a:latin typeface="Cambria"/>
                <a:cs typeface="Cambria"/>
              </a:rPr>
              <a:t>Hal</a:t>
            </a:r>
            <a:r>
              <a:rPr sz="4100" b="0" spc="-22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100" b="0" spc="-100" dirty="0">
                <a:solidFill>
                  <a:srgbClr val="675E46"/>
                </a:solidFill>
                <a:latin typeface="Cambria"/>
                <a:cs typeface="Cambria"/>
              </a:rPr>
              <a:t>yang</a:t>
            </a:r>
            <a:r>
              <a:rPr sz="4100" b="0" spc="-17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100" b="0" spc="-100" dirty="0">
                <a:solidFill>
                  <a:srgbClr val="675E46"/>
                </a:solidFill>
                <a:latin typeface="Cambria"/>
                <a:cs typeface="Cambria"/>
              </a:rPr>
              <a:t>perlu</a:t>
            </a:r>
            <a:r>
              <a:rPr sz="4100" b="0" spc="-21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100" b="0" spc="-100" dirty="0">
                <a:solidFill>
                  <a:srgbClr val="675E46"/>
                </a:solidFill>
                <a:latin typeface="Cambria"/>
                <a:cs typeface="Cambria"/>
              </a:rPr>
              <a:t>dipertimbangakan </a:t>
            </a:r>
            <a:r>
              <a:rPr sz="4100" b="0" spc="-90" dirty="0">
                <a:solidFill>
                  <a:srgbClr val="675E46"/>
                </a:solidFill>
                <a:latin typeface="Cambria"/>
                <a:cs typeface="Cambria"/>
              </a:rPr>
              <a:t>dalam</a:t>
            </a:r>
            <a:r>
              <a:rPr sz="4100" b="0" spc="-21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100" b="0" spc="-95" dirty="0">
                <a:solidFill>
                  <a:srgbClr val="675E46"/>
                </a:solidFill>
                <a:latin typeface="Cambria"/>
                <a:cs typeface="Cambria"/>
              </a:rPr>
              <a:t>menulis</a:t>
            </a:r>
            <a:r>
              <a:rPr sz="4100" b="0" spc="-17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100" b="0" spc="-95" dirty="0">
                <a:solidFill>
                  <a:srgbClr val="675E46"/>
                </a:solidFill>
                <a:latin typeface="Cambria"/>
                <a:cs typeface="Cambria"/>
              </a:rPr>
              <a:t>berita</a:t>
            </a:r>
            <a:r>
              <a:rPr sz="4100" b="0" spc="-15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100" b="0" spc="-50" dirty="0">
                <a:solidFill>
                  <a:srgbClr val="675E46"/>
                </a:solidFill>
                <a:latin typeface="Cambria"/>
                <a:cs typeface="Cambria"/>
              </a:rPr>
              <a:t>:</a:t>
            </a:r>
            <a:endParaRPr sz="4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835" y="1976894"/>
            <a:ext cx="2822575" cy="33540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Dampak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Kedekatan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Aktual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Konflik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spc="-20" dirty="0">
                <a:solidFill>
                  <a:srgbClr val="2E2B1F"/>
                </a:solidFill>
                <a:latin typeface="Calibri"/>
                <a:cs typeface="Calibri"/>
              </a:rPr>
              <a:t>Nama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Keunikan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Audiens</a:t>
            </a:r>
            <a:r>
              <a:rPr sz="26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/</a:t>
            </a:r>
            <a:r>
              <a:rPr sz="26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Pembaca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44" y="382015"/>
            <a:ext cx="270700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0" spc="-95" dirty="0">
                <a:solidFill>
                  <a:srgbClr val="675E46"/>
                </a:solidFill>
                <a:latin typeface="Cambria"/>
                <a:cs typeface="Cambria"/>
              </a:rPr>
              <a:t>Nilai</a:t>
            </a:r>
            <a:r>
              <a:rPr sz="4600" b="0" spc="-21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b="0" spc="-70" dirty="0">
                <a:solidFill>
                  <a:srgbClr val="675E46"/>
                </a:solidFill>
                <a:latin typeface="Cambria"/>
                <a:cs typeface="Cambria"/>
              </a:rPr>
              <a:t>Berita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17" y="1714246"/>
            <a:ext cx="7791450" cy="492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Unik</a:t>
            </a:r>
            <a:r>
              <a:rPr sz="24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(adalah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suatu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peristiwa</a:t>
            </a:r>
            <a:r>
              <a:rPr sz="24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tidak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lazim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terjadi,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baik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peristiwanya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maupun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 kasusnya)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1128395" algn="l"/>
              </a:tabLst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	Miss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Univers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Zimbabwe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kuliah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UM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Surabaya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80"/>
              </a:spcBef>
              <a:buClr>
                <a:srgbClr val="A9A47B"/>
              </a:buClr>
              <a:buAutoNum type="arabicPeriod" startAt="2"/>
              <a:tabLst>
                <a:tab pos="469265" algn="l"/>
                <a:tab pos="2286635" algn="l"/>
              </a:tabLst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Kontroversial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(adalah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suatu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masalah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atau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kebijakan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sedang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diperdebatkan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publik)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Pemindahan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Ibu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Kota,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Jenazah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koruptor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haram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disalatkan,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Sjech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Puji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mengawini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anak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bawah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umur</a:t>
            </a:r>
            <a:endParaRPr sz="2400">
              <a:latin typeface="Calibri"/>
              <a:cs typeface="Calibri"/>
            </a:endParaRPr>
          </a:p>
          <a:p>
            <a:pPr marL="12700" marR="1870710" indent="456565">
              <a:lnSpc>
                <a:spcPct val="119400"/>
              </a:lnSpc>
              <a:spcBef>
                <a:spcPts val="25"/>
              </a:spcBef>
              <a:buClr>
                <a:srgbClr val="A9A47B"/>
              </a:buClr>
              <a:buAutoNum type="arabicPeriod" startAt="3"/>
              <a:tabLst>
                <a:tab pos="469265" algn="l"/>
              </a:tabLst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Dramatis</a:t>
            </a:r>
            <a:r>
              <a:rPr sz="2400" b="1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(adalah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peristiwa</a:t>
            </a:r>
            <a:r>
              <a:rPr sz="2400" spc="-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dramatis).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Anak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Pemulung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Sukses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Lulus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Cumlaude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80"/>
              </a:spcBef>
              <a:buClr>
                <a:srgbClr val="A9A47B"/>
              </a:buClr>
              <a:buAutoNum type="arabicPeriod" startAt="3"/>
              <a:tabLst>
                <a:tab pos="469265" algn="l"/>
                <a:tab pos="2186940" algn="l"/>
              </a:tabLst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Pertama</a:t>
            </a:r>
            <a:r>
              <a:rPr sz="24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E2B1F"/>
                </a:solidFill>
                <a:latin typeface="Calibri"/>
                <a:cs typeface="Calibri"/>
              </a:rPr>
              <a:t>kali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(adalah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kejadian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atau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masalah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diungkap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merupakan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untuk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pertama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kalinya)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Mobil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berbahan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bakar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batu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kapur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349567"/>
            <a:ext cx="7129780" cy="62077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39090" marR="5080" indent="-326390">
              <a:lnSpc>
                <a:spcPct val="79500"/>
              </a:lnSpc>
              <a:spcBef>
                <a:spcPts val="740"/>
              </a:spcBef>
              <a:buAutoNum type="arabicPeriod" startAt="5"/>
              <a:tabLst>
                <a:tab pos="622300" algn="l"/>
              </a:tabLst>
            </a:pPr>
            <a:r>
              <a:rPr sz="2600" b="1" spc="-20" dirty="0">
                <a:solidFill>
                  <a:srgbClr val="3B3729"/>
                </a:solidFill>
                <a:latin typeface="Calibri"/>
                <a:cs typeface="Calibri"/>
              </a:rPr>
              <a:t>Kehangatan</a:t>
            </a:r>
            <a:r>
              <a:rPr sz="2600" b="1" spc="-4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(adalah</a:t>
            </a:r>
            <a:r>
              <a:rPr sz="2600" spc="-3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masalah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atau</a:t>
            </a:r>
            <a:r>
              <a:rPr sz="2600" spc="-5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hal</a:t>
            </a:r>
            <a:r>
              <a:rPr sz="2600" spc="-5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yang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sedang 	dibicarakan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di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publik).</a:t>
            </a:r>
            <a:endParaRPr sz="2600">
              <a:latin typeface="Calibri"/>
              <a:cs typeface="Calibri"/>
            </a:endParaRPr>
          </a:p>
          <a:p>
            <a:pPr marL="622300" marR="628650" indent="-609600">
              <a:lnSpc>
                <a:spcPts val="2500"/>
              </a:lnSpc>
              <a:spcBef>
                <a:spcPts val="600"/>
              </a:spcBef>
            </a:pP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Contoh:</a:t>
            </a:r>
            <a:r>
              <a:rPr sz="2600" spc="-9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Matinya</a:t>
            </a:r>
            <a:r>
              <a:rPr sz="2600" spc="-7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3B3729"/>
                </a:solidFill>
                <a:latin typeface="Calibri"/>
                <a:cs typeface="Calibri"/>
              </a:rPr>
              <a:t>satwa-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satwa</a:t>
            </a:r>
            <a:r>
              <a:rPr sz="2600" spc="-6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di</a:t>
            </a:r>
            <a:r>
              <a:rPr sz="2600" spc="-6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Kebun</a:t>
            </a:r>
            <a:r>
              <a:rPr sz="2600" spc="-10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Binatang Surabaya</a:t>
            </a:r>
            <a:endParaRPr sz="2600">
              <a:latin typeface="Calibri"/>
              <a:cs typeface="Calibri"/>
            </a:endParaRPr>
          </a:p>
          <a:p>
            <a:pPr marL="338455" indent="-325755">
              <a:lnSpc>
                <a:spcPct val="100000"/>
              </a:lnSpc>
              <a:spcBef>
                <a:spcPts val="25"/>
              </a:spcBef>
              <a:buAutoNum type="arabicPeriod" startAt="6"/>
              <a:tabLst>
                <a:tab pos="338455" algn="l"/>
              </a:tabLst>
            </a:pPr>
            <a:r>
              <a:rPr sz="2600" b="1" spc="-60" dirty="0">
                <a:solidFill>
                  <a:srgbClr val="3B3729"/>
                </a:solidFill>
                <a:latin typeface="Calibri"/>
                <a:cs typeface="Calibri"/>
              </a:rPr>
              <a:t>Tokoh</a:t>
            </a:r>
            <a:r>
              <a:rPr sz="2600" b="1" spc="-9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(menyangkut</a:t>
            </a:r>
            <a:r>
              <a:rPr sz="2600" spc="-13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orang</a:t>
            </a:r>
            <a:r>
              <a:rPr sz="2600" spc="-10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terkenal)</a:t>
            </a:r>
            <a:endParaRPr sz="2600">
              <a:latin typeface="Calibri"/>
              <a:cs typeface="Calibri"/>
            </a:endParaRPr>
          </a:p>
          <a:p>
            <a:pPr marL="622300" marR="445770" indent="-609600">
              <a:lnSpc>
                <a:spcPts val="2500"/>
              </a:lnSpc>
              <a:spcBef>
                <a:spcPts val="600"/>
              </a:spcBef>
              <a:tabLst>
                <a:tab pos="1224280" algn="l"/>
              </a:tabLst>
            </a:pP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Contoh: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	Presiden,</a:t>
            </a:r>
            <a:r>
              <a:rPr sz="2600" spc="-11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Rektor</a:t>
            </a:r>
            <a:r>
              <a:rPr sz="2600" spc="-9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atau</a:t>
            </a:r>
            <a:r>
              <a:rPr sz="2600" spc="-8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orang</a:t>
            </a:r>
            <a:r>
              <a:rPr sz="2600" spc="-7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yang</a:t>
            </a:r>
            <a:r>
              <a:rPr sz="2600" spc="-9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sedang diperbincangkan</a:t>
            </a:r>
            <a:r>
              <a:rPr sz="2600" spc="-10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publik</a:t>
            </a:r>
            <a:endParaRPr sz="2600">
              <a:latin typeface="Calibri"/>
              <a:cs typeface="Calibri"/>
            </a:endParaRPr>
          </a:p>
          <a:p>
            <a:pPr marL="339090" marR="21590" indent="-326390">
              <a:lnSpc>
                <a:spcPts val="2500"/>
              </a:lnSpc>
              <a:spcBef>
                <a:spcPts val="620"/>
              </a:spcBef>
              <a:buAutoNum type="arabicPeriod" startAt="7"/>
              <a:tabLst>
                <a:tab pos="622300" algn="l"/>
              </a:tabLst>
            </a:pPr>
            <a:r>
              <a:rPr sz="2600" b="1" dirty="0">
                <a:solidFill>
                  <a:srgbClr val="3B3729"/>
                </a:solidFill>
                <a:latin typeface="Calibri"/>
                <a:cs typeface="Calibri"/>
              </a:rPr>
              <a:t>Magnitud</a:t>
            </a:r>
            <a:r>
              <a:rPr sz="2600" b="1" spc="-8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(masalah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yang</a:t>
            </a:r>
            <a:r>
              <a:rPr sz="2600" spc="-8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mempunyai</a:t>
            </a:r>
            <a:r>
              <a:rPr sz="2600" spc="-9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magnet</a:t>
            </a:r>
            <a:r>
              <a:rPr sz="2600" spc="-8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3B3729"/>
                </a:solidFill>
                <a:latin typeface="Calibri"/>
                <a:cs typeface="Calibri"/>
              </a:rPr>
              <a:t>atau 	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skala</a:t>
            </a:r>
            <a:r>
              <a:rPr sz="2600" spc="-10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besar)</a:t>
            </a:r>
            <a:endParaRPr sz="2600">
              <a:latin typeface="Calibri"/>
              <a:cs typeface="Calibri"/>
            </a:endParaRPr>
          </a:p>
          <a:p>
            <a:pPr marL="622300" marR="50800" indent="-609600">
              <a:lnSpc>
                <a:spcPts val="2500"/>
              </a:lnSpc>
              <a:spcBef>
                <a:spcPts val="625"/>
              </a:spcBef>
              <a:tabLst>
                <a:tab pos="1224280" algn="l"/>
              </a:tabLst>
            </a:pP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Contoh: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	UM</a:t>
            </a:r>
            <a:r>
              <a:rPr sz="2600" spc="-7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3B3729"/>
                </a:solidFill>
                <a:latin typeface="Calibri"/>
                <a:cs typeface="Calibri"/>
              </a:rPr>
              <a:t>Surabaya</a:t>
            </a:r>
            <a:r>
              <a:rPr sz="2600" spc="-4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Bagikan</a:t>
            </a:r>
            <a:r>
              <a:rPr sz="2600" spc="-5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5.000</a:t>
            </a:r>
            <a:r>
              <a:rPr sz="2600" spc="-9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3B3729"/>
                </a:solidFill>
                <a:latin typeface="Calibri"/>
                <a:cs typeface="Calibri"/>
              </a:rPr>
              <a:t>Paket</a:t>
            </a:r>
            <a:r>
              <a:rPr sz="2600" spc="-7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Sembako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Pada</a:t>
            </a:r>
            <a:r>
              <a:rPr sz="2600" spc="-9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Pasien</a:t>
            </a:r>
            <a:r>
              <a:rPr sz="2600" spc="-10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Covid</a:t>
            </a:r>
            <a:endParaRPr sz="2600">
              <a:latin typeface="Calibri"/>
              <a:cs typeface="Calibri"/>
            </a:endParaRPr>
          </a:p>
          <a:p>
            <a:pPr marL="338455" marR="952500" indent="-325755">
              <a:lnSpc>
                <a:spcPct val="79600"/>
              </a:lnSpc>
              <a:spcBef>
                <a:spcPts val="655"/>
              </a:spcBef>
              <a:buAutoNum type="arabicPeriod" startAt="8"/>
              <a:tabLst>
                <a:tab pos="622300" algn="l"/>
              </a:tabLst>
            </a:pPr>
            <a:r>
              <a:rPr sz="2600" b="1" spc="-10" dirty="0">
                <a:solidFill>
                  <a:srgbClr val="3B3729"/>
                </a:solidFill>
                <a:latin typeface="Calibri"/>
                <a:cs typeface="Calibri"/>
              </a:rPr>
              <a:t>Relevansi</a:t>
            </a:r>
            <a:r>
              <a:rPr sz="2600" b="1" spc="-5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(berkaitan</a:t>
            </a:r>
            <a:r>
              <a:rPr sz="2600" spc="-7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dengan</a:t>
            </a:r>
            <a:r>
              <a:rPr sz="2600" spc="-9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dampak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berita 	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terhadap</a:t>
            </a:r>
            <a:r>
              <a:rPr sz="2600" spc="-10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publik)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Contoh:</a:t>
            </a:r>
            <a:r>
              <a:rPr sz="2600" spc="-8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Kasus</a:t>
            </a:r>
            <a:r>
              <a:rPr sz="2600" spc="-8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korupsi</a:t>
            </a:r>
            <a:endParaRPr sz="2600">
              <a:latin typeface="Calibri"/>
              <a:cs typeface="Calibri"/>
            </a:endParaRPr>
          </a:p>
          <a:p>
            <a:pPr marL="339090" marR="301625" indent="-326390">
              <a:lnSpc>
                <a:spcPts val="2500"/>
              </a:lnSpc>
              <a:spcBef>
                <a:spcPts val="600"/>
              </a:spcBef>
              <a:buAutoNum type="arabicPeriod" startAt="9"/>
              <a:tabLst>
                <a:tab pos="622300" algn="l"/>
              </a:tabLst>
            </a:pPr>
            <a:r>
              <a:rPr sz="2600" b="1" spc="-20" dirty="0">
                <a:solidFill>
                  <a:srgbClr val="3B3729"/>
                </a:solidFill>
                <a:latin typeface="Calibri"/>
                <a:cs typeface="Calibri"/>
              </a:rPr>
              <a:t>Tren</a:t>
            </a:r>
            <a:r>
              <a:rPr sz="2600" b="1" spc="-3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(perkembangan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yang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terjadi</a:t>
            </a:r>
            <a:r>
              <a:rPr sz="2600" spc="-6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di</a:t>
            </a:r>
            <a:r>
              <a:rPr sz="2600" spc="-6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masyarakat 	</a:t>
            </a:r>
            <a:r>
              <a:rPr sz="2600" spc="-20" dirty="0">
                <a:solidFill>
                  <a:srgbClr val="3B3729"/>
                </a:solidFill>
                <a:latin typeface="Calibri"/>
                <a:cs typeface="Calibri"/>
              </a:rPr>
              <a:t>menyangkut</a:t>
            </a:r>
            <a:r>
              <a:rPr sz="2600" spc="-10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gaya</a:t>
            </a:r>
            <a:r>
              <a:rPr sz="2600" spc="-7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hidup</a:t>
            </a:r>
            <a:r>
              <a:rPr sz="2600" spc="-80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atau</a:t>
            </a:r>
            <a:r>
              <a:rPr sz="2600" spc="-7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B3729"/>
                </a:solidFill>
                <a:latin typeface="Calibri"/>
                <a:cs typeface="Calibri"/>
              </a:rPr>
              <a:t>fenomena</a:t>
            </a:r>
            <a:r>
              <a:rPr sz="2600" spc="-10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sosial)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Contoh:</a:t>
            </a:r>
            <a:r>
              <a:rPr sz="2600" spc="-75" dirty="0">
                <a:solidFill>
                  <a:srgbClr val="3B3729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B3729"/>
                </a:solidFill>
                <a:latin typeface="Calibri"/>
                <a:cs typeface="Calibri"/>
              </a:rPr>
              <a:t>K-</a:t>
            </a:r>
            <a:r>
              <a:rPr sz="2600" spc="-25" dirty="0">
                <a:solidFill>
                  <a:srgbClr val="3B3729"/>
                </a:solidFill>
                <a:latin typeface="Calibri"/>
                <a:cs typeface="Calibri"/>
              </a:rPr>
              <a:t>POP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495553"/>
            <a:ext cx="663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10.</a:t>
            </a:r>
            <a:r>
              <a:rPr sz="2400" b="1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Human</a:t>
            </a:r>
            <a:r>
              <a:rPr sz="24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Interest</a:t>
            </a:r>
            <a:r>
              <a:rPr sz="24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(kisah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menyangkut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kemanusiaan)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490" y="861377"/>
            <a:ext cx="36969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b="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Kisah</a:t>
            </a:r>
            <a:r>
              <a:rPr sz="2400" b="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2E2B1F"/>
                </a:solidFill>
                <a:latin typeface="Calibri"/>
                <a:cs typeface="Calibri"/>
              </a:rPr>
              <a:t>Nakes</a:t>
            </a:r>
            <a:r>
              <a:rPr sz="2400" b="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2E2B1F"/>
                </a:solidFill>
                <a:latin typeface="Calibri"/>
                <a:cs typeface="Calibri"/>
              </a:rPr>
              <a:t>Covid-</a:t>
            </a:r>
            <a:r>
              <a:rPr sz="2400" b="0" spc="-25" dirty="0">
                <a:solidFill>
                  <a:srgbClr val="2E2B1F"/>
                </a:solidFill>
                <a:latin typeface="Calibri"/>
                <a:cs typeface="Calibri"/>
              </a:rPr>
              <a:t>19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490" y="1227454"/>
            <a:ext cx="7110095" cy="493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indent="-452120">
              <a:lnSpc>
                <a:spcPct val="100000"/>
              </a:lnSpc>
              <a:spcBef>
                <a:spcPts val="100"/>
              </a:spcBef>
              <a:buAutoNum type="arabicPeriod" startAt="11"/>
              <a:tabLst>
                <a:tab pos="46482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Aktual</a:t>
            </a:r>
            <a:r>
              <a:rPr sz="2400" b="1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(peritiswa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terkini)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Peringatan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hari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antikorupsi,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Peringatan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hari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E2B1F"/>
                </a:solidFill>
                <a:latin typeface="Calibri"/>
                <a:cs typeface="Calibri"/>
              </a:rPr>
              <a:t>HAM</a:t>
            </a:r>
            <a:endParaRPr sz="2400">
              <a:latin typeface="Calibri"/>
              <a:cs typeface="Calibri"/>
            </a:endParaRPr>
          </a:p>
          <a:p>
            <a:pPr marL="464820" indent="-452120">
              <a:lnSpc>
                <a:spcPct val="100000"/>
              </a:lnSpc>
              <a:buAutoNum type="arabicPeriod" startAt="12"/>
              <a:tabLst>
                <a:tab pos="46482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Faktual</a:t>
            </a:r>
            <a:r>
              <a:rPr sz="24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(peristiwa</a:t>
            </a:r>
            <a:r>
              <a:rPr sz="24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benar-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benar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terjadi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atau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nyata)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Penggantian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Rektor</a:t>
            </a:r>
            <a:endParaRPr sz="2400">
              <a:latin typeface="Calibri"/>
              <a:cs typeface="Calibri"/>
            </a:endParaRPr>
          </a:p>
          <a:p>
            <a:pPr marL="464184" indent="-451484">
              <a:lnSpc>
                <a:spcPts val="2600"/>
              </a:lnSpc>
              <a:spcBef>
                <a:spcPts val="5"/>
              </a:spcBef>
              <a:buAutoNum type="arabicPeriod" startAt="13"/>
              <a:tabLst>
                <a:tab pos="464184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Significant</a:t>
            </a:r>
            <a:r>
              <a:rPr sz="2400" b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/</a:t>
            </a:r>
            <a:r>
              <a:rPr sz="24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Penting</a:t>
            </a:r>
            <a:r>
              <a:rPr sz="24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(Peristiwa</a:t>
            </a:r>
            <a:r>
              <a:rPr sz="24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ini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mengandung</a:t>
            </a:r>
            <a:endParaRPr sz="2400">
              <a:latin typeface="Calibri"/>
              <a:cs typeface="Calibri"/>
            </a:endParaRPr>
          </a:p>
          <a:p>
            <a:pPr marL="622300">
              <a:lnSpc>
                <a:spcPts val="26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informasi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sangat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penting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bagi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masyarakat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luas.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Contoh: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Anggaran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kesehatan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turun</a:t>
            </a:r>
            <a:endParaRPr sz="2400">
              <a:latin typeface="Calibri"/>
              <a:cs typeface="Calibri"/>
            </a:endParaRPr>
          </a:p>
          <a:p>
            <a:pPr marL="464820" marR="682625" indent="-452120">
              <a:lnSpc>
                <a:spcPct val="79900"/>
              </a:lnSpc>
              <a:spcBef>
                <a:spcPts val="580"/>
              </a:spcBef>
              <a:buAutoNum type="arabicPeriod" startAt="14"/>
              <a:tabLst>
                <a:tab pos="62230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Konflik</a:t>
            </a:r>
            <a:r>
              <a:rPr sz="24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(peristiwa</a:t>
            </a:r>
            <a:r>
              <a:rPr sz="24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menghadirkan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dua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pihak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yang 	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berlawanan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kepentingan)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Contoh:Demonstrasi,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Pilkada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400">
              <a:latin typeface="Calibri"/>
              <a:cs typeface="Calibri"/>
            </a:endParaRPr>
          </a:p>
          <a:p>
            <a:pPr marL="12700" marR="143510">
              <a:lnSpc>
                <a:spcPct val="80200"/>
              </a:lnSpc>
            </a:pP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Sebuah</a:t>
            </a:r>
            <a:r>
              <a:rPr sz="26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ide</a:t>
            </a:r>
            <a:r>
              <a:rPr sz="2600" b="1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6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tidak</a:t>
            </a:r>
            <a:r>
              <a:rPr sz="26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perlu</a:t>
            </a:r>
            <a:r>
              <a:rPr sz="26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E2B1F"/>
                </a:solidFill>
                <a:latin typeface="Calibri"/>
                <a:cs typeface="Calibri"/>
              </a:rPr>
              <a:t>mengandung</a:t>
            </a:r>
            <a:r>
              <a:rPr sz="26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E2B1F"/>
                </a:solidFill>
                <a:latin typeface="Calibri"/>
                <a:cs typeface="Calibri"/>
              </a:rPr>
              <a:t>seluruh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kriteria</a:t>
            </a:r>
            <a:r>
              <a:rPr sz="26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layak</a:t>
            </a:r>
            <a:r>
              <a:rPr sz="2600" b="1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600" b="1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600" b="1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atas.</a:t>
            </a:r>
            <a:r>
              <a:rPr sz="26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Sebagian</a:t>
            </a:r>
            <a:r>
              <a:rPr sz="26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dari</a:t>
            </a:r>
            <a:r>
              <a:rPr sz="2600" b="1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E2B1F"/>
                </a:solidFill>
                <a:latin typeface="Calibri"/>
                <a:cs typeface="Calibri"/>
              </a:rPr>
              <a:t>kriteria tersebut</a:t>
            </a:r>
            <a:r>
              <a:rPr sz="26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sudah</a:t>
            </a:r>
            <a:r>
              <a:rPr sz="2600" b="1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E2B1F"/>
                </a:solidFill>
                <a:latin typeface="Calibri"/>
                <a:cs typeface="Calibri"/>
              </a:rPr>
              <a:t>cukup.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467995"/>
            <a:ext cx="703135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0" spc="-114" dirty="0">
                <a:solidFill>
                  <a:srgbClr val="675E46"/>
                </a:solidFill>
                <a:latin typeface="Cambria"/>
                <a:cs typeface="Cambria"/>
              </a:rPr>
              <a:t>Mengembangkan</a:t>
            </a:r>
            <a:r>
              <a:rPr sz="4600" b="0" spc="-19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b="0" spc="-110" dirty="0">
                <a:solidFill>
                  <a:srgbClr val="675E46"/>
                </a:solidFill>
                <a:latin typeface="Cambria"/>
                <a:cs typeface="Cambria"/>
              </a:rPr>
              <a:t>rasa</a:t>
            </a:r>
            <a:r>
              <a:rPr sz="4600" b="0" spc="-17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b="0" spc="-50" dirty="0">
                <a:solidFill>
                  <a:srgbClr val="675E46"/>
                </a:solidFill>
                <a:latin typeface="Cambria"/>
                <a:cs typeface="Cambria"/>
              </a:rPr>
              <a:t>berita?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557" y="1524775"/>
            <a:ext cx="7203440" cy="37833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Baca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koran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dan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majalah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setiap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hari.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8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Bandingkan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ada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satu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per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satu.</a:t>
            </a:r>
            <a:endParaRPr sz="2800">
              <a:latin typeface="Calibri"/>
              <a:cs typeface="Calibri"/>
            </a:endParaRPr>
          </a:p>
          <a:p>
            <a:pPr marL="240665" marR="342900" indent="-228600">
              <a:lnSpc>
                <a:spcPct val="100000"/>
              </a:lnSpc>
              <a:spcBef>
                <a:spcPts val="66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Bandingkan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koran-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koran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lokal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daerah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Anda. Bandingkan</a:t>
            </a:r>
            <a:r>
              <a:rPr sz="28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koran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berbahasa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Indonesia</a:t>
            </a:r>
            <a:r>
              <a:rPr sz="28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dan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berbahasa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Inggris.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68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Akan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ada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beberapa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berita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yang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sama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tapi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dikemas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dengan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gaya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berbeda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oleh</a:t>
            </a:r>
            <a:r>
              <a:rPr sz="28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reporternya,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ini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disebut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angle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penulis.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0" spc="-90" dirty="0">
                <a:solidFill>
                  <a:srgbClr val="675E46"/>
                </a:solidFill>
                <a:latin typeface="Cambria"/>
                <a:cs typeface="Cambria"/>
              </a:rPr>
              <a:t>Jenis</a:t>
            </a:r>
            <a:r>
              <a:rPr sz="4600" b="0" spc="-229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b="0" spc="-75" dirty="0">
                <a:solidFill>
                  <a:srgbClr val="675E46"/>
                </a:solidFill>
                <a:latin typeface="Cambria"/>
                <a:cs typeface="Cambria"/>
              </a:rPr>
              <a:t>berita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557" y="1511680"/>
            <a:ext cx="6786880" cy="22694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6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Straight</a:t>
            </a:r>
            <a:r>
              <a:rPr sz="32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E2B1F"/>
                </a:solidFill>
                <a:latin typeface="Calibri"/>
                <a:cs typeface="Calibri"/>
              </a:rPr>
              <a:t>news</a:t>
            </a:r>
            <a:endParaRPr sz="3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Features</a:t>
            </a:r>
            <a:endParaRPr sz="3200">
              <a:latin typeface="Calibri"/>
              <a:cs typeface="Calibri"/>
            </a:endParaRPr>
          </a:p>
          <a:p>
            <a:pPr marL="239395" marR="5080" indent="-227329">
              <a:lnSpc>
                <a:spcPct val="100000"/>
              </a:lnSpc>
              <a:spcBef>
                <a:spcPts val="7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</a:tabLst>
            </a:pP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depth</a:t>
            </a:r>
            <a:r>
              <a:rPr sz="32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news</a:t>
            </a:r>
            <a:r>
              <a:rPr sz="32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(indepth</a:t>
            </a:r>
            <a:r>
              <a:rPr sz="32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reporting</a:t>
            </a:r>
            <a:r>
              <a:rPr sz="3200" spc="-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maupun 	</a:t>
            </a:r>
            <a:r>
              <a:rPr sz="3200" spc="-25" dirty="0">
                <a:solidFill>
                  <a:srgbClr val="2E2B1F"/>
                </a:solidFill>
                <a:latin typeface="Calibri"/>
                <a:cs typeface="Calibri"/>
              </a:rPr>
              <a:t>investigative</a:t>
            </a:r>
            <a:r>
              <a:rPr sz="3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reporting)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806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MT</vt:lpstr>
      <vt:lpstr>Calibri</vt:lpstr>
      <vt:lpstr>Cambria</vt:lpstr>
      <vt:lpstr>Wingdings</vt:lpstr>
      <vt:lpstr>Office Theme</vt:lpstr>
      <vt:lpstr>Penulisan Berita</vt:lpstr>
      <vt:lpstr>Berita</vt:lpstr>
      <vt:lpstr>Tidak ada jalan pintas untuk membangun rasa berita ini masalah pengalaman</vt:lpstr>
      <vt:lpstr>Hal yang perlu dipertimbangakan dalam menulis berita :</vt:lpstr>
      <vt:lpstr>Nilai Berita</vt:lpstr>
      <vt:lpstr>PowerPoint Presentation</vt:lpstr>
      <vt:lpstr>Contoh: Kisah Nakes Covid-19</vt:lpstr>
      <vt:lpstr>Mengembangkan rasa berita?</vt:lpstr>
      <vt:lpstr>Jenis berita</vt:lpstr>
      <vt:lpstr>Straight News</vt:lpstr>
      <vt:lpstr>Bagaimana memulai menulis?</vt:lpstr>
      <vt:lpstr>Berita harus mengandung unsur 5 W dan 1 H:</vt:lpstr>
      <vt:lpstr>Bagian Berita</vt:lpstr>
      <vt:lpstr>Judul</vt:lpstr>
      <vt:lpstr>Menulis Lead Lead (teras berita). Kalimat pembuka darisebuah berita.</vt:lpstr>
      <vt:lpstr>Contoh Lead</vt:lpstr>
      <vt:lpstr>Struktur Hard News</vt:lpstr>
      <vt:lpstr>PowerPoint Presentation</vt:lpstr>
      <vt:lpstr>PowerPoint Presentation</vt:lpstr>
      <vt:lpstr>Sekian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ACER</cp:lastModifiedBy>
  <cp:revision>1</cp:revision>
  <dcterms:created xsi:type="dcterms:W3CDTF">2025-10-09T01:56:02Z</dcterms:created>
  <dcterms:modified xsi:type="dcterms:W3CDTF">2025-10-09T01:58:22Z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2025-10-09T00:00:00Z</vt:filetime>
  </property>
  <property fmtid="{D5CDD505-2E9C-101B-9397-08002B2CF9AE}" pid="5" name="Producer">
    <vt:lpwstr>Microsoft® Office PowerPoint® 2007</vt:lpwstr>
  </property>
</Properties>
</file>