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Massa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39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Referensi</a:t>
            </a:r>
            <a:endParaRPr lang="en-US" dirty="0" smtClean="0"/>
          </a:p>
          <a:p>
            <a:r>
              <a:rPr lang="en-US" dirty="0"/>
              <a:t>Baum, Matthew A. and Philip B.K. Potter. 2008. “The Relationships Between Mass Media, Public Opinion, and Foreign Policy: Toward a Theoretical Synthesis”. The Annual Review of Political Science</a:t>
            </a:r>
            <a:r>
              <a:rPr lang="en-US" dirty="0" smtClean="0"/>
              <a:t>.</a:t>
            </a:r>
          </a:p>
          <a:p>
            <a:r>
              <a:rPr lang="en-US" dirty="0"/>
              <a:t>Diamond, L., &amp; McDonald, J. (1996). Multi-track diplomacy: A system approach to peace 3rd</a:t>
            </a:r>
          </a:p>
          <a:p>
            <a:r>
              <a:rPr lang="en-US" dirty="0"/>
              <a:t>ed. New York: </a:t>
            </a:r>
            <a:r>
              <a:rPr lang="en-US" dirty="0" err="1"/>
              <a:t>Kumarian</a:t>
            </a:r>
            <a:r>
              <a:rPr lang="en-US" dirty="0"/>
              <a:t> Press.</a:t>
            </a:r>
          </a:p>
          <a:p>
            <a:pPr marL="0" indent="0">
              <a:buNone/>
            </a:pPr>
            <a:r>
              <a:rPr lang="en-US" dirty="0" err="1" smtClean="0"/>
              <a:t>Djelantik</a:t>
            </a:r>
            <a:r>
              <a:rPr lang="en-US" dirty="0"/>
              <a:t>. S. (2008). </a:t>
            </a:r>
            <a:r>
              <a:rPr lang="en-US" dirty="0" err="1"/>
              <a:t>Diplomasi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. Yogyakarta: </a:t>
            </a:r>
            <a:r>
              <a:rPr lang="en-US" dirty="0" err="1"/>
              <a:t>Graha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.</a:t>
            </a:r>
          </a:p>
          <a:p>
            <a:r>
              <a:rPr lang="en-US" dirty="0" err="1"/>
              <a:t>Djelantik</a:t>
            </a:r>
            <a:r>
              <a:rPr lang="en-US" dirty="0"/>
              <a:t>, S., </a:t>
            </a:r>
            <a:r>
              <a:rPr lang="en-US" dirty="0" err="1"/>
              <a:t>Indraswari</a:t>
            </a:r>
            <a:r>
              <a:rPr lang="en-US" dirty="0"/>
              <a:t>, R., </a:t>
            </a:r>
            <a:r>
              <a:rPr lang="en-US" dirty="0" err="1"/>
              <a:t>Triwibowo</a:t>
            </a:r>
            <a:r>
              <a:rPr lang="en-US" dirty="0"/>
              <a:t>, A., </a:t>
            </a:r>
            <a:r>
              <a:rPr lang="en-US" dirty="0" err="1"/>
              <a:t>Apresian</a:t>
            </a:r>
            <a:r>
              <a:rPr lang="en-US" dirty="0"/>
              <a:t>, S.R. (2015).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r>
              <a:rPr lang="en-US" dirty="0" err="1"/>
              <a:t>Saleem</a:t>
            </a:r>
            <a:r>
              <a:rPr lang="en-US" dirty="0"/>
              <a:t>, </a:t>
            </a:r>
            <a:r>
              <a:rPr lang="en-US" dirty="0" err="1"/>
              <a:t>Noshina</a:t>
            </a:r>
            <a:r>
              <a:rPr lang="en-US" dirty="0"/>
              <a:t>. (2007). U.S. Media Framing of Foreign Countries Image: An Analytical</a:t>
            </a:r>
          </a:p>
          <a:p>
            <a:r>
              <a:rPr lang="en-US" dirty="0"/>
              <a:t>Perspective. Canadian Journal of Media Studies, 2(1). 130-162.</a:t>
            </a:r>
          </a:p>
          <a:p>
            <a:r>
              <a:rPr lang="en-US" dirty="0" err="1"/>
              <a:t>Soroka</a:t>
            </a:r>
            <a:r>
              <a:rPr lang="en-US" dirty="0"/>
              <a:t>, Stuart N. (2003). Media, public opinion, and foreign </a:t>
            </a:r>
            <a:r>
              <a:rPr lang="en-US" dirty="0" smtClean="0"/>
              <a:t>Policy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7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Stengel, F.A., &amp; Baumann, R. (2017). Non-State Actors and Foreign Policy. Oxford Research</a:t>
            </a:r>
          </a:p>
          <a:p>
            <a:r>
              <a:rPr lang="en-US" dirty="0"/>
              <a:t>Encyclopedia of Foreign Policy Analysis. Oxford: Oxford University Press.</a:t>
            </a:r>
          </a:p>
          <a:p>
            <a:r>
              <a:rPr lang="en-US" dirty="0" err="1"/>
              <a:t>Sugiyono</a:t>
            </a:r>
            <a:r>
              <a:rPr lang="en-US" dirty="0"/>
              <a:t>. (2011).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,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R&amp;D. Bandung: CV </a:t>
            </a:r>
            <a:r>
              <a:rPr lang="en-US" dirty="0" err="1"/>
              <a:t>Alfabeta</a:t>
            </a:r>
            <a:r>
              <a:rPr lang="en-US" dirty="0"/>
              <a:t>.</a:t>
            </a:r>
          </a:p>
          <a:p>
            <a:r>
              <a:rPr lang="en-US" dirty="0"/>
              <a:t>Thune, H. (2009). Beyond the CNN Effect: Towards a Constitutive Understanding of Media</a:t>
            </a:r>
          </a:p>
          <a:p>
            <a:r>
              <a:rPr lang="en-US" dirty="0"/>
              <a:t>Power in International Politics. (PhD Dissertation). University of Oslo, Oslo.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08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Sentimen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Sentimen</a:t>
            </a:r>
            <a:r>
              <a:rPr lang="en-US" sz="2800" dirty="0"/>
              <a:t> </a:t>
            </a:r>
            <a:r>
              <a:rPr lang="en-US" sz="2800" dirty="0" err="1"/>
              <a:t>negatif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opini</a:t>
            </a:r>
            <a:r>
              <a:rPr lang="en-US" sz="2800" dirty="0"/>
              <a:t> </a:t>
            </a:r>
            <a:r>
              <a:rPr lang="en-US" sz="2800" dirty="0" smtClean="0"/>
              <a:t>public</a:t>
            </a:r>
            <a:r>
              <a:rPr lang="en-US" sz="2800" dirty="0" smtClean="0"/>
              <a:t> </a:t>
            </a:r>
            <a:r>
              <a:rPr lang="en-US" sz="2800" dirty="0" err="1" smtClean="0"/>
              <a:t>tentu</a:t>
            </a:r>
            <a:r>
              <a:rPr lang="en-US" sz="2800" dirty="0" smtClean="0"/>
              <a:t> </a:t>
            </a:r>
            <a:r>
              <a:rPr lang="en-US" sz="2800" dirty="0" err="1"/>
              <a:t>tak</a:t>
            </a:r>
            <a:r>
              <a:rPr lang="en-US" sz="2800" dirty="0"/>
              <a:t>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diredakan</a:t>
            </a:r>
            <a:r>
              <a:rPr lang="en-US" sz="2800" dirty="0"/>
              <a:t>,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sering</a:t>
            </a:r>
            <a:r>
              <a:rPr lang="en-US" sz="2800" dirty="0"/>
              <a:t> kali </a:t>
            </a:r>
            <a:r>
              <a:rPr lang="en-US" sz="2800" dirty="0" err="1"/>
              <a:t>menyangkut</a:t>
            </a:r>
            <a:r>
              <a:rPr lang="en-US" sz="2800" dirty="0"/>
              <a:t> </a:t>
            </a:r>
            <a:r>
              <a:rPr lang="en-US" sz="2800" dirty="0" err="1"/>
              <a:t>perasaan</a:t>
            </a:r>
            <a:r>
              <a:rPr lang="en-US" sz="2800" dirty="0"/>
              <a:t> </a:t>
            </a:r>
            <a:r>
              <a:rPr lang="en-US" sz="2800" dirty="0" err="1"/>
              <a:t>nasionalisme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/>
              <a:t>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gambaran</a:t>
            </a:r>
            <a:r>
              <a:rPr lang="en-US" sz="2800" dirty="0"/>
              <a:t> </a:t>
            </a:r>
            <a:r>
              <a:rPr lang="en-US" sz="2800" dirty="0" err="1"/>
              <a:t>negatif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tetangga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pemberitaaan</a:t>
            </a:r>
            <a:r>
              <a:rPr lang="en-US" sz="2800" dirty="0"/>
              <a:t> </a:t>
            </a:r>
            <a:r>
              <a:rPr lang="en-US" sz="2800" dirty="0" smtClean="0"/>
              <a:t>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err="1"/>
              <a:t>Djelantik</a:t>
            </a:r>
            <a:r>
              <a:rPr lang="en-US" sz="2800" dirty="0"/>
              <a:t>, 2015). </a:t>
            </a:r>
            <a:r>
              <a:rPr lang="en-US" sz="2800" dirty="0" err="1"/>
              <a:t>Pembentukan</a:t>
            </a:r>
            <a:r>
              <a:rPr lang="en-US" sz="2800" dirty="0"/>
              <a:t> </a:t>
            </a:r>
            <a:r>
              <a:rPr lang="en-US" sz="2800" dirty="0" err="1"/>
              <a:t>opini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ketika</a:t>
            </a:r>
            <a:r>
              <a:rPr lang="en-US" sz="2800" dirty="0"/>
              <a:t> media </a:t>
            </a:r>
            <a:r>
              <a:rPr lang="en-US" sz="2800" dirty="0" err="1" smtClean="0"/>
              <a:t>massa</a:t>
            </a:r>
            <a:r>
              <a:rPr lang="en-US" sz="2800" dirty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/>
              <a:t>perhatian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isu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 (Baum, 2008). </a:t>
            </a:r>
            <a:r>
              <a:rPr lang="en-US" sz="2800" dirty="0" err="1"/>
              <a:t>Peran</a:t>
            </a:r>
            <a:r>
              <a:rPr lang="en-US" sz="2800" dirty="0"/>
              <a:t> media </a:t>
            </a:r>
            <a:r>
              <a:rPr lang="en-US" sz="2800" dirty="0" err="1" smtClean="0"/>
              <a:t>massa</a:t>
            </a:r>
            <a:r>
              <a:rPr lang="en-US" sz="2800" dirty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diakui</a:t>
            </a:r>
            <a:r>
              <a:rPr lang="en-US" sz="2800" dirty="0"/>
              <a:t> </a:t>
            </a:r>
            <a:r>
              <a:rPr lang="en-US" sz="2800" dirty="0" err="1"/>
              <a:t>cukup</a:t>
            </a:r>
            <a:r>
              <a:rPr lang="en-US" sz="2800" dirty="0"/>
              <a:t> </a:t>
            </a:r>
            <a:r>
              <a:rPr lang="en-US" sz="2800" dirty="0" err="1"/>
              <a:t>berpengaruh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menjaga</a:t>
            </a:r>
            <a:r>
              <a:rPr lang="en-US" sz="2800" dirty="0"/>
              <a:t> </a:t>
            </a:r>
            <a:r>
              <a:rPr lang="en-US" sz="2800" dirty="0" err="1"/>
              <a:t>harmonisasi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 smtClean="0"/>
              <a:t>Internasional</a:t>
            </a:r>
            <a:r>
              <a:rPr lang="en-US" sz="2800" dirty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Negara.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289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mediator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mediator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menanggapi</a:t>
            </a:r>
            <a:r>
              <a:rPr lang="en-US" dirty="0"/>
              <a:t> </a:t>
            </a:r>
            <a:r>
              <a:rPr lang="en-US" dirty="0" err="1"/>
              <a:t>isu</a:t>
            </a:r>
            <a:endParaRPr lang="en-US" dirty="0"/>
          </a:p>
          <a:p>
            <a:r>
              <a:rPr lang="en-US" dirty="0" err="1"/>
              <a:t>tertentu</a:t>
            </a:r>
            <a:r>
              <a:rPr lang="en-US" dirty="0"/>
              <a:t> (Thune, 2009). </a:t>
            </a:r>
            <a:r>
              <a:rPr lang="en-US" dirty="0" err="1"/>
              <a:t>Bahkan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</a:t>
            </a:r>
            <a:r>
              <a:rPr lang="en-US" dirty="0" err="1"/>
              <a:t>antar</a:t>
            </a:r>
            <a:endParaRPr lang="en-US" dirty="0"/>
          </a:p>
          <a:p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internasiona</a:t>
            </a:r>
            <a:r>
              <a:rPr lang="en-US" dirty="0"/>
              <a:t> (Stengel, 2017).</a:t>
            </a:r>
          </a:p>
          <a:p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pemeritah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(</a:t>
            </a:r>
            <a:r>
              <a:rPr lang="en-US" dirty="0" err="1"/>
              <a:t>Coban</a:t>
            </a:r>
            <a:r>
              <a:rPr lang="en-US" dirty="0"/>
              <a:t>, 2016).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</a:t>
            </a:r>
          </a:p>
          <a:p>
            <a:r>
              <a:rPr lang="en-US" dirty="0" err="1"/>
              <a:t>peran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</a:t>
            </a:r>
            <a:r>
              <a:rPr lang="en-US" dirty="0" err="1"/>
              <a:t>Saleem</a:t>
            </a:r>
            <a:r>
              <a:rPr lang="en-US" dirty="0"/>
              <a:t>,</a:t>
            </a:r>
          </a:p>
          <a:p>
            <a:r>
              <a:rPr lang="en-US" dirty="0"/>
              <a:t>2007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97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err="1"/>
              <a:t>Peran</a:t>
            </a:r>
            <a:r>
              <a:rPr lang="en-US" sz="3600" dirty="0"/>
              <a:t> media </a:t>
            </a:r>
            <a:r>
              <a:rPr lang="en-US" sz="3600" dirty="0" err="1"/>
              <a:t>massa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antar</a:t>
            </a:r>
            <a:r>
              <a:rPr lang="en-US" sz="3600" dirty="0"/>
              <a:t>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disebutkan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peran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endParaRPr lang="en-US" sz="3600" dirty="0"/>
          </a:p>
          <a:p>
            <a:r>
              <a:rPr lang="en-US" sz="3600" dirty="0" err="1"/>
              <a:t>jalur</a:t>
            </a:r>
            <a:r>
              <a:rPr lang="en-US" sz="3600" dirty="0"/>
              <a:t> </a:t>
            </a:r>
            <a:r>
              <a:rPr lang="en-US" sz="3600" dirty="0" err="1"/>
              <a:t>kedua</a:t>
            </a:r>
            <a:r>
              <a:rPr lang="en-US" sz="3600" dirty="0"/>
              <a:t>. </a:t>
            </a:r>
            <a:r>
              <a:rPr lang="en-US" sz="3600" dirty="0" err="1"/>
              <a:t>Diplomasi</a:t>
            </a:r>
            <a:r>
              <a:rPr lang="en-US" sz="3600" dirty="0"/>
              <a:t> yang </a:t>
            </a: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jalur</a:t>
            </a:r>
            <a:r>
              <a:rPr lang="en-US" sz="3600" dirty="0"/>
              <a:t> </a:t>
            </a:r>
            <a:r>
              <a:rPr lang="en-US" sz="3600" dirty="0" err="1"/>
              <a:t>pertama</a:t>
            </a:r>
            <a:r>
              <a:rPr lang="en-US" sz="3600" dirty="0"/>
              <a:t>. </a:t>
            </a:r>
            <a:r>
              <a:rPr lang="en-US" sz="3600" dirty="0" err="1"/>
              <a:t>Diplomasi</a:t>
            </a:r>
            <a:endParaRPr lang="en-US" sz="3600" dirty="0"/>
          </a:p>
          <a:p>
            <a:r>
              <a:rPr lang="en-US" sz="3600" dirty="0" err="1"/>
              <a:t>jalur</a:t>
            </a:r>
            <a:r>
              <a:rPr lang="en-US" sz="3600" dirty="0"/>
              <a:t> </a:t>
            </a:r>
            <a:r>
              <a:rPr lang="en-US" sz="3600" dirty="0" err="1"/>
              <a:t>kedua</a:t>
            </a:r>
            <a:r>
              <a:rPr lang="en-US" sz="3600" dirty="0"/>
              <a:t> </a:t>
            </a: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aktor-aktor</a:t>
            </a:r>
            <a:r>
              <a:rPr lang="en-US" sz="3600" dirty="0"/>
              <a:t> non-</a:t>
            </a:r>
            <a:r>
              <a:rPr lang="en-US" sz="3600" dirty="0" err="1"/>
              <a:t>pemerintah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individu</a:t>
            </a:r>
            <a:r>
              <a:rPr lang="en-US" sz="3600" dirty="0"/>
              <a:t> yang </a:t>
            </a:r>
            <a:r>
              <a:rPr lang="en-US" sz="3600" dirty="0" err="1"/>
              <a:t>bersifat</a:t>
            </a:r>
            <a:r>
              <a:rPr lang="en-US" sz="3600" dirty="0"/>
              <a:t> informal</a:t>
            </a:r>
          </a:p>
          <a:p>
            <a:r>
              <a:rPr lang="en-US" sz="3600" dirty="0"/>
              <a:t>(Diamond &amp; McDonald, 1996).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01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Diplomasi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kedua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Diplomasi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melengkapi</a:t>
            </a:r>
            <a:r>
              <a:rPr lang="en-US" sz="2400" dirty="0"/>
              <a:t> </a:t>
            </a:r>
            <a:r>
              <a:rPr lang="en-US" sz="2400" dirty="0" err="1"/>
              <a:t>upaya-upaya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 </a:t>
            </a:r>
            <a:r>
              <a:rPr lang="en-US" sz="2400" dirty="0" err="1"/>
              <a:t>Diplomasi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diplomasi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 smtClean="0"/>
              <a:t>dengan</a:t>
            </a:r>
            <a:r>
              <a:rPr lang="en-US" sz="2400" dirty="0"/>
              <a:t>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di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multi-track diplomacy (</a:t>
            </a:r>
            <a:r>
              <a:rPr lang="en-US" sz="2400" dirty="0" err="1" smtClean="0"/>
              <a:t>Djelantik</a:t>
            </a:r>
            <a:r>
              <a:rPr lang="en-US" sz="2400" dirty="0" smtClean="0"/>
              <a:t>, 2008</a:t>
            </a:r>
            <a:r>
              <a:rPr lang="en-US" sz="2400" dirty="0"/>
              <a:t>).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diplomasi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  <a:r>
              <a:rPr lang="en-US" sz="2400" dirty="0" err="1"/>
              <a:t>pertama</a:t>
            </a:r>
            <a:r>
              <a:rPr lang="en-US" sz="2400" dirty="0"/>
              <a:t>, </a:t>
            </a:r>
            <a:r>
              <a:rPr lang="en-US" sz="2400" dirty="0" err="1"/>
              <a:t>pemerintah</a:t>
            </a:r>
            <a:r>
              <a:rPr lang="en-US" sz="2400" dirty="0"/>
              <a:t>; </a:t>
            </a:r>
            <a:r>
              <a:rPr lang="en-US" sz="2400" dirty="0" err="1"/>
              <a:t>kedua</a:t>
            </a:r>
            <a:r>
              <a:rPr lang="en-US" sz="2400" dirty="0"/>
              <a:t>, para </a:t>
            </a:r>
            <a:r>
              <a:rPr lang="en-US" sz="2400" dirty="0" err="1"/>
              <a:t>profesional</a:t>
            </a:r>
            <a:r>
              <a:rPr lang="en-US" sz="2400" dirty="0"/>
              <a:t> </a:t>
            </a:r>
            <a:r>
              <a:rPr lang="en-US" sz="2400" dirty="0" err="1"/>
              <a:t>nonpemerintah</a:t>
            </a:r>
            <a:r>
              <a:rPr lang="en-US" sz="2400" dirty="0"/>
              <a:t>; </a:t>
            </a:r>
            <a:r>
              <a:rPr lang="en-US" sz="2400" dirty="0" err="1"/>
              <a:t>ketiga</a:t>
            </a:r>
            <a:r>
              <a:rPr lang="en-US" sz="2400" dirty="0"/>
              <a:t>,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dagang</a:t>
            </a:r>
            <a:r>
              <a:rPr lang="en-US" sz="2400" dirty="0"/>
              <a:t>; </a:t>
            </a:r>
            <a:r>
              <a:rPr lang="en-US" sz="2400" dirty="0" err="1"/>
              <a:t>keempat</a:t>
            </a:r>
            <a:r>
              <a:rPr lang="en-US" sz="2400" dirty="0"/>
              <a:t>,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sipil</a:t>
            </a:r>
            <a:r>
              <a:rPr lang="en-US" sz="2400" dirty="0"/>
              <a:t>; </a:t>
            </a:r>
            <a:r>
              <a:rPr lang="en-US" sz="2400" dirty="0" err="1" smtClean="0"/>
              <a:t>kelima</a:t>
            </a:r>
            <a:r>
              <a:rPr lang="en-US" sz="2400" dirty="0" smtClean="0"/>
              <a:t>,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pelatihan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edukasi</a:t>
            </a:r>
            <a:r>
              <a:rPr lang="en-US" sz="2400" dirty="0"/>
              <a:t>; </a:t>
            </a:r>
            <a:r>
              <a:rPr lang="en-US" sz="2400" dirty="0" err="1"/>
              <a:t>keenam</a:t>
            </a:r>
            <a:r>
              <a:rPr lang="en-US" sz="2400" dirty="0"/>
              <a:t>, </a:t>
            </a:r>
            <a:r>
              <a:rPr lang="en-US" sz="2400" dirty="0" err="1"/>
              <a:t>aktivisme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perdamaian</a:t>
            </a:r>
            <a:r>
              <a:rPr lang="en-US" sz="2400" dirty="0"/>
              <a:t>, </a:t>
            </a:r>
            <a:r>
              <a:rPr lang="en-US" sz="2400" dirty="0" smtClean="0"/>
              <a:t>HAM, </a:t>
            </a:r>
            <a:r>
              <a:rPr lang="en-US" sz="2400" dirty="0" err="1" smtClean="0"/>
              <a:t>lingkungan</a:t>
            </a:r>
            <a:r>
              <a:rPr lang="en-US" sz="2400" dirty="0"/>
              <a:t>, </a:t>
            </a:r>
            <a:r>
              <a:rPr lang="en-US" sz="2400" dirty="0" err="1"/>
              <a:t>keadilan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; </a:t>
            </a:r>
            <a:r>
              <a:rPr lang="en-US" sz="2400" dirty="0" err="1"/>
              <a:t>ketujuh</a:t>
            </a:r>
            <a:r>
              <a:rPr lang="en-US" sz="2400" dirty="0"/>
              <a:t>, agama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perdamaian</a:t>
            </a:r>
            <a:r>
              <a:rPr lang="en-US" sz="2400" dirty="0"/>
              <a:t>; </a:t>
            </a:r>
            <a:r>
              <a:rPr lang="en-US" sz="2400" dirty="0" err="1"/>
              <a:t>kedelapan</a:t>
            </a:r>
            <a:r>
              <a:rPr lang="en-US" sz="2400" dirty="0"/>
              <a:t>, </a:t>
            </a:r>
            <a:r>
              <a:rPr lang="en-US" sz="2400" dirty="0" err="1" smtClean="0"/>
              <a:t>pendanaan</a:t>
            </a:r>
            <a:r>
              <a:rPr lang="en-US" sz="2400" dirty="0"/>
              <a:t> </a:t>
            </a:r>
            <a:r>
              <a:rPr lang="en-US" sz="2400" dirty="0" smtClean="0"/>
              <a:t>(funding</a:t>
            </a:r>
            <a:r>
              <a:rPr lang="en-US" sz="2400" dirty="0"/>
              <a:t>)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perdamaian</a:t>
            </a:r>
            <a:r>
              <a:rPr lang="en-US" sz="2400" dirty="0"/>
              <a:t>; </a:t>
            </a:r>
            <a:r>
              <a:rPr lang="en-US" sz="2400" dirty="0" err="1"/>
              <a:t>kesembilan</a:t>
            </a:r>
            <a:r>
              <a:rPr lang="en-US" sz="2400" dirty="0"/>
              <a:t>,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media </a:t>
            </a:r>
            <a:r>
              <a:rPr lang="en-US" sz="2400" dirty="0" err="1"/>
              <a:t>massa</a:t>
            </a:r>
            <a:r>
              <a:rPr lang="en-US" sz="2400" dirty="0"/>
              <a:t> </a:t>
            </a:r>
            <a:r>
              <a:rPr lang="en-US" sz="2400" dirty="0" err="1" smtClean="0"/>
              <a:t>bertujuan</a:t>
            </a:r>
            <a:r>
              <a:rPr lang="en-US" sz="2400" dirty="0"/>
              <a:t> </a:t>
            </a:r>
            <a:r>
              <a:rPr lang="en-US" sz="2400" dirty="0" err="1" smtClean="0"/>
              <a:t>perdamaian</a:t>
            </a:r>
            <a:r>
              <a:rPr lang="en-US" sz="2400" dirty="0" smtClean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(Diamond &amp; McDonald, 1996).</a:t>
            </a:r>
          </a:p>
        </p:txBody>
      </p:sp>
    </p:spTree>
    <p:extLst>
      <p:ext uri="{BB962C8B-B14F-4D97-AF65-F5344CB8AC3E}">
        <p14:creationId xmlns:p14="http://schemas.microsoft.com/office/powerpoint/2010/main" val="923944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1155680" cy="6272011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redaksi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 </a:t>
            </a:r>
            <a:r>
              <a:rPr lang="en-US" dirty="0" err="1"/>
              <a:t>berbahasa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JP, </a:t>
            </a:r>
            <a:r>
              <a:rPr lang="en-US" dirty="0" err="1"/>
              <a:t>perhatian</a:t>
            </a:r>
            <a:r>
              <a:rPr lang="en-US" dirty="0"/>
              <a:t> JP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endParaRPr lang="en-US" dirty="0"/>
          </a:p>
          <a:p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headline,</a:t>
            </a:r>
          </a:p>
          <a:p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.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setiap</a:t>
            </a:r>
            <a:endParaRPr lang="en-US" dirty="0"/>
          </a:p>
          <a:p>
            <a:r>
              <a:rPr lang="en-US" dirty="0" err="1"/>
              <a:t>edisi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(</a:t>
            </a:r>
            <a:r>
              <a:rPr lang="en-US" dirty="0" err="1"/>
              <a:t>insidental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headline</a:t>
            </a:r>
          </a:p>
          <a:p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letusan</a:t>
            </a:r>
            <a:r>
              <a:rPr lang="en-US" dirty="0"/>
              <a:t> </a:t>
            </a:r>
            <a:r>
              <a:rPr lang="en-US" dirty="0" err="1"/>
              <a:t>gunung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Redaksi</a:t>
            </a:r>
            <a:r>
              <a:rPr lang="en-US" dirty="0" smtClean="0"/>
              <a:t> </a:t>
            </a:r>
            <a:r>
              <a:rPr lang="en-US" dirty="0"/>
              <a:t>JP 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</a:t>
            </a:r>
          </a:p>
          <a:p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tergabung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ASEAN. JP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perhatian</a:t>
            </a:r>
            <a:endParaRPr lang="en-US" dirty="0"/>
          </a:p>
          <a:p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ASEAN.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terhadap</a:t>
            </a:r>
            <a:endParaRPr lang="en-US" dirty="0"/>
          </a:p>
          <a:p>
            <a:r>
              <a:rPr lang="en-US" dirty="0" err="1"/>
              <a:t>negara-negara</a:t>
            </a:r>
            <a:r>
              <a:rPr lang="en-US" dirty="0"/>
              <a:t> ASEAN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berita-berita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ASEAN</a:t>
            </a:r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halaman</a:t>
            </a:r>
            <a:endParaRPr lang="en-US" dirty="0"/>
          </a:p>
          <a:p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berita-berita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ASEAN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61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redaksi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ASEAN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endParaRPr lang="en-US" dirty="0"/>
          </a:p>
          <a:p>
            <a:r>
              <a:rPr lang="en-US" dirty="0" err="1"/>
              <a:t>pendiri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JP,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Jusuf</a:t>
            </a:r>
            <a:r>
              <a:rPr lang="en-US" dirty="0"/>
              <a:t> </a:t>
            </a:r>
            <a:r>
              <a:rPr lang="en-US" dirty="0" err="1"/>
              <a:t>Wanandi</a:t>
            </a:r>
            <a:r>
              <a:rPr lang="en-US" dirty="0"/>
              <a:t>. </a:t>
            </a:r>
            <a:r>
              <a:rPr lang="en-US" dirty="0" err="1"/>
              <a:t>Jusuf</a:t>
            </a:r>
            <a:r>
              <a:rPr lang="en-US" dirty="0"/>
              <a:t> </a:t>
            </a:r>
            <a:r>
              <a:rPr lang="en-US" dirty="0" err="1"/>
              <a:t>Wanandi</a:t>
            </a:r>
            <a:r>
              <a:rPr lang="en-US" dirty="0"/>
              <a:t> </a:t>
            </a:r>
            <a:r>
              <a:rPr lang="en-US" dirty="0" err="1"/>
              <a:t>memberikan</a:t>
            </a:r>
            <a:endParaRPr lang="en-US" dirty="0"/>
          </a:p>
          <a:p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ASEAN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lewat</a:t>
            </a:r>
            <a:endParaRPr lang="en-US" dirty="0"/>
          </a:p>
          <a:p>
            <a:r>
              <a:rPr lang="en-US" dirty="0" err="1"/>
              <a:t>lembaganya</a:t>
            </a:r>
            <a:r>
              <a:rPr lang="en-US" dirty="0"/>
              <a:t> Center for Strategic and International Studies (CSIS). </a:t>
            </a:r>
            <a:r>
              <a:rPr lang="en-US" dirty="0" err="1"/>
              <a:t>Sehingga</a:t>
            </a:r>
            <a:r>
              <a:rPr lang="en-US" dirty="0"/>
              <a:t> JP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memberi</a:t>
            </a:r>
            <a:endParaRPr lang="en-US" dirty="0"/>
          </a:p>
          <a:p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bilateral </a:t>
            </a:r>
            <a:r>
              <a:rPr lang="en-US" dirty="0" err="1"/>
              <a:t>negara-negara</a:t>
            </a:r>
            <a:r>
              <a:rPr lang="en-US" dirty="0"/>
              <a:t> ASEAN,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hubungan</a:t>
            </a:r>
            <a:endParaRPr lang="en-US" dirty="0"/>
          </a:p>
          <a:p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Negara ASEANs.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redaksi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pula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keikutsertaan</a:t>
            </a:r>
            <a:r>
              <a:rPr lang="en-US" dirty="0"/>
              <a:t> </a:t>
            </a:r>
            <a:r>
              <a:rPr lang="en-US" dirty="0" smtClean="0"/>
              <a:t>JP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anggota</a:t>
            </a:r>
            <a:r>
              <a:rPr lang="en-US" dirty="0"/>
              <a:t> ASIA News Network,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media-media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endParaRPr lang="en-US" dirty="0"/>
          </a:p>
          <a:p>
            <a:r>
              <a:rPr lang="en-US" dirty="0" err="1"/>
              <a:t>wilayah</a:t>
            </a:r>
            <a:r>
              <a:rPr lang="en-US" dirty="0"/>
              <a:t> Asia.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16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Mengacu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hirarki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media (hierarchy of influence)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smtClean="0"/>
              <a:t>Shoemaker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/>
              <a:t>Reese (</a:t>
            </a:r>
            <a:r>
              <a:rPr lang="en-US" sz="2800" dirty="0" err="1"/>
              <a:t>Perloff</a:t>
            </a:r>
            <a:r>
              <a:rPr lang="en-US" sz="2800" dirty="0"/>
              <a:t>, 2014)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visi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misi</a:t>
            </a:r>
            <a:r>
              <a:rPr lang="en-US" sz="2800" dirty="0"/>
              <a:t> JP yang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 smtClean="0"/>
              <a:t>kemanusiaan</a:t>
            </a:r>
            <a:r>
              <a:rPr lang="en-US" sz="2800" dirty="0" smtClean="0"/>
              <a:t>, </a:t>
            </a:r>
            <a:r>
              <a:rPr lang="en-US" sz="2800" dirty="0" err="1" smtClean="0"/>
              <a:t>perdamaian</a:t>
            </a:r>
            <a:r>
              <a:rPr lang="en-US" sz="2800" dirty="0"/>
              <a:t>, </a:t>
            </a:r>
            <a:r>
              <a:rPr lang="en-US" sz="2800" dirty="0" err="1"/>
              <a:t>demokrasi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pluralisme</a:t>
            </a:r>
            <a:r>
              <a:rPr lang="en-US" sz="2800" dirty="0"/>
              <a:t> yang </a:t>
            </a:r>
            <a:r>
              <a:rPr lang="en-US" sz="2800" dirty="0" err="1"/>
              <a:t>tersirat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pemberitaan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 smtClean="0"/>
              <a:t>dapat</a:t>
            </a:r>
            <a:r>
              <a:rPr lang="en-US" sz="2800" dirty="0"/>
              <a:t> </a:t>
            </a:r>
            <a:r>
              <a:rPr lang="en-US" sz="2800" dirty="0" err="1" smtClean="0"/>
              <a:t>dikategorikan</a:t>
            </a:r>
            <a:r>
              <a:rPr lang="en-US" sz="2800" dirty="0" smtClean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kelima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hirarki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ideologi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Pengaruh</a:t>
            </a:r>
            <a:r>
              <a:rPr lang="en-US" sz="2800" dirty="0"/>
              <a:t> </a:t>
            </a:r>
            <a:r>
              <a:rPr lang="en-US" sz="2800" dirty="0" err="1"/>
              <a:t>ideologi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 paling </a:t>
            </a:r>
            <a:r>
              <a:rPr lang="en-US" sz="2800" dirty="0" err="1"/>
              <a:t>menyeluruh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9152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Ideologi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simbolik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kekuatan-kekuatan</a:t>
            </a:r>
            <a:endParaRPr lang="en-US" dirty="0"/>
          </a:p>
          <a:p>
            <a:r>
              <a:rPr lang="en-US" dirty="0" err="1"/>
              <a:t>kohesif</a:t>
            </a:r>
            <a:r>
              <a:rPr lang="en-US" dirty="0"/>
              <a:t> yang </a:t>
            </a:r>
            <a:r>
              <a:rPr lang="en-US" dirty="0" err="1"/>
              <a:t>mempersatukan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(</a:t>
            </a:r>
            <a:r>
              <a:rPr lang="en-US" dirty="0" err="1"/>
              <a:t>Sobur</a:t>
            </a:r>
            <a:r>
              <a:rPr lang="en-US" dirty="0"/>
              <a:t>, 2009).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endParaRPr lang="en-US" dirty="0"/>
          </a:p>
          <a:p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menghadapinya</a:t>
            </a:r>
            <a:r>
              <a:rPr lang="en-US" dirty="0"/>
              <a:t>. </a:t>
            </a:r>
            <a:r>
              <a:rPr lang="en-US" dirty="0" err="1"/>
              <a:t>Ideologi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ideide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penandaan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pemaknaan</a:t>
            </a:r>
            <a:r>
              <a:rPr lang="en-US" dirty="0"/>
              <a:t>. Cara </a:t>
            </a:r>
            <a:r>
              <a:rPr lang="en-US" dirty="0" err="1"/>
              <a:t>wartawan</a:t>
            </a:r>
            <a:endParaRPr lang="en-US" dirty="0"/>
          </a:p>
          <a:p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kacamata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endParaRPr lang="en-US" dirty="0"/>
          </a:p>
          <a:p>
            <a:r>
              <a:rPr lang="en-US" dirty="0" err="1"/>
              <a:t>ideologi</a:t>
            </a:r>
            <a:r>
              <a:rPr lang="en-US" dirty="0"/>
              <a:t> (</a:t>
            </a:r>
            <a:r>
              <a:rPr lang="en-US" dirty="0" err="1"/>
              <a:t>Eriyanto</a:t>
            </a:r>
            <a:r>
              <a:rPr lang="en-US" dirty="0"/>
              <a:t>, 2002).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144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</TotalTime>
  <Words>941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Media Massa Membentuk Opini Publik Internasional</vt:lpstr>
      <vt:lpstr>Sentimen Negatif</vt:lpstr>
      <vt:lpstr>Media massa sangat efektif menjadi mediator</vt:lpstr>
      <vt:lpstr>PowerPoint Presentation</vt:lpstr>
      <vt:lpstr>Diplomasi jalur kedua</vt:lpstr>
      <vt:lpstr>PowerPoint Presentation</vt:lpstr>
      <vt:lpstr>PowerPoint Presentation</vt:lpstr>
      <vt:lpstr>PowerPoint Presentation</vt:lpstr>
      <vt:lpstr>Ideologi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13</cp:revision>
  <dcterms:created xsi:type="dcterms:W3CDTF">2025-04-08T06:54:04Z</dcterms:created>
  <dcterms:modified xsi:type="dcterms:W3CDTF">2025-04-08T07:59:50Z</dcterms:modified>
</cp:coreProperties>
</file>