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27" autoAdjust="0"/>
    <p:restoredTop sz="94660"/>
  </p:normalViewPr>
  <p:slideViewPr>
    <p:cSldViewPr snapToGrid="0">
      <p:cViewPr varScale="1">
        <p:scale>
          <a:sx n="67" d="100"/>
          <a:sy n="67" d="100"/>
        </p:scale>
        <p:origin x="72" y="2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8577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8553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38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091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7952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668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47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711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361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07245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08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04C0B-97D7-489C-A33E-85DA4C4B04DC}" type="datetimeFigureOut">
              <a:rPr lang="en-US" smtClean="0"/>
              <a:t>3/19/2025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A303DC-8831-4182-8009-E41D3B8D8E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064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MEDIA SOSIAL DALAM HUBUNGAN INTERNASIONAL</a:t>
            </a:r>
            <a:br>
              <a:rPr lang="en-US" b="1" dirty="0" smtClean="0"/>
            </a:br>
            <a:r>
              <a:rPr lang="en-US" b="1" dirty="0"/>
              <a:t> 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37037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314324"/>
            <a:ext cx="10515600" cy="6372225"/>
          </a:xfrm>
        </p:spPr>
        <p:txBody>
          <a:bodyPr>
            <a:normAutofit/>
          </a:bodyPr>
          <a:lstStyle/>
          <a:p>
            <a:r>
              <a:rPr lang="en-US" dirty="0" err="1"/>
              <a:t>Lanskap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yang </a:t>
            </a:r>
            <a:r>
              <a:rPr lang="en-US" dirty="0" err="1"/>
              <a:t>signifikan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</a:t>
            </a:r>
            <a:r>
              <a:rPr lang="en-US" dirty="0" err="1"/>
              <a:t>komunikasi</a:t>
            </a:r>
            <a:r>
              <a:rPr lang="en-US" dirty="0"/>
              <a:t>, internet,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komputer</a:t>
            </a:r>
            <a:r>
              <a:rPr lang="en-US" dirty="0"/>
              <a:t>, yang </a:t>
            </a:r>
            <a:r>
              <a:rPr lang="en-US" dirty="0" err="1"/>
              <a:t>melahirkan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jaringan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menjadikan</a:t>
            </a:r>
            <a:r>
              <a:rPr lang="en-US" dirty="0"/>
              <a:t> </a:t>
            </a:r>
            <a:r>
              <a:rPr lang="en-US" dirty="0" err="1"/>
              <a:t>wahana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aktor-aktor</a:t>
            </a:r>
            <a:r>
              <a:rPr lang="en-US" dirty="0"/>
              <a:t> non-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menyuarakan</a:t>
            </a:r>
            <a:r>
              <a:rPr lang="en-US" dirty="0"/>
              <a:t> </a:t>
            </a:r>
            <a:r>
              <a:rPr lang="en-US" dirty="0" err="1"/>
              <a:t>aspirasi</a:t>
            </a:r>
            <a:r>
              <a:rPr lang="en-US" dirty="0"/>
              <a:t>, </a:t>
            </a:r>
            <a:r>
              <a:rPr lang="en-US" dirty="0" err="1"/>
              <a:t>keinginan</a:t>
            </a:r>
            <a:r>
              <a:rPr lang="en-US" dirty="0"/>
              <a:t>, ide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gagasan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menanggapi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isu</a:t>
            </a:r>
            <a:r>
              <a:rPr lang="en-US" dirty="0"/>
              <a:t>, </a:t>
            </a:r>
            <a:r>
              <a:rPr lang="en-US" dirty="0" err="1"/>
              <a:t>peristiwa</a:t>
            </a:r>
            <a:r>
              <a:rPr lang="en-US" dirty="0"/>
              <a:t>,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perundingan</a:t>
            </a:r>
            <a:r>
              <a:rPr lang="en-US" dirty="0"/>
              <a:t> yang </a:t>
            </a:r>
            <a:r>
              <a:rPr lang="en-US" dirty="0" err="1"/>
              <a:t>dilaksanakan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kancah</a:t>
            </a:r>
            <a:r>
              <a:rPr lang="en-US" dirty="0"/>
              <a:t> forum-forum </a:t>
            </a:r>
            <a:r>
              <a:rPr lang="en-US" dirty="0" err="1"/>
              <a:t>internasional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Media </a:t>
            </a:r>
            <a:r>
              <a:rPr lang="en-US" dirty="0" err="1"/>
              <a:t>sosial</a:t>
            </a:r>
            <a:r>
              <a:rPr lang="en-US" dirty="0"/>
              <a:t> </a:t>
            </a:r>
            <a:r>
              <a:rPr lang="en-US" dirty="0" err="1"/>
              <a:t>dijadikan</a:t>
            </a:r>
            <a:r>
              <a:rPr lang="en-US" dirty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menggalang</a:t>
            </a:r>
            <a:r>
              <a:rPr lang="en-US" dirty="0"/>
              <a:t> </a:t>
            </a:r>
            <a:r>
              <a:rPr lang="en-US" dirty="0" err="1"/>
              <a:t>dukungan</a:t>
            </a:r>
            <a:r>
              <a:rPr lang="en-US" dirty="0"/>
              <a:t> global, </a:t>
            </a:r>
            <a:r>
              <a:rPr lang="en-US" dirty="0" err="1"/>
              <a:t>mobilisasi</a:t>
            </a:r>
            <a:r>
              <a:rPr lang="en-US" dirty="0"/>
              <a:t> </a:t>
            </a:r>
            <a:r>
              <a:rPr lang="en-US" dirty="0" err="1"/>
              <a:t>massa</a:t>
            </a:r>
            <a:r>
              <a:rPr lang="en-US" dirty="0"/>
              <a:t> global,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jejaring</a:t>
            </a:r>
            <a:r>
              <a:rPr lang="en-US" dirty="0"/>
              <a:t> global,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opini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global, yang </a:t>
            </a:r>
            <a:r>
              <a:rPr lang="en-US" dirty="0" err="1"/>
              <a:t>melintasi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,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aktor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NGO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lintas</a:t>
            </a:r>
            <a:r>
              <a:rPr lang="en-US" dirty="0"/>
              <a:t> </a:t>
            </a:r>
            <a:r>
              <a:rPr lang="en-US" dirty="0" err="1"/>
              <a:t>batas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berkiprah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diperhitungkan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049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DAFTAR PUSTAKA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Adesina</a:t>
            </a:r>
            <a:r>
              <a:rPr lang="en-US" dirty="0"/>
              <a:t>, </a:t>
            </a:r>
            <a:r>
              <a:rPr lang="en-US" dirty="0" err="1"/>
              <a:t>Olubukola</a:t>
            </a:r>
            <a:r>
              <a:rPr lang="en-US" dirty="0"/>
              <a:t> S. 2016, “Foreign Policy in an Era of Digital Diplomacy”, </a:t>
            </a:r>
            <a:r>
              <a:rPr lang="en-US" i="1" dirty="0"/>
              <a:t>African Journal for the Psychological Study of Social Issues, </a:t>
            </a:r>
            <a:r>
              <a:rPr lang="en-US" dirty="0"/>
              <a:t>Vol.19, No.3.</a:t>
            </a:r>
          </a:p>
          <a:p>
            <a:r>
              <a:rPr lang="en-US" dirty="0" err="1"/>
              <a:t>Bjola</a:t>
            </a:r>
            <a:r>
              <a:rPr lang="en-US" dirty="0"/>
              <a:t>, </a:t>
            </a:r>
            <a:r>
              <a:rPr lang="en-US" dirty="0" err="1"/>
              <a:t>Corneliu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Holmes, Marcus. 2015, </a:t>
            </a:r>
            <a:r>
              <a:rPr lang="en-US" i="1" dirty="0"/>
              <a:t>Digital Diplomacy: Theory and Practice</a:t>
            </a:r>
            <a:r>
              <a:rPr lang="en-US" dirty="0"/>
              <a:t>, London and New York: </a:t>
            </a:r>
            <a:r>
              <a:rPr lang="en-US" dirty="0" err="1"/>
              <a:t>Routledge</a:t>
            </a:r>
            <a:r>
              <a:rPr lang="en-US" dirty="0"/>
              <a:t>.</a:t>
            </a:r>
          </a:p>
          <a:p>
            <a:r>
              <a:rPr lang="en-US" dirty="0" err="1"/>
              <a:t>Dahlan</a:t>
            </a:r>
            <a:r>
              <a:rPr lang="en-US" dirty="0"/>
              <a:t>, </a:t>
            </a:r>
            <a:r>
              <a:rPr lang="en-US" dirty="0" err="1"/>
              <a:t>Thamrin</a:t>
            </a:r>
            <a:r>
              <a:rPr lang="en-US" dirty="0"/>
              <a:t>. 2016, </a:t>
            </a:r>
            <a:r>
              <a:rPr lang="en-US" i="1" dirty="0" err="1"/>
              <a:t>Bukan</a:t>
            </a:r>
            <a:r>
              <a:rPr lang="en-US" i="1" dirty="0"/>
              <a:t> Hoax, </a:t>
            </a:r>
            <a:r>
              <a:rPr lang="en-US" dirty="0"/>
              <a:t>Jakarta : </a:t>
            </a:r>
            <a:r>
              <a:rPr lang="en-US" dirty="0" err="1"/>
              <a:t>Peniti</a:t>
            </a:r>
            <a:r>
              <a:rPr lang="en-US" dirty="0"/>
              <a:t> Media. </a:t>
            </a:r>
            <a:r>
              <a:rPr lang="en-US" dirty="0" err="1"/>
              <a:t>Effendy</a:t>
            </a:r>
            <a:r>
              <a:rPr lang="en-US" dirty="0"/>
              <a:t>, </a:t>
            </a:r>
            <a:r>
              <a:rPr lang="en-US" dirty="0" err="1"/>
              <a:t>Onong</a:t>
            </a:r>
            <a:r>
              <a:rPr lang="en-US" dirty="0"/>
              <a:t> </a:t>
            </a:r>
            <a:r>
              <a:rPr lang="en-US" dirty="0" err="1"/>
              <a:t>Uchjana</a:t>
            </a:r>
            <a:r>
              <a:rPr lang="en-US" dirty="0"/>
              <a:t>. 2003, </a:t>
            </a:r>
            <a:r>
              <a:rPr lang="en-US" i="1" dirty="0" err="1"/>
              <a:t>Ilmu</a:t>
            </a:r>
            <a:r>
              <a:rPr lang="en-US" i="1" dirty="0"/>
              <a:t>, </a:t>
            </a:r>
            <a:r>
              <a:rPr lang="en-US" i="1" dirty="0" err="1"/>
              <a:t>Teori</a:t>
            </a:r>
            <a:r>
              <a:rPr lang="en-US" i="1" dirty="0"/>
              <a:t> </a:t>
            </a:r>
            <a:r>
              <a:rPr lang="en-US" i="1" dirty="0" err="1"/>
              <a:t>dan</a:t>
            </a:r>
            <a:r>
              <a:rPr lang="en-US" i="1" dirty="0"/>
              <a:t> </a:t>
            </a:r>
            <a:r>
              <a:rPr lang="en-US" i="1" dirty="0" err="1"/>
              <a:t>Filsafat</a:t>
            </a:r>
            <a:r>
              <a:rPr lang="en-US" i="1" dirty="0"/>
              <a:t> </a:t>
            </a:r>
            <a:r>
              <a:rPr lang="en-US" i="1" dirty="0" err="1"/>
              <a:t>Komunikasi</a:t>
            </a:r>
            <a:r>
              <a:rPr lang="en-US" i="1" dirty="0"/>
              <a:t>,</a:t>
            </a:r>
            <a:endParaRPr lang="en-US" dirty="0"/>
          </a:p>
          <a:p>
            <a:r>
              <a:rPr lang="en-US" dirty="0"/>
              <a:t>Jakarta : Citra Aditya </a:t>
            </a:r>
            <a:r>
              <a:rPr lang="en-US" dirty="0" err="1"/>
              <a:t>Bakti</a:t>
            </a:r>
            <a:r>
              <a:rPr lang="en-US" dirty="0"/>
              <a:t>.</a:t>
            </a:r>
          </a:p>
          <a:p>
            <a:r>
              <a:rPr lang="en-US" dirty="0"/>
              <a:t>Feldman, </a:t>
            </a:r>
            <a:r>
              <a:rPr lang="en-US" dirty="0" err="1"/>
              <a:t>Tonny</a:t>
            </a:r>
            <a:r>
              <a:rPr lang="en-US" dirty="0"/>
              <a:t>. 2005, </a:t>
            </a:r>
            <a:r>
              <a:rPr lang="en-US" i="1" dirty="0"/>
              <a:t>An Introduction to Digital Media</a:t>
            </a:r>
            <a:r>
              <a:rPr lang="en-US" dirty="0"/>
              <a:t>, London &amp; New York : A Blueprint Book.</a:t>
            </a:r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3446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8588"/>
            <a:ext cx="10515600" cy="6048375"/>
          </a:xfrm>
        </p:spPr>
        <p:txBody>
          <a:bodyPr>
            <a:normAutofit/>
          </a:bodyPr>
          <a:lstStyle/>
          <a:p>
            <a:r>
              <a:rPr lang="en-US" sz="3200" dirty="0" err="1"/>
              <a:t>Dalam</a:t>
            </a:r>
            <a:r>
              <a:rPr lang="en-US" sz="3200" dirty="0"/>
              <a:t> </a:t>
            </a:r>
            <a:r>
              <a:rPr lang="en-US" sz="3200" dirty="0" err="1"/>
              <a:t>perspektif</a:t>
            </a:r>
            <a:r>
              <a:rPr lang="en-US" sz="3200" dirty="0"/>
              <a:t> </a:t>
            </a:r>
            <a:r>
              <a:rPr lang="en-US" sz="3200" dirty="0" err="1"/>
              <a:t>komunikasi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, media </a:t>
            </a:r>
            <a:r>
              <a:rPr lang="en-US" sz="3200" dirty="0" err="1"/>
              <a:t>massa</a:t>
            </a:r>
            <a:r>
              <a:rPr lang="en-US" sz="3200" dirty="0"/>
              <a:t>/</a:t>
            </a:r>
            <a:r>
              <a:rPr lang="en-US" sz="3200" dirty="0" err="1"/>
              <a:t>pers</a:t>
            </a:r>
            <a:r>
              <a:rPr lang="en-US" sz="3200" dirty="0"/>
              <a:t> </a:t>
            </a:r>
            <a:r>
              <a:rPr lang="en-US" sz="3200" dirty="0" err="1"/>
              <a:t>terbagi</a:t>
            </a:r>
            <a:r>
              <a:rPr lang="en-US" sz="3200" dirty="0"/>
              <a:t> </a:t>
            </a:r>
            <a:r>
              <a:rPr lang="en-US" sz="3200" dirty="0" err="1"/>
              <a:t>dalam</a:t>
            </a:r>
            <a:r>
              <a:rPr lang="en-US" sz="3200" dirty="0"/>
              <a:t> media </a:t>
            </a:r>
            <a:r>
              <a:rPr lang="en-US" sz="3200" dirty="0" err="1"/>
              <a:t>cetak</a:t>
            </a:r>
            <a:r>
              <a:rPr lang="en-US" sz="3200" dirty="0"/>
              <a:t>, media </a:t>
            </a:r>
            <a:r>
              <a:rPr lang="en-US" sz="3200" dirty="0" err="1"/>
              <a:t>elektronik</a:t>
            </a:r>
            <a:r>
              <a:rPr lang="en-US" sz="3200" dirty="0"/>
              <a:t>, media </a:t>
            </a:r>
            <a:r>
              <a:rPr lang="en-US" sz="3200" i="1" dirty="0"/>
              <a:t>online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media </a:t>
            </a:r>
            <a:r>
              <a:rPr lang="en-US" sz="3200" dirty="0" err="1"/>
              <a:t>sosial</a:t>
            </a:r>
            <a:r>
              <a:rPr lang="en-US" sz="3200" dirty="0"/>
              <a:t> (</a:t>
            </a:r>
            <a:r>
              <a:rPr lang="en-US" sz="3200" dirty="0" err="1"/>
              <a:t>Nurudin</a:t>
            </a:r>
            <a:r>
              <a:rPr lang="en-US" sz="3200" dirty="0"/>
              <a:t>, 2017: 8). Media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telah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mengimbangi</a:t>
            </a:r>
            <a:r>
              <a:rPr lang="en-US" sz="3200" dirty="0"/>
              <a:t> media </a:t>
            </a:r>
            <a:r>
              <a:rPr lang="en-US" sz="3200" i="1" dirty="0"/>
              <a:t>mainstream </a:t>
            </a:r>
            <a:r>
              <a:rPr lang="en-US" sz="3200" dirty="0" err="1"/>
              <a:t>atau</a:t>
            </a:r>
            <a:r>
              <a:rPr lang="en-US" sz="3200" dirty="0"/>
              <a:t> media </a:t>
            </a:r>
            <a:r>
              <a:rPr lang="en-US" sz="3200" dirty="0" err="1"/>
              <a:t>tradisional</a:t>
            </a:r>
            <a:r>
              <a:rPr lang="en-US" sz="3200" dirty="0"/>
              <a:t>, </a:t>
            </a:r>
            <a:r>
              <a:rPr lang="en-US" sz="3200" dirty="0" err="1"/>
              <a:t>seperti</a:t>
            </a:r>
            <a:r>
              <a:rPr lang="en-US" sz="3200" dirty="0"/>
              <a:t> media </a:t>
            </a:r>
            <a:r>
              <a:rPr lang="en-US" sz="3200" dirty="0" err="1"/>
              <a:t>cetak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media </a:t>
            </a:r>
            <a:r>
              <a:rPr lang="en-US" sz="3200" dirty="0" err="1"/>
              <a:t>elektronik</a:t>
            </a:r>
            <a:r>
              <a:rPr lang="en-US" sz="3200" dirty="0"/>
              <a:t>. </a:t>
            </a:r>
            <a:r>
              <a:rPr lang="en-US" sz="3200" dirty="0" err="1"/>
              <a:t>Pengaruh</a:t>
            </a:r>
            <a:r>
              <a:rPr lang="en-US" sz="3200" dirty="0"/>
              <a:t> media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diragukan</a:t>
            </a:r>
            <a:r>
              <a:rPr lang="en-US" sz="3200" dirty="0"/>
              <a:t> </a:t>
            </a:r>
            <a:r>
              <a:rPr lang="en-US" sz="3200" dirty="0" err="1"/>
              <a:t>lagi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media </a:t>
            </a:r>
            <a:r>
              <a:rPr lang="en-US" sz="3200" dirty="0" err="1"/>
              <a:t>alternatif</a:t>
            </a:r>
            <a:r>
              <a:rPr lang="en-US" sz="3200" dirty="0"/>
              <a:t> yang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diakses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mudah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komunitas</a:t>
            </a:r>
            <a:r>
              <a:rPr lang="en-US" sz="3200" dirty="0"/>
              <a:t> global. Media </a:t>
            </a:r>
            <a:r>
              <a:rPr lang="en-US" sz="3200" dirty="0" err="1"/>
              <a:t>cetak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media </a:t>
            </a:r>
            <a:r>
              <a:rPr lang="en-US" sz="3200" dirty="0" err="1"/>
              <a:t>elektronik</a:t>
            </a:r>
            <a:r>
              <a:rPr lang="en-US" sz="3200" dirty="0"/>
              <a:t> </a:t>
            </a:r>
            <a:r>
              <a:rPr lang="en-US" sz="3200" dirty="0" err="1"/>
              <a:t>dinilai</a:t>
            </a:r>
            <a:r>
              <a:rPr lang="en-US" sz="3200" dirty="0"/>
              <a:t> </a:t>
            </a:r>
            <a:r>
              <a:rPr lang="en-US" sz="3200" dirty="0" err="1"/>
              <a:t>bersifat</a:t>
            </a:r>
            <a:r>
              <a:rPr lang="en-US" sz="3200" dirty="0"/>
              <a:t> </a:t>
            </a:r>
            <a:r>
              <a:rPr lang="en-US" sz="3200" dirty="0" err="1"/>
              <a:t>lambat</a:t>
            </a:r>
            <a:r>
              <a:rPr lang="en-US" sz="3200" dirty="0"/>
              <a:t>,  </a:t>
            </a:r>
            <a:r>
              <a:rPr lang="en-US" sz="3200" dirty="0" err="1"/>
              <a:t>kurang</a:t>
            </a:r>
            <a:r>
              <a:rPr lang="en-US" sz="3200" dirty="0"/>
              <a:t>  </a:t>
            </a:r>
            <a:r>
              <a:rPr lang="en-US" sz="3200" dirty="0" err="1"/>
              <a:t>cepat</a:t>
            </a:r>
            <a:r>
              <a:rPr lang="en-US" sz="3200" dirty="0"/>
              <a:t> 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formalistik</a:t>
            </a:r>
            <a:r>
              <a:rPr lang="en-US" sz="3200" dirty="0"/>
              <a:t> </a:t>
            </a:r>
            <a:r>
              <a:rPr lang="en-US" sz="3200" dirty="0" err="1"/>
              <a:t>mulai</a:t>
            </a:r>
            <a:r>
              <a:rPr lang="en-US" sz="3200" dirty="0"/>
              <a:t> </a:t>
            </a:r>
            <a:r>
              <a:rPr lang="en-US" sz="3200" dirty="0" err="1"/>
              <a:t>kurang</a:t>
            </a:r>
            <a:r>
              <a:rPr lang="en-US" sz="3200" dirty="0"/>
              <a:t> </a:t>
            </a:r>
            <a:r>
              <a:rPr lang="en-US" sz="3200" dirty="0" err="1"/>
              <a:t>dilirik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netizen</a:t>
            </a:r>
            <a:r>
              <a:rPr lang="en-US" sz="3200" dirty="0"/>
              <a:t> (Feldman, 2005: 32). </a:t>
            </a:r>
            <a:r>
              <a:rPr lang="en-US" sz="3200" dirty="0" err="1"/>
              <a:t>Netizen</a:t>
            </a:r>
            <a:r>
              <a:rPr lang="en-US" sz="3200" dirty="0"/>
              <a:t> </a:t>
            </a:r>
            <a:r>
              <a:rPr lang="en-US" sz="3200" dirty="0" err="1"/>
              <a:t>mulai</a:t>
            </a:r>
            <a:r>
              <a:rPr lang="en-US" sz="3200" dirty="0"/>
              <a:t> </a:t>
            </a:r>
            <a:r>
              <a:rPr lang="en-US" sz="3200" dirty="0" err="1"/>
              <a:t>melirik</a:t>
            </a:r>
            <a:r>
              <a:rPr lang="en-US" sz="3200" dirty="0"/>
              <a:t> media </a:t>
            </a:r>
            <a:r>
              <a:rPr lang="en-US" sz="3200" dirty="0" err="1"/>
              <a:t>sosial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informasi</a:t>
            </a:r>
            <a:r>
              <a:rPr lang="en-US" sz="3200" dirty="0"/>
              <a:t> </a:t>
            </a:r>
            <a:r>
              <a:rPr lang="en-US" sz="3200" dirty="0" err="1"/>
              <a:t>maupun</a:t>
            </a:r>
            <a:r>
              <a:rPr lang="en-US" sz="3200" dirty="0"/>
              <a:t> </a:t>
            </a:r>
            <a:r>
              <a:rPr lang="en-US" sz="3200" dirty="0" err="1"/>
              <a:t>sumber</a:t>
            </a:r>
            <a:r>
              <a:rPr lang="en-US" sz="3200" dirty="0"/>
              <a:t> </a:t>
            </a:r>
            <a:r>
              <a:rPr lang="en-US" sz="3200" dirty="0" err="1"/>
              <a:t>menyebarkan</a:t>
            </a:r>
            <a:r>
              <a:rPr lang="en-US" sz="3200" dirty="0"/>
              <a:t> </a:t>
            </a:r>
            <a:r>
              <a:rPr lang="en-US" sz="3200" dirty="0" err="1"/>
              <a:t>berita</a:t>
            </a:r>
            <a:r>
              <a:rPr lang="en-US" sz="3200" dirty="0"/>
              <a:t> yang </a:t>
            </a:r>
            <a:r>
              <a:rPr lang="en-US" sz="3200" dirty="0" err="1"/>
              <a:t>langsung</a:t>
            </a:r>
            <a:r>
              <a:rPr lang="en-US" sz="3200" dirty="0"/>
              <a:t> </a:t>
            </a:r>
            <a:r>
              <a:rPr lang="en-US" sz="3200" dirty="0" err="1"/>
              <a:t>mengena</a:t>
            </a:r>
            <a:r>
              <a:rPr lang="en-US" sz="3200" dirty="0"/>
              <a:t> di </a:t>
            </a:r>
            <a:r>
              <a:rPr lang="en-US" sz="3200" dirty="0" err="1"/>
              <a:t>hati</a:t>
            </a:r>
            <a:r>
              <a:rPr lang="en-US" sz="3200" dirty="0"/>
              <a:t> </a:t>
            </a:r>
            <a:r>
              <a:rPr lang="en-US" sz="3200" dirty="0" err="1"/>
              <a:t>masyarakat</a:t>
            </a:r>
            <a:r>
              <a:rPr lang="en-US" sz="3200" dirty="0"/>
              <a:t> global.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576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228600"/>
            <a:ext cx="11058525" cy="6329363"/>
          </a:xfrm>
        </p:spPr>
        <p:txBody>
          <a:bodyPr>
            <a:normAutofit/>
          </a:bodyPr>
          <a:lstStyle/>
          <a:p>
            <a:r>
              <a:rPr lang="en-US" dirty="0" err="1"/>
              <a:t>Berdasarkan</a:t>
            </a:r>
            <a:r>
              <a:rPr lang="en-US" dirty="0"/>
              <a:t> data </a:t>
            </a:r>
            <a:r>
              <a:rPr lang="en-US" dirty="0" err="1"/>
              <a:t>tahun</a:t>
            </a:r>
            <a:r>
              <a:rPr lang="en-US" dirty="0"/>
              <a:t> 2018, lima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Facebook </a:t>
            </a:r>
            <a:r>
              <a:rPr lang="en-US" dirty="0" err="1"/>
              <a:t>terbesar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India 270 </a:t>
            </a:r>
            <a:r>
              <a:rPr lang="en-US" dirty="0" err="1"/>
              <a:t>juta</a:t>
            </a:r>
            <a:r>
              <a:rPr lang="en-US" dirty="0"/>
              <a:t>, </a:t>
            </a:r>
            <a:r>
              <a:rPr lang="en-US" dirty="0" err="1"/>
              <a:t>Amerika</a:t>
            </a:r>
            <a:r>
              <a:rPr lang="en-US" dirty="0"/>
              <a:t> </a:t>
            </a:r>
            <a:r>
              <a:rPr lang="en-US" dirty="0" err="1"/>
              <a:t>Serikat</a:t>
            </a:r>
            <a:r>
              <a:rPr lang="en-US" dirty="0"/>
              <a:t> (AS) 240 </a:t>
            </a:r>
            <a:r>
              <a:rPr lang="en-US" dirty="0" err="1"/>
              <a:t>juta</a:t>
            </a:r>
            <a:r>
              <a:rPr lang="en-US" dirty="0"/>
              <a:t>, Indonesia 140 </a:t>
            </a:r>
            <a:r>
              <a:rPr lang="en-US" dirty="0" err="1"/>
              <a:t>juta</a:t>
            </a:r>
            <a:r>
              <a:rPr lang="en-US" dirty="0"/>
              <a:t>, Brazil 130 </a:t>
            </a:r>
            <a:r>
              <a:rPr lang="en-US" dirty="0" err="1"/>
              <a:t>juta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Mexico 85 </a:t>
            </a:r>
            <a:r>
              <a:rPr lang="en-US" dirty="0" err="1"/>
              <a:t>juta</a:t>
            </a:r>
            <a:r>
              <a:rPr lang="en-US" dirty="0"/>
              <a:t>. Indonesia </a:t>
            </a:r>
            <a:r>
              <a:rPr lang="en-US" dirty="0" err="1"/>
              <a:t>menempati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ketiga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Facebook </a:t>
            </a:r>
            <a:r>
              <a:rPr lang="en-US" dirty="0" err="1"/>
              <a:t>terbesar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r>
              <a:rPr lang="en-US" dirty="0" err="1"/>
              <a:t>Sementara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Instagram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datanya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 AS 120 </a:t>
            </a:r>
            <a:r>
              <a:rPr lang="en-US" dirty="0" err="1"/>
              <a:t>juta</a:t>
            </a:r>
            <a:r>
              <a:rPr lang="en-US" dirty="0"/>
              <a:t>, Brazil 61 </a:t>
            </a:r>
            <a:r>
              <a:rPr lang="en-US" dirty="0" err="1"/>
              <a:t>juta</a:t>
            </a:r>
            <a:r>
              <a:rPr lang="en-US" dirty="0"/>
              <a:t>, India 59 </a:t>
            </a:r>
            <a:r>
              <a:rPr lang="en-US" dirty="0" err="1"/>
              <a:t>juta</a:t>
            </a:r>
            <a:r>
              <a:rPr lang="en-US" dirty="0"/>
              <a:t>, Indonesia 56 </a:t>
            </a:r>
            <a:r>
              <a:rPr lang="en-US" dirty="0" err="1"/>
              <a:t>juta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Turki</a:t>
            </a:r>
            <a:r>
              <a:rPr lang="en-US" dirty="0"/>
              <a:t> 34 </a:t>
            </a:r>
            <a:r>
              <a:rPr lang="en-US" dirty="0" err="1"/>
              <a:t>juta</a:t>
            </a:r>
            <a:r>
              <a:rPr lang="en-US" dirty="0"/>
              <a:t>. Dari </a:t>
            </a:r>
            <a:r>
              <a:rPr lang="en-US" dirty="0" err="1"/>
              <a:t>sisi</a:t>
            </a:r>
            <a:r>
              <a:rPr lang="en-US" dirty="0"/>
              <a:t> </a:t>
            </a:r>
            <a:r>
              <a:rPr lang="en-US" dirty="0" err="1"/>
              <a:t>pengguna</a:t>
            </a:r>
            <a:r>
              <a:rPr lang="en-US" dirty="0"/>
              <a:t> </a:t>
            </a:r>
            <a:r>
              <a:rPr lang="en-US" dirty="0" err="1"/>
              <a:t>Instagram</a:t>
            </a:r>
            <a:r>
              <a:rPr lang="en-US" dirty="0"/>
              <a:t>, Indonesia </a:t>
            </a:r>
            <a:r>
              <a:rPr lang="en-US" dirty="0" err="1"/>
              <a:t>menempati</a:t>
            </a:r>
            <a:r>
              <a:rPr lang="en-US" dirty="0"/>
              <a:t> </a:t>
            </a:r>
            <a:r>
              <a:rPr lang="en-US" dirty="0" err="1"/>
              <a:t>urutan</a:t>
            </a:r>
            <a:r>
              <a:rPr lang="en-US" dirty="0"/>
              <a:t> </a:t>
            </a:r>
            <a:r>
              <a:rPr lang="en-US" dirty="0" err="1"/>
              <a:t>keempat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di </a:t>
            </a:r>
            <a:r>
              <a:rPr lang="en-US" dirty="0" err="1"/>
              <a:t>dunia</a:t>
            </a:r>
            <a:r>
              <a:rPr lang="en-US" dirty="0"/>
              <a:t>, yang </a:t>
            </a:r>
            <a:r>
              <a:rPr lang="en-US" dirty="0" err="1"/>
              <a:t>tentunya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berpotensi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posisi</a:t>
            </a:r>
            <a:r>
              <a:rPr lang="en-US" dirty="0"/>
              <a:t> </a:t>
            </a:r>
            <a:r>
              <a:rPr lang="en-US" dirty="0" err="1"/>
              <a:t>tawar</a:t>
            </a:r>
            <a:r>
              <a:rPr lang="en-US" dirty="0"/>
              <a:t> Indonesia di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.</a:t>
            </a: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751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2888"/>
            <a:ext cx="10515600" cy="5934075"/>
          </a:xfrm>
        </p:spPr>
        <p:txBody>
          <a:bodyPr>
            <a:normAutofit/>
          </a:bodyPr>
          <a:lstStyle/>
          <a:p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Twitter, Indonesia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urutan</a:t>
            </a:r>
            <a:r>
              <a:rPr lang="en-US" dirty="0" smtClean="0"/>
              <a:t> ke-12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Twitter </a:t>
            </a:r>
            <a:r>
              <a:rPr lang="en-US" dirty="0" err="1" smtClean="0"/>
              <a:t>terbesar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, </a:t>
            </a:r>
            <a:r>
              <a:rPr lang="en-US" dirty="0" err="1" smtClean="0"/>
              <a:t>dengan</a:t>
            </a:r>
            <a:r>
              <a:rPr lang="en-US" dirty="0" smtClean="0"/>
              <a:t> total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6,6 </a:t>
            </a:r>
            <a:r>
              <a:rPr lang="en-US" dirty="0" err="1" smtClean="0"/>
              <a:t>juta</a:t>
            </a:r>
            <a:r>
              <a:rPr lang="en-US" dirty="0" smtClean="0"/>
              <a:t>. </a:t>
            </a:r>
            <a:r>
              <a:rPr lang="en-US" dirty="0" err="1" smtClean="0"/>
              <a:t>Jepang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Arab Saudi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Asia yang </a:t>
            </a:r>
            <a:r>
              <a:rPr lang="en-US" dirty="0" err="1" smtClean="0"/>
              <a:t>masuk</a:t>
            </a:r>
            <a:r>
              <a:rPr lang="en-US" dirty="0" smtClean="0"/>
              <a:t> lima </a:t>
            </a:r>
            <a:r>
              <a:rPr lang="en-US" dirty="0" err="1" smtClean="0"/>
              <a:t>besar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Twitter </a:t>
            </a:r>
            <a:r>
              <a:rPr lang="en-US" dirty="0" err="1" smtClean="0"/>
              <a:t>terbanyak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. Hal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bekal</a:t>
            </a:r>
            <a:r>
              <a:rPr lang="en-US" dirty="0" smtClean="0"/>
              <a:t> agar </a:t>
            </a:r>
            <a:r>
              <a:rPr lang="en-US" dirty="0" err="1" smtClean="0"/>
              <a:t>supaya</a:t>
            </a:r>
            <a:r>
              <a:rPr lang="en-US" dirty="0" smtClean="0"/>
              <a:t> </a:t>
            </a:r>
            <a:r>
              <a:rPr lang="en-US" dirty="0" err="1" smtClean="0"/>
              <a:t>menjadikan</a:t>
            </a:r>
            <a:r>
              <a:rPr lang="en-US" dirty="0" smtClean="0"/>
              <a:t> Indonesia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berkiprah</a:t>
            </a:r>
            <a:r>
              <a:rPr lang="en-US" dirty="0" smtClean="0"/>
              <a:t> </a:t>
            </a:r>
            <a:r>
              <a:rPr lang="en-US" dirty="0" err="1" smtClean="0"/>
              <a:t>lagi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Sementara</a:t>
            </a:r>
            <a:r>
              <a:rPr lang="en-US" dirty="0" smtClean="0"/>
              <a:t> </a:t>
            </a:r>
            <a:r>
              <a:rPr lang="en-US" dirty="0" err="1" smtClean="0"/>
              <a:t>itu</a:t>
            </a:r>
            <a:r>
              <a:rPr lang="en-US" dirty="0" smtClean="0"/>
              <a:t>, data yang </a:t>
            </a:r>
            <a:r>
              <a:rPr lang="en-US" dirty="0" err="1" smtClean="0"/>
              <a:t>diterbitkan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Wearesosial</a:t>
            </a:r>
            <a:r>
              <a:rPr lang="en-US" dirty="0" smtClean="0"/>
              <a:t> </a:t>
            </a:r>
            <a:r>
              <a:rPr lang="en-US" dirty="0" err="1" smtClean="0"/>
              <a:t>Hootsuite</a:t>
            </a:r>
            <a:r>
              <a:rPr lang="en-US" dirty="0" smtClean="0"/>
              <a:t>,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bulan</a:t>
            </a:r>
            <a:r>
              <a:rPr lang="en-US" dirty="0" smtClean="0"/>
              <a:t> </a:t>
            </a:r>
            <a:r>
              <a:rPr lang="en-US" dirty="0" err="1" smtClean="0"/>
              <a:t>Januari</a:t>
            </a:r>
            <a:r>
              <a:rPr lang="en-US" dirty="0" smtClean="0"/>
              <a:t> 2019, </a:t>
            </a:r>
            <a:r>
              <a:rPr lang="en-US" dirty="0" err="1" smtClean="0"/>
              <a:t>pengguna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di </a:t>
            </a:r>
            <a:r>
              <a:rPr lang="en-US" dirty="0" err="1" smtClean="0"/>
              <a:t>seluruh</a:t>
            </a:r>
            <a:r>
              <a:rPr lang="en-US" dirty="0" smtClean="0"/>
              <a:t> Indonesia </a:t>
            </a:r>
            <a:r>
              <a:rPr lang="en-US" dirty="0" err="1" smtClean="0"/>
              <a:t>telah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150 </a:t>
            </a:r>
            <a:r>
              <a:rPr lang="en-US" dirty="0" err="1" smtClean="0"/>
              <a:t>juta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persentase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56% </a:t>
            </a:r>
            <a:r>
              <a:rPr lang="en-US" dirty="0" err="1" smtClean="0"/>
              <a:t>dari</a:t>
            </a:r>
            <a:r>
              <a:rPr lang="en-US" dirty="0" smtClean="0"/>
              <a:t> total </a:t>
            </a:r>
            <a:r>
              <a:rPr lang="en-US" dirty="0" err="1" smtClean="0"/>
              <a:t>populasi</a:t>
            </a:r>
            <a:r>
              <a:rPr lang="en-US" dirty="0" smtClean="0"/>
              <a:t>.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pengguna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i="1" dirty="0" smtClean="0"/>
              <a:t>mobile/gadget/smartphone </a:t>
            </a:r>
            <a:r>
              <a:rPr lang="en-US" dirty="0" err="1" smtClean="0"/>
              <a:t>berkisar</a:t>
            </a:r>
            <a:r>
              <a:rPr lang="en-US" dirty="0" smtClean="0"/>
              <a:t> 130juta </a:t>
            </a:r>
            <a:r>
              <a:rPr lang="en-US" dirty="0" err="1" smtClean="0"/>
              <a:t>penduduk</a:t>
            </a:r>
            <a:r>
              <a:rPr lang="en-US" dirty="0" smtClean="0"/>
              <a:t>. Data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menggambarkan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Indonesia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aktif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menggunakan</a:t>
            </a:r>
            <a:r>
              <a:rPr lang="en-US" dirty="0" smtClean="0"/>
              <a:t> media </a:t>
            </a:r>
            <a:r>
              <a:rPr lang="en-US" dirty="0" err="1" smtClean="0"/>
              <a:t>sosial</a:t>
            </a:r>
            <a:r>
              <a:rPr lang="en-US" dirty="0" smtClean="0"/>
              <a:t> di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maya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669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7213" y="142874"/>
            <a:ext cx="10796587" cy="6715125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Perkembangan</a:t>
            </a:r>
            <a:r>
              <a:rPr lang="en-US" sz="3600" dirty="0" smtClean="0"/>
              <a:t> </a:t>
            </a:r>
            <a:r>
              <a:rPr lang="en-US" sz="3600" dirty="0"/>
              <a:t>media </a:t>
            </a:r>
            <a:r>
              <a:rPr lang="en-US" sz="3600" dirty="0" err="1"/>
              <a:t>sosial</a:t>
            </a:r>
            <a:r>
              <a:rPr lang="en-US" sz="3600" dirty="0"/>
              <a:t> </a:t>
            </a:r>
            <a:r>
              <a:rPr lang="en-US" sz="3600" dirty="0" err="1"/>
              <a:t>ini</a:t>
            </a:r>
            <a:r>
              <a:rPr lang="en-US" sz="3600" dirty="0"/>
              <a:t> </a:t>
            </a:r>
            <a:r>
              <a:rPr lang="en-US" sz="3600" dirty="0" err="1"/>
              <a:t>telah</a:t>
            </a:r>
            <a:r>
              <a:rPr lang="en-US" sz="3600" dirty="0"/>
              <a:t> </a:t>
            </a:r>
            <a:r>
              <a:rPr lang="en-US" sz="3600" dirty="0" err="1"/>
              <a:t>bermanfaat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internasional</a:t>
            </a:r>
            <a:r>
              <a:rPr lang="en-US" sz="3600" dirty="0"/>
              <a:t>, </a:t>
            </a:r>
            <a:r>
              <a:rPr lang="en-US" sz="3600" dirty="0" err="1"/>
              <a:t>khususnya</a:t>
            </a:r>
            <a:r>
              <a:rPr lang="en-US" sz="3600" dirty="0"/>
              <a:t>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, </a:t>
            </a:r>
            <a:r>
              <a:rPr lang="en-US" sz="3600" dirty="0" err="1"/>
              <a:t>terutama</a:t>
            </a:r>
            <a:r>
              <a:rPr lang="en-US" sz="3600" dirty="0"/>
              <a:t> di Indonesia.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Indonesia </a:t>
            </a:r>
            <a:r>
              <a:rPr lang="en-US" sz="3600" dirty="0" err="1"/>
              <a:t>responsif</a:t>
            </a:r>
            <a:r>
              <a:rPr lang="en-US" sz="3600" dirty="0"/>
              <a:t> </a:t>
            </a:r>
            <a:r>
              <a:rPr lang="en-US" sz="3600" dirty="0" err="1"/>
              <a:t>mengadaptasi</a:t>
            </a:r>
            <a:r>
              <a:rPr lang="en-US" sz="3600" dirty="0"/>
              <a:t> </a:t>
            </a:r>
            <a:r>
              <a:rPr lang="en-US" sz="3600" dirty="0" err="1"/>
              <a:t>perubahan</a:t>
            </a:r>
            <a:r>
              <a:rPr lang="en-US" sz="3600" dirty="0"/>
              <a:t> global di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maya</a:t>
            </a:r>
            <a:r>
              <a:rPr lang="en-US" sz="3600" dirty="0"/>
              <a:t>, </a:t>
            </a:r>
            <a:r>
              <a:rPr lang="en-US" sz="3600" dirty="0" err="1"/>
              <a:t>sehingga</a:t>
            </a:r>
            <a:r>
              <a:rPr lang="en-US" sz="3600" dirty="0"/>
              <a:t> </a:t>
            </a:r>
            <a:r>
              <a:rPr lang="en-US" sz="3600" dirty="0" err="1"/>
              <a:t>Kemenlu</a:t>
            </a:r>
            <a:r>
              <a:rPr lang="en-US" sz="3600" dirty="0"/>
              <a:t> RI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berbagai</a:t>
            </a:r>
            <a:r>
              <a:rPr lang="en-US" sz="3600" dirty="0"/>
              <a:t> </a:t>
            </a:r>
            <a:r>
              <a:rPr lang="en-US" sz="3600" dirty="0" err="1"/>
              <a:t>penyesuaian</a:t>
            </a:r>
            <a:r>
              <a:rPr lang="en-US" sz="3600" dirty="0"/>
              <a:t>, </a:t>
            </a:r>
            <a:r>
              <a:rPr lang="en-US" sz="3600" dirty="0" err="1"/>
              <a:t>khususnya</a:t>
            </a:r>
            <a:r>
              <a:rPr lang="en-US" sz="3600" dirty="0"/>
              <a:t> </a:t>
            </a:r>
            <a:r>
              <a:rPr lang="en-US" sz="3600" dirty="0" err="1"/>
              <a:t>membentuk</a:t>
            </a:r>
            <a:r>
              <a:rPr lang="en-US" sz="3600" dirty="0"/>
              <a:t> unit </a:t>
            </a:r>
            <a:r>
              <a:rPr lang="en-US" sz="3600" dirty="0" err="1"/>
              <a:t>kerja</a:t>
            </a:r>
            <a:r>
              <a:rPr lang="en-US" sz="3600" dirty="0"/>
              <a:t>/</a:t>
            </a:r>
            <a:r>
              <a:rPr lang="en-US" sz="3600" dirty="0" err="1"/>
              <a:t>satuan</a:t>
            </a:r>
            <a:r>
              <a:rPr lang="en-US" sz="3600" dirty="0"/>
              <a:t> </a:t>
            </a:r>
            <a:r>
              <a:rPr lang="en-US" sz="3600" dirty="0" err="1"/>
              <a:t>kerja</a:t>
            </a:r>
            <a:r>
              <a:rPr lang="en-US" sz="3600" dirty="0"/>
              <a:t>/</a:t>
            </a:r>
            <a:r>
              <a:rPr lang="en-US" sz="3600" dirty="0" err="1"/>
              <a:t>direktorat</a:t>
            </a:r>
            <a:r>
              <a:rPr lang="en-US" sz="3600" dirty="0"/>
              <a:t> yang </a:t>
            </a:r>
            <a:r>
              <a:rPr lang="en-US" sz="3600" dirty="0" err="1"/>
              <a:t>menangani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digital. </a:t>
            </a:r>
            <a:r>
              <a:rPr lang="en-US" sz="3600" dirty="0" err="1"/>
              <a:t>Selain</a:t>
            </a:r>
            <a:r>
              <a:rPr lang="en-US" sz="3600" dirty="0"/>
              <a:t> </a:t>
            </a:r>
            <a:r>
              <a:rPr lang="en-US" sz="3600" dirty="0" err="1"/>
              <a:t>itu</a:t>
            </a:r>
            <a:r>
              <a:rPr lang="en-US" sz="3600" dirty="0"/>
              <a:t>, </a:t>
            </a:r>
            <a:r>
              <a:rPr lang="en-US" sz="3600" dirty="0" err="1"/>
              <a:t>Kemenlu</a:t>
            </a:r>
            <a:r>
              <a:rPr lang="en-US" sz="3600" dirty="0"/>
              <a:t> RI </a:t>
            </a:r>
            <a:r>
              <a:rPr lang="en-US" sz="3600" dirty="0" err="1"/>
              <a:t>juga</a:t>
            </a:r>
            <a:r>
              <a:rPr lang="en-US" sz="3600" dirty="0"/>
              <a:t> </a:t>
            </a:r>
            <a:r>
              <a:rPr lang="en-US" sz="3600" dirty="0" err="1"/>
              <a:t>mendorong</a:t>
            </a:r>
            <a:r>
              <a:rPr lang="en-US" sz="3600" dirty="0"/>
              <a:t> para diplomat </a:t>
            </a:r>
            <a:r>
              <a:rPr lang="en-US" sz="3600" dirty="0" err="1"/>
              <a:t>untuk</a:t>
            </a:r>
            <a:r>
              <a:rPr lang="en-US" sz="3600" dirty="0"/>
              <a:t> “</a:t>
            </a:r>
            <a:r>
              <a:rPr lang="en-US" sz="3600" dirty="0" err="1"/>
              <a:t>melek</a:t>
            </a:r>
            <a:r>
              <a:rPr lang="en-US" sz="3600" dirty="0"/>
              <a:t>” </a:t>
            </a:r>
            <a:r>
              <a:rPr lang="en-US" sz="3600" dirty="0" err="1"/>
              <a:t>terhadap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, </a:t>
            </a:r>
            <a:r>
              <a:rPr lang="en-US" sz="3600" dirty="0" err="1"/>
              <a:t>memiliki</a:t>
            </a:r>
            <a:r>
              <a:rPr lang="en-US" sz="3600" dirty="0"/>
              <a:t> </a:t>
            </a:r>
            <a:r>
              <a:rPr lang="en-US" sz="3600" dirty="0" err="1"/>
              <a:t>akun</a:t>
            </a:r>
            <a:r>
              <a:rPr lang="en-US" sz="3600" dirty="0"/>
              <a:t> </a:t>
            </a:r>
            <a:r>
              <a:rPr lang="en-US" sz="3600" dirty="0" err="1"/>
              <a:t>pribadi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, 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 smtClean="0"/>
              <a:t>mendorong</a:t>
            </a:r>
            <a:r>
              <a:rPr lang="en-US" sz="3600" dirty="0" smtClean="0"/>
              <a:t> </a:t>
            </a:r>
            <a:r>
              <a:rPr lang="en-US" sz="3600" dirty="0" err="1" smtClean="0"/>
              <a:t>terbentuknya</a:t>
            </a:r>
            <a:r>
              <a:rPr lang="en-US" sz="3600" dirty="0" smtClean="0"/>
              <a:t> </a:t>
            </a:r>
            <a:r>
              <a:rPr lang="en-US" sz="3600" dirty="0" err="1"/>
              <a:t>akun</a:t>
            </a:r>
            <a:r>
              <a:rPr lang="en-US" sz="3600" dirty="0"/>
              <a:t> </a:t>
            </a:r>
            <a:r>
              <a:rPr lang="en-US" sz="3600" dirty="0" err="1"/>
              <a:t>resmi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 di </a:t>
            </a:r>
            <a:r>
              <a:rPr lang="en-US" sz="3600" dirty="0" err="1"/>
              <a:t>setiap</a:t>
            </a:r>
            <a:r>
              <a:rPr lang="en-US" sz="3600" dirty="0"/>
              <a:t> </a:t>
            </a:r>
            <a:r>
              <a:rPr lang="en-US" sz="3600" dirty="0" err="1"/>
              <a:t>direktorat</a:t>
            </a:r>
            <a:r>
              <a:rPr lang="en-US" sz="3600" dirty="0"/>
              <a:t> yang </a:t>
            </a:r>
            <a:r>
              <a:rPr lang="en-US" sz="3600" dirty="0" err="1"/>
              <a:t>ada</a:t>
            </a:r>
            <a:r>
              <a:rPr lang="en-US" sz="3600" dirty="0"/>
              <a:t> di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organisasi</a:t>
            </a:r>
            <a:r>
              <a:rPr lang="en-US" sz="3600" dirty="0"/>
              <a:t> </a:t>
            </a:r>
            <a:r>
              <a:rPr lang="en-US" sz="3600" dirty="0" err="1"/>
              <a:t>Kemenlu</a:t>
            </a:r>
            <a:r>
              <a:rPr lang="en-US" sz="3600" dirty="0"/>
              <a:t> RI.</a:t>
            </a:r>
          </a:p>
          <a:p>
            <a:pPr marL="0" indent="0">
              <a:buNone/>
            </a:pPr>
            <a:r>
              <a:rPr lang="en-US" sz="3600" dirty="0"/>
              <a:t/>
            </a:r>
            <a:br>
              <a:rPr lang="en-US" sz="3600" dirty="0"/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454423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 smtClean="0"/>
              <a:t>Lahirnya</a:t>
            </a:r>
            <a:r>
              <a:rPr lang="en-US" b="1" dirty="0" smtClean="0"/>
              <a:t> </a:t>
            </a:r>
            <a:r>
              <a:rPr lang="en-US" b="1" dirty="0" err="1" smtClean="0"/>
              <a:t>Diplomasi</a:t>
            </a:r>
            <a:r>
              <a:rPr lang="en-US" b="1" dirty="0" smtClean="0"/>
              <a:t> Digital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/>
              <a:t>perspektif</a:t>
            </a:r>
            <a:r>
              <a:rPr lang="en-US" sz="3200" dirty="0"/>
              <a:t> </a:t>
            </a:r>
            <a:r>
              <a:rPr lang="en-US" sz="3200" dirty="0" err="1"/>
              <a:t>tradisional</a:t>
            </a:r>
            <a:r>
              <a:rPr lang="en-US" sz="3200" dirty="0"/>
              <a:t>, </a:t>
            </a:r>
            <a:r>
              <a:rPr lang="en-US" sz="3200" dirty="0" err="1"/>
              <a:t>dunia</a:t>
            </a:r>
            <a:r>
              <a:rPr lang="en-US" sz="3200" dirty="0"/>
              <a:t> </a:t>
            </a:r>
            <a:r>
              <a:rPr lang="en-US" sz="3200" dirty="0" err="1"/>
              <a:t>diplomasi</a:t>
            </a:r>
            <a:r>
              <a:rPr lang="en-US" sz="3200" dirty="0"/>
              <a:t> </a:t>
            </a:r>
            <a:r>
              <a:rPr lang="en-US" sz="3200" dirty="0" err="1"/>
              <a:t>dibayangkan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kegiatan</a:t>
            </a:r>
            <a:r>
              <a:rPr lang="en-US" sz="3200" dirty="0"/>
              <a:t> yang </a:t>
            </a:r>
            <a:r>
              <a:rPr lang="en-US" sz="3200" dirty="0" err="1"/>
              <a:t>tertutup</a:t>
            </a:r>
            <a:r>
              <a:rPr lang="en-US" sz="3200" dirty="0"/>
              <a:t>, </a:t>
            </a:r>
            <a:r>
              <a:rPr lang="en-US" sz="3200" dirty="0" err="1"/>
              <a:t>rahasia</a:t>
            </a:r>
            <a:r>
              <a:rPr lang="en-US" sz="3200" dirty="0"/>
              <a:t>, </a:t>
            </a:r>
            <a:r>
              <a:rPr lang="en-US" sz="3200" dirty="0" err="1"/>
              <a:t>kaku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formal, </a:t>
            </a:r>
            <a:r>
              <a:rPr lang="en-US" sz="3200" dirty="0" err="1"/>
              <a:t>sehingga</a:t>
            </a:r>
            <a:r>
              <a:rPr lang="en-US" sz="3200" dirty="0"/>
              <a:t> </a:t>
            </a:r>
            <a:r>
              <a:rPr lang="en-US" sz="3200" dirty="0" err="1"/>
              <a:t>jauh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kata </a:t>
            </a:r>
            <a:r>
              <a:rPr lang="en-US" sz="3200" dirty="0" err="1"/>
              <a:t>transparan</a:t>
            </a:r>
            <a:r>
              <a:rPr lang="en-US" sz="3200" dirty="0"/>
              <a:t>, </a:t>
            </a:r>
            <a:r>
              <a:rPr lang="en-US" sz="3200" dirty="0" err="1"/>
              <a:t>terbuka</a:t>
            </a:r>
            <a:r>
              <a:rPr lang="en-US" sz="3200" dirty="0"/>
              <a:t>, </a:t>
            </a:r>
            <a:r>
              <a:rPr lang="en-US" sz="3200" dirty="0" err="1"/>
              <a:t>santai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informal. </a:t>
            </a:r>
            <a:r>
              <a:rPr lang="en-US" sz="3200" dirty="0" err="1"/>
              <a:t>Diplomasi</a:t>
            </a:r>
            <a:r>
              <a:rPr lang="en-US" sz="3200" dirty="0"/>
              <a:t> </a:t>
            </a:r>
            <a:r>
              <a:rPr lang="en-US" sz="3200" dirty="0" err="1"/>
              <a:t>dipersepsikan</a:t>
            </a:r>
            <a:r>
              <a:rPr lang="en-US" sz="3200" dirty="0"/>
              <a:t> </a:t>
            </a:r>
            <a:r>
              <a:rPr lang="en-US" sz="3200" dirty="0" err="1"/>
              <a:t>sebagai</a:t>
            </a:r>
            <a:r>
              <a:rPr lang="en-US" sz="3200" dirty="0"/>
              <a:t> </a:t>
            </a:r>
            <a:r>
              <a:rPr lang="en-US" sz="3200" dirty="0" err="1"/>
              <a:t>aktifitas</a:t>
            </a:r>
            <a:r>
              <a:rPr lang="en-US" sz="3200" dirty="0"/>
              <a:t> para diplomat di </a:t>
            </a:r>
            <a:r>
              <a:rPr lang="en-US" sz="3200" dirty="0" err="1"/>
              <a:t>meja</a:t>
            </a:r>
            <a:r>
              <a:rPr lang="en-US" sz="3200" dirty="0"/>
              <a:t> </a:t>
            </a:r>
            <a:r>
              <a:rPr lang="en-US" sz="3200" dirty="0" err="1"/>
              <a:t>perundingan</a:t>
            </a:r>
            <a:r>
              <a:rPr lang="en-US" sz="3200" dirty="0"/>
              <a:t>, di </a:t>
            </a:r>
            <a:r>
              <a:rPr lang="en-US" sz="3200" dirty="0" err="1"/>
              <a:t>ruang</a:t>
            </a:r>
            <a:r>
              <a:rPr lang="en-US" sz="3200" dirty="0"/>
              <a:t> </a:t>
            </a:r>
            <a:r>
              <a:rPr lang="en-US" sz="3200" dirty="0" err="1"/>
              <a:t>tertutup</a:t>
            </a:r>
            <a:r>
              <a:rPr lang="en-US" sz="3200" dirty="0"/>
              <a:t>, </a:t>
            </a:r>
            <a:r>
              <a:rPr lang="en-US" sz="3200" dirty="0" err="1"/>
              <a:t>penuh</a:t>
            </a:r>
            <a:r>
              <a:rPr lang="en-US" sz="3200" dirty="0"/>
              <a:t> </a:t>
            </a:r>
            <a:r>
              <a:rPr lang="en-US" sz="3200" dirty="0" err="1"/>
              <a:t>seremonial</a:t>
            </a:r>
            <a:r>
              <a:rPr lang="en-US" sz="3200" dirty="0"/>
              <a:t>,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memakai</a:t>
            </a:r>
            <a:r>
              <a:rPr lang="en-US" sz="3200" dirty="0"/>
              <a:t> </a:t>
            </a:r>
            <a:r>
              <a:rPr lang="en-US" sz="3200" dirty="0" err="1"/>
              <a:t>baju</a:t>
            </a:r>
            <a:r>
              <a:rPr lang="en-US" sz="3200" dirty="0"/>
              <a:t> </a:t>
            </a:r>
            <a:r>
              <a:rPr lang="en-US" sz="3200" dirty="0" err="1"/>
              <a:t>rapi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jas</a:t>
            </a:r>
            <a:r>
              <a:rPr lang="en-US" sz="3200" dirty="0"/>
              <a:t> </a:t>
            </a:r>
            <a:r>
              <a:rPr lang="en-US" sz="3200" dirty="0" err="1"/>
              <a:t>berdasi</a:t>
            </a:r>
            <a:r>
              <a:rPr lang="en-US" sz="3200" dirty="0"/>
              <a:t>. </a:t>
            </a:r>
            <a:r>
              <a:rPr lang="en-US" sz="3200" dirty="0" err="1"/>
              <a:t>Masyarakat</a:t>
            </a:r>
            <a:r>
              <a:rPr lang="en-US" sz="3200" dirty="0"/>
              <a:t> </a:t>
            </a:r>
            <a:r>
              <a:rPr lang="en-US" sz="3200" dirty="0" err="1"/>
              <a:t>hanya</a:t>
            </a:r>
            <a:r>
              <a:rPr lang="en-US" sz="3200" dirty="0"/>
              <a:t> </a:t>
            </a:r>
            <a:r>
              <a:rPr lang="en-US" sz="3200" dirty="0" err="1"/>
              <a:t>mampu</a:t>
            </a:r>
            <a:r>
              <a:rPr lang="en-US" sz="3200" dirty="0"/>
              <a:t> </a:t>
            </a:r>
            <a:r>
              <a:rPr lang="en-US" sz="3200" dirty="0" err="1"/>
              <a:t>melihat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mendengar</a:t>
            </a:r>
            <a:r>
              <a:rPr lang="en-US" sz="3200" dirty="0"/>
              <a:t> </a:t>
            </a:r>
            <a:r>
              <a:rPr lang="en-US" sz="3200" dirty="0" err="1"/>
              <a:t>semua</a:t>
            </a:r>
            <a:r>
              <a:rPr lang="en-US" sz="3200" dirty="0"/>
              <a:t> </a:t>
            </a:r>
            <a:r>
              <a:rPr lang="en-US" sz="3200" dirty="0" err="1"/>
              <a:t>rangkaian</a:t>
            </a:r>
            <a:r>
              <a:rPr lang="en-US" sz="3200" dirty="0"/>
              <a:t> </a:t>
            </a:r>
            <a:r>
              <a:rPr lang="en-US" sz="3200" dirty="0" err="1"/>
              <a:t>diplomasi</a:t>
            </a:r>
            <a:r>
              <a:rPr lang="en-US" sz="3200" dirty="0"/>
              <a:t> </a:t>
            </a:r>
            <a:r>
              <a:rPr lang="en-US" sz="3200" dirty="0" err="1"/>
              <a:t>melalui</a:t>
            </a:r>
            <a:r>
              <a:rPr lang="en-US" sz="3200" dirty="0"/>
              <a:t> media </a:t>
            </a:r>
            <a:r>
              <a:rPr lang="en-US" sz="3200" dirty="0" err="1"/>
              <a:t>tradisional</a:t>
            </a:r>
            <a:r>
              <a:rPr lang="en-US" sz="3200" dirty="0"/>
              <a:t> </a:t>
            </a:r>
            <a:r>
              <a:rPr lang="en-US" sz="3200" dirty="0" err="1"/>
              <a:t>seperti</a:t>
            </a:r>
            <a:r>
              <a:rPr lang="en-US" sz="3200" dirty="0"/>
              <a:t> media </a:t>
            </a:r>
            <a:r>
              <a:rPr lang="en-US" sz="3200" dirty="0" err="1"/>
              <a:t>cetak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elektronik</a:t>
            </a:r>
            <a:r>
              <a:rPr lang="en-US" sz="3200" dirty="0"/>
              <a:t>, </a:t>
            </a:r>
            <a:r>
              <a:rPr lang="en-US" sz="3200" dirty="0" err="1"/>
              <a:t>seperti</a:t>
            </a:r>
            <a:r>
              <a:rPr lang="en-US" sz="3200" dirty="0"/>
              <a:t> </a:t>
            </a:r>
            <a:r>
              <a:rPr lang="en-US" sz="3200" dirty="0" err="1"/>
              <a:t>surat</a:t>
            </a:r>
            <a:r>
              <a:rPr lang="en-US" sz="3200" dirty="0"/>
              <a:t> </a:t>
            </a:r>
            <a:r>
              <a:rPr lang="en-US" sz="3200" dirty="0" err="1"/>
              <a:t>kabar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televisi</a:t>
            </a:r>
            <a:r>
              <a:rPr lang="en-US" sz="3200" dirty="0"/>
              <a:t>, yang </a:t>
            </a:r>
            <a:r>
              <a:rPr lang="en-US" sz="3200" dirty="0" err="1"/>
              <a:t>sifatnya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i="1" dirty="0"/>
              <a:t>real time </a:t>
            </a:r>
            <a:r>
              <a:rPr lang="en-US" sz="3200" dirty="0" err="1"/>
              <a:t>atau</a:t>
            </a:r>
            <a:r>
              <a:rPr lang="en-US" sz="3200" dirty="0"/>
              <a:t> </a:t>
            </a:r>
            <a:r>
              <a:rPr lang="en-US" sz="3200" i="1" dirty="0"/>
              <a:t>live.</a:t>
            </a:r>
            <a:endParaRPr lang="en-US" sz="3200" dirty="0"/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922550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0075" y="471488"/>
            <a:ext cx="10753725" cy="5705475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Dengan</a:t>
            </a:r>
            <a:r>
              <a:rPr lang="en-US" sz="3600" dirty="0" smtClean="0"/>
              <a:t> </a:t>
            </a:r>
            <a:r>
              <a:rPr lang="en-US" sz="3600" dirty="0" err="1"/>
              <a:t>hadirnya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,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masuk</a:t>
            </a:r>
            <a:r>
              <a:rPr lang="en-US" sz="3600" dirty="0"/>
              <a:t> </a:t>
            </a:r>
            <a:r>
              <a:rPr lang="en-US" sz="3600" dirty="0" err="1"/>
              <a:t>pada</a:t>
            </a:r>
            <a:r>
              <a:rPr lang="en-US" sz="3600" dirty="0"/>
              <a:t> </a:t>
            </a:r>
            <a:r>
              <a:rPr lang="en-US" sz="3600" dirty="0" err="1"/>
              <a:t>dunia</a:t>
            </a:r>
            <a:r>
              <a:rPr lang="en-US" sz="3600" dirty="0"/>
              <a:t> digital, </a:t>
            </a:r>
            <a:r>
              <a:rPr lang="en-US" sz="3600" dirty="0" err="1"/>
              <a:t>praktek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terbuka</a:t>
            </a:r>
            <a:r>
              <a:rPr lang="en-US" sz="3600" dirty="0"/>
              <a:t>, </a:t>
            </a:r>
            <a:r>
              <a:rPr lang="en-US" sz="3600" dirty="0" err="1"/>
              <a:t>transparan</a:t>
            </a:r>
            <a:r>
              <a:rPr lang="en-US" sz="3600" dirty="0"/>
              <a:t>, </a:t>
            </a:r>
            <a:r>
              <a:rPr lang="en-US" sz="3600" dirty="0" err="1"/>
              <a:t>sehingga</a:t>
            </a:r>
            <a:r>
              <a:rPr lang="en-US" sz="3600" dirty="0"/>
              <a:t> </a:t>
            </a:r>
            <a:r>
              <a:rPr lang="en-US" sz="3600" dirty="0" err="1"/>
              <a:t>semua</a:t>
            </a:r>
            <a:r>
              <a:rPr lang="en-US" sz="3600" dirty="0"/>
              <a:t> proses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hasil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dapat</a:t>
            </a:r>
            <a:r>
              <a:rPr lang="en-US" sz="3600" dirty="0"/>
              <a:t> </a:t>
            </a:r>
            <a:r>
              <a:rPr lang="en-US" sz="3600" dirty="0" err="1"/>
              <a:t>diakses</a:t>
            </a:r>
            <a:r>
              <a:rPr lang="en-US" sz="3600" dirty="0"/>
              <a:t> </a:t>
            </a:r>
            <a:r>
              <a:rPr lang="en-US" sz="3600" dirty="0" err="1"/>
              <a:t>oleh</a:t>
            </a:r>
            <a:r>
              <a:rPr lang="en-US" sz="3600" dirty="0"/>
              <a:t> </a:t>
            </a:r>
            <a:r>
              <a:rPr lang="en-US" sz="3600" dirty="0" err="1"/>
              <a:t>masyarakat</a:t>
            </a:r>
            <a:r>
              <a:rPr lang="en-US" sz="3600" dirty="0"/>
              <a:t>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secara</a:t>
            </a:r>
            <a:r>
              <a:rPr lang="en-US" sz="3600" dirty="0"/>
              <a:t> </a:t>
            </a:r>
            <a:r>
              <a:rPr lang="en-US" sz="3600" dirty="0" err="1"/>
              <a:t>cepat</a:t>
            </a:r>
            <a:r>
              <a:rPr lang="en-US" sz="3600" dirty="0"/>
              <a:t>, </a:t>
            </a:r>
            <a:r>
              <a:rPr lang="en-US" sz="3600" dirty="0" err="1"/>
              <a:t>tepat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benar</a:t>
            </a:r>
            <a:r>
              <a:rPr lang="en-US" sz="3600" dirty="0"/>
              <a:t> (</a:t>
            </a:r>
            <a:r>
              <a:rPr lang="en-US" sz="3600" dirty="0" err="1"/>
              <a:t>Corneliu</a:t>
            </a:r>
            <a:r>
              <a:rPr lang="en-US" sz="3600" dirty="0"/>
              <a:t> &amp; Marcus, 2015: 71).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bukan</a:t>
            </a:r>
            <a:r>
              <a:rPr lang="en-US" sz="3600" dirty="0"/>
              <a:t> </a:t>
            </a:r>
            <a:r>
              <a:rPr lang="en-US" sz="3600" dirty="0" err="1"/>
              <a:t>dianggap</a:t>
            </a:r>
            <a:r>
              <a:rPr lang="en-US" sz="3600" dirty="0"/>
              <a:t>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sesuatu</a:t>
            </a:r>
            <a:r>
              <a:rPr lang="en-US" sz="3600" dirty="0"/>
              <a:t> yang </a:t>
            </a:r>
            <a:r>
              <a:rPr lang="en-US" sz="3600" dirty="0" err="1"/>
              <a:t>sakral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kaku</a:t>
            </a:r>
            <a:r>
              <a:rPr lang="en-US" sz="3600" dirty="0"/>
              <a:t>, </a:t>
            </a:r>
            <a:r>
              <a:rPr lang="en-US" sz="3600" dirty="0" err="1"/>
              <a:t>melainkan</a:t>
            </a:r>
            <a:r>
              <a:rPr lang="en-US" sz="3600" dirty="0"/>
              <a:t> </a:t>
            </a:r>
            <a:r>
              <a:rPr lang="en-US" sz="3600" dirty="0" err="1"/>
              <a:t>lebih</a:t>
            </a:r>
            <a:r>
              <a:rPr lang="en-US" sz="3600" dirty="0"/>
              <a:t> </a:t>
            </a:r>
            <a:r>
              <a:rPr lang="en-US" sz="3600" dirty="0" err="1"/>
              <a:t>luwes</a:t>
            </a:r>
            <a:r>
              <a:rPr lang="en-US" sz="3600" dirty="0"/>
              <a:t>, </a:t>
            </a:r>
            <a:r>
              <a:rPr lang="en-US" sz="3600" dirty="0" err="1"/>
              <a:t>santai</a:t>
            </a:r>
            <a:r>
              <a:rPr lang="en-US" sz="3600" dirty="0"/>
              <a:t>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fleksibel</a:t>
            </a:r>
            <a:r>
              <a:rPr lang="en-US" sz="3600" dirty="0"/>
              <a:t>, </a:t>
            </a:r>
            <a:r>
              <a:rPr lang="en-US" sz="3600" dirty="0" err="1"/>
              <a:t>jauh</a:t>
            </a:r>
            <a:r>
              <a:rPr lang="en-US" sz="3600" dirty="0"/>
              <a:t> </a:t>
            </a:r>
            <a:r>
              <a:rPr lang="en-US" sz="3600" dirty="0" err="1"/>
              <a:t>dari</a:t>
            </a:r>
            <a:r>
              <a:rPr lang="en-US" sz="3600" dirty="0"/>
              <a:t> </a:t>
            </a:r>
            <a:r>
              <a:rPr lang="en-US" sz="3600" dirty="0" err="1"/>
              <a:t>kesan</a:t>
            </a:r>
            <a:r>
              <a:rPr lang="en-US" sz="3600" dirty="0"/>
              <a:t> </a:t>
            </a:r>
            <a:r>
              <a:rPr lang="en-US" sz="3600" dirty="0" err="1"/>
              <a:t>penuh</a:t>
            </a:r>
            <a:r>
              <a:rPr lang="en-US" sz="3600" dirty="0"/>
              <a:t> </a:t>
            </a:r>
            <a:r>
              <a:rPr lang="en-US" sz="3600" dirty="0" err="1"/>
              <a:t>aturan</a:t>
            </a:r>
            <a:r>
              <a:rPr lang="en-US" sz="3600" dirty="0"/>
              <a:t>, </a:t>
            </a:r>
            <a:r>
              <a:rPr lang="en-US" sz="3600" dirty="0" err="1"/>
              <a:t>regulasi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prosedur</a:t>
            </a:r>
            <a:r>
              <a:rPr lang="en-US" sz="3600" dirty="0"/>
              <a:t> </a:t>
            </a:r>
            <a:r>
              <a:rPr lang="en-US" sz="3600" dirty="0" err="1"/>
              <a:t>tetap</a:t>
            </a:r>
            <a:r>
              <a:rPr lang="en-US" sz="3600" dirty="0"/>
              <a:t> yang </a:t>
            </a:r>
            <a:r>
              <a:rPr lang="en-US" sz="3600" dirty="0" err="1"/>
              <a:t>ketat</a:t>
            </a:r>
            <a:r>
              <a:rPr lang="en-US" sz="3600" dirty="0"/>
              <a:t>. </a:t>
            </a:r>
            <a:r>
              <a:rPr lang="en-US" sz="3600" dirty="0" err="1"/>
              <a:t>Bahkan</a:t>
            </a:r>
            <a:r>
              <a:rPr lang="en-US" sz="3600" dirty="0"/>
              <a:t>, </a:t>
            </a:r>
            <a:r>
              <a:rPr lang="en-US" sz="3600" dirty="0" err="1"/>
              <a:t>setiap</a:t>
            </a:r>
            <a:r>
              <a:rPr lang="en-US" sz="3600" dirty="0"/>
              <a:t> orang </a:t>
            </a:r>
            <a:r>
              <a:rPr lang="en-US" sz="3600" dirty="0" err="1"/>
              <a:t>atau</a:t>
            </a:r>
            <a:r>
              <a:rPr lang="en-US" sz="3600" dirty="0"/>
              <a:t> </a:t>
            </a:r>
            <a:r>
              <a:rPr lang="en-US" sz="3600" dirty="0" err="1"/>
              <a:t>individu</a:t>
            </a:r>
            <a:r>
              <a:rPr lang="en-US" sz="3600" dirty="0"/>
              <a:t> </a:t>
            </a:r>
            <a:r>
              <a:rPr lang="en-US" sz="3600" dirty="0" err="1"/>
              <a:t>mampu</a:t>
            </a:r>
            <a:r>
              <a:rPr lang="en-US" sz="3600" dirty="0"/>
              <a:t> </a:t>
            </a:r>
            <a:r>
              <a:rPr lang="en-US" sz="3600" dirty="0" err="1"/>
              <a:t>menjadi</a:t>
            </a:r>
            <a:r>
              <a:rPr lang="en-US" sz="3600" dirty="0"/>
              <a:t> diplomat </a:t>
            </a:r>
            <a:r>
              <a:rPr lang="en-US" sz="3600" dirty="0" err="1"/>
              <a:t>bagi</a:t>
            </a:r>
            <a:r>
              <a:rPr lang="en-US" sz="3600" dirty="0"/>
              <a:t> </a:t>
            </a:r>
            <a:r>
              <a:rPr lang="en-US" sz="3600" dirty="0" err="1"/>
              <a:t>setiap</a:t>
            </a:r>
            <a:r>
              <a:rPr lang="en-US" sz="3600" dirty="0"/>
              <a:t> </a:t>
            </a:r>
            <a:r>
              <a:rPr lang="en-US" sz="3600" dirty="0" err="1"/>
              <a:t>negaranya</a:t>
            </a:r>
            <a:r>
              <a:rPr lang="en-US" sz="3600" dirty="0"/>
              <a:t> </a:t>
            </a:r>
            <a:r>
              <a:rPr lang="en-US" sz="3600" dirty="0" err="1"/>
              <a:t>masing</a:t>
            </a:r>
            <a:r>
              <a:rPr lang="en-US" sz="3600" dirty="0"/>
              <a:t>- </a:t>
            </a:r>
            <a:r>
              <a:rPr lang="en-US" sz="3600" dirty="0" err="1"/>
              <a:t>masing</a:t>
            </a:r>
            <a:r>
              <a:rPr lang="en-US" sz="3600" dirty="0"/>
              <a:t> </a:t>
            </a:r>
            <a:r>
              <a:rPr lang="en-US" sz="3600" dirty="0" err="1"/>
              <a:t>melalui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49346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788" y="-214313"/>
            <a:ext cx="10768012" cy="6391276"/>
          </a:xfrm>
        </p:spPr>
        <p:txBody>
          <a:bodyPr>
            <a:normAutofit/>
          </a:bodyPr>
          <a:lstStyle/>
          <a:p>
            <a:r>
              <a:rPr lang="en-US" sz="3200" dirty="0" err="1"/>
              <a:t>Melalui</a:t>
            </a:r>
            <a:r>
              <a:rPr lang="en-US" sz="3200" dirty="0"/>
              <a:t> media </a:t>
            </a:r>
            <a:r>
              <a:rPr lang="en-US" sz="3200" dirty="0" err="1"/>
              <a:t>sosial</a:t>
            </a:r>
            <a:r>
              <a:rPr lang="en-US" sz="3200" dirty="0"/>
              <a:t>, </a:t>
            </a:r>
            <a:r>
              <a:rPr lang="en-US" sz="3200" dirty="0" err="1"/>
              <a:t>setiap</a:t>
            </a:r>
            <a:r>
              <a:rPr lang="en-US" sz="3200" dirty="0"/>
              <a:t> orang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/>
              <a:t>dapat</a:t>
            </a:r>
            <a:r>
              <a:rPr lang="en-US" sz="3200" dirty="0"/>
              <a:t> </a:t>
            </a:r>
            <a:r>
              <a:rPr lang="en-US" sz="3200" dirty="0" err="1"/>
              <a:t>melihat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berkunjung</a:t>
            </a:r>
            <a:r>
              <a:rPr lang="en-US" sz="3200" dirty="0"/>
              <a:t> </a:t>
            </a:r>
            <a:r>
              <a:rPr lang="en-US" sz="3200" dirty="0" err="1"/>
              <a:t>ke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lain </a:t>
            </a:r>
            <a:r>
              <a:rPr lang="en-US" sz="3200" dirty="0" err="1"/>
              <a:t>karena</a:t>
            </a:r>
            <a:r>
              <a:rPr lang="en-US" sz="3200" dirty="0"/>
              <a:t> </a:t>
            </a:r>
            <a:r>
              <a:rPr lang="en-US" sz="3200" dirty="0" err="1"/>
              <a:t>tertarik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blog </a:t>
            </a:r>
            <a:r>
              <a:rPr lang="en-US" sz="3200" dirty="0" err="1"/>
              <a:t>atau</a:t>
            </a:r>
            <a:r>
              <a:rPr lang="en-US" sz="3200" dirty="0"/>
              <a:t> website yang </a:t>
            </a:r>
            <a:r>
              <a:rPr lang="en-US" sz="3200" dirty="0" err="1"/>
              <a:t>dibuat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individu</a:t>
            </a:r>
            <a:r>
              <a:rPr lang="en-US" sz="3200" dirty="0"/>
              <a:t> di </a:t>
            </a:r>
            <a:r>
              <a:rPr lang="en-US" sz="3200" dirty="0" err="1"/>
              <a:t>negara</a:t>
            </a:r>
            <a:r>
              <a:rPr lang="en-US" sz="3200" dirty="0"/>
              <a:t> lain. </a:t>
            </a:r>
            <a:r>
              <a:rPr lang="en-US" sz="3200" dirty="0" err="1"/>
              <a:t>Informasi</a:t>
            </a:r>
            <a:r>
              <a:rPr lang="en-US" sz="3200" dirty="0"/>
              <a:t> </a:t>
            </a:r>
            <a:r>
              <a:rPr lang="en-US" sz="3200" dirty="0" err="1"/>
              <a:t>tentang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lain </a:t>
            </a:r>
            <a:r>
              <a:rPr lang="en-US" sz="3200" dirty="0" err="1"/>
              <a:t>bisa</a:t>
            </a:r>
            <a:r>
              <a:rPr lang="en-US" sz="3200" dirty="0"/>
              <a:t> </a:t>
            </a:r>
            <a:r>
              <a:rPr lang="en-US" sz="3200" dirty="0" err="1"/>
              <a:t>didapatkan</a:t>
            </a:r>
            <a:r>
              <a:rPr lang="en-US" sz="3200" dirty="0"/>
              <a:t> </a:t>
            </a:r>
            <a:r>
              <a:rPr lang="en-US" sz="3200" dirty="0" err="1"/>
              <a:t>dari</a:t>
            </a:r>
            <a:r>
              <a:rPr lang="en-US" sz="3200" dirty="0"/>
              <a:t> </a:t>
            </a:r>
            <a:r>
              <a:rPr lang="en-US" sz="3200" dirty="0" err="1"/>
              <a:t>berbagai</a:t>
            </a:r>
            <a:r>
              <a:rPr lang="en-US" sz="3200" dirty="0"/>
              <a:t> media </a:t>
            </a:r>
            <a:r>
              <a:rPr lang="en-US" sz="3200" dirty="0" err="1"/>
              <a:t>sosial</a:t>
            </a:r>
            <a:r>
              <a:rPr lang="en-US" sz="3200" dirty="0"/>
              <a:t> yang </a:t>
            </a:r>
            <a:r>
              <a:rPr lang="en-US" sz="3200" dirty="0" err="1"/>
              <a:t>dimiliki</a:t>
            </a:r>
            <a:r>
              <a:rPr lang="en-US" sz="3200" dirty="0"/>
              <a:t>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warga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di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smtClean="0"/>
              <a:t>lain(</a:t>
            </a:r>
            <a:r>
              <a:rPr lang="en-US" sz="3200" dirty="0" err="1" smtClean="0"/>
              <a:t>Olubukola</a:t>
            </a:r>
            <a:r>
              <a:rPr lang="en-US" sz="3200" dirty="0" smtClean="0"/>
              <a:t> </a:t>
            </a:r>
            <a:r>
              <a:rPr lang="en-US" sz="3200" dirty="0"/>
              <a:t>S. 2016: 25). 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sz="3200" dirty="0" err="1" smtClean="0"/>
              <a:t>Bahkan</a:t>
            </a:r>
            <a:r>
              <a:rPr lang="en-US" sz="3200" dirty="0"/>
              <a:t>, </a:t>
            </a:r>
            <a:r>
              <a:rPr lang="en-US" sz="3200" dirty="0" err="1"/>
              <a:t>terjadi</a:t>
            </a:r>
            <a:r>
              <a:rPr lang="en-US" sz="3200" dirty="0"/>
              <a:t> </a:t>
            </a:r>
            <a:r>
              <a:rPr lang="en-US" sz="3200" dirty="0" err="1"/>
              <a:t>interaksi</a:t>
            </a:r>
            <a:r>
              <a:rPr lang="en-US" sz="3200" dirty="0"/>
              <a:t> </a:t>
            </a:r>
            <a:r>
              <a:rPr lang="en-US" sz="3200" dirty="0" err="1"/>
              <a:t>antara</a:t>
            </a:r>
            <a:r>
              <a:rPr lang="en-US" sz="3200" dirty="0"/>
              <a:t> </a:t>
            </a:r>
            <a:r>
              <a:rPr lang="en-US" sz="3200" dirty="0" err="1"/>
              <a:t>warga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di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/>
              <a:t>dengan</a:t>
            </a:r>
            <a:r>
              <a:rPr lang="en-US" sz="3200" dirty="0"/>
              <a:t> </a:t>
            </a:r>
            <a:r>
              <a:rPr lang="en-US" sz="3200" dirty="0" err="1"/>
              <a:t>warga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di </a:t>
            </a:r>
            <a:r>
              <a:rPr lang="en-US" sz="3200" dirty="0" err="1"/>
              <a:t>negara</a:t>
            </a:r>
            <a:r>
              <a:rPr lang="en-US" sz="3200" dirty="0"/>
              <a:t> lain, </a:t>
            </a:r>
            <a:r>
              <a:rPr lang="en-US" sz="3200" dirty="0" err="1"/>
              <a:t>membentuk</a:t>
            </a:r>
            <a:r>
              <a:rPr lang="en-US" sz="3200" dirty="0"/>
              <a:t> </a:t>
            </a:r>
            <a:r>
              <a:rPr lang="en-US" sz="3200" dirty="0" err="1"/>
              <a:t>komunitas</a:t>
            </a:r>
            <a:r>
              <a:rPr lang="en-US" sz="3200" dirty="0"/>
              <a:t> </a:t>
            </a:r>
            <a:r>
              <a:rPr lang="en-US" sz="3200" dirty="0" err="1"/>
              <a:t>dunia</a:t>
            </a:r>
            <a:r>
              <a:rPr lang="en-US" sz="3200" dirty="0"/>
              <a:t> </a:t>
            </a:r>
            <a:r>
              <a:rPr lang="en-US" sz="3200" dirty="0" err="1"/>
              <a:t>maya</a:t>
            </a:r>
            <a:r>
              <a:rPr lang="en-US" sz="3200" dirty="0"/>
              <a:t>,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membangun</a:t>
            </a:r>
            <a:r>
              <a:rPr lang="en-US" sz="3200" dirty="0"/>
              <a:t> </a:t>
            </a:r>
            <a:r>
              <a:rPr lang="en-US" sz="3200" dirty="0" err="1"/>
              <a:t>jejaring</a:t>
            </a:r>
            <a:r>
              <a:rPr lang="en-US" sz="3200" dirty="0"/>
              <a:t>, yang </a:t>
            </a:r>
            <a:r>
              <a:rPr lang="en-US" sz="3200" dirty="0" err="1"/>
              <a:t>bermuara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saling</a:t>
            </a:r>
            <a:r>
              <a:rPr lang="en-US" sz="3200" dirty="0"/>
              <a:t> </a:t>
            </a:r>
            <a:r>
              <a:rPr lang="en-US" sz="3200" dirty="0" err="1"/>
              <a:t>kunjung</a:t>
            </a:r>
            <a:r>
              <a:rPr lang="en-US" sz="3200" dirty="0"/>
              <a:t> </a:t>
            </a:r>
            <a:r>
              <a:rPr lang="en-US" sz="3200" dirty="0" err="1"/>
              <a:t>antar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, yang </a:t>
            </a:r>
            <a:r>
              <a:rPr lang="en-US" sz="3200" dirty="0" err="1"/>
              <a:t>tentunya</a:t>
            </a:r>
            <a:r>
              <a:rPr lang="en-US" sz="3200" dirty="0"/>
              <a:t> </a:t>
            </a:r>
            <a:r>
              <a:rPr lang="en-US" sz="3200" dirty="0" err="1"/>
              <a:t>ini</a:t>
            </a:r>
            <a:r>
              <a:rPr lang="en-US" sz="3200" dirty="0"/>
              <a:t> </a:t>
            </a:r>
            <a:r>
              <a:rPr lang="en-US" sz="3200" dirty="0" err="1"/>
              <a:t>menjadikan</a:t>
            </a:r>
            <a:r>
              <a:rPr lang="en-US" sz="3200" dirty="0"/>
              <a:t> </a:t>
            </a:r>
            <a:r>
              <a:rPr lang="en-US" sz="3200" dirty="0" err="1"/>
              <a:t>pola</a:t>
            </a:r>
            <a:r>
              <a:rPr lang="en-US" sz="3200" dirty="0"/>
              <a:t> </a:t>
            </a:r>
            <a:r>
              <a:rPr lang="en-US" sz="3200" dirty="0" err="1"/>
              <a:t>interaksi</a:t>
            </a:r>
            <a:r>
              <a:rPr lang="en-US" sz="3200" dirty="0"/>
              <a:t> </a:t>
            </a:r>
            <a:r>
              <a:rPr lang="en-US" sz="3200" dirty="0" err="1"/>
              <a:t>hubungan</a:t>
            </a:r>
            <a:r>
              <a:rPr lang="en-US" sz="3200" dirty="0"/>
              <a:t> </a:t>
            </a:r>
            <a:r>
              <a:rPr lang="en-US" sz="3200" dirty="0" err="1"/>
              <a:t>internasional</a:t>
            </a:r>
            <a:r>
              <a:rPr lang="en-US" sz="3200" dirty="0"/>
              <a:t> </a:t>
            </a:r>
            <a:r>
              <a:rPr lang="en-US" sz="3200" dirty="0" err="1"/>
              <a:t>menjadi</a:t>
            </a:r>
            <a:r>
              <a:rPr lang="en-US" sz="3200" dirty="0"/>
              <a:t> </a:t>
            </a:r>
            <a:r>
              <a:rPr lang="en-US" sz="3200" dirty="0" err="1"/>
              <a:t>lebih</a:t>
            </a:r>
            <a:r>
              <a:rPr lang="en-US" sz="3200" dirty="0"/>
              <a:t> </a:t>
            </a:r>
            <a:r>
              <a:rPr lang="en-US" sz="3200" dirty="0" err="1"/>
              <a:t>kompleks</a:t>
            </a:r>
            <a:r>
              <a:rPr lang="en-US" sz="3200" dirty="0"/>
              <a:t>.</a:t>
            </a:r>
          </a:p>
          <a:p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710894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0013"/>
            <a:ext cx="10515600" cy="6076950"/>
          </a:xfrm>
        </p:spPr>
        <p:txBody>
          <a:bodyPr>
            <a:normAutofit/>
          </a:bodyPr>
          <a:lstStyle/>
          <a:p>
            <a:r>
              <a:rPr lang="en-US" sz="3600" dirty="0" err="1"/>
              <a:t>Fenomena</a:t>
            </a:r>
            <a:r>
              <a:rPr lang="en-US" sz="3600" dirty="0"/>
              <a:t> </a:t>
            </a:r>
            <a:r>
              <a:rPr lang="en-US" sz="3600" dirty="0" err="1"/>
              <a:t>inilah</a:t>
            </a:r>
            <a:r>
              <a:rPr lang="en-US" sz="3600" dirty="0"/>
              <a:t> yang </a:t>
            </a:r>
            <a:r>
              <a:rPr lang="en-US" sz="3600" dirty="0" err="1"/>
              <a:t>kemudian</a:t>
            </a:r>
            <a:r>
              <a:rPr lang="en-US" sz="3600" dirty="0"/>
              <a:t>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perspektif</a:t>
            </a:r>
            <a:r>
              <a:rPr lang="en-US" sz="3600" dirty="0"/>
              <a:t> </a:t>
            </a:r>
            <a:r>
              <a:rPr lang="en-US" sz="3600" dirty="0" err="1"/>
              <a:t>hubungan</a:t>
            </a:r>
            <a:r>
              <a:rPr lang="en-US" sz="3600" dirty="0"/>
              <a:t> </a:t>
            </a:r>
            <a:r>
              <a:rPr lang="en-US" sz="3600" dirty="0" err="1"/>
              <a:t>internasional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berbagai</a:t>
            </a:r>
            <a:r>
              <a:rPr lang="en-US" sz="3600" dirty="0"/>
              <a:t> </a:t>
            </a:r>
            <a:r>
              <a:rPr lang="en-US" sz="3600" dirty="0" err="1"/>
              <a:t>istilah</a:t>
            </a:r>
            <a:r>
              <a:rPr lang="en-US" sz="3600" dirty="0"/>
              <a:t>, </a:t>
            </a:r>
            <a:r>
              <a:rPr lang="en-US" sz="3600" dirty="0" err="1"/>
              <a:t>seperti</a:t>
            </a:r>
            <a:r>
              <a:rPr lang="en-US" sz="3600" dirty="0"/>
              <a:t> </a:t>
            </a:r>
            <a:r>
              <a:rPr lang="en-US" sz="3600" i="1" dirty="0"/>
              <a:t>Network Diplomacy, Online Diplomacy, Wireless Diplomacy, Electronic Diplomacy, Cyber Diplomacy, Daring Diplomacy,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i="1" dirty="0"/>
              <a:t>Real Time Diplomacy</a:t>
            </a:r>
            <a:r>
              <a:rPr lang="en-US" sz="3600" dirty="0"/>
              <a:t>. </a:t>
            </a:r>
            <a:r>
              <a:rPr lang="en-US" sz="3600" dirty="0" err="1"/>
              <a:t>Intinya</a:t>
            </a:r>
            <a:r>
              <a:rPr lang="en-US" sz="3600" dirty="0"/>
              <a:t>, </a:t>
            </a:r>
            <a:r>
              <a:rPr lang="en-US" sz="3600" dirty="0" err="1"/>
              <a:t>lahirlah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digital </a:t>
            </a:r>
            <a:r>
              <a:rPr lang="en-US" sz="3600" dirty="0" err="1"/>
              <a:t>sebagai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modern, yang </a:t>
            </a:r>
            <a:r>
              <a:rPr lang="en-US" sz="3600" dirty="0" err="1"/>
              <a:t>menggeser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tradisional</a:t>
            </a:r>
            <a:r>
              <a:rPr lang="en-US" sz="3600" dirty="0"/>
              <a:t>, </a:t>
            </a:r>
            <a:r>
              <a:rPr lang="en-US" sz="3600" dirty="0" err="1"/>
              <a:t>diplomasi</a:t>
            </a:r>
            <a:r>
              <a:rPr lang="en-US" sz="3600" dirty="0"/>
              <a:t> manual,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kuno</a:t>
            </a:r>
            <a:r>
              <a:rPr lang="en-US" sz="3600" dirty="0"/>
              <a:t>. </a:t>
            </a:r>
            <a:r>
              <a:rPr lang="en-US" sz="3600" dirty="0" err="1"/>
              <a:t>Artinya</a:t>
            </a:r>
            <a:r>
              <a:rPr lang="en-US" sz="3600" dirty="0"/>
              <a:t>, </a:t>
            </a:r>
            <a:r>
              <a:rPr lang="en-US" sz="3600" dirty="0" err="1"/>
              <a:t>dunia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 </a:t>
            </a:r>
            <a:r>
              <a:rPr lang="en-US" sz="3600" dirty="0" err="1"/>
              <a:t>telah</a:t>
            </a:r>
            <a:r>
              <a:rPr lang="en-US" sz="3600" dirty="0"/>
              <a:t> </a:t>
            </a:r>
            <a:r>
              <a:rPr lang="en-US" sz="3600" dirty="0" err="1"/>
              <a:t>memanfaatkan</a:t>
            </a:r>
            <a:r>
              <a:rPr lang="en-US" sz="3600" dirty="0"/>
              <a:t> </a:t>
            </a:r>
            <a:r>
              <a:rPr lang="en-US" sz="3600" dirty="0" err="1"/>
              <a:t>peralatan</a:t>
            </a:r>
            <a:r>
              <a:rPr lang="en-US" sz="3600" dirty="0"/>
              <a:t> </a:t>
            </a:r>
            <a:r>
              <a:rPr lang="en-US" sz="3600" dirty="0" err="1"/>
              <a:t>teknologi</a:t>
            </a:r>
            <a:r>
              <a:rPr lang="en-US" sz="3600" dirty="0"/>
              <a:t> </a:t>
            </a:r>
            <a:r>
              <a:rPr lang="en-US" sz="3600" dirty="0" err="1"/>
              <a:t>informasi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komunikasi</a:t>
            </a:r>
            <a:r>
              <a:rPr lang="en-US" sz="3600" dirty="0"/>
              <a:t>, </a:t>
            </a:r>
            <a:r>
              <a:rPr lang="en-US" sz="3600" dirty="0" err="1"/>
              <a:t>khususnya</a:t>
            </a:r>
            <a:r>
              <a:rPr lang="en-US" sz="3600" dirty="0"/>
              <a:t> media </a:t>
            </a:r>
            <a:r>
              <a:rPr lang="en-US" sz="3600" dirty="0" err="1"/>
              <a:t>sosial</a:t>
            </a:r>
            <a:r>
              <a:rPr lang="en-US" sz="3600" dirty="0"/>
              <a:t>, </a:t>
            </a:r>
            <a:r>
              <a:rPr lang="en-US" sz="3600" dirty="0" err="1"/>
              <a:t>dalam</a:t>
            </a:r>
            <a:r>
              <a:rPr lang="en-US" sz="3600" dirty="0"/>
              <a:t> </a:t>
            </a:r>
            <a:r>
              <a:rPr lang="en-US" sz="3600" dirty="0" err="1"/>
              <a:t>melakukan</a:t>
            </a:r>
            <a:r>
              <a:rPr lang="en-US" sz="3600" dirty="0"/>
              <a:t> </a:t>
            </a:r>
            <a:r>
              <a:rPr lang="en-US" sz="3600" dirty="0" err="1"/>
              <a:t>berbagai</a:t>
            </a:r>
            <a:r>
              <a:rPr lang="en-US" sz="3600" dirty="0"/>
              <a:t> </a:t>
            </a:r>
            <a:r>
              <a:rPr lang="en-US" sz="3600" dirty="0" err="1"/>
              <a:t>aktifitas</a:t>
            </a:r>
            <a:r>
              <a:rPr lang="en-US" sz="3600" dirty="0"/>
              <a:t> </a:t>
            </a:r>
            <a:r>
              <a:rPr lang="en-US" sz="3600" dirty="0" err="1"/>
              <a:t>dan</a:t>
            </a:r>
            <a:r>
              <a:rPr lang="en-US" sz="3600" dirty="0"/>
              <a:t> </a:t>
            </a:r>
            <a:r>
              <a:rPr lang="en-US" sz="3600" dirty="0" err="1"/>
              <a:t>rangkaian</a:t>
            </a:r>
            <a:r>
              <a:rPr lang="en-US" sz="3600" dirty="0"/>
              <a:t> </a:t>
            </a:r>
            <a:r>
              <a:rPr lang="en-US" sz="3600" dirty="0" err="1"/>
              <a:t>praktik</a:t>
            </a:r>
            <a:r>
              <a:rPr lang="en-US" sz="3600" dirty="0"/>
              <a:t> </a:t>
            </a:r>
            <a:r>
              <a:rPr lang="en-US" sz="3600" dirty="0" err="1"/>
              <a:t>diplomasi</a:t>
            </a:r>
            <a:r>
              <a:rPr lang="en-US" sz="3600" dirty="0"/>
              <a:t>.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092491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1031</Words>
  <Application>Microsoft Office PowerPoint</Application>
  <PresentationFormat>Widescreen</PresentationFormat>
  <Paragraphs>26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MEDIA SOSIAL DALAM HUBUNGAN INTERNASIONAL   </vt:lpstr>
      <vt:lpstr>PowerPoint Presentation</vt:lpstr>
      <vt:lpstr>PowerPoint Presentation</vt:lpstr>
      <vt:lpstr>PowerPoint Presentation</vt:lpstr>
      <vt:lpstr>PowerPoint Presentation</vt:lpstr>
      <vt:lpstr>Lahirnya Diplomasi Digital </vt:lpstr>
      <vt:lpstr>PowerPoint Presentation</vt:lpstr>
      <vt:lpstr>PowerPoint Presentation</vt:lpstr>
      <vt:lpstr>PowerPoint Presentation</vt:lpstr>
      <vt:lpstr>PowerPoint Presentation</vt:lpstr>
      <vt:lpstr>DAFTAR PUSTAKA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MEDIA SOSIAL DALAM HUBUNGAN INTERNASIONAL   </dc:title>
  <dc:creator>ACER</dc:creator>
  <cp:lastModifiedBy>ACER</cp:lastModifiedBy>
  <cp:revision>13</cp:revision>
  <dcterms:created xsi:type="dcterms:W3CDTF">2025-03-19T04:11:29Z</dcterms:created>
  <dcterms:modified xsi:type="dcterms:W3CDTF">2025-03-19T04:34:03Z</dcterms:modified>
</cp:coreProperties>
</file>