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smtClean="0"/>
              <a:t>3/13/2025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41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smtClean="0"/>
              <a:t>3/13/2025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488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smtClean="0"/>
              <a:t>3/13/2025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023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smtClean="0"/>
              <a:t>3/13/2025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796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smtClean="0"/>
              <a:t>3/13/2025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56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smtClean="0"/>
              <a:t>3/13/2025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426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smtClean="0"/>
              <a:t>3/13/2025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9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smtClean="0"/>
              <a:t>3/13/2025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11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smtClean="0"/>
              <a:t>3/13/2025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966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BBEA6-7C60-4B02-AE87-00D78D8422AF}" type="datetimeFigureOut">
              <a:rPr lang="en-US" smtClean="0"/>
              <a:t>3/13/2025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293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smtClean="0"/>
              <a:t>3/13/2025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576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24D31-43A5-475A-80CF-332C9F6DCF35}" type="datetimeFigureOut">
              <a:rPr lang="en-US" smtClean="0"/>
              <a:t>3/13/2025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832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Media &amp;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157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1820"/>
            <a:ext cx="10515600" cy="5945143"/>
          </a:xfrm>
        </p:spPr>
        <p:txBody>
          <a:bodyPr>
            <a:normAutofit/>
          </a:bodyPr>
          <a:lstStyle/>
          <a:p>
            <a:r>
              <a:rPr lang="en-US" sz="3200" dirty="0"/>
              <a:t>Di era </a:t>
            </a:r>
            <a:r>
              <a:rPr lang="en-US" sz="3200" dirty="0" err="1"/>
              <a:t>globalisasi</a:t>
            </a:r>
            <a:r>
              <a:rPr lang="en-US" sz="3200" dirty="0"/>
              <a:t>, media </a:t>
            </a:r>
            <a:r>
              <a:rPr lang="en-US" sz="3200" dirty="0" err="1"/>
              <a:t>massa</a:t>
            </a:r>
            <a:r>
              <a:rPr lang="en-US" sz="3200" dirty="0"/>
              <a:t> </a:t>
            </a:r>
            <a:r>
              <a:rPr lang="en-US" sz="3200" dirty="0" err="1"/>
              <a:t>memainkan</a:t>
            </a:r>
            <a:r>
              <a:rPr lang="en-US" sz="3200" dirty="0"/>
              <a:t> </a:t>
            </a:r>
            <a:r>
              <a:rPr lang="en-US" sz="3200" dirty="0" err="1"/>
              <a:t>peran</a:t>
            </a:r>
            <a:r>
              <a:rPr lang="en-US" sz="3200" dirty="0"/>
              <a:t> yang </a:t>
            </a:r>
            <a:r>
              <a:rPr lang="en-US" sz="3200" dirty="0" err="1"/>
              <a:t>sangat</a:t>
            </a:r>
            <a:r>
              <a:rPr lang="en-US" sz="3200" dirty="0"/>
              <a:t> </a:t>
            </a:r>
            <a:r>
              <a:rPr lang="en-US" sz="3200" dirty="0" err="1"/>
              <a:t>penting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membentuk</a:t>
            </a:r>
            <a:r>
              <a:rPr lang="en-US" sz="3200" dirty="0"/>
              <a:t> </a:t>
            </a:r>
            <a:r>
              <a:rPr lang="en-US" sz="3200" dirty="0" err="1"/>
              <a:t>persepsi</a:t>
            </a:r>
            <a:r>
              <a:rPr lang="en-US" sz="3200" dirty="0"/>
              <a:t> </a:t>
            </a:r>
            <a:r>
              <a:rPr lang="en-US" sz="3200" dirty="0" err="1"/>
              <a:t>publik</a:t>
            </a:r>
            <a:r>
              <a:rPr lang="en-US" sz="3200" dirty="0"/>
              <a:t> </a:t>
            </a:r>
            <a:r>
              <a:rPr lang="en-US" sz="3200" dirty="0" err="1"/>
              <a:t>terhadap</a:t>
            </a:r>
            <a:r>
              <a:rPr lang="en-US" sz="3200" dirty="0"/>
              <a:t> </a:t>
            </a:r>
            <a:r>
              <a:rPr lang="en-US" sz="3200" dirty="0" err="1"/>
              <a:t>isu-isu</a:t>
            </a:r>
            <a:r>
              <a:rPr lang="en-US" sz="3200" dirty="0"/>
              <a:t> </a:t>
            </a:r>
            <a:r>
              <a:rPr lang="en-US" sz="3200" dirty="0" err="1"/>
              <a:t>internasional</a:t>
            </a:r>
            <a:r>
              <a:rPr lang="en-US" sz="3200" dirty="0"/>
              <a:t>.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kemampuannya</a:t>
            </a:r>
            <a:r>
              <a:rPr lang="en-US" sz="3200" dirty="0"/>
              <a:t> </a:t>
            </a:r>
            <a:r>
              <a:rPr lang="en-US" sz="3200" dirty="0" err="1"/>
              <a:t>mengontrol</a:t>
            </a:r>
            <a:r>
              <a:rPr lang="en-US" sz="3200" dirty="0"/>
              <a:t> </a:t>
            </a:r>
            <a:r>
              <a:rPr lang="en-US" sz="3200" dirty="0" err="1"/>
              <a:t>arus</a:t>
            </a:r>
            <a:r>
              <a:rPr lang="en-US" sz="3200" dirty="0"/>
              <a:t> </a:t>
            </a:r>
            <a:r>
              <a:rPr lang="en-US" sz="3200" dirty="0" err="1"/>
              <a:t>informasi</a:t>
            </a:r>
            <a:r>
              <a:rPr lang="en-US" sz="3200" dirty="0"/>
              <a:t>, media </a:t>
            </a:r>
            <a:r>
              <a:rPr lang="en-US" sz="3200" dirty="0" err="1"/>
              <a:t>menentukan</a:t>
            </a:r>
            <a:r>
              <a:rPr lang="en-US" sz="3200" dirty="0"/>
              <a:t> </a:t>
            </a:r>
            <a:r>
              <a:rPr lang="en-US" sz="3200" dirty="0" err="1"/>
              <a:t>isu-isu</a:t>
            </a:r>
            <a:r>
              <a:rPr lang="en-US" sz="3200" dirty="0"/>
              <a:t> yang </a:t>
            </a:r>
            <a:r>
              <a:rPr lang="en-US" sz="3200" dirty="0" err="1"/>
              <a:t>dianggap</a:t>
            </a:r>
            <a:r>
              <a:rPr lang="en-US" sz="3200" dirty="0"/>
              <a:t> </a:t>
            </a:r>
            <a:r>
              <a:rPr lang="en-US" sz="3200" dirty="0" err="1"/>
              <a:t>penting</a:t>
            </a:r>
            <a:r>
              <a:rPr lang="en-US" sz="3200" dirty="0"/>
              <a:t> </a:t>
            </a:r>
            <a:r>
              <a:rPr lang="en-US" sz="3200" dirty="0" err="1"/>
              <a:t>oleh</a:t>
            </a:r>
            <a:r>
              <a:rPr lang="en-US" sz="3200" dirty="0"/>
              <a:t> </a:t>
            </a:r>
            <a:r>
              <a:rPr lang="en-US" sz="3200" dirty="0" err="1"/>
              <a:t>khalayak</a:t>
            </a:r>
            <a:r>
              <a:rPr lang="en-US" sz="3200" dirty="0"/>
              <a:t>, </a:t>
            </a:r>
            <a:r>
              <a:rPr lang="en-US" sz="3200" dirty="0" err="1"/>
              <a:t>sementara</a:t>
            </a:r>
            <a:r>
              <a:rPr lang="en-US" sz="3200" dirty="0"/>
              <a:t> </a:t>
            </a:r>
            <a:r>
              <a:rPr lang="en-US" sz="3200" dirty="0" err="1"/>
              <a:t>isu</a:t>
            </a:r>
            <a:r>
              <a:rPr lang="en-US" sz="3200" dirty="0"/>
              <a:t> </a:t>
            </a:r>
            <a:r>
              <a:rPr lang="en-US" sz="3200" dirty="0" err="1"/>
              <a:t>lainnya</a:t>
            </a:r>
            <a:r>
              <a:rPr lang="en-US" sz="3200" dirty="0"/>
              <a:t> </a:t>
            </a:r>
            <a:r>
              <a:rPr lang="en-US" sz="3200" dirty="0" err="1"/>
              <a:t>seringkali</a:t>
            </a:r>
            <a:r>
              <a:rPr lang="en-US" sz="3200" dirty="0"/>
              <a:t> </a:t>
            </a:r>
            <a:r>
              <a:rPr lang="en-US" sz="3200" dirty="0" err="1"/>
              <a:t>terabaikan</a:t>
            </a:r>
            <a:r>
              <a:rPr lang="en-US" sz="3200" dirty="0"/>
              <a:t>. </a:t>
            </a:r>
            <a:r>
              <a:rPr lang="en-US" sz="3200" dirty="0" err="1"/>
              <a:t>Kemampuan</a:t>
            </a:r>
            <a:r>
              <a:rPr lang="en-US" sz="3200" dirty="0"/>
              <a:t> </a:t>
            </a:r>
            <a:r>
              <a:rPr lang="en-US" sz="3200" dirty="0" err="1"/>
              <a:t>ini</a:t>
            </a:r>
            <a:r>
              <a:rPr lang="en-US" sz="3200" dirty="0"/>
              <a:t> </a:t>
            </a:r>
            <a:r>
              <a:rPr lang="en-US" sz="3200" dirty="0" err="1"/>
              <a:t>dijelaskan</a:t>
            </a:r>
            <a:r>
              <a:rPr lang="en-US" sz="3200" dirty="0"/>
              <a:t> </a:t>
            </a:r>
            <a:r>
              <a:rPr lang="en-US" sz="3200" dirty="0" err="1"/>
              <a:t>oleh</a:t>
            </a:r>
            <a:r>
              <a:rPr lang="en-US" sz="3200" dirty="0"/>
              <a:t> </a:t>
            </a:r>
            <a:r>
              <a:rPr lang="en-US" sz="3200" dirty="0" err="1"/>
              <a:t>teori</a:t>
            </a:r>
            <a:r>
              <a:rPr lang="en-US" sz="3200" dirty="0"/>
              <a:t> agenda-setting, yang </a:t>
            </a:r>
            <a:r>
              <a:rPr lang="en-US" sz="3200" dirty="0" err="1"/>
              <a:t>mengungkap</a:t>
            </a:r>
            <a:r>
              <a:rPr lang="en-US" sz="3200" dirty="0"/>
              <a:t> </a:t>
            </a:r>
            <a:r>
              <a:rPr lang="en-US" sz="3200" dirty="0" err="1"/>
              <a:t>bagaimana</a:t>
            </a:r>
            <a:r>
              <a:rPr lang="en-US" sz="3200" dirty="0"/>
              <a:t> media </a:t>
            </a:r>
            <a:r>
              <a:rPr lang="en-US" sz="3200" dirty="0" err="1"/>
              <a:t>mempengaruhi</a:t>
            </a:r>
            <a:r>
              <a:rPr lang="en-US" sz="3200" dirty="0"/>
              <a:t> </a:t>
            </a:r>
            <a:r>
              <a:rPr lang="en-US" sz="3200" dirty="0" err="1"/>
              <a:t>penonton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menyajikan</a:t>
            </a:r>
            <a:r>
              <a:rPr lang="en-US" sz="3200" dirty="0"/>
              <a:t> </a:t>
            </a:r>
            <a:r>
              <a:rPr lang="en-US" sz="3200" dirty="0" err="1"/>
              <a:t>fokus</a:t>
            </a:r>
            <a:r>
              <a:rPr lang="en-US" sz="3200" dirty="0"/>
              <a:t> </a:t>
            </a:r>
            <a:r>
              <a:rPr lang="en-US" sz="3200" dirty="0" err="1"/>
              <a:t>tertentu</a:t>
            </a:r>
            <a:r>
              <a:rPr lang="en-US" sz="3200" dirty="0"/>
              <a:t> </a:t>
            </a:r>
            <a:r>
              <a:rPr lang="en-US" sz="3200" dirty="0" err="1"/>
              <a:t>pada</a:t>
            </a:r>
            <a:r>
              <a:rPr lang="en-US" sz="3200" dirty="0"/>
              <a:t> </a:t>
            </a:r>
            <a:r>
              <a:rPr lang="en-US" sz="3200" dirty="0" err="1"/>
              <a:t>berita</a:t>
            </a:r>
            <a:r>
              <a:rPr lang="en-US" sz="3200" dirty="0"/>
              <a:t>. Hal </a:t>
            </a:r>
            <a:r>
              <a:rPr lang="en-US" sz="3200" dirty="0" err="1"/>
              <a:t>ini</a:t>
            </a:r>
            <a:r>
              <a:rPr lang="en-US" sz="3200" dirty="0"/>
              <a:t> </a:t>
            </a:r>
            <a:r>
              <a:rPr lang="en-US" sz="3200" dirty="0" err="1"/>
              <a:t>menciptakan</a:t>
            </a:r>
            <a:r>
              <a:rPr lang="en-US" sz="3200" dirty="0"/>
              <a:t> </a:t>
            </a:r>
            <a:r>
              <a:rPr lang="en-US" sz="3200" dirty="0" err="1"/>
              <a:t>hierarki</a:t>
            </a:r>
            <a:r>
              <a:rPr lang="en-US" sz="3200" dirty="0"/>
              <a:t> </a:t>
            </a:r>
            <a:r>
              <a:rPr lang="en-US" sz="3200" dirty="0" err="1"/>
              <a:t>isu</a:t>
            </a:r>
            <a:r>
              <a:rPr lang="en-US" sz="3200" dirty="0"/>
              <a:t> yang </a:t>
            </a:r>
            <a:r>
              <a:rPr lang="en-US" sz="3200" dirty="0" err="1"/>
              <a:t>tidak</a:t>
            </a:r>
            <a:r>
              <a:rPr lang="en-US" sz="3200" dirty="0"/>
              <a:t> </a:t>
            </a:r>
            <a:r>
              <a:rPr lang="en-US" sz="3200" dirty="0" err="1"/>
              <a:t>hanya</a:t>
            </a:r>
            <a:r>
              <a:rPr lang="en-US" sz="3200" dirty="0"/>
              <a:t> </a:t>
            </a:r>
            <a:r>
              <a:rPr lang="en-US" sz="3200" dirty="0" err="1"/>
              <a:t>membentuk</a:t>
            </a:r>
            <a:r>
              <a:rPr lang="en-US" sz="3200" dirty="0"/>
              <a:t> </a:t>
            </a:r>
            <a:r>
              <a:rPr lang="en-US" sz="3200" dirty="0" err="1"/>
              <a:t>opini</a:t>
            </a:r>
            <a:r>
              <a:rPr lang="en-US" sz="3200" dirty="0"/>
              <a:t> </a:t>
            </a:r>
            <a:r>
              <a:rPr lang="en-US" sz="3200" dirty="0" err="1"/>
              <a:t>publik</a:t>
            </a:r>
            <a:r>
              <a:rPr lang="en-US" sz="3200" dirty="0"/>
              <a:t>, </a:t>
            </a:r>
            <a:r>
              <a:rPr lang="en-US" sz="3200" dirty="0" err="1"/>
              <a:t>tetapi</a:t>
            </a:r>
            <a:r>
              <a:rPr lang="en-US" sz="3200" dirty="0"/>
              <a:t> </a:t>
            </a:r>
            <a:r>
              <a:rPr lang="en-US" sz="3200" dirty="0" err="1"/>
              <a:t>juga</a:t>
            </a:r>
            <a:r>
              <a:rPr lang="en-US" sz="3200" dirty="0"/>
              <a:t> </a:t>
            </a:r>
            <a:r>
              <a:rPr lang="en-US" sz="3200" dirty="0" err="1"/>
              <a:t>mempengaruhi</a:t>
            </a:r>
            <a:r>
              <a:rPr lang="en-US" sz="3200" dirty="0"/>
              <a:t> </a:t>
            </a:r>
            <a:r>
              <a:rPr lang="en-US" sz="3200" dirty="0" err="1"/>
              <a:t>pengambilan</a:t>
            </a:r>
            <a:r>
              <a:rPr lang="en-US" sz="3200" dirty="0"/>
              <a:t> </a:t>
            </a:r>
            <a:r>
              <a:rPr lang="en-US" sz="3200" dirty="0" err="1"/>
              <a:t>keputusan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hubungan</a:t>
            </a:r>
            <a:r>
              <a:rPr lang="en-US" sz="3200" dirty="0"/>
              <a:t> </a:t>
            </a:r>
            <a:r>
              <a:rPr lang="en-US" sz="3200" dirty="0" err="1"/>
              <a:t>internasional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kebijakan</a:t>
            </a:r>
            <a:r>
              <a:rPr lang="en-US" sz="3200" dirty="0"/>
              <a:t> global.</a:t>
            </a:r>
          </a:p>
          <a:p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22701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5793"/>
          </a:xfrm>
        </p:spPr>
        <p:txBody>
          <a:bodyPr/>
          <a:lstStyle/>
          <a:p>
            <a:r>
              <a:rPr lang="en-US" dirty="0" err="1" smtClean="0"/>
              <a:t>Teori</a:t>
            </a:r>
            <a:r>
              <a:rPr lang="en-US" dirty="0" smtClean="0"/>
              <a:t> agenda-setting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93949"/>
            <a:ext cx="10515600" cy="4683014"/>
          </a:xfrm>
        </p:spPr>
        <p:txBody>
          <a:bodyPr>
            <a:noAutofit/>
          </a:bodyPr>
          <a:lstStyle/>
          <a:p>
            <a:r>
              <a:rPr lang="en-US" sz="3200" dirty="0" err="1"/>
              <a:t>Teori</a:t>
            </a:r>
            <a:r>
              <a:rPr lang="en-US" sz="3200" dirty="0"/>
              <a:t> agenda-setting </a:t>
            </a:r>
            <a:r>
              <a:rPr lang="en-US" sz="3200" dirty="0" err="1"/>
              <a:t>pertama</a:t>
            </a:r>
            <a:r>
              <a:rPr lang="en-US" sz="3200" dirty="0"/>
              <a:t> kali </a:t>
            </a:r>
            <a:r>
              <a:rPr lang="en-US" sz="3200" dirty="0" err="1"/>
              <a:t>diperkenalkan</a:t>
            </a:r>
            <a:r>
              <a:rPr lang="en-US" sz="3200" dirty="0"/>
              <a:t> </a:t>
            </a:r>
            <a:r>
              <a:rPr lang="en-US" sz="3200" dirty="0" err="1"/>
              <a:t>oleh</a:t>
            </a:r>
            <a:r>
              <a:rPr lang="en-US" sz="3200" dirty="0"/>
              <a:t> Maxwell McCombs </a:t>
            </a:r>
            <a:r>
              <a:rPr lang="en-US" sz="3200" dirty="0" err="1"/>
              <a:t>dan</a:t>
            </a:r>
            <a:r>
              <a:rPr lang="en-US" sz="3200" dirty="0"/>
              <a:t> Donald Shaw </a:t>
            </a:r>
            <a:r>
              <a:rPr lang="en-US" sz="3200" dirty="0" err="1"/>
              <a:t>pada</a:t>
            </a:r>
            <a:r>
              <a:rPr lang="en-US" sz="3200" dirty="0"/>
              <a:t> </a:t>
            </a:r>
            <a:r>
              <a:rPr lang="en-US" sz="3200" dirty="0" err="1"/>
              <a:t>tahun</a:t>
            </a:r>
            <a:r>
              <a:rPr lang="en-US" sz="3200" dirty="0"/>
              <a:t> 1972. </a:t>
            </a:r>
            <a:r>
              <a:rPr lang="en-US" sz="3200" dirty="0" err="1"/>
              <a:t>Mereka</a:t>
            </a:r>
            <a:r>
              <a:rPr lang="en-US" sz="3200" dirty="0"/>
              <a:t> </a:t>
            </a:r>
            <a:r>
              <a:rPr lang="en-US" sz="3200" dirty="0" err="1"/>
              <a:t>mengemukakan</a:t>
            </a:r>
            <a:r>
              <a:rPr lang="en-US" sz="3200" dirty="0"/>
              <a:t> </a:t>
            </a:r>
            <a:r>
              <a:rPr lang="en-US" sz="3200" dirty="0" err="1"/>
              <a:t>bahwa</a:t>
            </a:r>
            <a:r>
              <a:rPr lang="en-US" sz="3200" dirty="0"/>
              <a:t> media </a:t>
            </a:r>
            <a:r>
              <a:rPr lang="en-US" sz="3200" dirty="0" err="1"/>
              <a:t>massa</a:t>
            </a:r>
            <a:r>
              <a:rPr lang="en-US" sz="3200" dirty="0"/>
              <a:t> </a:t>
            </a:r>
            <a:r>
              <a:rPr lang="en-US" sz="3200" dirty="0" err="1"/>
              <a:t>memiliki</a:t>
            </a:r>
            <a:r>
              <a:rPr lang="en-US" sz="3200" dirty="0"/>
              <a:t> </a:t>
            </a:r>
            <a:r>
              <a:rPr lang="en-US" sz="3200" dirty="0" err="1"/>
              <a:t>kemampuan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mempengaruhi</a:t>
            </a:r>
            <a:r>
              <a:rPr lang="en-US" sz="3200" dirty="0"/>
              <a:t> agenda </a:t>
            </a:r>
            <a:r>
              <a:rPr lang="en-US" sz="3200" dirty="0" err="1"/>
              <a:t>publik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menyoroti</a:t>
            </a:r>
            <a:r>
              <a:rPr lang="en-US" sz="3200" dirty="0"/>
              <a:t> </a:t>
            </a:r>
            <a:r>
              <a:rPr lang="en-US" sz="3200" dirty="0" err="1"/>
              <a:t>isu-isu</a:t>
            </a:r>
            <a:r>
              <a:rPr lang="en-US" sz="3200" dirty="0"/>
              <a:t> </a:t>
            </a:r>
            <a:r>
              <a:rPr lang="en-US" sz="3200" dirty="0" err="1"/>
              <a:t>tertentu</a:t>
            </a:r>
            <a:r>
              <a:rPr lang="en-US" sz="3200" dirty="0"/>
              <a:t>, </a:t>
            </a:r>
            <a:r>
              <a:rPr lang="en-US" sz="3200" dirty="0" err="1"/>
              <a:t>sehingga</a:t>
            </a:r>
            <a:r>
              <a:rPr lang="en-US" sz="3200" dirty="0"/>
              <a:t> </a:t>
            </a:r>
            <a:r>
              <a:rPr lang="en-US" sz="3200" dirty="0" err="1"/>
              <a:t>isu-isu</a:t>
            </a:r>
            <a:r>
              <a:rPr lang="en-US" sz="3200" dirty="0"/>
              <a:t> </a:t>
            </a:r>
            <a:r>
              <a:rPr lang="en-US" sz="3200" dirty="0" err="1"/>
              <a:t>tersebut</a:t>
            </a:r>
            <a:r>
              <a:rPr lang="en-US" sz="3200" dirty="0"/>
              <a:t> </a:t>
            </a:r>
            <a:r>
              <a:rPr lang="en-US" sz="3200" dirty="0" err="1"/>
              <a:t>dianggap</a:t>
            </a:r>
            <a:r>
              <a:rPr lang="en-US" sz="3200" dirty="0"/>
              <a:t> </a:t>
            </a:r>
            <a:r>
              <a:rPr lang="en-US" sz="3200" dirty="0" err="1"/>
              <a:t>lebih</a:t>
            </a:r>
            <a:r>
              <a:rPr lang="en-US" sz="3200" dirty="0"/>
              <a:t> </a:t>
            </a:r>
            <a:r>
              <a:rPr lang="en-US" sz="3200" dirty="0" err="1"/>
              <a:t>penting</a:t>
            </a:r>
            <a:r>
              <a:rPr lang="en-US" sz="3200" dirty="0"/>
              <a:t> </a:t>
            </a:r>
            <a:r>
              <a:rPr lang="en-US" sz="3200" dirty="0" err="1"/>
              <a:t>oleh</a:t>
            </a:r>
            <a:r>
              <a:rPr lang="en-US" sz="3200" dirty="0"/>
              <a:t> </a:t>
            </a:r>
            <a:r>
              <a:rPr lang="en-US" sz="3200" dirty="0" err="1"/>
              <a:t>masyarakat</a:t>
            </a:r>
            <a:r>
              <a:rPr lang="en-US" sz="3200" dirty="0"/>
              <a:t> (</a:t>
            </a:r>
            <a:r>
              <a:rPr lang="en-US" sz="3200" dirty="0" err="1"/>
              <a:t>Hadi</a:t>
            </a:r>
            <a:r>
              <a:rPr lang="en-US" sz="3200" dirty="0"/>
              <a:t> S et al., 2021).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konteks</a:t>
            </a:r>
            <a:r>
              <a:rPr lang="en-US" sz="3200" dirty="0"/>
              <a:t> </a:t>
            </a:r>
            <a:r>
              <a:rPr lang="en-US" sz="3200" dirty="0" err="1"/>
              <a:t>hubungan</a:t>
            </a:r>
            <a:r>
              <a:rPr lang="en-US" sz="3200" dirty="0"/>
              <a:t> </a:t>
            </a:r>
            <a:r>
              <a:rPr lang="en-US" sz="3200" dirty="0" err="1"/>
              <a:t>internasional</a:t>
            </a:r>
            <a:r>
              <a:rPr lang="en-US" sz="3200" dirty="0"/>
              <a:t>, media </a:t>
            </a:r>
            <a:r>
              <a:rPr lang="en-US" sz="3200" dirty="0" err="1"/>
              <a:t>dapat</a:t>
            </a:r>
            <a:r>
              <a:rPr lang="en-US" sz="3200" dirty="0"/>
              <a:t> </a:t>
            </a:r>
            <a:r>
              <a:rPr lang="en-US" sz="3200" dirty="0" err="1"/>
              <a:t>mempengaruhi</a:t>
            </a:r>
            <a:r>
              <a:rPr lang="en-US" sz="3200" dirty="0"/>
              <a:t> </a:t>
            </a:r>
            <a:r>
              <a:rPr lang="en-US" sz="3200" dirty="0" err="1"/>
              <a:t>persepsi</a:t>
            </a:r>
            <a:r>
              <a:rPr lang="en-US" sz="3200" dirty="0"/>
              <a:t> </a:t>
            </a:r>
            <a:r>
              <a:rPr lang="en-US" sz="3200" dirty="0" err="1"/>
              <a:t>publik</a:t>
            </a:r>
            <a:r>
              <a:rPr lang="en-US" sz="3200" dirty="0"/>
              <a:t> </a:t>
            </a:r>
            <a:r>
              <a:rPr lang="en-US" sz="3200" dirty="0" err="1"/>
              <a:t>terhadap</a:t>
            </a:r>
            <a:r>
              <a:rPr lang="en-US" sz="3200" dirty="0"/>
              <a:t> </a:t>
            </a:r>
            <a:r>
              <a:rPr lang="en-US" sz="3200" dirty="0" err="1"/>
              <a:t>negara</a:t>
            </a:r>
            <a:r>
              <a:rPr lang="en-US" sz="3200" dirty="0"/>
              <a:t> lain, </a:t>
            </a:r>
            <a:r>
              <a:rPr lang="en-US" sz="3200" dirty="0" err="1"/>
              <a:t>kebijakan</a:t>
            </a:r>
            <a:r>
              <a:rPr lang="en-US" sz="3200" dirty="0"/>
              <a:t> </a:t>
            </a:r>
            <a:r>
              <a:rPr lang="en-US" sz="3200" dirty="0" err="1"/>
              <a:t>luar</a:t>
            </a:r>
            <a:r>
              <a:rPr lang="en-US" sz="3200" dirty="0"/>
              <a:t> </a:t>
            </a:r>
            <a:r>
              <a:rPr lang="en-US" sz="3200" dirty="0" err="1"/>
              <a:t>negeri</a:t>
            </a:r>
            <a:r>
              <a:rPr lang="en-US" sz="3200" dirty="0"/>
              <a:t>,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peristiwa</a:t>
            </a:r>
            <a:r>
              <a:rPr lang="en-US" sz="3200" dirty="0"/>
              <a:t> global yang </a:t>
            </a:r>
            <a:r>
              <a:rPr lang="en-US" sz="3200" dirty="0" err="1"/>
              <a:t>pada</a:t>
            </a:r>
            <a:r>
              <a:rPr lang="en-US" sz="3200" dirty="0"/>
              <a:t> </a:t>
            </a:r>
            <a:r>
              <a:rPr lang="en-US" sz="3200" dirty="0" err="1"/>
              <a:t>akhirnya</a:t>
            </a:r>
            <a:r>
              <a:rPr lang="en-US" sz="3200" dirty="0"/>
              <a:t> </a:t>
            </a:r>
            <a:r>
              <a:rPr lang="en-US" sz="3200" dirty="0" err="1"/>
              <a:t>berdampak</a:t>
            </a:r>
            <a:r>
              <a:rPr lang="en-US" sz="3200" dirty="0"/>
              <a:t> </a:t>
            </a:r>
            <a:r>
              <a:rPr lang="en-US" sz="3200" dirty="0" err="1"/>
              <a:t>pada</a:t>
            </a:r>
            <a:r>
              <a:rPr lang="en-US" sz="3200" dirty="0"/>
              <a:t> </a:t>
            </a:r>
            <a:r>
              <a:rPr lang="en-US" sz="3200" dirty="0" err="1"/>
              <a:t>pengambilan</a:t>
            </a:r>
            <a:r>
              <a:rPr lang="en-US" sz="3200" dirty="0"/>
              <a:t> </a:t>
            </a:r>
            <a:r>
              <a:rPr lang="en-US" sz="3200" dirty="0" err="1"/>
              <a:t>keputusan</a:t>
            </a:r>
            <a:r>
              <a:rPr lang="en-US" sz="3200" dirty="0"/>
              <a:t> </a:t>
            </a:r>
            <a:r>
              <a:rPr lang="en-US" sz="3200" dirty="0" err="1"/>
              <a:t>politik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diplomatik</a:t>
            </a:r>
            <a:r>
              <a:rPr lang="en-US" sz="3200" dirty="0"/>
              <a:t> (</a:t>
            </a:r>
            <a:r>
              <a:rPr lang="en-US" sz="3200" dirty="0" err="1"/>
              <a:t>Ritonga</a:t>
            </a:r>
            <a:r>
              <a:rPr lang="en-US" sz="3200" dirty="0"/>
              <a:t>, 2018).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7339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Pengaruh</a:t>
            </a:r>
            <a:r>
              <a:rPr lang="en-US" dirty="0" smtClean="0"/>
              <a:t> Media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Agenda-Setting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4096" y="1493948"/>
            <a:ext cx="10619704" cy="504851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Media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agenda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,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gilirannya</a:t>
            </a:r>
            <a:r>
              <a:rPr lang="en-US" dirty="0"/>
              <a:t>,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, </a:t>
            </a:r>
            <a:r>
              <a:rPr lang="en-US" dirty="0" err="1"/>
              <a:t>penelitian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CNN Indonesia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pertemuan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Kim Jong Un </a:t>
            </a:r>
            <a:r>
              <a:rPr lang="en-US" dirty="0" err="1"/>
              <a:t>dan</a:t>
            </a:r>
            <a:r>
              <a:rPr lang="en-US" dirty="0"/>
              <a:t> Donald Trump di </a:t>
            </a:r>
            <a:r>
              <a:rPr lang="en-US" dirty="0" err="1"/>
              <a:t>Singapura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2018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media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opini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agenda-setting.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pemberitaan</a:t>
            </a:r>
            <a:r>
              <a:rPr lang="en-US" dirty="0"/>
              <a:t> yang </a:t>
            </a:r>
            <a:r>
              <a:rPr lang="en-US" dirty="0" err="1"/>
              <a:t>intens</a:t>
            </a:r>
            <a:r>
              <a:rPr lang="en-US" dirty="0"/>
              <a:t>, media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menempatkan</a:t>
            </a:r>
            <a:r>
              <a:rPr lang="en-US" dirty="0"/>
              <a:t> </a:t>
            </a:r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denuklirisasi</a:t>
            </a:r>
            <a:r>
              <a:rPr lang="en-US" dirty="0"/>
              <a:t> Korea Utara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topik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dibicarakan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,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pentingnya</a:t>
            </a:r>
            <a:r>
              <a:rPr lang="en-US" dirty="0"/>
              <a:t> </a:t>
            </a:r>
            <a:r>
              <a:rPr lang="en-US" dirty="0" err="1"/>
              <a:t>perdamaian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(</a:t>
            </a:r>
            <a:r>
              <a:rPr lang="en-US" dirty="0" err="1"/>
              <a:t>Dalila</a:t>
            </a:r>
            <a:r>
              <a:rPr lang="en-US" dirty="0"/>
              <a:t> &amp; </a:t>
            </a:r>
            <a:r>
              <a:rPr lang="en-US" dirty="0" err="1"/>
              <a:t>Purnama</a:t>
            </a:r>
            <a:r>
              <a:rPr lang="en-US" dirty="0"/>
              <a:t>, 2020).</a:t>
            </a:r>
          </a:p>
        </p:txBody>
      </p:sp>
    </p:spTree>
    <p:extLst>
      <p:ext uri="{BB962C8B-B14F-4D97-AF65-F5344CB8AC3E}">
        <p14:creationId xmlns:p14="http://schemas.microsoft.com/office/powerpoint/2010/main" val="1199324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8490" y="888642"/>
            <a:ext cx="10555310" cy="5288321"/>
          </a:xfrm>
        </p:spPr>
        <p:txBody>
          <a:bodyPr>
            <a:normAutofit/>
          </a:bodyPr>
          <a:lstStyle/>
          <a:p>
            <a:r>
              <a:rPr lang="en-US" sz="4000" dirty="0" err="1"/>
              <a:t>Selain</a:t>
            </a:r>
            <a:r>
              <a:rPr lang="en-US" sz="4000" dirty="0"/>
              <a:t> </a:t>
            </a:r>
            <a:r>
              <a:rPr lang="en-US" sz="4000" dirty="0" err="1"/>
              <a:t>itu</a:t>
            </a:r>
            <a:r>
              <a:rPr lang="en-US" sz="4000" dirty="0"/>
              <a:t>, </a:t>
            </a:r>
            <a:r>
              <a:rPr lang="en-US" sz="4000" dirty="0" err="1"/>
              <a:t>penelitian</a:t>
            </a:r>
            <a:r>
              <a:rPr lang="en-US" sz="4000" dirty="0"/>
              <a:t> yang </a:t>
            </a:r>
            <a:r>
              <a:rPr lang="en-US" sz="4000" dirty="0" err="1"/>
              <a:t>dilakukan</a:t>
            </a:r>
            <a:r>
              <a:rPr lang="en-US" sz="4000" dirty="0"/>
              <a:t> </a:t>
            </a:r>
            <a:r>
              <a:rPr lang="en-US" sz="4000" dirty="0" err="1"/>
              <a:t>oleh</a:t>
            </a:r>
            <a:r>
              <a:rPr lang="en-US" sz="4000" dirty="0"/>
              <a:t> </a:t>
            </a:r>
            <a:r>
              <a:rPr lang="en-US" sz="4000" dirty="0" err="1"/>
              <a:t>Eri</a:t>
            </a:r>
            <a:r>
              <a:rPr lang="en-US" sz="4000" dirty="0"/>
              <a:t> Budi </a:t>
            </a:r>
            <a:r>
              <a:rPr lang="en-US" sz="4000" dirty="0" err="1"/>
              <a:t>Wibowo</a:t>
            </a:r>
            <a:r>
              <a:rPr lang="en-US" sz="4000" dirty="0"/>
              <a:t> (2022) </a:t>
            </a:r>
            <a:r>
              <a:rPr lang="en-US" sz="4000" dirty="0" err="1"/>
              <a:t>menunjukkan</a:t>
            </a:r>
            <a:r>
              <a:rPr lang="en-US" sz="4000" dirty="0"/>
              <a:t> </a:t>
            </a:r>
            <a:r>
              <a:rPr lang="en-US" sz="4000" dirty="0" err="1"/>
              <a:t>bahwa</a:t>
            </a:r>
            <a:r>
              <a:rPr lang="en-US" sz="4000" dirty="0"/>
              <a:t> media </a:t>
            </a:r>
            <a:r>
              <a:rPr lang="en-US" sz="4000" dirty="0" err="1"/>
              <a:t>massa</a:t>
            </a:r>
            <a:r>
              <a:rPr lang="en-US" sz="4000" dirty="0"/>
              <a:t> </a:t>
            </a:r>
            <a:r>
              <a:rPr lang="en-US" sz="4000" dirty="0" err="1"/>
              <a:t>digunakan</a:t>
            </a:r>
            <a:r>
              <a:rPr lang="en-US" sz="4000" dirty="0"/>
              <a:t> </a:t>
            </a:r>
            <a:r>
              <a:rPr lang="en-US" sz="4000" dirty="0" err="1"/>
              <a:t>sebagai</a:t>
            </a:r>
            <a:r>
              <a:rPr lang="en-US" sz="4000" dirty="0"/>
              <a:t> second track diplomacy </a:t>
            </a:r>
            <a:r>
              <a:rPr lang="en-US" sz="4000" dirty="0" err="1"/>
              <a:t>oleh</a:t>
            </a:r>
            <a:r>
              <a:rPr lang="en-US" sz="4000" dirty="0"/>
              <a:t> </a:t>
            </a:r>
            <a:r>
              <a:rPr lang="en-US" sz="4000" dirty="0" err="1"/>
              <a:t>pemerintah</a:t>
            </a:r>
            <a:r>
              <a:rPr lang="en-US" sz="4000" dirty="0"/>
              <a:t> Indonesia </a:t>
            </a:r>
            <a:r>
              <a:rPr lang="en-US" sz="4000" dirty="0" err="1"/>
              <a:t>dalam</a:t>
            </a:r>
            <a:r>
              <a:rPr lang="en-US" sz="4000" dirty="0"/>
              <a:t> </a:t>
            </a:r>
            <a:r>
              <a:rPr lang="en-US" sz="4000" dirty="0" err="1"/>
              <a:t>mendukung</a:t>
            </a:r>
            <a:r>
              <a:rPr lang="en-US" sz="4000" dirty="0"/>
              <a:t> </a:t>
            </a:r>
            <a:r>
              <a:rPr lang="en-US" sz="4000" dirty="0" err="1"/>
              <a:t>kepentingan</a:t>
            </a:r>
            <a:r>
              <a:rPr lang="en-US" sz="4000" dirty="0"/>
              <a:t> </a:t>
            </a:r>
            <a:r>
              <a:rPr lang="en-US" sz="4000" dirty="0" err="1"/>
              <a:t>nasional</a:t>
            </a:r>
            <a:r>
              <a:rPr lang="en-US" sz="4000" dirty="0"/>
              <a:t> di </a:t>
            </a:r>
            <a:r>
              <a:rPr lang="en-US" sz="4000" dirty="0" err="1"/>
              <a:t>Laut</a:t>
            </a:r>
            <a:r>
              <a:rPr lang="en-US" sz="4000" dirty="0"/>
              <a:t> </a:t>
            </a:r>
            <a:r>
              <a:rPr lang="en-US" sz="4000" dirty="0" err="1"/>
              <a:t>Cina</a:t>
            </a:r>
            <a:r>
              <a:rPr lang="en-US" sz="4000" dirty="0"/>
              <a:t> Selatan. </a:t>
            </a:r>
            <a:r>
              <a:rPr lang="en-US" sz="4000" dirty="0" err="1"/>
              <a:t>Dengan</a:t>
            </a:r>
            <a:r>
              <a:rPr lang="en-US" sz="4000" dirty="0"/>
              <a:t> </a:t>
            </a:r>
            <a:r>
              <a:rPr lang="en-US" sz="4000" dirty="0" err="1"/>
              <a:t>menyoroti</a:t>
            </a:r>
            <a:r>
              <a:rPr lang="en-US" sz="4000" dirty="0"/>
              <a:t> </a:t>
            </a:r>
            <a:r>
              <a:rPr lang="en-US" sz="4000" dirty="0" err="1"/>
              <a:t>isu-isu</a:t>
            </a:r>
            <a:r>
              <a:rPr lang="en-US" sz="4000" dirty="0"/>
              <a:t> </a:t>
            </a:r>
            <a:r>
              <a:rPr lang="en-US" sz="4000" dirty="0" err="1"/>
              <a:t>tertentu</a:t>
            </a:r>
            <a:r>
              <a:rPr lang="en-US" sz="4000" dirty="0"/>
              <a:t>, media </a:t>
            </a:r>
            <a:r>
              <a:rPr lang="en-US" sz="4000" dirty="0" err="1"/>
              <a:t>massa</a:t>
            </a:r>
            <a:r>
              <a:rPr lang="en-US" sz="4000" dirty="0"/>
              <a:t> </a:t>
            </a:r>
            <a:r>
              <a:rPr lang="en-US" sz="4000" dirty="0" err="1"/>
              <a:t>dapat</a:t>
            </a:r>
            <a:r>
              <a:rPr lang="en-US" sz="4000" dirty="0"/>
              <a:t> </a:t>
            </a:r>
            <a:r>
              <a:rPr lang="en-US" sz="4000" dirty="0" err="1"/>
              <a:t>mempengaruhi</a:t>
            </a:r>
            <a:r>
              <a:rPr lang="en-US" sz="4000" dirty="0"/>
              <a:t> </a:t>
            </a:r>
            <a:r>
              <a:rPr lang="en-US" sz="4000" dirty="0" err="1"/>
              <a:t>persepsi</a:t>
            </a:r>
            <a:r>
              <a:rPr lang="en-US" sz="4000" dirty="0"/>
              <a:t> </a:t>
            </a:r>
            <a:r>
              <a:rPr lang="en-US" sz="4000" dirty="0" err="1"/>
              <a:t>publik</a:t>
            </a:r>
            <a:r>
              <a:rPr lang="en-US" sz="4000" dirty="0"/>
              <a:t> </a:t>
            </a:r>
            <a:r>
              <a:rPr lang="en-US" sz="4000" dirty="0" err="1"/>
              <a:t>dan</a:t>
            </a:r>
            <a:r>
              <a:rPr lang="en-US" sz="4000" dirty="0"/>
              <a:t> </a:t>
            </a:r>
            <a:r>
              <a:rPr lang="en-US" sz="4000" dirty="0" err="1"/>
              <a:t>komunitas</a:t>
            </a:r>
            <a:r>
              <a:rPr lang="en-US" sz="4000" dirty="0"/>
              <a:t> </a:t>
            </a:r>
            <a:r>
              <a:rPr lang="en-US" sz="4000" dirty="0" err="1"/>
              <a:t>internasional</a:t>
            </a:r>
            <a:r>
              <a:rPr lang="en-US" sz="4000" dirty="0"/>
              <a:t> </a:t>
            </a:r>
            <a:r>
              <a:rPr lang="en-US" sz="4000" dirty="0" err="1"/>
              <a:t>terhadap</a:t>
            </a:r>
            <a:r>
              <a:rPr lang="en-US" sz="4000" dirty="0"/>
              <a:t> </a:t>
            </a:r>
            <a:r>
              <a:rPr lang="en-US" sz="4000" dirty="0" err="1"/>
              <a:t>posisi</a:t>
            </a:r>
            <a:r>
              <a:rPr lang="en-US" sz="4000" dirty="0"/>
              <a:t> Indonesia </a:t>
            </a:r>
            <a:r>
              <a:rPr lang="en-US" sz="4000" dirty="0" err="1"/>
              <a:t>dalam</a:t>
            </a:r>
            <a:r>
              <a:rPr lang="en-US" sz="4000" dirty="0"/>
              <a:t> </a:t>
            </a:r>
            <a:r>
              <a:rPr lang="en-US" sz="4000" dirty="0" err="1"/>
              <a:t>sengketa</a:t>
            </a:r>
            <a:r>
              <a:rPr lang="en-US" sz="4000" dirty="0"/>
              <a:t> </a:t>
            </a:r>
            <a:r>
              <a:rPr lang="en-US" sz="4000" dirty="0" err="1"/>
              <a:t>tersebut</a:t>
            </a:r>
            <a:r>
              <a:rPr lang="en-US" sz="4000" dirty="0"/>
              <a:t>.</a:t>
            </a:r>
          </a:p>
          <a:p>
            <a:endParaRPr lang="en-US" sz="4000" dirty="0"/>
          </a:p>
          <a:p>
            <a:endParaRPr lang="en-US" sz="40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7080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2290" y="396070"/>
            <a:ext cx="10515600" cy="5978972"/>
          </a:xfrm>
        </p:spPr>
        <p:txBody>
          <a:bodyPr>
            <a:noAutofit/>
          </a:bodyPr>
          <a:lstStyle/>
          <a:p>
            <a:r>
              <a:rPr lang="en-US" sz="3200" dirty="0" err="1"/>
              <a:t>Selain</a:t>
            </a:r>
            <a:r>
              <a:rPr lang="en-US" sz="3200" dirty="0"/>
              <a:t> </a:t>
            </a:r>
            <a:r>
              <a:rPr lang="en-US" sz="3200" dirty="0" err="1"/>
              <a:t>itu</a:t>
            </a:r>
            <a:r>
              <a:rPr lang="en-US" sz="3200" dirty="0"/>
              <a:t>, media </a:t>
            </a:r>
            <a:r>
              <a:rPr lang="en-US" sz="3200" dirty="0" err="1"/>
              <a:t>massa</a:t>
            </a:r>
            <a:r>
              <a:rPr lang="en-US" sz="3200" dirty="0"/>
              <a:t> </a:t>
            </a:r>
            <a:r>
              <a:rPr lang="en-US" sz="3200" dirty="0" err="1"/>
              <a:t>juga</a:t>
            </a:r>
            <a:r>
              <a:rPr lang="en-US" sz="3200" dirty="0"/>
              <a:t> </a:t>
            </a:r>
            <a:r>
              <a:rPr lang="en-US" sz="3200" dirty="0" err="1"/>
              <a:t>dapat</a:t>
            </a:r>
            <a:r>
              <a:rPr lang="en-US" sz="3200" dirty="0"/>
              <a:t> </a:t>
            </a:r>
            <a:r>
              <a:rPr lang="en-US" sz="3200" dirty="0" err="1"/>
              <a:t>mempengaruhi</a:t>
            </a:r>
            <a:r>
              <a:rPr lang="en-US" sz="3200" dirty="0"/>
              <a:t> proses </a:t>
            </a:r>
            <a:r>
              <a:rPr lang="en-US" sz="3200" dirty="0" err="1"/>
              <a:t>pengambilan</a:t>
            </a:r>
            <a:r>
              <a:rPr lang="en-US" sz="3200" dirty="0"/>
              <a:t> </a:t>
            </a:r>
            <a:r>
              <a:rPr lang="en-US" sz="3200" dirty="0" err="1"/>
              <a:t>kebijakan</a:t>
            </a:r>
            <a:r>
              <a:rPr lang="en-US" sz="3200" dirty="0"/>
              <a:t> </a:t>
            </a:r>
            <a:r>
              <a:rPr lang="en-US" sz="3200" dirty="0" err="1"/>
              <a:t>luar</a:t>
            </a:r>
            <a:r>
              <a:rPr lang="en-US" sz="3200" dirty="0"/>
              <a:t> </a:t>
            </a:r>
            <a:r>
              <a:rPr lang="en-US" sz="3200" dirty="0" err="1"/>
              <a:t>negeri</a:t>
            </a:r>
            <a:r>
              <a:rPr lang="en-US" sz="3200" dirty="0"/>
              <a:t>. </a:t>
            </a:r>
            <a:r>
              <a:rPr lang="en-US" sz="3200" dirty="0" err="1"/>
              <a:t>Melalui</a:t>
            </a:r>
            <a:r>
              <a:rPr lang="en-US" sz="3200" dirty="0"/>
              <a:t> </a:t>
            </a:r>
            <a:r>
              <a:rPr lang="en-US" sz="3200" dirty="0" err="1"/>
              <a:t>pemberitaan</a:t>
            </a:r>
            <a:r>
              <a:rPr lang="en-US" sz="3200" dirty="0"/>
              <a:t> yang </a:t>
            </a:r>
            <a:r>
              <a:rPr lang="en-US" sz="3200" dirty="0" err="1"/>
              <a:t>intensif</a:t>
            </a:r>
            <a:r>
              <a:rPr lang="en-US" sz="3200" dirty="0"/>
              <a:t>, media </a:t>
            </a:r>
            <a:r>
              <a:rPr lang="en-US" sz="3200" dirty="0" err="1"/>
              <a:t>dapat</a:t>
            </a:r>
            <a:r>
              <a:rPr lang="en-US" sz="3200" dirty="0"/>
              <a:t> </a:t>
            </a:r>
            <a:r>
              <a:rPr lang="en-US" sz="3200" dirty="0" err="1"/>
              <a:t>menekan</a:t>
            </a:r>
            <a:r>
              <a:rPr lang="en-US" sz="3200" dirty="0"/>
              <a:t> </a:t>
            </a:r>
            <a:r>
              <a:rPr lang="en-US" sz="3200" dirty="0" err="1"/>
              <a:t>pemerintah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mengambil</a:t>
            </a:r>
            <a:r>
              <a:rPr lang="en-US" sz="3200" dirty="0"/>
              <a:t> </a:t>
            </a:r>
            <a:r>
              <a:rPr lang="en-US" sz="3200" dirty="0" err="1"/>
              <a:t>tindakan</a:t>
            </a:r>
            <a:r>
              <a:rPr lang="en-US" sz="3200" dirty="0"/>
              <a:t> </a:t>
            </a:r>
            <a:r>
              <a:rPr lang="en-US" sz="3200" dirty="0" err="1"/>
              <a:t>tertentu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merespons</a:t>
            </a:r>
            <a:r>
              <a:rPr lang="en-US" sz="3200" dirty="0"/>
              <a:t> </a:t>
            </a:r>
            <a:r>
              <a:rPr lang="en-US" sz="3200" dirty="0" err="1"/>
              <a:t>isu</a:t>
            </a:r>
            <a:r>
              <a:rPr lang="en-US" sz="3200" dirty="0"/>
              <a:t> </a:t>
            </a:r>
            <a:r>
              <a:rPr lang="en-US" sz="3200" dirty="0" err="1"/>
              <a:t>internasional</a:t>
            </a:r>
            <a:r>
              <a:rPr lang="en-US" sz="3200" dirty="0"/>
              <a:t>. </a:t>
            </a:r>
            <a:r>
              <a:rPr lang="en-US" sz="3200" dirty="0" err="1"/>
              <a:t>Sebagai</a:t>
            </a:r>
            <a:r>
              <a:rPr lang="en-US" sz="3200" dirty="0"/>
              <a:t> </a:t>
            </a:r>
            <a:r>
              <a:rPr lang="en-US" sz="3200" dirty="0" err="1"/>
              <a:t>ilustrasi</a:t>
            </a:r>
            <a:r>
              <a:rPr lang="en-US" sz="3200" dirty="0"/>
              <a:t>, </a:t>
            </a:r>
            <a:r>
              <a:rPr lang="en-US" sz="3200" dirty="0" err="1"/>
              <a:t>perubahan</a:t>
            </a:r>
            <a:r>
              <a:rPr lang="en-US" sz="3200" dirty="0"/>
              <a:t> </a:t>
            </a:r>
            <a:r>
              <a:rPr lang="en-US" sz="3200" dirty="0" err="1"/>
              <a:t>kebijakan</a:t>
            </a:r>
            <a:r>
              <a:rPr lang="en-US" sz="3200" dirty="0"/>
              <a:t> </a:t>
            </a:r>
            <a:r>
              <a:rPr lang="en-US" sz="3200" dirty="0" err="1"/>
              <a:t>luar</a:t>
            </a:r>
            <a:r>
              <a:rPr lang="en-US" sz="3200" dirty="0"/>
              <a:t> </a:t>
            </a:r>
            <a:r>
              <a:rPr lang="en-US" sz="3200" dirty="0" err="1"/>
              <a:t>negeri</a:t>
            </a:r>
            <a:r>
              <a:rPr lang="en-US" sz="3200" dirty="0"/>
              <a:t> </a:t>
            </a:r>
            <a:r>
              <a:rPr lang="en-US" sz="3200" dirty="0" err="1"/>
              <a:t>Perancis</a:t>
            </a:r>
            <a:r>
              <a:rPr lang="en-US" sz="3200" dirty="0"/>
              <a:t> di </a:t>
            </a:r>
            <a:r>
              <a:rPr lang="en-US" sz="3200" dirty="0" err="1"/>
              <a:t>Suriah</a:t>
            </a:r>
            <a:r>
              <a:rPr lang="en-US" sz="3200" dirty="0"/>
              <a:t> </a:t>
            </a:r>
            <a:r>
              <a:rPr lang="en-US" sz="3200" dirty="0" err="1"/>
              <a:t>tidak</a:t>
            </a:r>
            <a:r>
              <a:rPr lang="en-US" sz="3200" dirty="0"/>
              <a:t> </a:t>
            </a:r>
            <a:r>
              <a:rPr lang="en-US" sz="3200" dirty="0" err="1"/>
              <a:t>lepas</a:t>
            </a:r>
            <a:r>
              <a:rPr lang="en-US" sz="3200" dirty="0"/>
              <a:t> </a:t>
            </a:r>
            <a:r>
              <a:rPr lang="en-US" sz="3200" dirty="0" err="1"/>
              <a:t>dari</a:t>
            </a:r>
            <a:r>
              <a:rPr lang="en-US" sz="3200" dirty="0"/>
              <a:t> </a:t>
            </a:r>
            <a:r>
              <a:rPr lang="en-US" sz="3200" dirty="0" err="1"/>
              <a:t>pengaruh</a:t>
            </a:r>
            <a:r>
              <a:rPr lang="en-US" sz="3200" dirty="0"/>
              <a:t> media </a:t>
            </a:r>
            <a:r>
              <a:rPr lang="en-US" sz="3200" dirty="0" err="1"/>
              <a:t>massa</a:t>
            </a:r>
            <a:r>
              <a:rPr lang="en-US" sz="3200" dirty="0"/>
              <a:t> </a:t>
            </a:r>
            <a:r>
              <a:rPr lang="en-US" sz="3200" dirty="0" err="1"/>
              <a:t>Perancis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membentuk</a:t>
            </a:r>
            <a:r>
              <a:rPr lang="en-US" sz="3200" dirty="0"/>
              <a:t> </a:t>
            </a:r>
            <a:r>
              <a:rPr lang="en-US" sz="3200" dirty="0" err="1"/>
              <a:t>opini</a:t>
            </a:r>
            <a:r>
              <a:rPr lang="en-US" sz="3200" dirty="0"/>
              <a:t> </a:t>
            </a:r>
            <a:r>
              <a:rPr lang="en-US" sz="3200" dirty="0" err="1"/>
              <a:t>publik</a:t>
            </a:r>
            <a:r>
              <a:rPr lang="en-US" sz="3200" dirty="0"/>
              <a:t> </a:t>
            </a:r>
            <a:r>
              <a:rPr lang="en-US" sz="3200" dirty="0" err="1"/>
              <a:t>melalui</a:t>
            </a:r>
            <a:r>
              <a:rPr lang="en-US" sz="3200" dirty="0"/>
              <a:t> </a:t>
            </a:r>
            <a:r>
              <a:rPr lang="en-US" sz="3200" dirty="0" err="1"/>
              <a:t>pemberitaan</a:t>
            </a:r>
            <a:r>
              <a:rPr lang="en-US" sz="3200" dirty="0"/>
              <a:t> yang </a:t>
            </a:r>
            <a:r>
              <a:rPr lang="en-US" sz="3200" dirty="0" err="1"/>
              <a:t>disajikan</a:t>
            </a:r>
            <a:r>
              <a:rPr lang="en-US" sz="3200" dirty="0"/>
              <a:t> (</a:t>
            </a:r>
            <a:r>
              <a:rPr lang="en-US" sz="3200" dirty="0" err="1"/>
              <a:t>Satwika</a:t>
            </a:r>
            <a:r>
              <a:rPr lang="en-US" sz="3200" dirty="0"/>
              <a:t>, 2019). Hal </a:t>
            </a:r>
            <a:r>
              <a:rPr lang="en-US" sz="3200" dirty="0" err="1"/>
              <a:t>ini</a:t>
            </a:r>
            <a:r>
              <a:rPr lang="en-US" sz="3200" dirty="0"/>
              <a:t> </a:t>
            </a:r>
            <a:r>
              <a:rPr lang="en-US" sz="3200" dirty="0" err="1"/>
              <a:t>menunjukkan</a:t>
            </a:r>
            <a:r>
              <a:rPr lang="en-US" sz="3200" dirty="0"/>
              <a:t> </a:t>
            </a:r>
            <a:r>
              <a:rPr lang="en-US" sz="3200" dirty="0" err="1"/>
              <a:t>bahwa</a:t>
            </a:r>
            <a:r>
              <a:rPr lang="en-US" sz="3200" dirty="0"/>
              <a:t> media </a:t>
            </a:r>
            <a:r>
              <a:rPr lang="en-US" sz="3200" dirty="0" err="1"/>
              <a:t>massa</a:t>
            </a:r>
            <a:r>
              <a:rPr lang="en-US" sz="3200" dirty="0"/>
              <a:t> </a:t>
            </a:r>
            <a:r>
              <a:rPr lang="en-US" sz="3200" dirty="0" err="1"/>
              <a:t>memiliki</a:t>
            </a:r>
            <a:r>
              <a:rPr lang="en-US" sz="3200" dirty="0"/>
              <a:t> </a:t>
            </a:r>
            <a:r>
              <a:rPr lang="en-US" sz="3200" dirty="0" err="1"/>
              <a:t>kekuatan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mempengaruhi</a:t>
            </a:r>
            <a:r>
              <a:rPr lang="en-US" sz="3200" dirty="0"/>
              <a:t> </a:t>
            </a:r>
            <a:r>
              <a:rPr lang="en-US" sz="3200" dirty="0" err="1"/>
              <a:t>arah</a:t>
            </a:r>
            <a:r>
              <a:rPr lang="en-US" sz="3200" dirty="0"/>
              <a:t> </a:t>
            </a:r>
            <a:r>
              <a:rPr lang="en-US" sz="3200" dirty="0" err="1"/>
              <a:t>kebijakan</a:t>
            </a:r>
            <a:r>
              <a:rPr lang="en-US" sz="3200" dirty="0"/>
              <a:t> </a:t>
            </a:r>
            <a:r>
              <a:rPr lang="en-US" sz="3200" dirty="0" err="1"/>
              <a:t>luar</a:t>
            </a:r>
            <a:r>
              <a:rPr lang="en-US" sz="3200" dirty="0"/>
              <a:t> </a:t>
            </a:r>
            <a:r>
              <a:rPr lang="en-US" sz="3200" dirty="0" err="1"/>
              <a:t>negeri</a:t>
            </a:r>
            <a:r>
              <a:rPr lang="en-US" sz="3200" dirty="0"/>
              <a:t> </a:t>
            </a:r>
            <a:r>
              <a:rPr lang="en-US" sz="3200" dirty="0" err="1"/>
              <a:t>suatu</a:t>
            </a:r>
            <a:r>
              <a:rPr lang="en-US" sz="3200" dirty="0"/>
              <a:t> </a:t>
            </a:r>
            <a:r>
              <a:rPr lang="en-US" sz="3200" dirty="0" err="1"/>
              <a:t>negara</a:t>
            </a:r>
            <a:r>
              <a:rPr lang="en-US" sz="3200" dirty="0"/>
              <a:t> </a:t>
            </a:r>
            <a:r>
              <a:rPr lang="en-US" sz="3200" dirty="0" err="1"/>
              <a:t>melalui</a:t>
            </a:r>
            <a:r>
              <a:rPr lang="en-US" sz="3200" dirty="0"/>
              <a:t> </a:t>
            </a:r>
            <a:r>
              <a:rPr lang="en-US" sz="3200" dirty="0" err="1"/>
              <a:t>pembentukan</a:t>
            </a:r>
            <a:r>
              <a:rPr lang="en-US" sz="3200" dirty="0"/>
              <a:t> </a:t>
            </a:r>
            <a:r>
              <a:rPr lang="en-US" sz="3200" dirty="0" err="1"/>
              <a:t>opini</a:t>
            </a:r>
            <a:r>
              <a:rPr lang="en-US" sz="3200" dirty="0"/>
              <a:t> </a:t>
            </a:r>
            <a:r>
              <a:rPr lang="en-US" sz="3200" dirty="0" err="1"/>
              <a:t>publik</a:t>
            </a:r>
            <a:r>
              <a:rPr lang="en-US" sz="3200" dirty="0"/>
              <a:t>.</a:t>
            </a:r>
          </a:p>
          <a:p>
            <a:pPr marL="0" indent="0">
              <a:buNone/>
            </a:pPr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14609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peran</a:t>
            </a:r>
            <a:r>
              <a:rPr lang="en-US" dirty="0" smtClean="0"/>
              <a:t> media </a:t>
            </a:r>
            <a:r>
              <a:rPr lang="en-US" dirty="0" err="1" smtClean="0"/>
              <a:t>massa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Namun</a:t>
            </a:r>
            <a:r>
              <a:rPr lang="en-US" dirty="0"/>
              <a:t>, </a:t>
            </a:r>
            <a:r>
              <a:rPr lang="en-US" dirty="0" err="1"/>
              <a:t>peran</a:t>
            </a:r>
            <a:r>
              <a:rPr lang="en-US" dirty="0"/>
              <a:t> media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. Media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propaganda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aktor-aktor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opini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 </a:t>
            </a:r>
            <a:r>
              <a:rPr lang="en-US" dirty="0" err="1"/>
              <a:t>Pemberitaan</a:t>
            </a:r>
            <a:r>
              <a:rPr lang="en-US" dirty="0"/>
              <a:t> yang bias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akurat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menyesatkan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persepsi</a:t>
            </a:r>
            <a:r>
              <a:rPr lang="en-US" dirty="0"/>
              <a:t> yang </a:t>
            </a:r>
            <a:r>
              <a:rPr lang="en-US" dirty="0" err="1"/>
              <a:t>keliru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.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munculnya</a:t>
            </a:r>
            <a:r>
              <a:rPr lang="en-US" dirty="0"/>
              <a:t> media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menyebar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proses </a:t>
            </a:r>
            <a:r>
              <a:rPr lang="en-US" dirty="0" err="1"/>
              <a:t>verifikasi</a:t>
            </a:r>
            <a:r>
              <a:rPr lang="en-US" dirty="0"/>
              <a:t> yang </a:t>
            </a:r>
            <a:r>
              <a:rPr lang="en-US" dirty="0" err="1"/>
              <a:t>memadai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penyebaran</a:t>
            </a:r>
            <a:r>
              <a:rPr lang="en-US" dirty="0"/>
              <a:t> </a:t>
            </a:r>
            <a:r>
              <a:rPr lang="en-US" dirty="0" err="1"/>
              <a:t>berita</a:t>
            </a:r>
            <a:r>
              <a:rPr lang="en-US" dirty="0"/>
              <a:t> </a:t>
            </a:r>
            <a:r>
              <a:rPr lang="en-US" dirty="0" err="1"/>
              <a:t>palsu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hoaks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antarnegara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711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media </a:t>
            </a:r>
            <a:r>
              <a:rPr lang="en-US" sz="2800" b="1" dirty="0" err="1" smtClean="0"/>
              <a:t>massa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memainkan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peran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strategis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dalam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hubungan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internasional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dengan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mempengaruhi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persepsi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publik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melalui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teori</a:t>
            </a:r>
            <a:r>
              <a:rPr lang="en-US" sz="2800" b="1" dirty="0" smtClean="0"/>
              <a:t> agenda-setting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, media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memainkan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persepsi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agenda-setting.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menyoroti</a:t>
            </a:r>
            <a:r>
              <a:rPr lang="en-US" dirty="0"/>
              <a:t> </a:t>
            </a:r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, media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opini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yang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gilirannya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diplomasi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 </a:t>
            </a:r>
            <a:r>
              <a:rPr lang="en-US" dirty="0" err="1"/>
              <a:t>Namun</a:t>
            </a:r>
            <a:r>
              <a:rPr lang="en-US" dirty="0"/>
              <a:t>,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media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propaganda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penyebaran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bias.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memaksimalkan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 media,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literasi</a:t>
            </a:r>
            <a:r>
              <a:rPr lang="en-US" dirty="0"/>
              <a:t> media yang </a:t>
            </a:r>
            <a:r>
              <a:rPr lang="en-US" dirty="0" err="1"/>
              <a:t>baik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media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fungsinya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profesional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independen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, media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pilar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yang </a:t>
            </a:r>
            <a:r>
              <a:rPr lang="en-US" dirty="0" err="1"/>
              <a:t>transparan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konstruktif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148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Referensi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Dalila</a:t>
            </a:r>
            <a:r>
              <a:rPr lang="en-US" dirty="0"/>
              <a:t>, A., &amp; </a:t>
            </a:r>
            <a:r>
              <a:rPr lang="en-US" dirty="0" err="1"/>
              <a:t>Purnama</a:t>
            </a:r>
            <a:r>
              <a:rPr lang="en-US" dirty="0"/>
              <a:t>, C. (2020).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Opini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Media: Cable News Network (CNN) Indonesia </a:t>
            </a:r>
            <a:r>
              <a:rPr lang="en-US" dirty="0" err="1"/>
              <a:t>dalam</a:t>
            </a:r>
            <a:r>
              <a:rPr lang="en-US" dirty="0"/>
              <a:t> 2018 North Korea--United States Singapore Summit. Indonesian Perspective, 5(1), 50--71. https://doi.org/10.14710/ip.v5i1.30194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Hadi</a:t>
            </a:r>
            <a:r>
              <a:rPr lang="en-US" dirty="0"/>
              <a:t> S, I. B., </a:t>
            </a:r>
            <a:r>
              <a:rPr lang="en-US" dirty="0" err="1"/>
              <a:t>Pratiwi</a:t>
            </a:r>
            <a:r>
              <a:rPr lang="en-US" dirty="0"/>
              <a:t> </a:t>
            </a:r>
            <a:r>
              <a:rPr lang="en-US" dirty="0" err="1"/>
              <a:t>Kurniawan</a:t>
            </a:r>
            <a:r>
              <a:rPr lang="en-US" dirty="0"/>
              <a:t>, E., &amp; </a:t>
            </a:r>
            <a:r>
              <a:rPr lang="en-US" dirty="0" err="1"/>
              <a:t>Irwansyah</a:t>
            </a:r>
            <a:r>
              <a:rPr lang="en-US" dirty="0"/>
              <a:t>, I. (2021). Agenda Setting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Isu</a:t>
            </a:r>
            <a:r>
              <a:rPr lang="en-US" dirty="0"/>
              <a:t> - </a:t>
            </a:r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Kontemporer</a:t>
            </a:r>
            <a:r>
              <a:rPr lang="en-US" dirty="0"/>
              <a:t> Di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. 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Dan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, 3(1), 105--119. https://doi.org/10.47233/jteksis.v3i1.188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8913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</TotalTime>
  <Words>713</Words>
  <Application>Microsoft Office PowerPoint</Application>
  <PresentationFormat>Widescreen</PresentationFormat>
  <Paragraphs>19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Media &amp; Hubungan Internasional</vt:lpstr>
      <vt:lpstr>PowerPoint Presentation</vt:lpstr>
      <vt:lpstr>Teori agenda-setting</vt:lpstr>
      <vt:lpstr>Pengaruh Media dalam Hubungan Internasional melalui Agenda-Setting </vt:lpstr>
      <vt:lpstr>PowerPoint Presentation</vt:lpstr>
      <vt:lpstr>PowerPoint Presentation</vt:lpstr>
      <vt:lpstr>peran media massa dalam hubungan internasional tidak selalu positif</vt:lpstr>
      <vt:lpstr>media massa memainkan peran strategis dalam hubungan internasional dengan mempengaruhi persepsi publik melalui teori agenda-setting</vt:lpstr>
      <vt:lpstr>Referensi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 &amp; Hubungan Internasional</dc:title>
  <dc:creator>ACER</dc:creator>
  <cp:lastModifiedBy>ACER</cp:lastModifiedBy>
  <cp:revision>11</cp:revision>
  <dcterms:created xsi:type="dcterms:W3CDTF">2025-03-12T23:41:40Z</dcterms:created>
  <dcterms:modified xsi:type="dcterms:W3CDTF">2025-03-13T01:06:44Z</dcterms:modified>
</cp:coreProperties>
</file>