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7"/>
  </p:notesMasterIdLst>
  <p:sldIdLst>
    <p:sldId id="312" r:id="rId2"/>
    <p:sldId id="258" r:id="rId3"/>
    <p:sldId id="313" r:id="rId4"/>
    <p:sldId id="264" r:id="rId5"/>
    <p:sldId id="265" r:id="rId6"/>
    <p:sldId id="266" r:id="rId7"/>
    <p:sldId id="268" r:id="rId8"/>
    <p:sldId id="269" r:id="rId9"/>
    <p:sldId id="256" r:id="rId10"/>
    <p:sldId id="257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267" r:id="rId21"/>
    <p:sldId id="324" r:id="rId22"/>
    <p:sldId id="325" r:id="rId23"/>
    <p:sldId id="270" r:id="rId24"/>
    <p:sldId id="271" r:id="rId25"/>
    <p:sldId id="272" r:id="rId26"/>
    <p:sldId id="273" r:id="rId27"/>
    <p:sldId id="274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10" r:id="rId41"/>
    <p:sldId id="259" r:id="rId42"/>
    <p:sldId id="260" r:id="rId43"/>
    <p:sldId id="261" r:id="rId44"/>
    <p:sldId id="262" r:id="rId45"/>
    <p:sldId id="263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56" autoAdjust="0"/>
  </p:normalViewPr>
  <p:slideViewPr>
    <p:cSldViewPr>
      <p:cViewPr varScale="1">
        <p:scale>
          <a:sx n="82" d="100"/>
          <a:sy n="82" d="100"/>
        </p:scale>
        <p:origin x="150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2"/>
    </p:cViewPr>
  </p:sorterViewPr>
  <p:notesViewPr>
    <p:cSldViewPr>
      <p:cViewPr varScale="1">
        <p:scale>
          <a:sx n="60" d="100"/>
          <a:sy n="60" d="100"/>
        </p:scale>
        <p:origin x="-221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3DAE2-0FB4-4344-805D-2BDD46BEB77C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CA38-C030-4F62-9E77-4E5CFA763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6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Selamat datang di modul yang pertama dari kuliah Aljabar Linier.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Kita mulai dengan sistem persamaan linier atau spl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CA38-C030-4F62-9E77-4E5CFA76302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30EF4-0225-4268-AD1E-700A1F7D0906}" type="slidenum">
              <a:rPr lang="en-US"/>
              <a:pPr/>
              <a:t>29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Metode Eliminansi Gauss-Jordan untuk menyelesaikan SPL adalah: mengubah matriks augmented spl ke dalam spl lain yang ekuivalen </a:t>
            </a:r>
          </a:p>
          <a:p>
            <a:pPr eaLnBrk="1" hangingPunct="1"/>
            <a:r>
              <a:rPr lang="en-US"/>
              <a:t>(penyelesaiannya sama) dan penyelesaiannya mudah dilihat, yaitu matriks augmentednya dalam bentuk eselon baris tereduksi.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Untuk menjamin bahwa spl yang diperoleh ekuivalen dengan spl semula, maka digunakan operasi baris elementer.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Perhatikan diagram proses berikut ini.</a:t>
            </a:r>
          </a:p>
          <a:p>
            <a:pPr eaLnBrk="1" hangingPunct="1"/>
            <a:endParaRPr lang="en-US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/>
              <a:t>Berikut ini adalah Prosedur eliminasi Gauss Jordan untuk mengubah matriks menjadi bentuk eb/ebt secara efektif dan efisien.</a:t>
            </a:r>
          </a:p>
          <a:p>
            <a:endParaRPr lang="en-US" baseline="0"/>
          </a:p>
          <a:p>
            <a:r>
              <a:rPr lang="en-US" baseline="0"/>
              <a:t>Metode Eliminansi Gauss-Jordan: Mengubah matriks augmented spl ke dalam spl lain yang ekuivalen (penyelesaiannya sama) dan penyelesaiannya mudah dilihat, yaitu matriks augmentednya dalam bentuk eselon baris tereduksi.</a:t>
            </a:r>
          </a:p>
          <a:p>
            <a:endParaRPr lang="en-US" baseline="0"/>
          </a:p>
          <a:p>
            <a:r>
              <a:rPr lang="en-US" baseline="0"/>
              <a:t>Untuk menjamin bahwa spl yang diperoleh ekuivalen dengan SPL semula, maka digunakan operasi baris elementer. </a:t>
            </a:r>
          </a:p>
          <a:p>
            <a:endParaRPr lang="en-US" baseline="0"/>
          </a:p>
          <a:p>
            <a:endParaRPr lang="id-ID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Presensational content template slides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2B49-96EC-463E-A8E2-21611E7CC5E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/>
              <a:t>Langkah pertama adalah menentukan kolom pertama dari A yang memuat kolom tak nol.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/>
              <a:t>Perhatikan contohnya.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CA38-C030-4F62-9E77-4E5CFA76302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Langkah ke dua: jika entry paling atas pada kolom ini adalah nol, lakukan tukar baris dengan baris lain yang entri pada kolom ini tidak nol.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Perhatikan contoh nya.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CA38-C030-4F62-9E77-4E5CFA76302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Langkah ketiga: Sekarang elemen pertama pada kolom tidak nol. Ganti semua entry di bawahnya menjadi 0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dengan cara jumlahan baris yang memuatnya dengan kelipatan skalar baris pertama.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Ikuti proses ini pada contoh di samping ini.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CA38-C030-4F62-9E77-4E5CFA76302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Langkah ke lima: Lakukan langkah 1-3 pada matriks A1. A1 adalah submatriks A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dengan kolom pertama dan baris pertama dihilangkan.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Simak proses ini melalui contoh di samping.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CA38-C030-4F62-9E77-4E5CFA76302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Ke-enam, ulangi langkah-langkah di atas hingga diperoleh bentuk matriks segitiga atas.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Ikuti proses pada contoh untuk lebih memahaminya.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CA38-C030-4F62-9E77-4E5CFA76302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Selanjutnya, ubah semua elemen utama menjadi 1 utama dengan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mengalikan baris dengan konstanta tidak nol, sehingga diperoleh bentuk eselon baris.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Perhatikan bentuk eselon baris yang dihasilkan.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CA38-C030-4F62-9E77-4E5CFA76302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</a:rPr>
              <a:t>Terakhir: pergunakan 1 utama untuk mengubah semua elemen tak nol pada kolom tersebut (di atasnya) menjadi 0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</a:rPr>
              <a:t>dengan melakukan jumlahan baris dengan kelipatan skalar baris yang memuat 1 utama.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</a:rPr>
              <a:t>Penerapan langkah ini dapat dilihat pada contoh di samping.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>
              <a:solidFill>
                <a:schemeClr val="tx1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CA38-C030-4F62-9E77-4E5CFA76302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tx1"/>
                </a:solidFill>
              </a:rPr>
              <a:t>Teruskan proses pada tahap ini pada kolom2 yang mengandung satu utama,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tx1"/>
                </a:solidFill>
              </a:rPr>
              <a:t>sehingga semua elemen di atas satu utama tersebut bernilai nol.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tx1"/>
                </a:solidFill>
              </a:rPr>
              <a:t>Dihasilkan matriks dalam bentuk eselon baris tereduksi atau disingkat ebt.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CA38-C030-4F62-9E77-4E5CFA76302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Presensational content template slides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BE230-D95A-43DA-B90A-4A4119F906FF}" type="slidenum">
              <a:rPr lang="en-US"/>
              <a:pPr/>
              <a:t>2</a:t>
            </a:fld>
            <a:endParaRPr lang="en-US"/>
          </a:p>
        </p:txBody>
      </p:sp>
      <p:sp>
        <p:nvSpPr>
          <p:cNvPr id="271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337" y="4344025"/>
            <a:ext cx="5029200" cy="4114488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Cakupan materi meliputi: pengertian spl dan metode penyelesaiannya.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10B85-5711-41BF-913D-432812D597DE}" type="slidenum">
              <a:rPr lang="en-US"/>
              <a:pPr/>
              <a:t>39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Diberikan spl berikut ini, selesaikan dengan Eliminasi Gauss-Jordan.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Matriks augmented dari spl diatas direduksi untuk menentukan solusinya.</a:t>
            </a:r>
          </a:p>
          <a:p>
            <a:pPr eaLnBrk="1" hangingPunct="1"/>
            <a:r>
              <a:rPr lang="en-US"/>
              <a:t>Ikuti langkah-langkah dengan seksama.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Mari kita fahami pengertian sistem persamaan linier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CA38-C030-4F62-9E77-4E5CFA7630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1AA48-5997-4DAA-83F9-F0A9E3751F2B}" type="slidenum">
              <a:rPr lang="en-US"/>
              <a:pPr/>
              <a:t>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1000"/>
              <a:t>Setiap garis lurus pada bidang dapat disajikan dalam persamaan linier:</a:t>
            </a:r>
          </a:p>
          <a:p>
            <a:pPr eaLnBrk="1" hangingPunct="1">
              <a:lnSpc>
                <a:spcPct val="150000"/>
              </a:lnSpc>
            </a:pPr>
            <a:r>
              <a:rPr lang="en-US" sz="1000"/>
              <a:t>			ax + by = c</a:t>
            </a:r>
          </a:p>
          <a:p>
            <a:pPr eaLnBrk="1" hangingPunct="1">
              <a:lnSpc>
                <a:spcPct val="150000"/>
              </a:lnSpc>
            </a:pPr>
            <a:r>
              <a:rPr lang="en-US" sz="1000"/>
              <a:t>      dengan a, b, dan c konstanta-konstanta riil (nyata) yang tidak bersama-sama nol; </a:t>
            </a:r>
          </a:p>
          <a:p>
            <a:pPr eaLnBrk="1" hangingPunct="1">
              <a:lnSpc>
                <a:spcPct val="150000"/>
              </a:lnSpc>
            </a:pPr>
            <a:r>
              <a:rPr lang="en-US" sz="1000"/>
              <a:t>      sedangkan x dan y disebut peubah atau unknown.</a:t>
            </a:r>
          </a:p>
          <a:p>
            <a:pPr eaLnBrk="1" hangingPunct="1">
              <a:lnSpc>
                <a:spcPct val="150000"/>
              </a:lnSpc>
            </a:pPr>
            <a:endParaRPr lang="en-US" sz="1000"/>
          </a:p>
          <a:p>
            <a:pPr eaLnBrk="1" hangingPunct="1">
              <a:lnSpc>
                <a:spcPct val="150000"/>
              </a:lnSpc>
            </a:pPr>
            <a:r>
              <a:rPr lang="en-US" sz="1000"/>
              <a:t>Secara formal, persamaan linier didefinisikan sebagai berikut.</a:t>
            </a:r>
          </a:p>
          <a:p>
            <a:pPr eaLnBrk="1" hangingPunct="1">
              <a:lnSpc>
                <a:spcPct val="150000"/>
              </a:lnSpc>
            </a:pPr>
            <a:r>
              <a:rPr lang="en-US" sz="1000"/>
              <a:t>Definisi: Persamaan linier dalam n perubah x1, x2, …, xn adalah persamaan yang berbentuk </a:t>
            </a:r>
          </a:p>
          <a:p>
            <a:pPr eaLnBrk="1" hangingPunct="1">
              <a:lnSpc>
                <a:spcPct val="150000"/>
              </a:lnSpc>
            </a:pPr>
            <a:r>
              <a:rPr lang="en-US" sz="1000"/>
              <a:t>                  a1 x2 + a2 x2 +… +an xn = b</a:t>
            </a:r>
          </a:p>
          <a:p>
            <a:pPr eaLnBrk="1" hangingPunct="1">
              <a:lnSpc>
                <a:spcPct val="150000"/>
              </a:lnSpc>
            </a:pPr>
            <a:r>
              <a:rPr lang="en-US" sz="1000"/>
              <a:t>Dengan a1, a2, …, an adalah konstanta-konstanta nyata.  </a:t>
            </a:r>
          </a:p>
          <a:p>
            <a:pPr eaLnBrk="1" hangingPunct="1">
              <a:lnSpc>
                <a:spcPct val="150000"/>
              </a:lnSpc>
            </a:pPr>
            <a:endParaRPr lang="en-US" sz="1000"/>
          </a:p>
          <a:p>
            <a:pPr eaLnBrk="1" hangingPunct="1">
              <a:lnSpc>
                <a:spcPct val="150000"/>
              </a:lnSpc>
            </a:pPr>
            <a:r>
              <a:rPr lang="en-US" sz="1000"/>
              <a:t>Perhatikan contoh-contoh berikut.</a:t>
            </a:r>
          </a:p>
          <a:p>
            <a:pPr eaLnBrk="1" hangingPunct="1">
              <a:lnSpc>
                <a:spcPct val="150000"/>
              </a:lnSpc>
            </a:pPr>
            <a:endParaRPr lang="en-US" sz="1000"/>
          </a:p>
          <a:p>
            <a:pPr eaLnBrk="1" hangingPunct="1"/>
            <a:endParaRPr lang="en-US" i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D0444-3D6E-48C3-9708-0387B7B6CEA1}" type="slidenum">
              <a:rPr lang="en-US"/>
              <a:pPr/>
              <a:t>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Persamaan linier diartikan juga sebagai persamaan dengan peubah berpangkat satu.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Untuk memperdalam pemahamanmu tentang persamaan linier, coba tentukan apakah persamaan-persamaan </a:t>
            </a:r>
          </a:p>
          <a:p>
            <a:pPr eaLnBrk="1" hangingPunct="1"/>
            <a:r>
              <a:rPr lang="en-US"/>
              <a:t>berikut ini linier atau tidak.</a:t>
            </a:r>
          </a:p>
          <a:p>
            <a:pPr eaLnBrk="1" hangingPunct="1"/>
            <a:endParaRPr lang="en-US"/>
          </a:p>
          <a:p>
            <a:pPr eaLnBrk="1" hangingPunct="1"/>
            <a:endParaRPr lang="en-GB" i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21AE1-5E00-4A30-B80B-0C9378AF92D9}" type="slidenum">
              <a:rPr lang="en-US"/>
              <a:pPr/>
              <a:t>6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>
                <a:cs typeface="Times New Roman" pitchFamily="18" charset="0"/>
              </a:rPr>
              <a:t>Definisi: Sistem persamaan linier adalah himpunan berhingga persamaan-persamaan linier yang melibatkan </a:t>
            </a:r>
          </a:p>
          <a:p>
            <a:pPr eaLnBrk="1" hangingPunct="1"/>
            <a:r>
              <a:rPr lang="en-US" b="1">
                <a:cs typeface="Times New Roman" pitchFamily="18" charset="0"/>
              </a:rPr>
              <a:t>unknown yang sama.</a:t>
            </a:r>
          </a:p>
          <a:p>
            <a:pPr eaLnBrk="1" hangingPunct="1"/>
            <a:endParaRPr lang="en-US" b="1">
              <a:cs typeface="Times New Roman" pitchFamily="18" charset="0"/>
            </a:endParaRPr>
          </a:p>
          <a:p>
            <a:pPr eaLnBrk="1" hangingPunct="1"/>
            <a:r>
              <a:rPr lang="en-US" b="1">
                <a:cs typeface="Times New Roman" pitchFamily="18" charset="0"/>
              </a:rPr>
              <a:t>Secara umum, SPL disajikan dalam bentuk berikut ini. Sistem persamaan</a:t>
            </a:r>
          </a:p>
          <a:p>
            <a:pPr eaLnBrk="1" hangingPunct="1"/>
            <a:r>
              <a:rPr lang="en-US" b="1"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b="1">
                <a:cs typeface="Times New Roman" pitchFamily="18" charset="0"/>
              </a:rPr>
              <a:t>x1, x2, …., xn disebut unknown</a:t>
            </a:r>
          </a:p>
          <a:p>
            <a:pPr eaLnBrk="1" hangingPunct="1"/>
            <a:r>
              <a:rPr lang="en-US" b="1">
                <a:cs typeface="Times New Roman" pitchFamily="18" charset="0"/>
              </a:rPr>
              <a:t>ai1, ai2, …, aij, …, ain disebut koefisien berupa bilangan-bilangan nyata.</a:t>
            </a:r>
          </a:p>
          <a:p>
            <a:pPr eaLnBrk="1" hangingPunct="1"/>
            <a:r>
              <a:rPr lang="en-US" b="1"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US" b="1">
                <a:cs typeface="Times New Roman" pitchFamily="18" charset="0"/>
              </a:rPr>
              <a:t>Mengapa persamaan linier harus mempunyai berhingga banyak persamaan?</a:t>
            </a:r>
          </a:p>
          <a:p>
            <a:pPr eaLnBrk="1" hangingPunct="1"/>
            <a:endParaRPr lang="en-US" b="1">
              <a:cs typeface="Times New Roman" pitchFamily="18" charset="0"/>
            </a:endParaRPr>
          </a:p>
          <a:p>
            <a:pPr eaLnBrk="1" hangingPunct="1"/>
            <a:r>
              <a:rPr lang="en-US" b="1">
                <a:cs typeface="Times New Roman" pitchFamily="18" charset="0"/>
              </a:rPr>
              <a:t>Karena kita tertarik untuk mencari penyelesaiannya</a:t>
            </a:r>
          </a:p>
          <a:p>
            <a:pPr eaLnBrk="1" hangingPunct="1"/>
            <a:endParaRPr lang="en-US" b="1">
              <a:cs typeface="Times New Roman" pitchFamily="18" charset="0"/>
            </a:endParaRPr>
          </a:p>
          <a:p>
            <a:pPr eaLnBrk="1" hangingPunct="1"/>
            <a:r>
              <a:rPr lang="en-US" b="1">
                <a:cs typeface="Times New Roman" pitchFamily="18" charset="0"/>
              </a:rPr>
              <a:t> </a:t>
            </a:r>
          </a:p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A5EE67-7DBE-41A6-9073-62B83940AA24}" type="slidenum">
              <a:rPr lang="en-US"/>
              <a:pPr/>
              <a:t>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>
                <a:cs typeface="Times New Roman" pitchFamily="18" charset="0"/>
              </a:rPr>
              <a:t>Definisi: penyelesaian </a:t>
            </a:r>
          </a:p>
          <a:p>
            <a:pPr eaLnBrk="1" hangingPunct="1"/>
            <a:r>
              <a:rPr lang="en-US" b="1">
                <a:cs typeface="Times New Roman" pitchFamily="18" charset="0"/>
              </a:rPr>
              <a:t>Penyelesaian suatu spl adalah himpunan nilai-nilai S yang jika disubstitusikan ke unknown, maka sistem </a:t>
            </a:r>
          </a:p>
          <a:p>
            <a:pPr eaLnBrk="1" hangingPunct="1"/>
            <a:r>
              <a:rPr lang="en-US" b="1">
                <a:cs typeface="Times New Roman" pitchFamily="18" charset="0"/>
              </a:rPr>
              <a:t>persamaan dipenuhi. </a:t>
            </a:r>
          </a:p>
          <a:p>
            <a:pPr eaLnBrk="1" hangingPunct="1"/>
            <a:endParaRPr lang="en-US" b="1">
              <a:cs typeface="Times New Roman" pitchFamily="18" charset="0"/>
            </a:endParaRPr>
          </a:p>
          <a:p>
            <a:pPr eaLnBrk="1" hangingPunct="1"/>
            <a:r>
              <a:rPr lang="en-US" b="1">
                <a:cs typeface="Times New Roman" pitchFamily="18" charset="0"/>
              </a:rPr>
              <a:t>Sebagai contoh, kita mempunyai spl berikut ini. </a:t>
            </a:r>
          </a:p>
          <a:p>
            <a:pPr eaLnBrk="1" hangingPunct="1"/>
            <a:r>
              <a:rPr lang="en-US" b="1">
                <a:cs typeface="Times New Roman" pitchFamily="18" charset="0"/>
              </a:rPr>
              <a:t>(5, 0, 0) bukan penyelesaian, karena jika disubstitusikan, persamaan 1 dan 3 tidak dipenuhi.</a:t>
            </a:r>
          </a:p>
          <a:p>
            <a:pPr eaLnBrk="1" hangingPunct="1"/>
            <a:r>
              <a:rPr lang="en-US" b="1">
                <a:cs typeface="Times New Roman" pitchFamily="18" charset="0"/>
              </a:rPr>
              <a:t>(5, 5, 5) juga bukan penyelesaian, karena menyebabkan ketiga persamaan tidak dipenuhi.</a:t>
            </a:r>
          </a:p>
          <a:p>
            <a:pPr eaLnBrk="1" hangingPunct="1"/>
            <a:r>
              <a:rPr lang="en-US" b="1">
                <a:cs typeface="Times New Roman" pitchFamily="18" charset="0"/>
              </a:rPr>
              <a:t>Sedangkan (5, 5, 0) adalah penyelesaian, sebab jika disubstitusikan pada SPL, maka setiap persamaannya dipenuhi. </a:t>
            </a:r>
          </a:p>
          <a:p>
            <a:pPr eaLnBrk="1" hangingPunct="1"/>
            <a:r>
              <a:rPr lang="en-US" b="1">
                <a:cs typeface="Times New Roman" pitchFamily="18" charset="0"/>
              </a:rPr>
              <a:t>Dapatkah kamu menemukan penyelesaian lain, jika ada?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289FB-5943-4060-B7E6-DC81FCC8667F}" type="slidenum">
              <a:rPr lang="en-US"/>
              <a:pPr/>
              <a:t>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>
                <a:cs typeface="Times New Roman" pitchFamily="18" charset="0"/>
              </a:rPr>
              <a:t>Menyelesaiakan spl dengan metode eliminasi substitusi</a:t>
            </a:r>
          </a:p>
          <a:p>
            <a:pPr eaLnBrk="1" hangingPunct="1"/>
            <a:r>
              <a:rPr lang="en-US" b="1">
                <a:cs typeface="Times New Roman" pitchFamily="18" charset="0"/>
              </a:rPr>
              <a:t>Diberikan spl dengan tiga persamaan dan dua unknown. Penyelesaian dapat diperoleh dengan melakukan </a:t>
            </a:r>
          </a:p>
          <a:p>
            <a:pPr eaLnBrk="1" hangingPunct="1"/>
            <a:r>
              <a:rPr lang="en-US" b="1">
                <a:cs typeface="Times New Roman" pitchFamily="18" charset="0"/>
              </a:rPr>
              <a:t>eliminasi unknown kemudian substitusi. </a:t>
            </a:r>
          </a:p>
          <a:p>
            <a:pPr eaLnBrk="1" hangingPunct="1"/>
            <a:r>
              <a:rPr lang="en-US" b="1">
                <a:cs typeface="Times New Roman" pitchFamily="18" charset="0"/>
              </a:rPr>
              <a:t>Pertama, x dieliminasi dari persamaan pertama dan kedua dengan  mengalikan persamaan kedua dengan 2. </a:t>
            </a:r>
          </a:p>
          <a:p>
            <a:pPr eaLnBrk="1" hangingPunct="1"/>
            <a:r>
              <a:rPr lang="en-US" b="1">
                <a:cs typeface="Times New Roman" pitchFamily="18" charset="0"/>
              </a:rPr>
              <a:t>Kemudian eliminasi x dari persamaan ketiga dengan menggunakan persamaan 2. </a:t>
            </a:r>
          </a:p>
          <a:p>
            <a:pPr eaLnBrk="1" hangingPunct="1"/>
            <a:r>
              <a:rPr lang="en-US" b="1">
                <a:cs typeface="Times New Roman" pitchFamily="18" charset="0"/>
              </a:rPr>
              <a:t>Kita mempunyai dua persamaan dalam y dan z. Kita eliminasi z dari kedua persamaan tersebut </a:t>
            </a:r>
          </a:p>
          <a:p>
            <a:pPr eaLnBrk="1" hangingPunct="1"/>
            <a:r>
              <a:rPr lang="en-US" b="1">
                <a:cs typeface="Times New Roman" pitchFamily="18" charset="0"/>
              </a:rPr>
              <a:t>sehingga diperoleh nilai y. Sekarang mulai melakukan substitusi balik untuk mendapatkan z. </a:t>
            </a:r>
          </a:p>
          <a:p>
            <a:pPr eaLnBrk="1" hangingPunct="1"/>
            <a:r>
              <a:rPr lang="en-US" b="1">
                <a:cs typeface="Times New Roman" pitchFamily="18" charset="0"/>
              </a:rPr>
              <a:t>Setelah y dan z diperoleh, substitusikan ke salah satu persamaan awal untuk mendapatkan x.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Kita siap mempelajari bagaimana prosedur eliminasi gauss jordan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CA38-C030-4F62-9E77-4E5CFA76302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BB2B08B5-E577-4804-BA91-8882F2366889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649C1576-AC42-473A-AF0A-AF93B42CE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2123223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B506-AD53-4298-9E27-23706D2454C5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1576-AC42-473A-AF0A-AF93B42CE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2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E17DAA6C-B2A9-49B3-AE26-E650BF3923B1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649C1576-AC42-473A-AF0A-AF93B42CEE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760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00" y="2187575"/>
            <a:ext cx="5715000" cy="1317625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0070C0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50" name="Picture 2" descr="C:\Users\Pinkie Anggia\Desktop\modul e-learning up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25" y="3810000"/>
            <a:ext cx="5079366" cy="4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06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9" y="4406900"/>
            <a:ext cx="5751513" cy="1362075"/>
          </a:xfrm>
        </p:spPr>
        <p:txBody>
          <a:bodyPr anchor="t">
            <a:normAutofit/>
          </a:bodyPr>
          <a:lstStyle>
            <a:lvl1pPr algn="r">
              <a:defRPr sz="4000" b="1" cap="none">
                <a:solidFill>
                  <a:srgbClr val="0070C0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74" name="Picture 2" descr="C:\Users\Pinkie Anggia\Desktop\modul e-learning up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943600"/>
            <a:ext cx="5079366" cy="4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9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00" y="2187575"/>
            <a:ext cx="5715000" cy="1317625"/>
          </a:xfrm>
        </p:spPr>
        <p:txBody>
          <a:bodyPr>
            <a:normAutofit/>
          </a:bodyPr>
          <a:lstStyle>
            <a:lvl1pPr algn="r">
              <a:defRPr sz="4000" b="1"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50" name="Picture 2" descr="C:\Users\Pinkie Anggia\Desktop\modul e-learning up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25" y="3810000"/>
            <a:ext cx="5079366" cy="4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25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4406900"/>
            <a:ext cx="5751513" cy="1362075"/>
          </a:xfrm>
        </p:spPr>
        <p:txBody>
          <a:bodyPr anchor="t">
            <a:normAutofit/>
          </a:bodyPr>
          <a:lstStyle>
            <a:lvl1pPr algn="r">
              <a:defRPr sz="4000" b="1" cap="all">
                <a:latin typeface="Franklin Gothic Boo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074" name="Picture 2" descr="C:\Users\Pinkie Anggia\Desktop\modul e-learning up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5079366" cy="4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6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1576-AC42-473A-AF0A-AF93B42CEE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:\Users\Pinkie Anggia\Desktop\modul e-learning down.PNG">
            <a:extLst>
              <a:ext uri="{FF2B5EF4-FFF2-40B4-BE49-F238E27FC236}">
                <a16:creationId xmlns:a16="http://schemas.microsoft.com/office/drawing/2014/main" id="{EE01BD15-6F2F-50DC-D9C8-9C1A50643D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336984"/>
            <a:ext cx="3276191" cy="33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University of Indonesia\Research\Alin ITF Modules\rev.1 Template Alin\Design\4. learning.png">
            <a:extLst>
              <a:ext uri="{FF2B5EF4-FFF2-40B4-BE49-F238E27FC236}">
                <a16:creationId xmlns:a16="http://schemas.microsoft.com/office/drawing/2014/main" id="{76522703-B062-E23D-81E7-BBC213F836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279400"/>
            <a:ext cx="9779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4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2B08B5-E577-4804-BA91-8882F2366889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649C1576-AC42-473A-AF0A-AF93B42CE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410933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535C-FCBB-43CD-BB72-CBC7C78BCF70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1576-AC42-473A-AF0A-AF93B42CE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4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CDD6-F95D-4BE7-9CC9-7042A25F74F6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1576-AC42-473A-AF0A-AF93B42CE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12BB-9114-4A82-AE03-3AA87BA15EBC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1576-AC42-473A-AF0A-AF93B42CE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844A-E6F1-4BEB-B7BC-CBB0F6EE2680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1576-AC42-473A-AF0A-AF93B42CE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71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050">
          <p15:clr>
            <a:srgbClr val="FBAE40"/>
          </p15:clr>
        </p15:guide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72CAE6A3-929F-4920-B48F-A5B0D1681F0B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649C1576-AC42-473A-AF0A-AF93B42CE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65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050">
          <p15:clr>
            <a:srgbClr val="FBAE40"/>
          </p15:clr>
        </p15:guide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0573A964-56B0-4D74-8B90-F06E8AFD36C7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649C1576-AC42-473A-AF0A-AF93B42CE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3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2B08B5-E577-4804-BA91-8882F2366889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49C1576-AC42-473A-AF0A-AF93B42CEE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20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697" r:id="rId12"/>
    <p:sldLayoutId id="2147483698" r:id="rId13"/>
    <p:sldLayoutId id="2147483663" r:id="rId14"/>
    <p:sldLayoutId id="2147483664" r:id="rId15"/>
  </p:sldLayoutIdLst>
  <p:hf hdr="0" ftr="0" dt="0"/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1386">
          <p15:clr>
            <a:srgbClr val="F26B43"/>
          </p15:clr>
        </p15:guide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wmf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9.w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8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tags" Target="../tags/tag9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3429000" y="2187575"/>
            <a:ext cx="5715000" cy="13176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1. </a:t>
            </a:r>
            <a:r>
              <a:rPr lang="en-US" dirty="0" err="1">
                <a:solidFill>
                  <a:srgbClr val="0070C0"/>
                </a:solidFill>
              </a:rPr>
              <a:t>Sistem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Persamaan</a:t>
            </a:r>
            <a:r>
              <a:rPr lang="en-US" dirty="0">
                <a:solidFill>
                  <a:srgbClr val="0070C0"/>
                </a:solidFill>
              </a:rPr>
              <a:t> Linier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8397748-0337-FF5B-DC23-E348C4D9B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sz="3200" b="1"/>
              <a:t>PENYUSUNAN DAN PENYELESAIAN  NERACA MASSA</a:t>
            </a:r>
            <a:endParaRPr lang="en-US" altLang="en-US" sz="3200" b="1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31DBB91-592B-81D5-949F-CE5958EAF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KONSEP NERACA MASSA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  persamaan yang disusun berdasarkan hukum kekekalan massa (law conservation of energy), yaitu ”</a:t>
            </a:r>
            <a:r>
              <a:rPr lang="en-US" altLang="en-US" i="1"/>
              <a:t>mass can neither be created or destroyed</a:t>
            </a:r>
            <a:r>
              <a:rPr lang="en-US" altLang="en-US"/>
              <a:t>”.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72" name="Rectangle 28">
            <a:extLst>
              <a:ext uri="{FF2B5EF4-FFF2-40B4-BE49-F238E27FC236}">
                <a16:creationId xmlns:a16="http://schemas.microsoft.com/office/drawing/2014/main" id="{CB76EBDB-DA44-5F4D-77AC-25BCE1469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i="1">
                <a:solidFill>
                  <a:schemeClr val="accent2"/>
                </a:solidFill>
                <a:latin typeface="Segoe UI" panose="020B0502040204020203" pitchFamily="34" charset="0"/>
              </a:rPr>
              <a:t>PERSAMAAN UMUM NERACA MASSA UNTUK SUATU PROSES</a:t>
            </a:r>
          </a:p>
        </p:txBody>
      </p:sp>
      <p:sp>
        <p:nvSpPr>
          <p:cNvPr id="57373" name="Rectangle 29">
            <a:extLst>
              <a:ext uri="{FF2B5EF4-FFF2-40B4-BE49-F238E27FC236}">
                <a16:creationId xmlns:a16="http://schemas.microsoft.com/office/drawing/2014/main" id="{5E85582D-BBD3-13AA-7383-7A0F3877D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KEC. MASUK SISTEM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– KEC. KELUAR  SISTEM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+ KEC.YANG DIBANGKITKAN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– KEC.YANG DIKONSUMSI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>
              <a:latin typeface="Baskerville Old Face" panose="02020602080505020303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>
                <a:latin typeface="Baskerville Old Face" panose="02020602080505020303" pitchFamily="18" charset="0"/>
              </a:rPr>
              <a:t>= AKUMULASI</a:t>
            </a:r>
          </a:p>
        </p:txBody>
      </p:sp>
      <p:sp>
        <p:nvSpPr>
          <p:cNvPr id="57374" name="Text Box 30">
            <a:extLst>
              <a:ext uri="{FF2B5EF4-FFF2-40B4-BE49-F238E27FC236}">
                <a16:creationId xmlns:a16="http://schemas.microsoft.com/office/drawing/2014/main" id="{6B9E1372-1FE2-A0E2-0BB7-09EED6F05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9288"/>
            <a:ext cx="419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57375" name="Text Box 31">
            <a:extLst>
              <a:ext uri="{FF2B5EF4-FFF2-40B4-BE49-F238E27FC236}">
                <a16:creationId xmlns:a16="http://schemas.microsoft.com/office/drawing/2014/main" id="{59407466-318F-CDB8-6E0C-5ED1D15B2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7432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57376" name="Text Box 32">
            <a:extLst>
              <a:ext uri="{FF2B5EF4-FFF2-40B4-BE49-F238E27FC236}">
                <a16:creationId xmlns:a16="http://schemas.microsoft.com/office/drawing/2014/main" id="{A6878EAC-0E45-6CD2-117E-B7EF0C6F2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62288"/>
            <a:ext cx="419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>
            <a:extLst>
              <a:ext uri="{FF2B5EF4-FFF2-40B4-BE49-F238E27FC236}">
                <a16:creationId xmlns:a16="http://schemas.microsoft.com/office/drawing/2014/main" id="{443313B2-440C-1ADF-1E2E-7EDFC2629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7818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>
            <a:extLst>
              <a:ext uri="{FF2B5EF4-FFF2-40B4-BE49-F238E27FC236}">
                <a16:creationId xmlns:a16="http://schemas.microsoft.com/office/drawing/2014/main" id="{5C32111A-917F-CDA8-3F90-58A57F2D6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2170113"/>
            <a:ext cx="808355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altLang="en-US" sz="3200"/>
              <a:t>Neraca massa dapat disusun untuk :</a:t>
            </a:r>
          </a:p>
          <a:p>
            <a:endParaRPr lang="en-US" altLang="en-US" sz="3200"/>
          </a:p>
          <a:p>
            <a:pPr lvl="1">
              <a:buFontTx/>
              <a:buBlip>
                <a:blip r:embed="rId2"/>
              </a:buBlip>
            </a:pPr>
            <a:r>
              <a:rPr lang="sv-SE" altLang="en-US" sz="3200"/>
              <a:t>neraca massa total atau campuran.</a:t>
            </a:r>
            <a:endParaRPr lang="en-US" altLang="en-US" sz="3200"/>
          </a:p>
          <a:p>
            <a:pPr lvl="1">
              <a:buFontTx/>
              <a:buBlip>
                <a:blip r:embed="rId2"/>
              </a:buBlip>
            </a:pPr>
            <a:r>
              <a:rPr lang="sv-SE" altLang="en-US" sz="3200"/>
              <a:t>neraca massa komponen tertentu.</a:t>
            </a:r>
            <a:endParaRPr lang="en-US" altLang="en-US" sz="3200"/>
          </a:p>
          <a:p>
            <a:pPr lvl="1">
              <a:buFontTx/>
              <a:buBlip>
                <a:blip r:embed="rId2"/>
              </a:buBlip>
            </a:pPr>
            <a:r>
              <a:rPr lang="sv-SE" altLang="en-US" sz="3200"/>
              <a:t>neraca massa unsur atau elemen tertentu.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F93A206-2750-7D39-7FA8-62C73CAA5F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altLang="en-US" sz="4000">
                <a:latin typeface="Segoe UI" panose="020B0502040204020203" pitchFamily="34" charset="0"/>
              </a:rPr>
              <a:t>Langkah-langkah  penyusunan dan penyelesaian NM dan NP :</a:t>
            </a:r>
            <a:endParaRPr lang="en-US" altLang="en-US" sz="4000">
              <a:latin typeface="Segoe UI" panose="020B0502040204020203" pitchFamily="34" charset="0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9BE0277-36A8-B7BD-739A-264B33A10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90550" indent="-590550"/>
            <a:r>
              <a:rPr lang="nb-NO" altLang="en-US">
                <a:latin typeface="Segoe UI" panose="020B0502040204020203" pitchFamily="34" charset="0"/>
              </a:rPr>
              <a:t>Membuat diagram alir proses,  lengkapi dengan data-data :</a:t>
            </a:r>
          </a:p>
          <a:p>
            <a:pPr marL="1371600" lvl="2" indent="-457200"/>
            <a:r>
              <a:rPr lang="nb-NO" altLang="en-US">
                <a:latin typeface="Segoe UI" panose="020B0502040204020203" pitchFamily="34" charset="0"/>
              </a:rPr>
              <a:t>kualitatif dan kuantitatif yang tersedia.</a:t>
            </a:r>
          </a:p>
          <a:p>
            <a:pPr marL="1371600" lvl="2" indent="-457200"/>
            <a:r>
              <a:rPr lang="nb-NO" altLang="en-US">
                <a:latin typeface="Segoe UI" panose="020B0502040204020203" pitchFamily="34" charset="0"/>
              </a:rPr>
              <a:t>Kondisi arus masuk dan keluar sistem.</a:t>
            </a:r>
            <a:endParaRPr lang="sv-SE" altLang="en-US">
              <a:latin typeface="Segoe UI" panose="020B0502040204020203" pitchFamily="34" charset="0"/>
            </a:endParaRPr>
          </a:p>
          <a:p>
            <a:pPr marL="590550" indent="-590550"/>
            <a:r>
              <a:rPr lang="sv-SE" altLang="en-US">
                <a:latin typeface="Segoe UI" panose="020B0502040204020203" pitchFamily="34" charset="0"/>
              </a:rPr>
              <a:t>Tandai variabel aliran yang tidak diketahui pada diagram alir. </a:t>
            </a:r>
            <a:endParaRPr lang="en-US" altLang="en-US">
              <a:latin typeface="Segoe UI" panose="020B0502040204020203" pitchFamily="34" charset="0"/>
            </a:endParaRPr>
          </a:p>
          <a:p>
            <a:pPr marL="590550" indent="-590550"/>
            <a:r>
              <a:rPr lang="en-US" altLang="en-US">
                <a:latin typeface="Segoe UI" panose="020B0502040204020203" pitchFamily="34" charset="0"/>
              </a:rPr>
              <a:t>Buatlah permisalan variabel.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>
            <a:extLst>
              <a:ext uri="{FF2B5EF4-FFF2-40B4-BE49-F238E27FC236}">
                <a16:creationId xmlns:a16="http://schemas.microsoft.com/office/drawing/2014/main" id="{D84405AA-AF91-5D19-3127-21664C64F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z="2800"/>
              <a:t>LANJUTAN</a:t>
            </a:r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5426CD30-069E-8040-B8F8-48A6F3D42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90550" indent="-590550"/>
            <a:r>
              <a:rPr lang="en-US" altLang="en-US"/>
              <a:t>Menentukan basis perhitungan. </a:t>
            </a:r>
          </a:p>
          <a:p>
            <a:pPr marL="590550" indent="-590550">
              <a:buFont typeface="Wingdings" panose="05000000000000000000" pitchFamily="2" charset="2"/>
              <a:buNone/>
            </a:pPr>
            <a:r>
              <a:rPr lang="en-US" altLang="en-US"/>
              <a:t>     Pilihlah suatu laju alir proses sebagai basis perhitungan. Basis perhitungan dapat diambil berdasarkan banyaknya bahan yang masuk atau berdasarkan bahan keluar system.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2258860-280B-0CF3-A96F-7350D644A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z="2800"/>
              <a:t>LANJUTAN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8ECB7E9-AE77-567E-572F-558265021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90550" indent="-590550"/>
            <a:r>
              <a:rPr lang="sv-SE" altLang="en-US">
                <a:latin typeface="Segoe UI" panose="020B0502040204020203" pitchFamily="34" charset="0"/>
              </a:rPr>
              <a:t>Konversikan laju alir volumetrik menjadi laju alir massa atau molar. </a:t>
            </a:r>
          </a:p>
          <a:p>
            <a:pPr marL="590550" indent="-590550">
              <a:buFont typeface="Wingdings" panose="05000000000000000000" pitchFamily="2" charset="2"/>
              <a:buNone/>
            </a:pPr>
            <a:r>
              <a:rPr lang="sv-SE" altLang="en-US">
                <a:latin typeface="Segoe UI" panose="020B0502040204020203" pitchFamily="34" charset="0"/>
              </a:rPr>
              <a:t>     Jika terdapat proses kimia ( reaksi ), perhitungan menggunakan satuan molar, sedangkan proses fisis dapat menggunakan satuan massa atau molar</a:t>
            </a:r>
            <a:r>
              <a:rPr lang="sv-SE" altLang="en-US"/>
              <a:t>.</a:t>
            </a: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F2497004-07BC-8E95-CB8F-BAA94A53F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z="2800"/>
              <a:t>LANJUTAN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E3D92CC8-817C-C8B6-A54A-BD6550300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90550" indent="-590550">
              <a:lnSpc>
                <a:spcPct val="90000"/>
              </a:lnSpc>
            </a:pPr>
            <a:r>
              <a:rPr lang="sv-SE" altLang="en-US"/>
              <a:t>Susunlah persamaan NM / NP. </a:t>
            </a:r>
          </a:p>
          <a:p>
            <a:pPr marL="590550" indent="-59055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v-SE" altLang="en-US"/>
              <a:t>     Dalam menyusun neraca, perlu disebutkan apa yang dineracakan dan dimana neraca itu disusun.</a:t>
            </a:r>
            <a:endParaRPr lang="en-US" altLang="en-US"/>
          </a:p>
          <a:p>
            <a:pPr marL="590550" indent="-59055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  Persamaan neraca dapat disusun untuk : sebuah unit saja, multi unit, atau unit keseluruhan ( overall ).</a:t>
            </a:r>
          </a:p>
          <a:p>
            <a:pPr marL="590550" indent="-590550">
              <a:lnSpc>
                <a:spcPct val="90000"/>
              </a:lnSpc>
            </a:pPr>
            <a:r>
              <a:rPr lang="en-US" altLang="en-US"/>
              <a:t>Selesaikan persamaan NM / NP 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>
            <a:extLst>
              <a:ext uri="{FF2B5EF4-FFF2-40B4-BE49-F238E27FC236}">
                <a16:creationId xmlns:a16="http://schemas.microsoft.com/office/drawing/2014/main" id="{7E58EEB8-F739-6019-43D4-1728C250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6250"/>
            <a:ext cx="70866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>
            <a:extLst>
              <a:ext uri="{FF2B5EF4-FFF2-40B4-BE49-F238E27FC236}">
                <a16:creationId xmlns:a16="http://schemas.microsoft.com/office/drawing/2014/main" id="{8DF24EF1-4F8C-9FED-AE6F-F4F1D3E08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55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materi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1600200"/>
            <a:ext cx="22860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Pengenalan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spl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1600200"/>
            <a:ext cx="22860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Penyelesaian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spl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2209800"/>
            <a:ext cx="2286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Metode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eliminasi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substitusi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2819400"/>
            <a:ext cx="22860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Metode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geometris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3352800"/>
            <a:ext cx="22860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Metode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eliminasi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Gauss-Jordan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9800" y="4495800"/>
            <a:ext cx="22860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Operasi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baris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elementer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3886200"/>
            <a:ext cx="22860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Penyajian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spl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5105400"/>
            <a:ext cx="22860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Matriks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bentuk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tereduksi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9800" y="5715000"/>
            <a:ext cx="22860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Prosedur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eliminasi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Gauss-Jordan</a:t>
            </a:r>
          </a:p>
        </p:txBody>
      </p:sp>
      <p:cxnSp>
        <p:nvCxnSpPr>
          <p:cNvPr id="20" name="Straight Arrow Connector 19"/>
          <p:cNvCxnSpPr>
            <a:stCxn id="8" idx="2"/>
            <a:endCxn id="10" idx="1"/>
          </p:cNvCxnSpPr>
          <p:nvPr/>
        </p:nvCxnSpPr>
        <p:spPr>
          <a:xfrm rot="16200000" flipH="1">
            <a:off x="3810000" y="2286000"/>
            <a:ext cx="990600" cy="533400"/>
          </a:xfrm>
          <a:prstGeom prst="bentConnector2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1"/>
            <a:endCxn id="8" idx="2"/>
          </p:cNvCxnSpPr>
          <p:nvPr/>
        </p:nvCxnSpPr>
        <p:spPr>
          <a:xfrm rot="10800000">
            <a:off x="4038600" y="2057400"/>
            <a:ext cx="533400" cy="419100"/>
          </a:xfrm>
          <a:prstGeom prst="bentConnector2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2"/>
          <p:cNvCxnSpPr>
            <a:stCxn id="11" idx="1"/>
            <a:endCxn id="8" idx="2"/>
          </p:cNvCxnSpPr>
          <p:nvPr/>
        </p:nvCxnSpPr>
        <p:spPr>
          <a:xfrm rot="10800000">
            <a:off x="4038600" y="2057400"/>
            <a:ext cx="533400" cy="1524000"/>
          </a:xfrm>
          <a:prstGeom prst="bentConnector2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2"/>
          <p:cNvCxnSpPr>
            <a:stCxn id="13" idx="1"/>
            <a:endCxn id="11" idx="2"/>
          </p:cNvCxnSpPr>
          <p:nvPr/>
        </p:nvCxnSpPr>
        <p:spPr>
          <a:xfrm rot="10800000">
            <a:off x="5715000" y="3810000"/>
            <a:ext cx="304800" cy="304800"/>
          </a:xfrm>
          <a:prstGeom prst="bentConnector2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22"/>
          <p:cNvCxnSpPr>
            <a:stCxn id="12" idx="0"/>
            <a:endCxn id="13" idx="2"/>
          </p:cNvCxnSpPr>
          <p:nvPr/>
        </p:nvCxnSpPr>
        <p:spPr>
          <a:xfrm rot="5400000" flipH="1" flipV="1">
            <a:off x="7086600" y="4419600"/>
            <a:ext cx="152400" cy="1588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04800" y="5562600"/>
            <a:ext cx="2286000" cy="622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Spl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homogen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5" name="Straight Arrow Connector 22"/>
          <p:cNvCxnSpPr>
            <a:stCxn id="14" idx="0"/>
            <a:endCxn id="12" idx="2"/>
          </p:cNvCxnSpPr>
          <p:nvPr/>
        </p:nvCxnSpPr>
        <p:spPr>
          <a:xfrm rot="5400000" flipH="1" flipV="1">
            <a:off x="7086600" y="5029200"/>
            <a:ext cx="152400" cy="1588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22"/>
          <p:cNvCxnSpPr>
            <a:stCxn id="15" idx="0"/>
            <a:endCxn id="14" idx="2"/>
          </p:cNvCxnSpPr>
          <p:nvPr/>
        </p:nvCxnSpPr>
        <p:spPr>
          <a:xfrm rot="5400000" flipH="1" flipV="1">
            <a:off x="7086600" y="5638800"/>
            <a:ext cx="152400" cy="1588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2"/>
          <p:cNvCxnSpPr>
            <a:stCxn id="8" idx="1"/>
            <a:endCxn id="2" idx="3"/>
          </p:cNvCxnSpPr>
          <p:nvPr/>
        </p:nvCxnSpPr>
        <p:spPr>
          <a:xfrm rot="10800000">
            <a:off x="2590800" y="1828800"/>
            <a:ext cx="304800" cy="1588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2"/>
          <p:cNvCxnSpPr>
            <a:stCxn id="39" idx="0"/>
            <a:endCxn id="2" idx="2"/>
          </p:cNvCxnSpPr>
          <p:nvPr/>
        </p:nvCxnSpPr>
        <p:spPr>
          <a:xfrm rot="5400000" flipH="1" flipV="1">
            <a:off x="-304800" y="3810000"/>
            <a:ext cx="3505200" cy="1588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90902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C53F514-61BC-8B89-A189-ED2195B60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Contoh soal</a:t>
            </a:r>
            <a:r>
              <a:rPr lang="id-ID" altLang="en-US"/>
              <a:t> 1</a:t>
            </a:r>
            <a:endParaRPr lang="en-US" alt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1B9DADC-4307-2D33-AA24-DC5A07D08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90550" indent="-590550">
              <a:buFont typeface="Wingdings" panose="05000000000000000000" pitchFamily="2" charset="2"/>
              <a:buNone/>
            </a:pPr>
            <a:r>
              <a:rPr lang="en-US" altLang="en-US"/>
              <a:t>Suatu larutan garam mengandung 4% berat NaCl, diuapkan airnya hingga kandungan NaCl dalam larutan menjadi 5%.</a:t>
            </a:r>
          </a:p>
          <a:p>
            <a:pPr marL="590550" indent="-590550">
              <a:buFont typeface="Wingdings" panose="05000000000000000000" pitchFamily="2" charset="2"/>
              <a:buAutoNum type="alphaLcPeriod"/>
            </a:pPr>
            <a:r>
              <a:rPr lang="en-US" altLang="en-US"/>
              <a:t>Berapa % air yang diuapkan dibanding air mula-mula?</a:t>
            </a:r>
          </a:p>
          <a:p>
            <a:pPr marL="590550" indent="-590550">
              <a:buFont typeface="Wingdings" panose="05000000000000000000" pitchFamily="2" charset="2"/>
              <a:buAutoNum type="alphaLcPeriod"/>
            </a:pPr>
            <a:r>
              <a:rPr lang="en-US" altLang="en-US"/>
              <a:t>Berapa % berat larutan yang diuapkan dibanding larutan awal?</a:t>
            </a:r>
          </a:p>
          <a:p>
            <a:pPr marL="590550" indent="-590550">
              <a:buFont typeface="Wingdings" panose="05000000000000000000" pitchFamily="2" charset="2"/>
              <a:buNone/>
            </a:pPr>
            <a:endParaRPr lang="en-US" altLang="en-US"/>
          </a:p>
          <a:p>
            <a:pPr marL="590550" indent="-590550">
              <a:buFont typeface="Wingdings" panose="05000000000000000000" pitchFamily="2" charset="2"/>
              <a:buNone/>
            </a:pPr>
            <a:endParaRPr lang="en-US" altLang="en-US"/>
          </a:p>
          <a:p>
            <a:pPr marL="590550" indent="-590550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>
            <a:extLst>
              <a:ext uri="{FF2B5EF4-FFF2-40B4-BE49-F238E27FC236}">
                <a16:creationId xmlns:a16="http://schemas.microsoft.com/office/drawing/2014/main" id="{BEE0D23A-263C-E869-B224-61F05DC40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4384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3B34C764-708F-5EED-9563-565ACA084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penyelesaian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C5B9A6C-6DD6-168D-23D4-9ADD253DA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BB016210-B940-BBFA-B62E-27AE5F70B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4384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evaporator</a:t>
            </a:r>
          </a:p>
        </p:txBody>
      </p:sp>
      <p:sp>
        <p:nvSpPr>
          <p:cNvPr id="70662" name="Line 6">
            <a:extLst>
              <a:ext uri="{FF2B5EF4-FFF2-40B4-BE49-F238E27FC236}">
                <a16:creationId xmlns:a16="http://schemas.microsoft.com/office/drawing/2014/main" id="{4058913C-CC95-B32F-48D9-6DCD46EFE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667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70663" name="Line 7">
            <a:extLst>
              <a:ext uri="{FF2B5EF4-FFF2-40B4-BE49-F238E27FC236}">
                <a16:creationId xmlns:a16="http://schemas.microsoft.com/office/drawing/2014/main" id="{EACD8AB4-5404-40C5-55E6-D59C86872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667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70664" name="Text Box 8">
            <a:extLst>
              <a:ext uri="{FF2B5EF4-FFF2-40B4-BE49-F238E27FC236}">
                <a16:creationId xmlns:a16="http://schemas.microsoft.com/office/drawing/2014/main" id="{7F183898-46D4-2575-303F-2EE10032D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70113"/>
            <a:ext cx="2695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Larutan garam masuk</a:t>
            </a:r>
          </a:p>
        </p:txBody>
      </p:sp>
      <p:sp>
        <p:nvSpPr>
          <p:cNvPr id="70665" name="Text Box 9">
            <a:extLst>
              <a:ext uri="{FF2B5EF4-FFF2-40B4-BE49-F238E27FC236}">
                <a16:creationId xmlns:a16="http://schemas.microsoft.com/office/drawing/2014/main" id="{C301BB03-4E2C-24E9-4A61-A26FED534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170113"/>
            <a:ext cx="235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Larutan garam keluar</a:t>
            </a:r>
          </a:p>
          <a:p>
            <a:r>
              <a:rPr lang="en-US" altLang="en-US"/>
              <a:t>           (Y)</a:t>
            </a:r>
          </a:p>
        </p:txBody>
      </p:sp>
      <p:sp>
        <p:nvSpPr>
          <p:cNvPr id="70666" name="Text Box 10">
            <a:extLst>
              <a:ext uri="{FF2B5EF4-FFF2-40B4-BE49-F238E27FC236}">
                <a16:creationId xmlns:a16="http://schemas.microsoft.com/office/drawing/2014/main" id="{B9A2FA26-6F93-9AAA-CEBA-E0EE3A922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3008313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4% NaCl</a:t>
            </a:r>
          </a:p>
        </p:txBody>
      </p:sp>
      <p:sp>
        <p:nvSpPr>
          <p:cNvPr id="70667" name="Text Box 11">
            <a:extLst>
              <a:ext uri="{FF2B5EF4-FFF2-40B4-BE49-F238E27FC236}">
                <a16:creationId xmlns:a16="http://schemas.microsoft.com/office/drawing/2014/main" id="{838AF850-BAB1-FD71-46D3-D91CC842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2932113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5% NaCl</a:t>
            </a:r>
          </a:p>
        </p:txBody>
      </p:sp>
      <p:sp>
        <p:nvSpPr>
          <p:cNvPr id="70668" name="Line 12">
            <a:extLst>
              <a:ext uri="{FF2B5EF4-FFF2-40B4-BE49-F238E27FC236}">
                <a16:creationId xmlns:a16="http://schemas.microsoft.com/office/drawing/2014/main" id="{6F4BFA2C-EFB1-261A-F8F1-C05B72ACFE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70669" name="Text Box 13">
            <a:extLst>
              <a:ext uri="{FF2B5EF4-FFF2-40B4-BE49-F238E27FC236}">
                <a16:creationId xmlns:a16="http://schemas.microsoft.com/office/drawing/2014/main" id="{08E8185A-F947-452D-EADB-459E1E175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18653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air</a:t>
            </a:r>
          </a:p>
        </p:txBody>
      </p:sp>
      <p:sp>
        <p:nvSpPr>
          <p:cNvPr id="70670" name="Text Box 14">
            <a:extLst>
              <a:ext uri="{FF2B5EF4-FFF2-40B4-BE49-F238E27FC236}">
                <a16:creationId xmlns:a16="http://schemas.microsoft.com/office/drawing/2014/main" id="{E7DBE546-FBC1-E4F3-8111-211DB9C42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3846513"/>
            <a:ext cx="38290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Basis : 100 kg larutan garam masuk</a:t>
            </a:r>
          </a:p>
          <a:p>
            <a:r>
              <a:rPr lang="en-US" altLang="en-US"/>
              <a:t>	NaCl = 4 kg</a:t>
            </a:r>
          </a:p>
          <a:p>
            <a:r>
              <a:rPr lang="en-US" altLang="en-US"/>
              <a:t>	air     = 96 kg</a:t>
            </a:r>
          </a:p>
          <a:p>
            <a:endParaRPr lang="en-US" altLang="en-US"/>
          </a:p>
          <a:p>
            <a:r>
              <a:rPr lang="en-US" altLang="en-US"/>
              <a:t>Misal larutan garam keluar = X kg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CB8C4AA-EA2C-6B9E-973E-89C7DC31B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z="2800"/>
              <a:t>lanjutan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43CB1C5-7A00-B833-B41B-E05282AE4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700"/>
              <a:t>Asumsi : kondisi steady state</a:t>
            </a:r>
          </a:p>
          <a:p>
            <a:r>
              <a:rPr lang="en-US" altLang="en-US" sz="2700"/>
              <a:t>Persamaan neraca massa NaCl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700"/>
              <a:t>	input – output = acc = 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700"/>
              <a:t>   input = output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700"/>
              <a:t>   0,04 x 100 kg = 0,05 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700"/>
              <a:t>			  Y  = 80 kg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700"/>
              <a:t>   Berat NaCl dalam arus keluar = 0,05 x 80 kg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700"/>
              <a:t>						   = 4 kg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A832BFA3-6C2E-1399-2FC7-20874CE8E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z="2800"/>
              <a:t>lanjutan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E02CF23-2D1D-A8C8-FC19-72979A03A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90550" indent="-590550"/>
            <a:r>
              <a:rPr lang="en-US" altLang="en-US"/>
              <a:t>Berat air dalam arus keluar = 76 kg</a:t>
            </a:r>
          </a:p>
          <a:p>
            <a:pPr marL="590550" indent="-590550"/>
            <a:r>
              <a:rPr lang="en-US" altLang="en-US"/>
              <a:t>Berat air yang diuapkan      = (96 – 76 ) kg</a:t>
            </a:r>
          </a:p>
          <a:p>
            <a:pPr marL="590550" indent="-590550">
              <a:buFont typeface="Wingdings" panose="05000000000000000000" pitchFamily="2" charset="2"/>
              <a:buNone/>
            </a:pPr>
            <a:r>
              <a:rPr lang="en-US" altLang="en-US"/>
              <a:t>						     = 20 kg</a:t>
            </a:r>
          </a:p>
          <a:p>
            <a:pPr marL="590550" indent="-590550">
              <a:buFont typeface="Wingdings" panose="05000000000000000000" pitchFamily="2" charset="2"/>
              <a:buAutoNum type="alphaLcPeriod"/>
            </a:pPr>
            <a:r>
              <a:rPr lang="en-US" altLang="en-US"/>
              <a:t>% berat air teruapkan dari air mula-mula =</a:t>
            </a:r>
          </a:p>
          <a:p>
            <a:pPr marL="590550" indent="-590550">
              <a:buFont typeface="Wingdings" panose="05000000000000000000" pitchFamily="2" charset="2"/>
              <a:buNone/>
            </a:pPr>
            <a:r>
              <a:rPr lang="en-US" altLang="en-US"/>
              <a:t>	(20 / 96) x 100% = 20,8%</a:t>
            </a:r>
          </a:p>
          <a:p>
            <a:pPr marL="590550" indent="-590550"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accent2"/>
                </a:solidFill>
              </a:rPr>
              <a:t>b.</a:t>
            </a:r>
            <a:r>
              <a:rPr lang="en-US" altLang="en-US"/>
              <a:t> % berat air teruapkan dari larutan mula-mula = (20 / 100) x 100% = 20%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4824FB3E-D91A-4742-36B3-378BA44A9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CONTOH SOAL 2</a:t>
            </a:r>
            <a:endParaRPr lang="en-GB" altLang="en-US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4BF1B88-88CC-B7B1-A2FE-7503772A7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altLang="en-US"/>
              <a:t>1000 lb/j wortel basah dikeringkan dari kadar air 85% menjadi 20% dalam sebuah pengering aliran searah. Udara kering masuk dengan kecepatan 400 lb u.k./lb padatan kering keluar. Bila kelembaban udara kering yang masuk 0,013 lb air / lb u.k., hitung kelembaban udara basah keluar pengering !</a:t>
            </a:r>
            <a:endParaRPr lang="en-GB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8C36B8C4-F16B-F7C0-86B4-A9BBAC63B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penyelesaian</a:t>
            </a:r>
            <a:endParaRPr lang="en-GB" altLang="en-US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CD4E9953-486A-1184-CA7F-E8C00539E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id-ID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en-US" sz="2400"/>
              <a:t>	udara kering				udara basah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en-US" sz="2400"/>
              <a:t>    400 lb uk/lb pdtan kering keluar  	x lb air / lb uk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en-US" sz="2400"/>
              <a:t>	air 0,013 lb / lb uk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id-ID" altLang="en-US" sz="24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id-ID" altLang="en-US" sz="24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en-US" sz="2400"/>
              <a:t>	wortel 					wortel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en-US" sz="2400"/>
              <a:t>	1000 lb / j					air 20%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en-US" sz="2400"/>
              <a:t>	air 85%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id-ID" altLang="en-US" sz="24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400"/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EDD50A21-1BAC-7E45-7C62-90117683A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724275"/>
            <a:ext cx="2743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altLang="en-US" sz="2400"/>
              <a:t>Pengering </a:t>
            </a:r>
            <a:endParaRPr lang="en-GB" altLang="en-US" sz="2400"/>
          </a:p>
        </p:txBody>
      </p:sp>
      <p:sp>
        <p:nvSpPr>
          <p:cNvPr id="76805" name="Line 5">
            <a:extLst>
              <a:ext uri="{FF2B5EF4-FFF2-40B4-BE49-F238E27FC236}">
                <a16:creationId xmlns:a16="http://schemas.microsoft.com/office/drawing/2014/main" id="{010B3A0D-7399-5F83-633C-05903C367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76806" name="Line 6">
            <a:extLst>
              <a:ext uri="{FF2B5EF4-FFF2-40B4-BE49-F238E27FC236}">
                <a16:creationId xmlns:a16="http://schemas.microsoft.com/office/drawing/2014/main" id="{B57C018F-90C8-3059-1FE3-CD07AEBF3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76807" name="Line 7">
            <a:extLst>
              <a:ext uri="{FF2B5EF4-FFF2-40B4-BE49-F238E27FC236}">
                <a16:creationId xmlns:a16="http://schemas.microsoft.com/office/drawing/2014/main" id="{69F671E8-D611-D7AF-3561-2BCB82F51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038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76808" name="Line 8">
            <a:extLst>
              <a:ext uri="{FF2B5EF4-FFF2-40B4-BE49-F238E27FC236}">
                <a16:creationId xmlns:a16="http://schemas.microsoft.com/office/drawing/2014/main" id="{0E3038D3-0AA5-6440-E4C4-20842CE8D5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038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704A576-A60F-8CE9-F5D5-92CAB6E1A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					lanjutan</a:t>
            </a:r>
            <a:endParaRPr lang="en-GB" alt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5CDF5504-E941-4ADE-EA6C-7D5728937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id-ID" altLang="en-US"/>
              <a:t>Neraca massa wortel :</a:t>
            </a:r>
          </a:p>
          <a:p>
            <a:pPr>
              <a:buFont typeface="Wingdings" panose="05000000000000000000" pitchFamily="2" charset="2"/>
              <a:buNone/>
            </a:pPr>
            <a:r>
              <a:rPr lang="id-ID" altLang="en-US"/>
              <a:t>Wortel masuk 	= 15/100 * 1000 lb/j</a:t>
            </a:r>
          </a:p>
          <a:p>
            <a:pPr>
              <a:buFont typeface="Wingdings" panose="05000000000000000000" pitchFamily="2" charset="2"/>
              <a:buNone/>
            </a:pPr>
            <a:r>
              <a:rPr lang="id-ID" altLang="en-US"/>
              <a:t>				= 150 lb/j	= wortel keluar</a:t>
            </a:r>
          </a:p>
          <a:p>
            <a:pPr>
              <a:buFont typeface="Wingdings" panose="05000000000000000000" pitchFamily="2" charset="2"/>
              <a:buNone/>
            </a:pPr>
            <a:r>
              <a:rPr lang="id-ID" altLang="en-US"/>
              <a:t>Neraca massa air : </a:t>
            </a:r>
          </a:p>
          <a:p>
            <a:pPr>
              <a:buFont typeface="Wingdings" panose="05000000000000000000" pitchFamily="2" charset="2"/>
              <a:buNone/>
            </a:pPr>
            <a:r>
              <a:rPr lang="id-ID" altLang="en-US"/>
              <a:t>Air keluar		= (20/80)*150 lb/j + x</a:t>
            </a:r>
          </a:p>
          <a:p>
            <a:pPr>
              <a:buFont typeface="Wingdings" panose="05000000000000000000" pitchFamily="2" charset="2"/>
              <a:buNone/>
            </a:pPr>
            <a:r>
              <a:rPr lang="id-ID" altLang="en-US"/>
              <a:t>				= 37,5 lb/j + x</a:t>
            </a:r>
          </a:p>
          <a:p>
            <a:pPr>
              <a:buFont typeface="Wingdings" panose="05000000000000000000" pitchFamily="2" charset="2"/>
              <a:buNone/>
            </a:pPr>
            <a:r>
              <a:rPr lang="id-ID" altLang="en-US"/>
              <a:t>Air masuk		= ?</a:t>
            </a:r>
            <a:endParaRPr lang="en-GB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6A40D5C-A4E5-0B91-B026-CEE7156E5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						lanjutan</a:t>
            </a:r>
            <a:endParaRPr lang="en-GB" altLang="en-US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C3E904D6-1E52-17AE-1F8C-8CDCCD3C6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en-US" sz="2400"/>
              <a:t>Neraca massa udara 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en-US" sz="2400"/>
              <a:t>Udara kering masuk	= 400 lb/lb p.k.keluar * (150+37,5) lb/j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en-US" sz="2400"/>
              <a:t>				= 75.000 lb uk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en-US" sz="2400"/>
              <a:t>				= udara kering keluar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en-US" sz="2400"/>
              <a:t>Air masuk 		= (0,013 lb/lb uk * 75.000) +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en-US" sz="2400"/>
              <a:t>				   (0,85*1000) lb/j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en-US" sz="2400"/>
              <a:t>				= 1825 lb/j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en-US" sz="2400"/>
              <a:t>			x	= 1787,5 lb/j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en-US" sz="2400"/>
              <a:t>Kelembaban udara keluar	= 1787,5 lb air / 75.000 lb uk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en-US" sz="2400"/>
              <a:t>					= 0,024 lb air / lb uk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392488" y="4343400"/>
            <a:ext cx="5751512" cy="1362075"/>
          </a:xfrm>
        </p:spPr>
        <p:txBody>
          <a:bodyPr>
            <a:normAutofit/>
          </a:bodyPr>
          <a:lstStyle/>
          <a:p>
            <a:r>
              <a:rPr lang="en-US" dirty="0"/>
              <a:t>1.6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Eliminasi</a:t>
            </a:r>
            <a:r>
              <a:rPr lang="en-US" dirty="0"/>
              <a:t> Gauss -Jordan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9247" y="624840"/>
            <a:ext cx="2011680" cy="365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Pengenalan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spl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3360" y="624840"/>
            <a:ext cx="2011680" cy="365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Penyelesaian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spl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76799" y="1066800"/>
            <a:ext cx="1981200" cy="355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Metode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eliminasi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substitusi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76799" y="1524000"/>
            <a:ext cx="19812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Metode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geometris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76799" y="1905000"/>
            <a:ext cx="19812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Metode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eliminasi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Gauss-Jordan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00800" y="2743200"/>
            <a:ext cx="2011680" cy="365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Operasi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baris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elementer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00800" y="2286000"/>
            <a:ext cx="2011680" cy="365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Penyajian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spl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00800" y="3200400"/>
            <a:ext cx="2011680" cy="365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Matriks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bentuk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tereduksi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00800" y="3657600"/>
            <a:ext cx="2011680" cy="365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Prosedur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eliminasi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Gauss-Jordan</a:t>
            </a:r>
          </a:p>
        </p:txBody>
      </p:sp>
      <p:cxnSp>
        <p:nvCxnSpPr>
          <p:cNvPr id="31" name="Straight Arrow Connector 19"/>
          <p:cNvCxnSpPr>
            <a:stCxn id="23" idx="2"/>
            <a:endCxn id="25" idx="1"/>
          </p:cNvCxnSpPr>
          <p:nvPr/>
        </p:nvCxnSpPr>
        <p:spPr>
          <a:xfrm rot="16200000" flipH="1">
            <a:off x="4200099" y="999700"/>
            <a:ext cx="685800" cy="667599"/>
          </a:xfrm>
          <a:prstGeom prst="bentConnector2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2"/>
          <p:cNvCxnSpPr>
            <a:stCxn id="24" idx="1"/>
            <a:endCxn id="23" idx="2"/>
          </p:cNvCxnSpPr>
          <p:nvPr/>
        </p:nvCxnSpPr>
        <p:spPr>
          <a:xfrm rot="10800000">
            <a:off x="4209201" y="990600"/>
            <a:ext cx="667599" cy="254000"/>
          </a:xfrm>
          <a:prstGeom prst="bentConnector2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2"/>
          <p:cNvCxnSpPr>
            <a:stCxn id="26" idx="1"/>
            <a:endCxn id="23" idx="2"/>
          </p:cNvCxnSpPr>
          <p:nvPr/>
        </p:nvCxnSpPr>
        <p:spPr>
          <a:xfrm rot="10800000">
            <a:off x="4209201" y="990600"/>
            <a:ext cx="667599" cy="1066800"/>
          </a:xfrm>
          <a:prstGeom prst="bentConnector2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2"/>
          <p:cNvCxnSpPr>
            <a:stCxn id="28" idx="1"/>
            <a:endCxn id="26" idx="2"/>
          </p:cNvCxnSpPr>
          <p:nvPr/>
        </p:nvCxnSpPr>
        <p:spPr>
          <a:xfrm rot="10800000">
            <a:off x="5867400" y="2209800"/>
            <a:ext cx="533401" cy="259080"/>
          </a:xfrm>
          <a:prstGeom prst="bentConnector2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22"/>
          <p:cNvCxnSpPr>
            <a:stCxn id="27" idx="0"/>
            <a:endCxn id="28" idx="2"/>
          </p:cNvCxnSpPr>
          <p:nvPr/>
        </p:nvCxnSpPr>
        <p:spPr>
          <a:xfrm flipV="1">
            <a:off x="7406640" y="2651760"/>
            <a:ext cx="0" cy="91440"/>
          </a:xfrm>
          <a:prstGeom prst="straightConnector1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83920" y="2785533"/>
            <a:ext cx="2011680" cy="4148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Spl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homogen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7" name="Straight Arrow Connector 22"/>
          <p:cNvCxnSpPr>
            <a:stCxn id="29" idx="0"/>
            <a:endCxn id="27" idx="2"/>
          </p:cNvCxnSpPr>
          <p:nvPr/>
        </p:nvCxnSpPr>
        <p:spPr>
          <a:xfrm flipV="1">
            <a:off x="7406640" y="3108960"/>
            <a:ext cx="0" cy="91440"/>
          </a:xfrm>
          <a:prstGeom prst="straightConnector1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2"/>
          <p:cNvCxnSpPr>
            <a:stCxn id="30" idx="0"/>
            <a:endCxn id="29" idx="2"/>
          </p:cNvCxnSpPr>
          <p:nvPr/>
        </p:nvCxnSpPr>
        <p:spPr>
          <a:xfrm flipV="1">
            <a:off x="7406640" y="3566160"/>
            <a:ext cx="0" cy="91440"/>
          </a:xfrm>
          <a:prstGeom prst="straightConnector1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22"/>
          <p:cNvCxnSpPr>
            <a:stCxn id="23" idx="1"/>
            <a:endCxn id="22" idx="3"/>
          </p:cNvCxnSpPr>
          <p:nvPr/>
        </p:nvCxnSpPr>
        <p:spPr>
          <a:xfrm flipH="1">
            <a:off x="2900927" y="807720"/>
            <a:ext cx="302433" cy="0"/>
          </a:xfrm>
          <a:prstGeom prst="straightConnector1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22"/>
          <p:cNvCxnSpPr>
            <a:stCxn id="36" idx="0"/>
            <a:endCxn id="22" idx="2"/>
          </p:cNvCxnSpPr>
          <p:nvPr/>
        </p:nvCxnSpPr>
        <p:spPr>
          <a:xfrm flipV="1">
            <a:off x="1889760" y="990600"/>
            <a:ext cx="5327" cy="1794933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pPr eaLnBrk="1" hangingPunct="1"/>
            <a:r>
              <a:rPr lang="en-US" sz="3200" dirty="0" err="1"/>
              <a:t>Prinsip</a:t>
            </a:r>
            <a:r>
              <a:rPr lang="en-US" sz="3200" dirty="0"/>
              <a:t> </a:t>
            </a:r>
            <a:r>
              <a:rPr lang="en-US" sz="3200" dirty="0" err="1"/>
              <a:t>metode</a:t>
            </a:r>
            <a:r>
              <a:rPr lang="en-US" sz="3200" dirty="0"/>
              <a:t> </a:t>
            </a:r>
            <a:r>
              <a:rPr lang="en-US" sz="3200" dirty="0" err="1"/>
              <a:t>eliminasi</a:t>
            </a:r>
            <a:r>
              <a:rPr lang="en-US" sz="3200" dirty="0"/>
              <a:t> Gauss-Jordan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eliminasi</a:t>
            </a:r>
            <a:r>
              <a:rPr lang="en-US" dirty="0"/>
              <a:t> Gauss-Jordan: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augmented </a:t>
            </a:r>
            <a:r>
              <a:rPr lang="en-US" dirty="0" err="1"/>
              <a:t>spl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SPL lain yang </a:t>
            </a:r>
            <a:r>
              <a:rPr lang="en-US" dirty="0" err="1"/>
              <a:t>ekuivalen</a:t>
            </a:r>
            <a:r>
              <a:rPr lang="en-US" dirty="0"/>
              <a:t> (</a:t>
            </a:r>
            <a:r>
              <a:rPr lang="en-US" dirty="0" err="1"/>
              <a:t>penyelesaiannya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penyelesaiannya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augmentednya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eselon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tereduksi</a:t>
            </a:r>
            <a:r>
              <a:rPr lang="en-US" dirty="0"/>
              <a:t>.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SPL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ekuivalen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spl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elementer</a:t>
            </a:r>
            <a:r>
              <a:rPr lang="en-US" dirty="0"/>
              <a:t>. </a:t>
            </a:r>
          </a:p>
          <a:p>
            <a:pPr eaLnBrk="1" hangingPunct="1"/>
            <a:endParaRPr lang="en-US" i="1" dirty="0"/>
          </a:p>
          <a:p>
            <a:pPr eaLnBrk="1" hangingPunct="1"/>
            <a:r>
              <a:rPr lang="en-US" i="1" dirty="0" err="1"/>
              <a:t>Eliminasi</a:t>
            </a:r>
            <a:r>
              <a:rPr lang="en-US" i="1" dirty="0"/>
              <a:t> Gauss-Jordan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47850" y="4662488"/>
            <a:ext cx="2419350" cy="1643062"/>
            <a:chOff x="1152" y="2400"/>
            <a:chExt cx="1524" cy="1035"/>
          </a:xfrm>
        </p:grpSpPr>
        <p:sp>
          <p:nvSpPr>
            <p:cNvPr id="37901" name="Rectangle 6"/>
            <p:cNvSpPr>
              <a:spLocks noChangeArrowheads="1"/>
            </p:cNvSpPr>
            <p:nvPr/>
          </p:nvSpPr>
          <p:spPr bwMode="auto">
            <a:xfrm>
              <a:off x="1188" y="2619"/>
              <a:ext cx="1488" cy="8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457200" indent="-457200">
                <a:lnSpc>
                  <a:spcPct val="150000"/>
                </a:lnSpc>
                <a:tabLst>
                  <a:tab pos="2786063" algn="l"/>
                </a:tabLst>
              </a:pPr>
              <a:r>
                <a:rPr lang="en-US" sz="1600" i="1" dirty="0"/>
                <a:t>a</a:t>
              </a:r>
              <a:r>
                <a:rPr lang="en-US" sz="1600" baseline="-25000" dirty="0"/>
                <a:t>11</a:t>
              </a:r>
              <a:r>
                <a:rPr lang="en-US" sz="1600" dirty="0"/>
                <a:t>  </a:t>
              </a:r>
              <a:r>
                <a:rPr lang="en-US" sz="1600" i="1" dirty="0"/>
                <a:t>a</a:t>
              </a:r>
              <a:r>
                <a:rPr lang="en-US" sz="1600" baseline="-25000" dirty="0"/>
                <a:t>12</a:t>
              </a:r>
              <a:r>
                <a:rPr lang="en-US" sz="1600" i="1" dirty="0"/>
                <a:t>   a</a:t>
              </a:r>
              <a:r>
                <a:rPr lang="en-US" sz="1600" baseline="-25000" dirty="0"/>
                <a:t>13    </a:t>
              </a:r>
              <a:r>
                <a:rPr lang="en-US" sz="1600" dirty="0"/>
                <a:t>…  </a:t>
              </a:r>
              <a:r>
                <a:rPr lang="en-US" sz="1600" baseline="-25000" dirty="0"/>
                <a:t> </a:t>
              </a:r>
              <a:r>
                <a:rPr lang="en-US" sz="1600" i="1" dirty="0"/>
                <a:t>a</a:t>
              </a:r>
              <a:r>
                <a:rPr lang="en-US" sz="1600" baseline="-25000" dirty="0"/>
                <a:t>1</a:t>
              </a:r>
              <a:r>
                <a:rPr lang="en-US" sz="1600" i="1" baseline="-25000" dirty="0"/>
                <a:t>n  </a:t>
              </a:r>
              <a:r>
                <a:rPr lang="en-US" sz="1600" i="1" dirty="0"/>
                <a:t>b</a:t>
              </a:r>
              <a:r>
                <a:rPr lang="en-US" sz="1600" baseline="-25000" dirty="0"/>
                <a:t>1</a:t>
              </a:r>
              <a:endParaRPr lang="en-US" sz="1600" i="1" baseline="-25000" dirty="0"/>
            </a:p>
            <a:p>
              <a:pPr marL="457200" indent="-457200">
                <a:tabLst>
                  <a:tab pos="2786063" algn="l"/>
                </a:tabLst>
              </a:pPr>
              <a:r>
                <a:rPr lang="en-US" sz="1600" i="1" dirty="0"/>
                <a:t>a</a:t>
              </a:r>
              <a:r>
                <a:rPr lang="en-US" sz="1600" baseline="-25000" dirty="0"/>
                <a:t>21</a:t>
              </a:r>
              <a:r>
                <a:rPr lang="en-US" sz="1600" dirty="0"/>
                <a:t>  </a:t>
              </a:r>
              <a:r>
                <a:rPr lang="en-US" sz="1600" i="1" dirty="0"/>
                <a:t>a</a:t>
              </a:r>
              <a:r>
                <a:rPr lang="en-US" sz="1600" baseline="-25000" dirty="0"/>
                <a:t>22</a:t>
              </a:r>
              <a:r>
                <a:rPr lang="en-US" sz="1600" i="1" dirty="0"/>
                <a:t>   a</a:t>
              </a:r>
              <a:r>
                <a:rPr lang="en-US" sz="1600" baseline="-25000" dirty="0"/>
                <a:t>23</a:t>
              </a:r>
              <a:r>
                <a:rPr lang="en-US" sz="1600" dirty="0"/>
                <a:t>   …  </a:t>
              </a:r>
              <a:r>
                <a:rPr lang="en-US" sz="1600" i="1" dirty="0"/>
                <a:t>a</a:t>
              </a:r>
              <a:r>
                <a:rPr lang="en-US" sz="1600" baseline="-25000" dirty="0"/>
                <a:t>2</a:t>
              </a:r>
              <a:r>
                <a:rPr lang="en-US" sz="1600" i="1" baseline="-25000" dirty="0"/>
                <a:t>n   </a:t>
              </a:r>
              <a:r>
                <a:rPr lang="en-US" sz="1600" i="1" dirty="0"/>
                <a:t>b</a:t>
              </a:r>
              <a:r>
                <a:rPr lang="en-US" sz="1600" baseline="-25000" dirty="0"/>
                <a:t>2</a:t>
              </a:r>
              <a:endParaRPr lang="en-US" sz="1600" i="1" baseline="-25000" dirty="0"/>
            </a:p>
            <a:p>
              <a:pPr marL="457200" indent="-457200">
                <a:tabLst>
                  <a:tab pos="2786063" algn="l"/>
                </a:tabLst>
              </a:pPr>
              <a:r>
                <a:rPr lang="en-US" sz="1600" i="1" baseline="-25000" dirty="0"/>
                <a:t>:</a:t>
              </a:r>
            </a:p>
            <a:p>
              <a:pPr marL="457200" indent="-457200">
                <a:tabLst>
                  <a:tab pos="2786063" algn="l"/>
                </a:tabLst>
              </a:pPr>
              <a:r>
                <a:rPr lang="en-US" sz="1600" i="1" dirty="0"/>
                <a:t>a</a:t>
              </a:r>
              <a:r>
                <a:rPr lang="en-US" sz="1600" i="1" baseline="-25000" dirty="0"/>
                <a:t>m</a:t>
              </a:r>
              <a:r>
                <a:rPr lang="en-US" sz="1600" baseline="-25000" dirty="0"/>
                <a:t>1</a:t>
              </a:r>
              <a:r>
                <a:rPr lang="en-US" sz="1600" dirty="0"/>
                <a:t> </a:t>
              </a:r>
              <a:r>
                <a:rPr lang="en-US" sz="1600" i="1" dirty="0"/>
                <a:t>a</a:t>
              </a:r>
              <a:r>
                <a:rPr lang="en-US" sz="1600" i="1" baseline="-25000" dirty="0"/>
                <a:t>m</a:t>
              </a:r>
              <a:r>
                <a:rPr lang="en-US" sz="1600" baseline="-25000" dirty="0"/>
                <a:t>2</a:t>
              </a:r>
              <a:r>
                <a:rPr lang="en-US" sz="1600" i="1" dirty="0"/>
                <a:t>  a</a:t>
              </a:r>
              <a:r>
                <a:rPr lang="en-US" sz="1600" i="1" baseline="-25000" dirty="0"/>
                <a:t>m</a:t>
              </a:r>
              <a:r>
                <a:rPr lang="en-US" sz="1600" baseline="-25000" dirty="0"/>
                <a:t>3</a:t>
              </a:r>
              <a:r>
                <a:rPr lang="en-US" sz="1600" dirty="0"/>
                <a:t>   …  </a:t>
              </a:r>
              <a:r>
                <a:rPr lang="en-US" sz="1600" i="1" dirty="0" err="1"/>
                <a:t>a</a:t>
              </a:r>
              <a:r>
                <a:rPr lang="en-US" sz="1600" i="1" baseline="-25000" dirty="0" err="1"/>
                <a:t>mn</a:t>
              </a:r>
              <a:r>
                <a:rPr lang="en-US" sz="1600" i="1" baseline="-25000" dirty="0"/>
                <a:t>  </a:t>
              </a:r>
              <a:r>
                <a:rPr lang="en-US" sz="1600" i="1" dirty="0" err="1"/>
                <a:t>b</a:t>
              </a:r>
              <a:r>
                <a:rPr lang="en-US" sz="1600" i="1" baseline="-25000" dirty="0" err="1"/>
                <a:t>m</a:t>
              </a:r>
              <a:endParaRPr lang="en-US" sz="1600" i="1" baseline="-25000" dirty="0"/>
            </a:p>
            <a:p>
              <a:pPr marL="457200" indent="-457200">
                <a:tabLst>
                  <a:tab pos="2786063" algn="l"/>
                </a:tabLst>
              </a:pPr>
              <a:endParaRPr lang="en-US" sz="1600" i="1" dirty="0"/>
            </a:p>
            <a:p>
              <a:pPr marL="457200" indent="-457200">
                <a:tabLst>
                  <a:tab pos="2786063" algn="l"/>
                </a:tabLst>
              </a:pPr>
              <a:endParaRPr lang="en-US" sz="1600" i="1" baseline="-25000" dirty="0"/>
            </a:p>
            <a:p>
              <a:pPr marL="457200" indent="-457200">
                <a:tabLst>
                  <a:tab pos="2786063" algn="l"/>
                </a:tabLst>
              </a:pPr>
              <a:endParaRPr lang="en-US" sz="1600" i="1" dirty="0"/>
            </a:p>
            <a:p>
              <a:pPr marL="457200" indent="-457200">
                <a:lnSpc>
                  <a:spcPct val="150000"/>
                </a:lnSpc>
                <a:tabLst>
                  <a:tab pos="2786063" algn="l"/>
                </a:tabLst>
              </a:pPr>
              <a:endParaRPr lang="en-US" sz="1600" i="1" baseline="-25000" dirty="0"/>
            </a:p>
          </p:txBody>
        </p:sp>
        <p:sp>
          <p:nvSpPr>
            <p:cNvPr id="37902" name="AutoShape 7"/>
            <p:cNvSpPr>
              <a:spLocks noChangeArrowheads="1"/>
            </p:cNvSpPr>
            <p:nvPr/>
          </p:nvSpPr>
          <p:spPr bwMode="auto">
            <a:xfrm>
              <a:off x="1152" y="2400"/>
              <a:ext cx="1392" cy="816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572250" y="4689475"/>
            <a:ext cx="1885950" cy="1643063"/>
            <a:chOff x="1152" y="2400"/>
            <a:chExt cx="1524" cy="1035"/>
          </a:xfrm>
        </p:grpSpPr>
        <p:sp>
          <p:nvSpPr>
            <p:cNvPr id="37899" name="Rectangle 12"/>
            <p:cNvSpPr>
              <a:spLocks noChangeArrowheads="1"/>
            </p:cNvSpPr>
            <p:nvPr/>
          </p:nvSpPr>
          <p:spPr bwMode="auto">
            <a:xfrm>
              <a:off x="1188" y="2619"/>
              <a:ext cx="1488" cy="8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457200" indent="-457200">
                <a:tabLst>
                  <a:tab pos="2786063" algn="l"/>
                </a:tabLst>
              </a:pPr>
              <a:r>
                <a:rPr lang="en-US" sz="1600" dirty="0"/>
                <a:t>1  0  0  0 … 0  </a:t>
              </a:r>
              <a:r>
                <a:rPr lang="en-US" sz="1600" i="1" dirty="0"/>
                <a:t>b</a:t>
              </a:r>
              <a:r>
                <a:rPr lang="en-US" sz="1600" baseline="-25000" dirty="0"/>
                <a:t>1</a:t>
              </a:r>
            </a:p>
            <a:p>
              <a:pPr marL="457200" indent="-457200">
                <a:tabLst>
                  <a:tab pos="2786063" algn="l"/>
                </a:tabLst>
              </a:pPr>
              <a:r>
                <a:rPr lang="en-US" sz="1600" dirty="0"/>
                <a:t>0  1  0  0 … 0  </a:t>
              </a:r>
              <a:r>
                <a:rPr lang="en-US" sz="1600" i="1" dirty="0"/>
                <a:t>b</a:t>
              </a:r>
              <a:r>
                <a:rPr lang="en-US" sz="1600" baseline="-25000" dirty="0"/>
                <a:t>2</a:t>
              </a:r>
              <a:endParaRPr lang="en-US" sz="1600" dirty="0"/>
            </a:p>
            <a:p>
              <a:pPr marL="457200" indent="-457200">
                <a:tabLst>
                  <a:tab pos="2786063" algn="l"/>
                </a:tabLst>
              </a:pPr>
              <a:r>
                <a:rPr lang="en-US" sz="1600" dirty="0"/>
                <a:t>    :</a:t>
              </a:r>
            </a:p>
            <a:p>
              <a:pPr marL="457200" indent="-457200">
                <a:tabLst>
                  <a:tab pos="2786063" algn="l"/>
                </a:tabLst>
              </a:pPr>
              <a:r>
                <a:rPr lang="en-US" sz="1600" dirty="0"/>
                <a:t>0  0  0  0 … 1  </a:t>
              </a:r>
              <a:r>
                <a:rPr lang="en-US" sz="1600" i="1" dirty="0" err="1"/>
                <a:t>b</a:t>
              </a:r>
              <a:r>
                <a:rPr lang="en-US" sz="1600" i="1" baseline="-25000" dirty="0" err="1"/>
                <a:t>m</a:t>
              </a:r>
              <a:endParaRPr lang="en-US" sz="1600" i="1" dirty="0"/>
            </a:p>
            <a:p>
              <a:pPr marL="457200" indent="-457200">
                <a:tabLst>
                  <a:tab pos="2786063" algn="l"/>
                </a:tabLst>
              </a:pPr>
              <a:endParaRPr lang="en-US" sz="1600" i="1" baseline="-25000" dirty="0"/>
            </a:p>
            <a:p>
              <a:pPr marL="457200" indent="-457200">
                <a:tabLst>
                  <a:tab pos="2786063" algn="l"/>
                </a:tabLst>
              </a:pPr>
              <a:endParaRPr lang="en-US" sz="1600" i="1" dirty="0"/>
            </a:p>
            <a:p>
              <a:pPr marL="457200" indent="-457200">
                <a:lnSpc>
                  <a:spcPct val="150000"/>
                </a:lnSpc>
                <a:tabLst>
                  <a:tab pos="2786063" algn="l"/>
                </a:tabLst>
              </a:pPr>
              <a:endParaRPr lang="en-US" sz="1600" i="1" baseline="-25000" dirty="0"/>
            </a:p>
          </p:txBody>
        </p:sp>
        <p:sp>
          <p:nvSpPr>
            <p:cNvPr id="37900" name="AutoShape 13"/>
            <p:cNvSpPr>
              <a:spLocks noChangeArrowheads="1"/>
            </p:cNvSpPr>
            <p:nvPr/>
          </p:nvSpPr>
          <p:spPr bwMode="auto">
            <a:xfrm>
              <a:off x="1152" y="2400"/>
              <a:ext cx="1392" cy="816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752600" y="5973763"/>
            <a:ext cx="2266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matriks</a:t>
            </a:r>
            <a:r>
              <a:rPr lang="en-US" dirty="0"/>
              <a:t> augmented </a:t>
            </a:r>
            <a:r>
              <a:rPr lang="en-US" i="1" dirty="0"/>
              <a:t>A</a:t>
            </a: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4343400" y="531495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4572000" y="4781550"/>
            <a:ext cx="1644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operasi-operasi</a:t>
            </a:r>
          </a:p>
          <a:p>
            <a:r>
              <a:rPr lang="en-US" sz="1600"/>
              <a:t>baris elementer</a:t>
            </a:r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6886575" y="6000750"/>
            <a:ext cx="763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ebt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uiExpand="1" build="p"/>
      <p:bldP spid="117764" grpId="0"/>
      <p:bldP spid="117768" grpId="0" animBg="1"/>
      <p:bldP spid="117769" grpId="0"/>
      <p:bldP spid="1177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392488" y="4406900"/>
            <a:ext cx="5751512" cy="1362075"/>
          </a:xfrm>
        </p:spPr>
        <p:txBody>
          <a:bodyPr/>
          <a:lstStyle/>
          <a:p>
            <a:r>
              <a:rPr lang="en-US" dirty="0"/>
              <a:t>1.1 </a:t>
            </a:r>
            <a:r>
              <a:rPr lang="en-US" dirty="0" err="1"/>
              <a:t>Pengenalan</a:t>
            </a:r>
            <a:r>
              <a:rPr lang="en-US" dirty="0"/>
              <a:t> SPL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89247" y="624840"/>
            <a:ext cx="2011680" cy="365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Pengenalan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spl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3360" y="624840"/>
            <a:ext cx="2011680" cy="365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Penyelesaian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spl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76799" y="1066800"/>
            <a:ext cx="1981200" cy="355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Metode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eliminasi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substitusi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76799" y="1524000"/>
            <a:ext cx="19812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Metode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geometris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76799" y="1905000"/>
            <a:ext cx="19812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Metode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eliminasi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Gauss-Jordan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00800" y="2743200"/>
            <a:ext cx="2011680" cy="365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Operasi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baris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elementer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2286000"/>
            <a:ext cx="2011680" cy="365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Penyajian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spl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00800" y="3200400"/>
            <a:ext cx="2011680" cy="365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Matriks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bentuk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tereduksi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3657600"/>
            <a:ext cx="2011680" cy="365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Prosedur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eliminasi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Gauss-Jordan</a:t>
            </a:r>
          </a:p>
        </p:txBody>
      </p:sp>
      <p:cxnSp>
        <p:nvCxnSpPr>
          <p:cNvPr id="34" name="Straight Arrow Connector 19"/>
          <p:cNvCxnSpPr>
            <a:stCxn id="26" idx="2"/>
            <a:endCxn id="28" idx="1"/>
          </p:cNvCxnSpPr>
          <p:nvPr/>
        </p:nvCxnSpPr>
        <p:spPr>
          <a:xfrm rot="16200000" flipH="1">
            <a:off x="4200099" y="999700"/>
            <a:ext cx="685800" cy="667599"/>
          </a:xfrm>
          <a:prstGeom prst="bentConnector2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22"/>
          <p:cNvCxnSpPr>
            <a:stCxn id="27" idx="1"/>
            <a:endCxn id="26" idx="2"/>
          </p:cNvCxnSpPr>
          <p:nvPr/>
        </p:nvCxnSpPr>
        <p:spPr>
          <a:xfrm rot="10800000">
            <a:off x="4209201" y="990600"/>
            <a:ext cx="667599" cy="254000"/>
          </a:xfrm>
          <a:prstGeom prst="bentConnector2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22"/>
          <p:cNvCxnSpPr>
            <a:stCxn id="29" idx="1"/>
            <a:endCxn id="26" idx="2"/>
          </p:cNvCxnSpPr>
          <p:nvPr/>
        </p:nvCxnSpPr>
        <p:spPr>
          <a:xfrm rot="10800000">
            <a:off x="4209201" y="990600"/>
            <a:ext cx="667599" cy="1066800"/>
          </a:xfrm>
          <a:prstGeom prst="bentConnector2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22"/>
          <p:cNvCxnSpPr>
            <a:stCxn id="31" idx="1"/>
            <a:endCxn id="29" idx="2"/>
          </p:cNvCxnSpPr>
          <p:nvPr/>
        </p:nvCxnSpPr>
        <p:spPr>
          <a:xfrm rot="10800000">
            <a:off x="5867400" y="2209800"/>
            <a:ext cx="533401" cy="259080"/>
          </a:xfrm>
          <a:prstGeom prst="bentConnector2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2"/>
          <p:cNvCxnSpPr>
            <a:stCxn id="30" idx="0"/>
            <a:endCxn id="31" idx="2"/>
          </p:cNvCxnSpPr>
          <p:nvPr/>
        </p:nvCxnSpPr>
        <p:spPr>
          <a:xfrm flipV="1">
            <a:off x="7406640" y="2651760"/>
            <a:ext cx="0" cy="91440"/>
          </a:xfrm>
          <a:prstGeom prst="straightConnector1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83920" y="2785533"/>
            <a:ext cx="2011680" cy="4148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Spl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homogen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0" name="Straight Arrow Connector 22"/>
          <p:cNvCxnSpPr>
            <a:stCxn id="32" idx="0"/>
            <a:endCxn id="30" idx="2"/>
          </p:cNvCxnSpPr>
          <p:nvPr/>
        </p:nvCxnSpPr>
        <p:spPr>
          <a:xfrm flipV="1">
            <a:off x="7406640" y="3108960"/>
            <a:ext cx="0" cy="91440"/>
          </a:xfrm>
          <a:prstGeom prst="straightConnector1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22"/>
          <p:cNvCxnSpPr>
            <a:stCxn id="33" idx="0"/>
            <a:endCxn id="32" idx="2"/>
          </p:cNvCxnSpPr>
          <p:nvPr/>
        </p:nvCxnSpPr>
        <p:spPr>
          <a:xfrm flipV="1">
            <a:off x="7406640" y="3566160"/>
            <a:ext cx="0" cy="91440"/>
          </a:xfrm>
          <a:prstGeom prst="straightConnector1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22"/>
          <p:cNvCxnSpPr>
            <a:stCxn id="26" idx="1"/>
            <a:endCxn id="25" idx="3"/>
          </p:cNvCxnSpPr>
          <p:nvPr/>
        </p:nvCxnSpPr>
        <p:spPr>
          <a:xfrm flipH="1">
            <a:off x="2900927" y="807720"/>
            <a:ext cx="302433" cy="0"/>
          </a:xfrm>
          <a:prstGeom prst="straightConnector1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22"/>
          <p:cNvCxnSpPr>
            <a:stCxn id="39" idx="0"/>
            <a:endCxn id="25" idx="2"/>
          </p:cNvCxnSpPr>
          <p:nvPr/>
        </p:nvCxnSpPr>
        <p:spPr>
          <a:xfrm flipV="1">
            <a:off x="1889760" y="990600"/>
            <a:ext cx="5327" cy="1794933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eliminasi</a:t>
            </a:r>
            <a:r>
              <a:rPr lang="en-US" dirty="0"/>
              <a:t> Gauss Jordan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spl</a:t>
            </a:r>
            <a:r>
              <a:rPr lang="en-US" i="1" dirty="0"/>
              <a:t> 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Eliminasi</a:t>
            </a:r>
            <a:r>
              <a:rPr lang="en-US" dirty="0"/>
              <a:t> Gauss Jordan: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4495800" y="1447800"/>
          <a:ext cx="3795712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229" imgH="774364" progId="Equation.DSMT4">
                  <p:embed/>
                </p:oleObj>
              </mc:Choice>
              <mc:Fallback>
                <p:oleObj name="Equation" r:id="rId4" imgW="1777229" imgH="774364" progId="Equation.DSMT4">
                  <p:embed/>
                  <p:pic>
                    <p:nvPicPr>
                      <p:cNvPr id="59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47800"/>
                        <a:ext cx="3795712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1127125" y="3733800"/>
          <a:ext cx="3224213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300" imgH="774700" progId="Equation.DSMT4">
                  <p:embed/>
                </p:oleObj>
              </mc:Choice>
              <mc:Fallback>
                <p:oleObj name="Equation" r:id="rId6" imgW="1511300" imgH="774700" progId="Equation.DSMT4">
                  <p:embed/>
                  <p:pic>
                    <p:nvPicPr>
                      <p:cNvPr id="59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3733800"/>
                        <a:ext cx="3224213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66800" y="5486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Spl</a:t>
            </a:r>
            <a:r>
              <a:rPr lang="en-US" sz="1600" b="1" dirty="0"/>
              <a:t> </a:t>
            </a:r>
            <a:r>
              <a:rPr lang="en-US" sz="1600" i="1" dirty="0"/>
              <a:t>A</a:t>
            </a:r>
            <a:r>
              <a:rPr lang="en-US" sz="1600" b="1" dirty="0"/>
              <a:t> </a:t>
            </a:r>
          </a:p>
          <a:p>
            <a:pPr algn="ctr"/>
            <a:r>
              <a:rPr lang="en-US" sz="1600" dirty="0"/>
              <a:t>(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matriks</a:t>
            </a:r>
            <a:r>
              <a:rPr lang="en-US" sz="1600" dirty="0"/>
              <a:t> augmented)</a:t>
            </a:r>
            <a:endParaRPr lang="id-ID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5562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ebt</a:t>
            </a:r>
            <a:r>
              <a:rPr lang="en-US" sz="1600" dirty="0"/>
              <a:t>(</a:t>
            </a:r>
            <a:r>
              <a:rPr lang="en-US" sz="1600" i="1" dirty="0"/>
              <a:t>A</a:t>
            </a:r>
            <a:r>
              <a:rPr lang="en-US" sz="1600" dirty="0"/>
              <a:t>) </a:t>
            </a:r>
            <a:r>
              <a:rPr lang="en-US" sz="1600" b="1" dirty="0"/>
              <a:t>: </a:t>
            </a:r>
            <a:r>
              <a:rPr lang="en-US" sz="1600" dirty="0" err="1"/>
              <a:t>matriks</a:t>
            </a:r>
            <a:r>
              <a:rPr lang="en-US" sz="1600" b="1" dirty="0"/>
              <a:t> </a:t>
            </a:r>
            <a:r>
              <a:rPr lang="en-US" sz="1600" b="1" dirty="0" err="1"/>
              <a:t>ekuivalen</a:t>
            </a:r>
            <a:r>
              <a:rPr lang="en-US" sz="1600" b="1" dirty="0"/>
              <a:t> </a:t>
            </a:r>
            <a:r>
              <a:rPr lang="en-US" sz="1600" i="1" dirty="0"/>
              <a:t>A</a:t>
            </a:r>
            <a:r>
              <a:rPr lang="en-US" sz="1600" b="1" dirty="0"/>
              <a:t> </a:t>
            </a:r>
            <a:r>
              <a:rPr lang="en-US" sz="1600" dirty="0" err="1"/>
              <a:t>berbentuk</a:t>
            </a:r>
            <a:r>
              <a:rPr lang="en-US" sz="1600" b="1" dirty="0"/>
              <a:t> </a:t>
            </a:r>
            <a:r>
              <a:rPr lang="en-US" sz="1600" b="1" dirty="0" err="1"/>
              <a:t>ebt</a:t>
            </a:r>
            <a:endParaRPr lang="id-ID" sz="1600" b="1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470400" y="4495800"/>
            <a:ext cx="1778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6319838" y="3810000"/>
          <a:ext cx="2438400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774700" progId="Equation.DSMT4">
                  <p:embed/>
                </p:oleObj>
              </mc:Choice>
              <mc:Fallback>
                <p:oleObj name="Equation" r:id="rId8" imgW="1143000" imgH="774700" progId="Equation.DSMT4">
                  <p:embed/>
                  <p:pic>
                    <p:nvPicPr>
                      <p:cNvPr id="594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838" y="3810000"/>
                        <a:ext cx="2438400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6"/>
          <p:cNvGrpSpPr/>
          <p:nvPr/>
        </p:nvGrpSpPr>
        <p:grpSpPr>
          <a:xfrm>
            <a:off x="4267200" y="3911263"/>
            <a:ext cx="2057400" cy="414754"/>
            <a:chOff x="4267200" y="3911263"/>
            <a:chExt cx="2057400" cy="414754"/>
          </a:xfrm>
        </p:grpSpPr>
        <p:pic>
          <p:nvPicPr>
            <p:cNvPr id="59401" name="Picture 9" descr="C:\Users\User\Downloads\blueberry\PNG\32\options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48200" y="3911263"/>
              <a:ext cx="304800" cy="3048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4267200" y="3987463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obe</a:t>
              </a:r>
              <a:endParaRPr lang="id-ID" sz="1600" b="1" dirty="0"/>
            </a:p>
          </p:txBody>
        </p:sp>
      </p:grpSp>
      <p:graphicFrame>
        <p:nvGraphicFramePr>
          <p:cNvPr id="59403" name="Object 11"/>
          <p:cNvGraphicFramePr>
            <a:graphicFrameLocks noChangeAspect="1"/>
          </p:cNvGraphicFramePr>
          <p:nvPr/>
        </p:nvGraphicFramePr>
        <p:xfrm>
          <a:off x="4572000" y="4678363"/>
          <a:ext cx="1600200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75920" imgH="583947" progId="Equation.DSMT4">
                  <p:embed/>
                </p:oleObj>
              </mc:Choice>
              <mc:Fallback>
                <p:oleObj name="Equation" r:id="rId11" imgW="875920" imgH="583947" progId="Equation.DSMT4">
                  <p:embed/>
                  <p:pic>
                    <p:nvPicPr>
                      <p:cNvPr id="594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78363"/>
                        <a:ext cx="1600200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404" name="Picture 12" descr="C:\Users\User\Downloads\blueberry\PNG\32\vote_ye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9000" y="6096000"/>
            <a:ext cx="685800" cy="685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 bwMode="auto">
          <a:xfrm>
            <a:off x="6400800" y="1676400"/>
            <a:ext cx="457200" cy="381000"/>
          </a:xfrm>
          <a:prstGeom prst="ellipse">
            <a:avLst/>
          </a:prstGeom>
          <a:solidFill>
            <a:srgbClr val="99CCFF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5897563" y="1676400"/>
          <a:ext cx="2365375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532" imgH="774364" progId="Equation.DSMT4">
                  <p:embed/>
                </p:oleObj>
              </mc:Choice>
              <mc:Fallback>
                <p:oleObj name="Equation" r:id="rId4" imgW="1307532" imgH="774364" progId="Equation.DSMT4">
                  <p:embed/>
                  <p:pic>
                    <p:nvPicPr>
                      <p:cNvPr id="522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1676400"/>
                        <a:ext cx="2365375" cy="1408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r>
              <a:rPr lang="id-ID" noProof="1"/>
              <a:t>Prosedur </a:t>
            </a:r>
            <a:r>
              <a:rPr lang="en-US" noProof="1"/>
              <a:t>e</a:t>
            </a:r>
            <a:r>
              <a:rPr lang="id-ID" noProof="1"/>
              <a:t>liminasi Gauss 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724400" cy="4525963"/>
          </a:xfrm>
        </p:spPr>
        <p:txBody>
          <a:bodyPr>
            <a:normAutofit/>
          </a:bodyPr>
          <a:lstStyle/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rgbClr val="000000"/>
                </a:solidFill>
              </a:rPr>
              <a:t>Tentukan </a:t>
            </a:r>
            <a:r>
              <a:rPr lang="id-ID" sz="1600" b="1" noProof="1">
                <a:solidFill>
                  <a:srgbClr val="000000"/>
                </a:solidFill>
              </a:rPr>
              <a:t>kolom</a:t>
            </a:r>
            <a:r>
              <a:rPr lang="id-ID" sz="1600" noProof="1">
                <a:solidFill>
                  <a:srgbClr val="000000"/>
                </a:solidFill>
              </a:rPr>
              <a:t> </a:t>
            </a:r>
            <a:r>
              <a:rPr lang="id-ID" sz="1600" b="1" noProof="1">
                <a:solidFill>
                  <a:srgbClr val="000000"/>
                </a:solidFill>
              </a:rPr>
              <a:t>pertama</a:t>
            </a:r>
            <a:r>
              <a:rPr lang="id-ID" sz="1600" noProof="1">
                <a:solidFill>
                  <a:srgbClr val="000000"/>
                </a:solidFill>
              </a:rPr>
              <a:t> dari </a:t>
            </a:r>
            <a:r>
              <a:rPr lang="id-ID" sz="1600" i="1" noProof="1">
                <a:solidFill>
                  <a:srgbClr val="000000"/>
                </a:solidFill>
              </a:rPr>
              <a:t>A</a:t>
            </a:r>
            <a:r>
              <a:rPr lang="id-ID" sz="1600" noProof="1">
                <a:solidFill>
                  <a:srgbClr val="000000"/>
                </a:solidFill>
              </a:rPr>
              <a:t> yang memuat kolom </a:t>
            </a:r>
            <a:r>
              <a:rPr lang="id-ID" sz="1600" b="1" noProof="1">
                <a:solidFill>
                  <a:srgbClr val="000000"/>
                </a:solidFill>
              </a:rPr>
              <a:t>tak nol</a:t>
            </a:r>
            <a:r>
              <a:rPr lang="id-ID" sz="1600" noProof="1">
                <a:solidFill>
                  <a:srgbClr val="000000"/>
                </a:solidFill>
              </a:rPr>
              <a:t>. </a:t>
            </a: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Jika entry paling atas pada kolom ini adalah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nol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, lakukan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tukar baris 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dengan baris lain yang entri pada kolom ini tidak nol.</a:t>
            </a: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Sekarang elemen pertama pada kolom adalah tidak nol.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Gantikan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semua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entry 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di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bawahnya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dengan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dengan cara jumlahan baris yang memuatnya dengan kelipatan skalar baris pertama.</a:t>
            </a: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Setelah langkah 1-3 akan diperoleh matriks</a:t>
            </a:r>
            <a:r>
              <a:rPr lang="en-US" sz="1600" noProof="1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d-ID" sz="1600" i="1" noProof="1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id-ID" sz="1600" baseline="-25000" noProof="1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id-ID" sz="1600" noProof="1">
              <a:solidFill>
                <a:schemeClr val="bg1">
                  <a:lumMod val="85000"/>
                </a:schemeClr>
              </a:solidFill>
            </a:endParaRP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Lakukan </a:t>
            </a:r>
            <a:r>
              <a:rPr lang="en-US" sz="1600" noProof="1">
                <a:solidFill>
                  <a:schemeClr val="bg1">
                    <a:lumMod val="85000"/>
                  </a:schemeClr>
                </a:solidFill>
              </a:rPr>
              <a:t>langkah 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1-3 pada matriks </a:t>
            </a:r>
            <a:r>
              <a:rPr lang="id-ID" sz="1600" i="1" noProof="1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id-ID" sz="1600" baseline="-25000" noProof="1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Ulangi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cycle langkah-langkah di atas </a:t>
            </a:r>
            <a:r>
              <a:rPr lang="en-US" sz="1600" noProof="1">
                <a:solidFill>
                  <a:schemeClr val="bg1">
                    <a:lumMod val="85000"/>
                  </a:schemeClr>
                </a:solidFill>
              </a:rPr>
              <a:t>sehingga 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diperoleh bentuk </a:t>
            </a:r>
            <a:r>
              <a:rPr lang="en-US" sz="1600" b="1" noProof="1">
                <a:solidFill>
                  <a:schemeClr val="bg1">
                    <a:lumMod val="85000"/>
                  </a:schemeClr>
                </a:solidFill>
              </a:rPr>
              <a:t>matriks segitiga atas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181600" y="1524000"/>
            <a:ext cx="3733800" cy="470898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6809" name="Picture 9" descr="C:\Users\User\Downloads\blueberry\PNG\32\arrow_righ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676400"/>
            <a:ext cx="304800" cy="304800"/>
          </a:xfrm>
          <a:prstGeom prst="rect">
            <a:avLst/>
          </a:prstGeom>
          <a:noFill/>
        </p:spPr>
      </p:pic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5257800" y="1676400"/>
          <a:ext cx="3652837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19300" imgH="762000" progId="Equation.DSMT4">
                  <p:embed/>
                </p:oleObj>
              </mc:Choice>
              <mc:Fallback>
                <p:oleObj name="Equation" r:id="rId7" imgW="2019300" imgH="762000" progId="Equation.DSMT4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76400"/>
                        <a:ext cx="3652837" cy="1385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r>
              <a:rPr lang="id-ID" noProof="1"/>
              <a:t>Prosedur </a:t>
            </a:r>
            <a:r>
              <a:rPr lang="en-US" noProof="1"/>
              <a:t>e</a:t>
            </a:r>
            <a:r>
              <a:rPr lang="id-ID" noProof="1"/>
              <a:t>liminasi Gauss 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724400" cy="4525963"/>
          </a:xfrm>
        </p:spPr>
        <p:txBody>
          <a:bodyPr>
            <a:normAutofit/>
          </a:bodyPr>
          <a:lstStyle/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Tentukan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kolom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pertama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dari </a:t>
            </a:r>
            <a:r>
              <a:rPr lang="id-ID" sz="1600" i="1" noProof="1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yang memuat kolom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tak nol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rgbClr val="000000"/>
                </a:solidFill>
              </a:rPr>
              <a:t>Jika entry paling atas pada kolom ini adalah </a:t>
            </a:r>
            <a:r>
              <a:rPr lang="id-ID" sz="1600" b="1" noProof="1">
                <a:solidFill>
                  <a:srgbClr val="000000"/>
                </a:solidFill>
              </a:rPr>
              <a:t>nol</a:t>
            </a:r>
            <a:r>
              <a:rPr lang="id-ID" sz="1600" noProof="1">
                <a:solidFill>
                  <a:srgbClr val="000000"/>
                </a:solidFill>
              </a:rPr>
              <a:t>, lakukan </a:t>
            </a:r>
            <a:r>
              <a:rPr lang="id-ID" sz="1600" b="1" noProof="1">
                <a:solidFill>
                  <a:srgbClr val="000000"/>
                </a:solidFill>
              </a:rPr>
              <a:t>tukar baris </a:t>
            </a:r>
            <a:r>
              <a:rPr lang="id-ID" sz="1600" noProof="1">
                <a:solidFill>
                  <a:srgbClr val="000000"/>
                </a:solidFill>
              </a:rPr>
              <a:t>dengan baris lain yang entri pada kolom ini tidak nol.</a:t>
            </a: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Sekarang elemen pertama pada kolom adalah tidak nol.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Gantikan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semua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entry 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di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bawahnya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dengan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dengan cara jumlahan baris yang memuatnya dengan kelipatan skalar baris pertama.</a:t>
            </a: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Setelah langkah 1-3 akan diperoleh matriks</a:t>
            </a:r>
            <a:r>
              <a:rPr lang="en-US" sz="1600" noProof="1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d-ID" sz="1600" i="1" noProof="1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id-ID" sz="1600" baseline="-25000" noProof="1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id-ID" sz="1600" noProof="1">
              <a:solidFill>
                <a:schemeClr val="bg1">
                  <a:lumMod val="85000"/>
                </a:schemeClr>
              </a:solidFill>
            </a:endParaRP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Lakukan </a:t>
            </a:r>
            <a:r>
              <a:rPr lang="en-US" sz="1600" noProof="1">
                <a:solidFill>
                  <a:schemeClr val="bg1">
                    <a:lumMod val="85000"/>
                  </a:schemeClr>
                </a:solidFill>
              </a:rPr>
              <a:t>langkah 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1-3 pada matriks </a:t>
            </a:r>
            <a:r>
              <a:rPr lang="id-ID" sz="1600" i="1" noProof="1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id-ID" sz="1600" baseline="-25000" noProof="1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Ulangi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cycle langkah-langkah di atas </a:t>
            </a:r>
            <a:r>
              <a:rPr lang="en-US" sz="1600" noProof="1">
                <a:solidFill>
                  <a:schemeClr val="bg1">
                    <a:lumMod val="85000"/>
                  </a:schemeClr>
                </a:solidFill>
              </a:rPr>
              <a:t>sehingga 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diperoleh bentuk </a:t>
            </a:r>
            <a:r>
              <a:rPr lang="en-US" sz="1600" b="1" noProof="1">
                <a:solidFill>
                  <a:schemeClr val="bg1">
                    <a:lumMod val="85000"/>
                  </a:schemeClr>
                </a:solidFill>
              </a:rPr>
              <a:t>matriks segitiga atas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181600" y="1524000"/>
            <a:ext cx="3733800" cy="470898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5105400" y="1905000"/>
            <a:ext cx="1295400" cy="389513"/>
          </a:xfrm>
          <a:prstGeom prst="wedgeEllipseCallout">
            <a:avLst>
              <a:gd name="adj1" fmla="val 48691"/>
              <a:gd name="adj2" fmla="val -58747"/>
            </a:avLst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Bukan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nol</a:t>
            </a:r>
            <a:endParaRPr kumimoji="0" lang="id-ID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5897563" y="1676400"/>
          <a:ext cx="2365375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532" imgH="774364" progId="Equation.DSMT4">
                  <p:embed/>
                </p:oleObj>
              </mc:Choice>
              <mc:Fallback>
                <p:oleObj name="Equation" r:id="rId4" imgW="1307532" imgH="774364" progId="Equation.DSMT4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1676400"/>
                        <a:ext cx="2365375" cy="1408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ular Callout 17"/>
          <p:cNvSpPr/>
          <p:nvPr/>
        </p:nvSpPr>
        <p:spPr bwMode="auto">
          <a:xfrm>
            <a:off x="6705600" y="4546937"/>
            <a:ext cx="1371600" cy="1015663"/>
          </a:xfrm>
          <a:prstGeom prst="wedgeRectCallout">
            <a:avLst/>
          </a:prstGeom>
          <a:solidFill>
            <a:srgbClr val="99CCFF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6276975" y="4191000"/>
          <a:ext cx="1998663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900" imgH="774700" progId="Equation.DSMT4">
                  <p:embed/>
                </p:oleObj>
              </mc:Choice>
              <mc:Fallback>
                <p:oleObj name="Equation" r:id="rId4" imgW="1104900" imgH="774700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975" y="4191000"/>
                        <a:ext cx="1998663" cy="1408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r>
              <a:rPr lang="id-ID" noProof="1"/>
              <a:t>Prosedur </a:t>
            </a:r>
            <a:r>
              <a:rPr lang="en-US" noProof="1"/>
              <a:t>e</a:t>
            </a:r>
            <a:r>
              <a:rPr lang="id-ID" noProof="1"/>
              <a:t>liminasi Gauss 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724400" cy="4525963"/>
          </a:xfrm>
        </p:spPr>
        <p:txBody>
          <a:bodyPr>
            <a:normAutofit/>
          </a:bodyPr>
          <a:lstStyle/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Tentukan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kolom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pertama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dari </a:t>
            </a:r>
            <a:r>
              <a:rPr lang="id-ID" sz="1600" i="1" noProof="1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US" sz="1600" i="1" noProof="1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yang memuat kolom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tak nol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Jika entry paling atas pada kolom ini adalah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nol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, lakukan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tukar baris 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dengan baris lain yang entri pada kolom ini tidak nol.</a:t>
            </a: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rgbClr val="000000"/>
                </a:solidFill>
              </a:rPr>
              <a:t>Sekarang elemen pertama pada kolom adalah tidak nol. </a:t>
            </a:r>
            <a:r>
              <a:rPr lang="id-ID" sz="1600" b="1" noProof="1">
                <a:solidFill>
                  <a:srgbClr val="000000"/>
                </a:solidFill>
              </a:rPr>
              <a:t>Gantikan</a:t>
            </a:r>
            <a:r>
              <a:rPr lang="id-ID" sz="1600" noProof="1">
                <a:solidFill>
                  <a:srgbClr val="000000"/>
                </a:solidFill>
              </a:rPr>
              <a:t> semua </a:t>
            </a:r>
            <a:r>
              <a:rPr lang="id-ID" sz="1600" b="1" noProof="1">
                <a:solidFill>
                  <a:srgbClr val="000000"/>
                </a:solidFill>
              </a:rPr>
              <a:t>entry </a:t>
            </a:r>
            <a:r>
              <a:rPr lang="id-ID" sz="1600" noProof="1">
                <a:solidFill>
                  <a:srgbClr val="000000"/>
                </a:solidFill>
              </a:rPr>
              <a:t>di </a:t>
            </a:r>
            <a:r>
              <a:rPr lang="id-ID" sz="1600" b="1" noProof="1">
                <a:solidFill>
                  <a:srgbClr val="000000"/>
                </a:solidFill>
              </a:rPr>
              <a:t>bawahnya</a:t>
            </a:r>
            <a:r>
              <a:rPr lang="id-ID" sz="1600" noProof="1">
                <a:solidFill>
                  <a:srgbClr val="000000"/>
                </a:solidFill>
              </a:rPr>
              <a:t> dengan </a:t>
            </a:r>
            <a:r>
              <a:rPr lang="id-ID" sz="1600" b="1" noProof="1">
                <a:solidFill>
                  <a:srgbClr val="000000"/>
                </a:solidFill>
              </a:rPr>
              <a:t>0</a:t>
            </a:r>
            <a:r>
              <a:rPr lang="id-ID" sz="1600" noProof="1">
                <a:solidFill>
                  <a:srgbClr val="000000"/>
                </a:solidFill>
              </a:rPr>
              <a:t> dengan cara jumlahan baris yang memuatnya dengan kelipatan skalar baris pertama.</a:t>
            </a:r>
            <a:r>
              <a:rPr lang="en-US" sz="1600" noProof="1">
                <a:solidFill>
                  <a:srgbClr val="000000"/>
                </a:solidFill>
              </a:rPr>
              <a:t> </a:t>
            </a:r>
            <a:endParaRPr lang="id-ID" sz="1600" noProof="1">
              <a:solidFill>
                <a:srgbClr val="000000"/>
              </a:solidFill>
            </a:endParaRP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Setelah langkah 1-3 akan diperoleh matriks</a:t>
            </a:r>
            <a:r>
              <a:rPr lang="en-US" sz="1600" noProof="1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d-ID" sz="1600" i="1" noProof="1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id-ID" sz="1600" baseline="-25000" noProof="1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id-ID" sz="1600" noProof="1">
              <a:solidFill>
                <a:schemeClr val="bg1">
                  <a:lumMod val="85000"/>
                </a:schemeClr>
              </a:solidFill>
            </a:endParaRP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Lakukan </a:t>
            </a:r>
            <a:r>
              <a:rPr lang="en-US" sz="1600" noProof="1">
                <a:solidFill>
                  <a:schemeClr val="bg1">
                    <a:lumMod val="85000"/>
                  </a:schemeClr>
                </a:solidFill>
              </a:rPr>
              <a:t>langkah 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1-3 pada matriks </a:t>
            </a:r>
            <a:r>
              <a:rPr lang="id-ID" sz="1600" i="1" noProof="1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id-ID" sz="1600" baseline="-25000" noProof="1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Ulangi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cycle langkah-langkah di atas </a:t>
            </a:r>
            <a:r>
              <a:rPr lang="en-US" sz="1600" noProof="1">
                <a:solidFill>
                  <a:schemeClr val="bg1">
                    <a:lumMod val="85000"/>
                  </a:schemeClr>
                </a:solidFill>
              </a:rPr>
              <a:t>sehingga 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diperoleh bentuk </a:t>
            </a:r>
            <a:r>
              <a:rPr lang="en-US" sz="1600" b="1" noProof="1">
                <a:solidFill>
                  <a:schemeClr val="bg1">
                    <a:lumMod val="85000"/>
                  </a:schemeClr>
                </a:solidFill>
              </a:rPr>
              <a:t>matriks segitiga atas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181600" y="1524000"/>
            <a:ext cx="3733800" cy="470898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6049963" y="3429000"/>
          <a:ext cx="20224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115" imgH="317362" progId="Equation.DSMT4">
                  <p:embed/>
                </p:oleObj>
              </mc:Choice>
              <mc:Fallback>
                <p:oleObj name="Equation" r:id="rId6" imgW="1117115" imgH="317362" progId="Equation.DSMT4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63" y="3429000"/>
                        <a:ext cx="2022475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5897563" y="1676400"/>
          <a:ext cx="2365375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532" imgH="774364" progId="Equation.DSMT4">
                  <p:embed/>
                </p:oleObj>
              </mc:Choice>
              <mc:Fallback>
                <p:oleObj name="Equation" r:id="rId8" imgW="1307532" imgH="774364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1676400"/>
                        <a:ext cx="2365375" cy="1408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5" name="Object 13"/>
          <p:cNvGraphicFramePr>
            <a:graphicFrameLocks noChangeAspect="1"/>
          </p:cNvGraphicFramePr>
          <p:nvPr/>
        </p:nvGraphicFramePr>
        <p:xfrm>
          <a:off x="6908800" y="5726113"/>
          <a:ext cx="3556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92" imgH="177492" progId="Equation.DSMT4">
                  <p:embed/>
                </p:oleObj>
              </mc:Choice>
              <mc:Fallback>
                <p:oleObj name="Equation" r:id="rId10" imgW="177492" imgH="177492" progId="Equation.DSMT4">
                  <p:embed/>
                  <p:pic>
                    <p:nvPicPr>
                      <p:cNvPr id="798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5726113"/>
                        <a:ext cx="3556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10" name="Object 14"/>
          <p:cNvGraphicFramePr>
            <a:graphicFrameLocks noChangeAspect="1"/>
          </p:cNvGraphicFramePr>
          <p:nvPr/>
        </p:nvGraphicFramePr>
        <p:xfrm>
          <a:off x="6096000" y="2971800"/>
          <a:ext cx="1657350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726" imgH="774364" progId="Equation.DSMT4">
                  <p:embed/>
                </p:oleObj>
              </mc:Choice>
              <mc:Fallback>
                <p:oleObj name="Equation" r:id="rId4" imgW="1091726" imgH="774364" progId="Equation.DSMT4">
                  <p:embed/>
                  <p:pic>
                    <p:nvPicPr>
                      <p:cNvPr id="809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971800"/>
                        <a:ext cx="1657350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8" name="Object 12"/>
          <p:cNvGraphicFramePr>
            <a:graphicFrameLocks noChangeAspect="1"/>
          </p:cNvGraphicFramePr>
          <p:nvPr/>
        </p:nvGraphicFramePr>
        <p:xfrm>
          <a:off x="6096000" y="2971800"/>
          <a:ext cx="1600200" cy="1176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100" imgH="774700" progId="Equation.DSMT4">
                  <p:embed/>
                </p:oleObj>
              </mc:Choice>
              <mc:Fallback>
                <p:oleObj name="Equation" r:id="rId6" imgW="1054100" imgH="774700" progId="Equation.DSMT4">
                  <p:embed/>
                  <p:pic>
                    <p:nvPicPr>
                      <p:cNvPr id="809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971800"/>
                        <a:ext cx="1600200" cy="11760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r>
              <a:rPr lang="id-ID" noProof="1"/>
              <a:t>Prosedur </a:t>
            </a:r>
            <a:r>
              <a:rPr lang="en-US" noProof="1"/>
              <a:t>e</a:t>
            </a:r>
            <a:r>
              <a:rPr lang="id-ID" noProof="1"/>
              <a:t>liminasi Gauss 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724400" cy="4525963"/>
          </a:xfrm>
        </p:spPr>
        <p:txBody>
          <a:bodyPr>
            <a:normAutofit/>
          </a:bodyPr>
          <a:lstStyle/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Tentukan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kolom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pertama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dari </a:t>
            </a:r>
            <a:r>
              <a:rPr lang="id-ID" sz="1600" i="1" noProof="1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US" sz="1600" i="1" noProof="1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yang memuat kolom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tak nol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Jika entry paling atas pada kolom ini adalah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nol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, lakukan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tukar baris 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dengan baris lain yang entri pada kolom ini tidak nol.</a:t>
            </a: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Sekarang elemen pertama pada kolom adalah tidak nol.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Gantikan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semua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entry 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di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bawahnya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dengan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dengan cara jumlahan baris yang memuatnya dengan kelipatan skalar baris pertama.</a:t>
            </a:r>
            <a:r>
              <a:rPr lang="en-US" sz="1600" noProof="1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id-ID" sz="1600" noProof="1">
              <a:solidFill>
                <a:schemeClr val="bg1">
                  <a:lumMod val="85000"/>
                </a:schemeClr>
              </a:solidFill>
            </a:endParaRP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Setelah langkah 1-3 akan diperoleh matriks</a:t>
            </a:r>
            <a:r>
              <a:rPr lang="en-US" sz="1600" noProof="1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d-ID" sz="1600" i="1" noProof="1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id-ID" sz="1600" baseline="-25000" noProof="1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id-ID" sz="1600" noProof="1">
              <a:solidFill>
                <a:schemeClr val="bg1">
                  <a:lumMod val="85000"/>
                </a:schemeClr>
              </a:solidFill>
            </a:endParaRP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b="1" noProof="1">
                <a:solidFill>
                  <a:srgbClr val="000000"/>
                </a:solidFill>
              </a:rPr>
              <a:t>Lakukan </a:t>
            </a:r>
            <a:r>
              <a:rPr lang="en-US" sz="1600" b="1" noProof="1">
                <a:solidFill>
                  <a:srgbClr val="000000"/>
                </a:solidFill>
              </a:rPr>
              <a:t>langkah </a:t>
            </a:r>
            <a:r>
              <a:rPr lang="id-ID" sz="1600" b="1" noProof="1">
                <a:solidFill>
                  <a:srgbClr val="000000"/>
                </a:solidFill>
              </a:rPr>
              <a:t>1-3 pada matriks </a:t>
            </a:r>
            <a:r>
              <a:rPr lang="id-ID" sz="1600" b="1" i="1" noProof="1">
                <a:solidFill>
                  <a:srgbClr val="000000"/>
                </a:solidFill>
              </a:rPr>
              <a:t>A</a:t>
            </a:r>
            <a:r>
              <a:rPr lang="id-ID" sz="1600" b="1" baseline="-25000" noProof="1">
                <a:solidFill>
                  <a:srgbClr val="000000"/>
                </a:solidFill>
              </a:rPr>
              <a:t>1</a:t>
            </a:r>
            <a:r>
              <a:rPr lang="id-ID" sz="1600" b="1" noProof="1">
                <a:solidFill>
                  <a:srgbClr val="000000"/>
                </a:solidFill>
              </a:rPr>
              <a:t>. </a:t>
            </a: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Ulangi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cycle langkah-langkah di atas </a:t>
            </a:r>
            <a:r>
              <a:rPr lang="en-US" sz="1600" noProof="1">
                <a:solidFill>
                  <a:schemeClr val="bg1">
                    <a:lumMod val="85000"/>
                  </a:schemeClr>
                </a:solidFill>
              </a:rPr>
              <a:t>sehingga 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diperoleh bentuk </a:t>
            </a:r>
            <a:r>
              <a:rPr lang="en-US" sz="1600" b="1" noProof="1">
                <a:solidFill>
                  <a:schemeClr val="bg1">
                    <a:lumMod val="85000"/>
                  </a:schemeClr>
                </a:solidFill>
              </a:rPr>
              <a:t>matriks segitiga atas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181600" y="1524000"/>
            <a:ext cx="3733800" cy="470898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6173788" y="4229100"/>
          <a:ext cx="14509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087" imgH="215806" progId="Equation.DSMT4">
                  <p:embed/>
                </p:oleObj>
              </mc:Choice>
              <mc:Fallback>
                <p:oleObj name="Equation" r:id="rId8" imgW="952087" imgH="215806" progId="Equation.DSMT4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4229100"/>
                        <a:ext cx="14509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5410200" y="3200400"/>
            <a:ext cx="457200" cy="389513"/>
          </a:xfrm>
          <a:prstGeom prst="ellipse">
            <a:avLst/>
          </a:prstGeom>
          <a:solidFill>
            <a:srgbClr val="99CCFF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1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5410200" y="3733800"/>
            <a:ext cx="457200" cy="389513"/>
          </a:xfrm>
          <a:prstGeom prst="ellipse">
            <a:avLst/>
          </a:prstGeom>
          <a:solidFill>
            <a:srgbClr val="99CCFF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2</a:t>
            </a: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5257800" y="1676400"/>
          <a:ext cx="3614737" cy="1007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4000" imgH="774700" progId="Equation.DSMT4">
                  <p:embed/>
                </p:oleObj>
              </mc:Choice>
              <mc:Fallback>
                <p:oleObj name="Equation" r:id="rId10" imgW="2794000" imgH="774700" progId="Equation.DSMT4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76400"/>
                        <a:ext cx="3614737" cy="10074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Callout 17"/>
          <p:cNvSpPr/>
          <p:nvPr/>
        </p:nvSpPr>
        <p:spPr bwMode="auto">
          <a:xfrm>
            <a:off x="5334000" y="2743200"/>
            <a:ext cx="1219200" cy="389513"/>
          </a:xfrm>
          <a:prstGeom prst="wedgeEllipseCallout">
            <a:avLst>
              <a:gd name="adj1" fmla="val 54416"/>
              <a:gd name="adj2" fmla="val 78193"/>
            </a:avLst>
          </a:prstGeom>
          <a:solidFill>
            <a:srgbClr val="99CCFF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/>
              <a:t>Bukan</a:t>
            </a:r>
            <a:r>
              <a:rPr lang="en-US" sz="1200" dirty="0"/>
              <a:t> </a:t>
            </a:r>
            <a:r>
              <a:rPr lang="en-US" sz="1200" dirty="0" err="1"/>
              <a:t>nol</a:t>
            </a:r>
            <a:endParaRPr lang="id-ID" sz="1200" dirty="0"/>
          </a:p>
        </p:txBody>
      </p:sp>
      <p:sp>
        <p:nvSpPr>
          <p:cNvPr id="19" name="Oval 18"/>
          <p:cNvSpPr/>
          <p:nvPr/>
        </p:nvSpPr>
        <p:spPr bwMode="auto">
          <a:xfrm>
            <a:off x="5410200" y="4267200"/>
            <a:ext cx="457200" cy="389513"/>
          </a:xfrm>
          <a:prstGeom prst="ellipse">
            <a:avLst/>
          </a:prstGeom>
          <a:solidFill>
            <a:srgbClr val="99CCFF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3</a:t>
            </a:r>
          </a:p>
        </p:txBody>
      </p:sp>
      <p:graphicFrame>
        <p:nvGraphicFramePr>
          <p:cNvPr id="80909" name="Object 13"/>
          <p:cNvGraphicFramePr>
            <a:graphicFrameLocks noChangeAspect="1"/>
          </p:cNvGraphicFramePr>
          <p:nvPr/>
        </p:nvGraphicFramePr>
        <p:xfrm>
          <a:off x="6096000" y="4648200"/>
          <a:ext cx="1600200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4100" imgH="774700" progId="Equation.DSMT4">
                  <p:embed/>
                </p:oleObj>
              </mc:Choice>
              <mc:Fallback>
                <p:oleObj name="Equation" r:id="rId12" imgW="1054100" imgH="774700" progId="Equation.DSMT4">
                  <p:embed/>
                  <p:pic>
                    <p:nvPicPr>
                      <p:cNvPr id="809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648200"/>
                        <a:ext cx="1600200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3" presetClass="emph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42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  <p:bldP spid="18" grpId="1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r>
              <a:rPr lang="id-ID" noProof="1"/>
              <a:t>Prosedur </a:t>
            </a:r>
            <a:r>
              <a:rPr lang="en-US" noProof="1"/>
              <a:t>e</a:t>
            </a:r>
            <a:r>
              <a:rPr lang="id-ID" noProof="1"/>
              <a:t>liminasi Gauss 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724400" cy="4525963"/>
          </a:xfrm>
        </p:spPr>
        <p:txBody>
          <a:bodyPr>
            <a:normAutofit/>
          </a:bodyPr>
          <a:lstStyle/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Tentukan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kolom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pertama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dari </a:t>
            </a:r>
            <a:r>
              <a:rPr lang="id-ID" sz="1600" i="1" noProof="1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US" sz="1600" i="1" noProof="1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yang memuat kolom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tak nol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Jika entry paling atas pada kolom ini adalah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nol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, lakukan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tukar baris 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dengan baris lain yang entri pada kolom ini tidak nol.</a:t>
            </a: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Sekarang elemen pertama pada kolom adalah tidak nol.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Gantikan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semua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entry 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di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bawahnya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dengan </a:t>
            </a:r>
            <a:r>
              <a:rPr lang="id-ID" sz="1600" b="1" noProof="1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 dengan cara jumlahan baris yang memuatnya dengan kelipatan skalar baris pertama.</a:t>
            </a:r>
            <a:r>
              <a:rPr lang="en-US" sz="1600" noProof="1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id-ID" sz="1600" noProof="1">
              <a:solidFill>
                <a:schemeClr val="bg1">
                  <a:lumMod val="85000"/>
                </a:schemeClr>
              </a:solidFill>
            </a:endParaRP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Setelah langkah 1-3 akan diperoleh matriks</a:t>
            </a:r>
            <a:r>
              <a:rPr lang="en-US" sz="1600" noProof="1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d-ID" sz="1600" i="1" noProof="1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id-ID" sz="1600" baseline="-25000" noProof="1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id-ID" sz="1600" noProof="1">
              <a:solidFill>
                <a:schemeClr val="bg1">
                  <a:lumMod val="85000"/>
                </a:schemeClr>
              </a:solidFill>
            </a:endParaRP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Lakukan </a:t>
            </a:r>
            <a:r>
              <a:rPr lang="en-US" sz="1600" noProof="1">
                <a:solidFill>
                  <a:schemeClr val="bg1">
                    <a:lumMod val="85000"/>
                  </a:schemeClr>
                </a:solidFill>
              </a:rPr>
              <a:t>langkah 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1-3 pada matriks </a:t>
            </a:r>
            <a:r>
              <a:rPr lang="id-ID" sz="1600" i="1" noProof="1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id-ID" sz="1600" baseline="-25000" noProof="1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id-ID" sz="1600" noProof="1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marL="363538" indent="-363538">
              <a:buFont typeface="+mj-lt"/>
              <a:buAutoNum type="arabicPeriod"/>
              <a:tabLst>
                <a:tab pos="363538" algn="l"/>
              </a:tabLst>
            </a:pPr>
            <a:r>
              <a:rPr lang="id-ID" sz="1600" b="1" noProof="1">
                <a:solidFill>
                  <a:srgbClr val="000000"/>
                </a:solidFill>
              </a:rPr>
              <a:t>Ulangi cycle langkah-langkah di atas </a:t>
            </a:r>
            <a:r>
              <a:rPr lang="en-US" sz="1600" b="1" noProof="1">
                <a:solidFill>
                  <a:srgbClr val="000000"/>
                </a:solidFill>
              </a:rPr>
              <a:t>sehingga </a:t>
            </a:r>
            <a:r>
              <a:rPr lang="id-ID" sz="1600" b="1" noProof="1">
                <a:solidFill>
                  <a:srgbClr val="000000"/>
                </a:solidFill>
              </a:rPr>
              <a:t>diperoleh bentuk </a:t>
            </a:r>
            <a:r>
              <a:rPr lang="en-US" sz="1600" b="1" noProof="1">
                <a:solidFill>
                  <a:srgbClr val="000000"/>
                </a:solidFill>
              </a:rPr>
              <a:t>matriks segitiga atas</a:t>
            </a:r>
            <a:r>
              <a:rPr lang="id-ID" sz="1600" b="1" noProof="1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181600" y="1524000"/>
            <a:ext cx="3733800" cy="470898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6415088" y="4229100"/>
          <a:ext cx="9667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449" imgH="215713" progId="Equation.DSMT4">
                  <p:embed/>
                </p:oleObj>
              </mc:Choice>
              <mc:Fallback>
                <p:oleObj name="Equation" r:id="rId4" imgW="634449" imgH="215713" progId="Equation.DSMT4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088" y="4229100"/>
                        <a:ext cx="9667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5410200" y="3200400"/>
            <a:ext cx="457200" cy="389513"/>
          </a:xfrm>
          <a:prstGeom prst="ellipse">
            <a:avLst/>
          </a:prstGeom>
          <a:solidFill>
            <a:srgbClr val="99CCFF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1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5410200" y="4267200"/>
            <a:ext cx="457200" cy="389513"/>
          </a:xfrm>
          <a:prstGeom prst="ellipse">
            <a:avLst/>
          </a:prstGeom>
          <a:solidFill>
            <a:srgbClr val="99CCFF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2</a:t>
            </a: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5421313" y="1676400"/>
          <a:ext cx="32861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40000" imgH="774700" progId="Equation.DSMT4">
                  <p:embed/>
                </p:oleObj>
              </mc:Choice>
              <mc:Fallback>
                <p:oleObj name="Equation" r:id="rId6" imgW="2540000" imgH="774700" progId="Equation.DSMT4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3" y="1676400"/>
                        <a:ext cx="328612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8" name="Object 12"/>
          <p:cNvGraphicFramePr>
            <a:graphicFrameLocks noChangeAspect="1"/>
          </p:cNvGraphicFramePr>
          <p:nvPr/>
        </p:nvGraphicFramePr>
        <p:xfrm>
          <a:off x="6096000" y="2971800"/>
          <a:ext cx="1600200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774700" progId="Equation.DSMT4">
                  <p:embed/>
                </p:oleObj>
              </mc:Choice>
              <mc:Fallback>
                <p:oleObj name="Equation" r:id="rId8" imgW="1054100" imgH="774700" progId="Equation.DSMT4">
                  <p:embed/>
                  <p:pic>
                    <p:nvPicPr>
                      <p:cNvPr id="809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971800"/>
                        <a:ext cx="1600200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7" name="Object 9"/>
          <p:cNvGraphicFramePr>
            <a:graphicFrameLocks noChangeAspect="1"/>
          </p:cNvGraphicFramePr>
          <p:nvPr/>
        </p:nvGraphicFramePr>
        <p:xfrm>
          <a:off x="6172200" y="4572000"/>
          <a:ext cx="1600200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4100" imgH="825500" progId="Equation.DSMT4">
                  <p:embed/>
                </p:oleObj>
              </mc:Choice>
              <mc:Fallback>
                <p:oleObj name="Equation" r:id="rId10" imgW="1054100" imgH="825500" progId="Equation.DSMT4">
                  <p:embed/>
                  <p:pic>
                    <p:nvPicPr>
                      <p:cNvPr id="942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572000"/>
                        <a:ext cx="1600200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8" name="Object 10"/>
          <p:cNvGraphicFramePr>
            <a:graphicFrameLocks noChangeAspect="1"/>
          </p:cNvGraphicFramePr>
          <p:nvPr/>
        </p:nvGraphicFramePr>
        <p:xfrm>
          <a:off x="6096000" y="2971800"/>
          <a:ext cx="1600200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4100" imgH="825500" progId="Equation.DSMT4">
                  <p:embed/>
                </p:oleObj>
              </mc:Choice>
              <mc:Fallback>
                <p:oleObj name="Equation" r:id="rId12" imgW="1054100" imgH="825500" progId="Equation.DSMT4">
                  <p:embed/>
                  <p:pic>
                    <p:nvPicPr>
                      <p:cNvPr id="942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971800"/>
                        <a:ext cx="1600200" cy="1252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Callout 17"/>
          <p:cNvSpPr/>
          <p:nvPr/>
        </p:nvSpPr>
        <p:spPr bwMode="auto">
          <a:xfrm>
            <a:off x="5334000" y="2743200"/>
            <a:ext cx="1295400" cy="649188"/>
          </a:xfrm>
          <a:prstGeom prst="wedgeEllipseCallout">
            <a:avLst>
              <a:gd name="adj1" fmla="val 69174"/>
              <a:gd name="adj2" fmla="val 75957"/>
            </a:avLst>
          </a:prstGeom>
          <a:solidFill>
            <a:srgbClr val="99CCFF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Nol. </a:t>
            </a:r>
            <a:r>
              <a:rPr lang="en-US" sz="1200" dirty="0" err="1"/>
              <a:t>Maka</a:t>
            </a:r>
            <a:r>
              <a:rPr lang="en-US" sz="1200" dirty="0"/>
              <a:t>, </a:t>
            </a:r>
            <a:r>
              <a:rPr lang="en-US" sz="1200" dirty="0" err="1"/>
              <a:t>tukar</a:t>
            </a:r>
            <a:r>
              <a:rPr lang="en-US" sz="1200" dirty="0"/>
              <a:t> </a:t>
            </a:r>
            <a:r>
              <a:rPr lang="en-US" sz="1200" dirty="0" err="1"/>
              <a:t>baris</a:t>
            </a:r>
            <a:endParaRPr lang="id-ID" sz="1200" dirty="0"/>
          </a:p>
        </p:txBody>
      </p:sp>
      <p:sp>
        <p:nvSpPr>
          <p:cNvPr id="24" name="Oval Callout 23"/>
          <p:cNvSpPr/>
          <p:nvPr/>
        </p:nvSpPr>
        <p:spPr bwMode="auto">
          <a:xfrm>
            <a:off x="7620000" y="4038600"/>
            <a:ext cx="1295400" cy="908864"/>
          </a:xfrm>
          <a:prstGeom prst="wedgeEllipseCallout">
            <a:avLst>
              <a:gd name="adj1" fmla="val -35868"/>
              <a:gd name="adj2" fmla="val 48649"/>
            </a:avLst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/>
              <a:t>Matriks</a:t>
            </a:r>
            <a:r>
              <a:rPr lang="en-US" sz="1200" dirty="0"/>
              <a:t> </a:t>
            </a:r>
            <a:r>
              <a:rPr lang="en-US" sz="1200" dirty="0" err="1"/>
              <a:t>segitiga</a:t>
            </a:r>
            <a:r>
              <a:rPr lang="en-US" sz="1200" dirty="0"/>
              <a:t> </a:t>
            </a:r>
            <a:r>
              <a:rPr lang="en-US" sz="1200" dirty="0" err="1"/>
              <a:t>atas</a:t>
            </a:r>
            <a:endParaRPr lang="id-ID" sz="12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mph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3" presetClass="emph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6400800" y="1676400"/>
            <a:ext cx="411480" cy="411480"/>
          </a:xfrm>
          <a:prstGeom prst="ellipse">
            <a:avLst/>
          </a:prstGeom>
          <a:solidFill>
            <a:srgbClr val="99CCFF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/>
          </a:p>
        </p:txBody>
      </p:sp>
      <p:sp>
        <p:nvSpPr>
          <p:cNvPr id="12" name="Oval 11"/>
          <p:cNvSpPr/>
          <p:nvPr/>
        </p:nvSpPr>
        <p:spPr bwMode="auto">
          <a:xfrm>
            <a:off x="6705600" y="1905000"/>
            <a:ext cx="411480" cy="411480"/>
          </a:xfrm>
          <a:prstGeom prst="ellipse">
            <a:avLst/>
          </a:prstGeom>
          <a:solidFill>
            <a:srgbClr val="99CCFF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/>
          </a:p>
        </p:txBody>
      </p:sp>
      <p:sp>
        <p:nvSpPr>
          <p:cNvPr id="13" name="Oval 12"/>
          <p:cNvSpPr/>
          <p:nvPr/>
        </p:nvSpPr>
        <p:spPr bwMode="auto">
          <a:xfrm>
            <a:off x="7086600" y="2133600"/>
            <a:ext cx="411480" cy="411480"/>
          </a:xfrm>
          <a:prstGeom prst="ellipse">
            <a:avLst/>
          </a:prstGeom>
          <a:solidFill>
            <a:srgbClr val="99CCFF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eliminasi</a:t>
            </a:r>
            <a:r>
              <a:rPr lang="en-US" dirty="0"/>
              <a:t> Gauss Jordan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724400" cy="4525963"/>
          </a:xfrm>
        </p:spPr>
        <p:txBody>
          <a:bodyPr/>
          <a:lstStyle/>
          <a:p>
            <a:pPr marL="363538" indent="-363538">
              <a:buFont typeface="+mj-lt"/>
              <a:buAutoNum type="arabicPeriod" startAt="7"/>
              <a:tabLst>
                <a:tab pos="363538" algn="l"/>
              </a:tabLst>
            </a:pPr>
            <a:r>
              <a:rPr lang="en-US" sz="1600" dirty="0" err="1">
                <a:solidFill>
                  <a:srgbClr val="000000"/>
                </a:solidFill>
              </a:rPr>
              <a:t>Ubah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semua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elemen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utama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menjadi</a:t>
            </a:r>
            <a:r>
              <a:rPr lang="en-US" sz="1600" b="1" dirty="0">
                <a:solidFill>
                  <a:srgbClr val="000000"/>
                </a:solidFill>
              </a:rPr>
              <a:t> 1 </a:t>
            </a:r>
            <a:r>
              <a:rPr lang="en-US" sz="1600" b="1" dirty="0" err="1">
                <a:solidFill>
                  <a:srgbClr val="000000"/>
                </a:solidFill>
              </a:rPr>
              <a:t>utama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dengan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mengalikan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baris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dengan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konstanta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tidak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nol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sehingga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diperoleh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bentuk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eb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marL="363538" indent="-363538">
              <a:buFont typeface="+mj-lt"/>
              <a:buAutoNum type="arabicPeriod" startAt="7"/>
              <a:tabLst>
                <a:tab pos="363538" algn="l"/>
              </a:tabLst>
            </a:pP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Pergunakan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1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utama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untuk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mengubah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semua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elemen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tak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nol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pada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kolom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tersebut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di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atasnya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)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menjadi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 0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melakukan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jumlahan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baris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kelipatan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skalar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baris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memuat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1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utama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Diperoleh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matriks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ebt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id-ID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181600" y="1524000"/>
            <a:ext cx="3733800" cy="470898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2230" name="Object 2"/>
          <p:cNvGraphicFramePr>
            <a:graphicFrameLocks noChangeAspect="1"/>
          </p:cNvGraphicFramePr>
          <p:nvPr/>
        </p:nvGraphicFramePr>
        <p:xfrm>
          <a:off x="6151563" y="3149600"/>
          <a:ext cx="20748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087" imgH="393529" progId="Equation.DSMT4">
                  <p:embed/>
                </p:oleObj>
              </mc:Choice>
              <mc:Fallback>
                <p:oleObj name="Equation" r:id="rId4" imgW="952087" imgH="393529" progId="Equation.DSMT4">
                  <p:embed/>
                  <p:pic>
                    <p:nvPicPr>
                      <p:cNvPr id="522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563" y="3149600"/>
                        <a:ext cx="2074862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6411913" y="4349750"/>
          <a:ext cx="139065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825500" progId="Equation.DSMT4">
                  <p:embed/>
                </p:oleObj>
              </mc:Choice>
              <mc:Fallback>
                <p:oleObj name="Equation" r:id="rId6" imgW="914400" imgH="825500" progId="Equation.DSMT4">
                  <p:embed/>
                  <p:pic>
                    <p:nvPicPr>
                      <p:cNvPr id="931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4349750"/>
                        <a:ext cx="1390650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Callout 13"/>
          <p:cNvSpPr/>
          <p:nvPr/>
        </p:nvSpPr>
        <p:spPr bwMode="auto">
          <a:xfrm>
            <a:off x="7620000" y="4038600"/>
            <a:ext cx="1295400" cy="649188"/>
          </a:xfrm>
          <a:prstGeom prst="wedgeEllipseCallout">
            <a:avLst>
              <a:gd name="adj1" fmla="val -35868"/>
              <a:gd name="adj2" fmla="val 48649"/>
            </a:avLst>
          </a:prstGeom>
          <a:solidFill>
            <a:srgbClr val="99CCFF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/>
              <a:t>Berbentuk</a:t>
            </a:r>
            <a:r>
              <a:rPr lang="en-US" sz="1200" dirty="0"/>
              <a:t> </a:t>
            </a:r>
            <a:r>
              <a:rPr lang="en-US" sz="1200" dirty="0" err="1"/>
              <a:t>eb</a:t>
            </a:r>
            <a:endParaRPr lang="en-US" sz="1200" dirty="0"/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6057900" y="1676400"/>
          <a:ext cx="2005013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227" imgH="774364" progId="Equation.DSMT4">
                  <p:embed/>
                </p:oleObj>
              </mc:Choice>
              <mc:Fallback>
                <p:oleObj name="Equation" r:id="rId8" imgW="1320227" imgH="774364" progId="Equation.DSMT4">
                  <p:embed/>
                  <p:pic>
                    <p:nvPicPr>
                      <p:cNvPr id="931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1676400"/>
                        <a:ext cx="2005013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6781800" y="1600200"/>
            <a:ext cx="381000" cy="389513"/>
          </a:xfrm>
          <a:prstGeom prst="ellipse">
            <a:avLst/>
          </a:prstGeom>
          <a:solidFill>
            <a:srgbClr val="99CCFF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/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6211888" y="1638300"/>
          <a:ext cx="169862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600" imgH="825500" progId="Equation.DSMT4">
                  <p:embed/>
                </p:oleObj>
              </mc:Choice>
              <mc:Fallback>
                <p:oleObj name="Equation" r:id="rId4" imgW="1117600" imgH="825500" progId="Equation.DSMT4">
                  <p:embed/>
                  <p:pic>
                    <p:nvPicPr>
                      <p:cNvPr id="931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888" y="1638300"/>
                        <a:ext cx="1698625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eliminasi</a:t>
            </a:r>
            <a:r>
              <a:rPr lang="en-US" dirty="0"/>
              <a:t> Gauss Jordan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724400" cy="4525963"/>
          </a:xfrm>
        </p:spPr>
        <p:txBody>
          <a:bodyPr/>
          <a:lstStyle/>
          <a:p>
            <a:pPr marL="363538" indent="-363538">
              <a:buFont typeface="+mj-lt"/>
              <a:buAutoNum type="arabicPeriod" startAt="7"/>
              <a:tabLst>
                <a:tab pos="363538" algn="l"/>
              </a:tabLst>
            </a:pP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Ubah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semua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elemen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utama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menjadi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 1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utama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mengalikan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baris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konstanta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tidak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nol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sehingga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diperoleh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bentuk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eb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63538" indent="-363538">
              <a:buFont typeface="+mj-lt"/>
              <a:buAutoNum type="arabicPeriod" startAt="7"/>
              <a:tabLst>
                <a:tab pos="363538" algn="l"/>
              </a:tabLst>
            </a:pPr>
            <a:r>
              <a:rPr lang="en-US" sz="1600" dirty="0" err="1">
                <a:solidFill>
                  <a:srgbClr val="000000"/>
                </a:solidFill>
              </a:rPr>
              <a:t>Pergunakan</a:t>
            </a:r>
            <a:r>
              <a:rPr lang="en-US" sz="1600" dirty="0">
                <a:solidFill>
                  <a:srgbClr val="000000"/>
                </a:solidFill>
              </a:rPr>
              <a:t> 1 </a:t>
            </a:r>
            <a:r>
              <a:rPr lang="en-US" sz="1600" dirty="0" err="1">
                <a:solidFill>
                  <a:srgbClr val="000000"/>
                </a:solidFill>
              </a:rPr>
              <a:t>utama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untuk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mengubah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semua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elemen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tak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nol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pada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kolom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tersebut</a:t>
            </a:r>
            <a:r>
              <a:rPr lang="en-US" sz="1600" b="1" dirty="0">
                <a:solidFill>
                  <a:srgbClr val="000000"/>
                </a:solidFill>
              </a:rPr>
              <a:t> (</a:t>
            </a:r>
            <a:r>
              <a:rPr lang="en-US" sz="1600" b="1" dirty="0" err="1">
                <a:solidFill>
                  <a:srgbClr val="000000"/>
                </a:solidFill>
              </a:rPr>
              <a:t>di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atasnya</a:t>
            </a:r>
            <a:r>
              <a:rPr lang="en-US" sz="1600" b="1" dirty="0">
                <a:solidFill>
                  <a:srgbClr val="000000"/>
                </a:solidFill>
              </a:rPr>
              <a:t>) </a:t>
            </a:r>
            <a:r>
              <a:rPr lang="en-US" sz="1600" b="1" dirty="0" err="1">
                <a:solidFill>
                  <a:srgbClr val="000000"/>
                </a:solidFill>
              </a:rPr>
              <a:t>menjadi</a:t>
            </a:r>
            <a:r>
              <a:rPr lang="en-US" sz="1600" b="1" dirty="0">
                <a:solidFill>
                  <a:srgbClr val="000000"/>
                </a:solidFill>
              </a:rPr>
              <a:t> 0 </a:t>
            </a:r>
            <a:r>
              <a:rPr lang="en-US" sz="1600" dirty="0" err="1">
                <a:solidFill>
                  <a:srgbClr val="000000"/>
                </a:solidFill>
              </a:rPr>
              <a:t>dengan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melakukan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jumlahan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baris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dengan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kelipatan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skalar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baris</a:t>
            </a:r>
            <a:r>
              <a:rPr lang="en-US" sz="1600" dirty="0">
                <a:solidFill>
                  <a:srgbClr val="000000"/>
                </a:solidFill>
              </a:rPr>
              <a:t> yang </a:t>
            </a:r>
            <a:r>
              <a:rPr lang="en-US" sz="1600" dirty="0" err="1">
                <a:solidFill>
                  <a:srgbClr val="000000"/>
                </a:solidFill>
              </a:rPr>
              <a:t>memuat</a:t>
            </a:r>
            <a:r>
              <a:rPr lang="en-US" sz="1600" dirty="0">
                <a:solidFill>
                  <a:srgbClr val="000000"/>
                </a:solidFill>
              </a:rPr>
              <a:t> 1 </a:t>
            </a:r>
            <a:r>
              <a:rPr lang="en-US" sz="1600" dirty="0" err="1">
                <a:solidFill>
                  <a:srgbClr val="000000"/>
                </a:solidFill>
              </a:rPr>
              <a:t>utama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err="1">
                <a:solidFill>
                  <a:srgbClr val="000000"/>
                </a:solidFill>
              </a:rPr>
              <a:t>Diperoleh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matriks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ebt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id-ID" sz="16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181600" y="1524000"/>
            <a:ext cx="3733800" cy="470898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40438" y="3355975"/>
          <a:ext cx="229711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100" imgH="203200" progId="Equation.DSMT4">
                  <p:embed/>
                </p:oleObj>
              </mc:Choice>
              <mc:Fallback>
                <p:oleObj name="Equation" r:id="rId6" imgW="1054100" imgH="203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3355975"/>
                        <a:ext cx="2297112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6524625" y="4195763"/>
          <a:ext cx="1389063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850900" progId="Equation.DSMT4">
                  <p:embed/>
                </p:oleObj>
              </mc:Choice>
              <mc:Fallback>
                <p:oleObj name="Equation" r:id="rId8" imgW="914400" imgH="850900" progId="Equation.DSMT4">
                  <p:embed/>
                  <p:pic>
                    <p:nvPicPr>
                      <p:cNvPr id="952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4195763"/>
                        <a:ext cx="1389063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7162800" y="1524000"/>
            <a:ext cx="457200" cy="381000"/>
          </a:xfrm>
          <a:prstGeom prst="ellipse">
            <a:avLst/>
          </a:prstGeom>
          <a:solidFill>
            <a:srgbClr val="99CCFF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162800" y="1905000"/>
            <a:ext cx="457200" cy="381000"/>
          </a:xfrm>
          <a:prstGeom prst="ellipse">
            <a:avLst/>
          </a:prstGeom>
          <a:solidFill>
            <a:srgbClr val="99CCFF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6211888" y="1638300"/>
          <a:ext cx="169862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600" imgH="825500" progId="Equation.DSMT4">
                  <p:embed/>
                </p:oleObj>
              </mc:Choice>
              <mc:Fallback>
                <p:oleObj name="Equation" r:id="rId4" imgW="1117600" imgH="825500" progId="Equation.DSMT4">
                  <p:embed/>
                  <p:pic>
                    <p:nvPicPr>
                      <p:cNvPr id="931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888" y="1638300"/>
                        <a:ext cx="1698625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eliminasi</a:t>
            </a:r>
            <a:r>
              <a:rPr lang="en-US" dirty="0"/>
              <a:t> Gauss Jordan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724400" cy="4525963"/>
          </a:xfrm>
        </p:spPr>
        <p:txBody>
          <a:bodyPr/>
          <a:lstStyle/>
          <a:p>
            <a:pPr marL="363538" indent="-363538">
              <a:buFont typeface="+mj-lt"/>
              <a:buAutoNum type="arabicPeriod" startAt="7"/>
              <a:tabLst>
                <a:tab pos="363538" algn="l"/>
              </a:tabLst>
            </a:pP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Ubah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semua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elemen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utama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menjadi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 1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</a:rPr>
              <a:t>utama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mengalikan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baris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konstanta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tidak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nol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sehingga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diperoleh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bentuk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eb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363538" indent="-363538">
              <a:buFont typeface="+mj-lt"/>
              <a:buAutoNum type="arabicPeriod" startAt="7"/>
              <a:tabLst>
                <a:tab pos="363538" algn="l"/>
              </a:tabLst>
            </a:pPr>
            <a:r>
              <a:rPr lang="en-US" sz="1600" dirty="0" err="1">
                <a:solidFill>
                  <a:srgbClr val="000000"/>
                </a:solidFill>
              </a:rPr>
              <a:t>Pergunakan</a:t>
            </a:r>
            <a:r>
              <a:rPr lang="en-US" sz="1600" dirty="0">
                <a:solidFill>
                  <a:srgbClr val="000000"/>
                </a:solidFill>
              </a:rPr>
              <a:t> 1 </a:t>
            </a:r>
            <a:r>
              <a:rPr lang="en-US" sz="1600" dirty="0" err="1">
                <a:solidFill>
                  <a:srgbClr val="000000"/>
                </a:solidFill>
              </a:rPr>
              <a:t>utama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untuk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mengubah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semua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elemen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tak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nol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pada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kolom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tersebut</a:t>
            </a:r>
            <a:r>
              <a:rPr lang="en-US" sz="1600" b="1" dirty="0">
                <a:solidFill>
                  <a:srgbClr val="000000"/>
                </a:solidFill>
              </a:rPr>
              <a:t> (</a:t>
            </a:r>
            <a:r>
              <a:rPr lang="en-US" sz="1600" b="1" dirty="0" err="1">
                <a:solidFill>
                  <a:srgbClr val="000000"/>
                </a:solidFill>
              </a:rPr>
              <a:t>di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atasnya</a:t>
            </a:r>
            <a:r>
              <a:rPr lang="en-US" sz="1600" b="1" dirty="0">
                <a:solidFill>
                  <a:srgbClr val="000000"/>
                </a:solidFill>
              </a:rPr>
              <a:t>) </a:t>
            </a:r>
            <a:r>
              <a:rPr lang="en-US" sz="1600" b="1" dirty="0" err="1">
                <a:solidFill>
                  <a:srgbClr val="000000"/>
                </a:solidFill>
              </a:rPr>
              <a:t>menjadi</a:t>
            </a:r>
            <a:r>
              <a:rPr lang="en-US" sz="1600" b="1" dirty="0">
                <a:solidFill>
                  <a:srgbClr val="000000"/>
                </a:solidFill>
              </a:rPr>
              <a:t> 0 </a:t>
            </a:r>
            <a:r>
              <a:rPr lang="en-US" sz="1600" dirty="0" err="1">
                <a:solidFill>
                  <a:srgbClr val="000000"/>
                </a:solidFill>
              </a:rPr>
              <a:t>dengan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melakukan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jumlahan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baris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dengan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kelipatan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skalar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baris</a:t>
            </a:r>
            <a:r>
              <a:rPr lang="en-US" sz="1600" dirty="0">
                <a:solidFill>
                  <a:srgbClr val="000000"/>
                </a:solidFill>
              </a:rPr>
              <a:t> yang </a:t>
            </a:r>
            <a:r>
              <a:rPr lang="en-US" sz="1600" dirty="0" err="1">
                <a:solidFill>
                  <a:srgbClr val="000000"/>
                </a:solidFill>
              </a:rPr>
              <a:t>memuat</a:t>
            </a:r>
            <a:r>
              <a:rPr lang="en-US" sz="1600" dirty="0">
                <a:solidFill>
                  <a:srgbClr val="000000"/>
                </a:solidFill>
              </a:rPr>
              <a:t> 1 </a:t>
            </a:r>
            <a:r>
              <a:rPr lang="en-US" sz="1600" dirty="0" err="1">
                <a:solidFill>
                  <a:srgbClr val="000000"/>
                </a:solidFill>
              </a:rPr>
              <a:t>utama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err="1">
                <a:solidFill>
                  <a:srgbClr val="000000"/>
                </a:solidFill>
              </a:rPr>
              <a:t>Diperoleh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matriks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ebt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id-ID" sz="16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181600" y="1524000"/>
            <a:ext cx="3733800" cy="470898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6543675" y="4252913"/>
          <a:ext cx="134937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614" imgH="774364" progId="Equation.DSMT4">
                  <p:embed/>
                </p:oleObj>
              </mc:Choice>
              <mc:Fallback>
                <p:oleObj name="Equation" r:id="rId6" imgW="888614" imgH="774364" progId="Equation.DSMT4">
                  <p:embed/>
                  <p:pic>
                    <p:nvPicPr>
                      <p:cNvPr id="952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4252913"/>
                        <a:ext cx="1349375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Callout 8"/>
          <p:cNvSpPr/>
          <p:nvPr/>
        </p:nvSpPr>
        <p:spPr bwMode="auto">
          <a:xfrm>
            <a:off x="6172200" y="5486400"/>
            <a:ext cx="2057400" cy="649188"/>
          </a:xfrm>
          <a:prstGeom prst="wedgeEllipseCallout">
            <a:avLst>
              <a:gd name="adj1" fmla="val 15285"/>
              <a:gd name="adj2" fmla="val -59553"/>
            </a:avLst>
          </a:prstGeom>
          <a:solidFill>
            <a:srgbClr val="99CCFF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>
                <a:latin typeface="+mn-lt"/>
              </a:rPr>
              <a:t>ekuivalen</a:t>
            </a:r>
            <a:r>
              <a:rPr lang="en-US" sz="1200" dirty="0">
                <a:latin typeface="+mn-lt"/>
              </a:rPr>
              <a:t> </a:t>
            </a:r>
            <a:r>
              <a:rPr lang="en-US" sz="1200" i="1" dirty="0">
                <a:latin typeface="+mn-lt"/>
              </a:rPr>
              <a:t>A</a:t>
            </a:r>
            <a:r>
              <a:rPr lang="en-US" sz="1200" dirty="0">
                <a:latin typeface="+mn-lt"/>
              </a:rPr>
              <a:t> &amp; </a:t>
            </a:r>
            <a:r>
              <a:rPr lang="en-US" sz="1200" dirty="0" err="1">
                <a:latin typeface="+mn-lt"/>
              </a:rPr>
              <a:t>berbentuk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ebt</a:t>
            </a:r>
            <a:endParaRPr kumimoji="0" lang="id-ID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019800" y="3124200"/>
          <a:ext cx="242146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342720" progId="Equation.3">
                  <p:embed/>
                </p:oleObj>
              </mc:Choice>
              <mc:Fallback>
                <p:oleObj name="Equation" r:id="rId8" imgW="990360" imgH="34272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124200"/>
                        <a:ext cx="2421466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8001000" cy="4572000"/>
          </a:xfrm>
        </p:spPr>
        <p:txBody>
          <a:bodyPr/>
          <a:lstStyle/>
          <a:p>
            <a:r>
              <a:rPr lang="en-US" sz="1800" dirty="0" err="1">
                <a:solidFill>
                  <a:srgbClr val="000000"/>
                </a:solidFill>
              </a:rPr>
              <a:t>Selesaikan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spl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berikut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dengan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eliminasi</a:t>
            </a:r>
            <a:r>
              <a:rPr lang="en-US" sz="1800" dirty="0">
                <a:solidFill>
                  <a:srgbClr val="000000"/>
                </a:solidFill>
              </a:rPr>
              <a:t> Gauss-Jordan</a:t>
            </a:r>
          </a:p>
          <a:p>
            <a:pPr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 err="1">
                <a:solidFill>
                  <a:srgbClr val="000000"/>
                </a:solidFill>
              </a:rPr>
              <a:t>Matriks</a:t>
            </a:r>
            <a:r>
              <a:rPr lang="en-US" sz="1800" dirty="0">
                <a:solidFill>
                  <a:srgbClr val="000000"/>
                </a:solidFill>
              </a:rPr>
              <a:t> augmented </a:t>
            </a:r>
            <a:r>
              <a:rPr lang="en-US" sz="1800" dirty="0" err="1">
                <a:solidFill>
                  <a:srgbClr val="000000"/>
                </a:solidFill>
              </a:rPr>
              <a:t>dari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spl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diatas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direduksi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untuk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menentukan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solusinya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pPr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graphicFrame>
        <p:nvGraphicFramePr>
          <p:cNvPr id="161798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84862959"/>
              </p:ext>
            </p:extLst>
          </p:nvPr>
        </p:nvGraphicFramePr>
        <p:xfrm>
          <a:off x="0" y="190500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4" imgH="774364" progId="Equation.DSMT4">
                  <p:embed/>
                </p:oleObj>
              </mc:Choice>
              <mc:Fallback>
                <p:oleObj name="Equation" r:id="rId4" imgW="774364" imgH="774364" progId="Equation.DSMT4">
                  <p:embed/>
                  <p:pic>
                    <p:nvPicPr>
                      <p:cNvPr id="161798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500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 err="1"/>
              <a:t>Latihan</a:t>
            </a:r>
            <a:r>
              <a:rPr lang="en-US" dirty="0"/>
              <a:t> 2: </a:t>
            </a:r>
            <a:r>
              <a:rPr lang="en-US" dirty="0" err="1"/>
              <a:t>eliminasi</a:t>
            </a:r>
            <a:r>
              <a:rPr lang="en-US" dirty="0"/>
              <a:t> Gauss-Jordan </a:t>
            </a:r>
          </a:p>
        </p:txBody>
      </p:sp>
      <p:graphicFrame>
        <p:nvGraphicFramePr>
          <p:cNvPr id="161796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43704799"/>
              </p:ext>
            </p:extLst>
          </p:nvPr>
        </p:nvGraphicFramePr>
        <p:xfrm>
          <a:off x="0" y="1919288"/>
          <a:ext cx="139382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100" imgH="749300" progId="Equation.DSMT4">
                  <p:embed/>
                </p:oleObj>
              </mc:Choice>
              <mc:Fallback>
                <p:oleObj name="Equation" r:id="rId6" imgW="927100" imgH="749300" progId="Equation.DSMT4">
                  <p:embed/>
                  <p:pic>
                    <p:nvPicPr>
                      <p:cNvPr id="161796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9288"/>
                        <a:ext cx="1393825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1" name="Object 9"/>
          <p:cNvGraphicFramePr>
            <a:graphicFrameLocks noChangeAspect="1"/>
          </p:cNvGraphicFramePr>
          <p:nvPr/>
        </p:nvGraphicFramePr>
        <p:xfrm>
          <a:off x="762000" y="3658593"/>
          <a:ext cx="5842000" cy="2513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32200" imgH="1562100" progId="Equation.DSMT4">
                  <p:embed/>
                </p:oleObj>
              </mc:Choice>
              <mc:Fallback>
                <p:oleObj name="Equation" r:id="rId8" imgW="3632200" imgH="1562100" progId="Equation.DSMT4">
                  <p:embed/>
                  <p:pic>
                    <p:nvPicPr>
                      <p:cNvPr id="1618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8593"/>
                        <a:ext cx="5842000" cy="2513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5" name="Object 13"/>
          <p:cNvGraphicFramePr>
            <a:graphicFrameLocks noChangeAspect="1"/>
          </p:cNvGraphicFramePr>
          <p:nvPr/>
        </p:nvGraphicFramePr>
        <p:xfrm>
          <a:off x="5262563" y="5127625"/>
          <a:ext cx="23574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20800" imgH="368300" progId="Equation.DSMT4">
                  <p:embed/>
                </p:oleObj>
              </mc:Choice>
              <mc:Fallback>
                <p:oleObj name="Equation" r:id="rId10" imgW="1320800" imgH="368300" progId="Equation.DSMT4">
                  <p:embed/>
                  <p:pic>
                    <p:nvPicPr>
                      <p:cNvPr id="1618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5127625"/>
                        <a:ext cx="2357437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Callout 12"/>
          <p:cNvSpPr/>
          <p:nvPr/>
        </p:nvSpPr>
        <p:spPr bwMode="auto">
          <a:xfrm>
            <a:off x="3314700" y="6172201"/>
            <a:ext cx="1524000" cy="389513"/>
          </a:xfrm>
          <a:prstGeom prst="wedgeEllipseCallout">
            <a:avLst>
              <a:gd name="adj1" fmla="val 987"/>
              <a:gd name="adj2" fmla="val -59553"/>
            </a:avLst>
          </a:prstGeom>
          <a:solidFill>
            <a:srgbClr val="99CCFF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>
                <a:latin typeface="+mn-lt"/>
              </a:rPr>
              <a:t>Bentuk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ebt</a:t>
            </a:r>
            <a:endParaRPr kumimoji="0" lang="id-ID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Oval Callout 13"/>
          <p:cNvSpPr/>
          <p:nvPr/>
        </p:nvSpPr>
        <p:spPr bwMode="auto">
          <a:xfrm>
            <a:off x="838200" y="6172200"/>
            <a:ext cx="1524000" cy="389513"/>
          </a:xfrm>
          <a:prstGeom prst="wedgeEllipseCallout">
            <a:avLst>
              <a:gd name="adj1" fmla="val 987"/>
              <a:gd name="adj2" fmla="val -59553"/>
            </a:avLst>
          </a:prstGeom>
          <a:solidFill>
            <a:srgbClr val="99CCFF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>
                <a:latin typeface="+mn-lt"/>
              </a:rPr>
              <a:t>Bentuk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eb</a:t>
            </a:r>
            <a:endParaRPr kumimoji="0" lang="id-ID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 err="1"/>
              <a:t>Persamaan</a:t>
            </a:r>
            <a:r>
              <a:rPr lang="en-US" dirty="0"/>
              <a:t> linier</a:t>
            </a:r>
          </a:p>
        </p:txBody>
      </p:sp>
      <p:sp>
        <p:nvSpPr>
          <p:cNvPr id="16" name="AutoShape 4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600200"/>
            <a:ext cx="8229600" cy="1981200"/>
          </a:xfrm>
          <a:prstGeom prst="foldedCorner">
            <a:avLst>
              <a:gd name="adj" fmla="val 12500"/>
            </a:avLst>
          </a:prstGeom>
          <a:solidFill>
            <a:srgbClr val="FFE2C5"/>
          </a:solidFill>
          <a:ln w="12700" algn="ctr">
            <a:solidFill>
              <a:schemeClr val="bg2"/>
            </a:solidFill>
            <a:round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800" dirty="0" err="1">
                <a:latin typeface="Blackadder ITC" pitchFamily="82" charset="0"/>
              </a:rPr>
              <a:t>D</a:t>
            </a:r>
            <a:r>
              <a:rPr lang="en-US" dirty="0" err="1"/>
              <a:t>efinisi</a:t>
            </a:r>
            <a:r>
              <a:rPr lang="en-US" dirty="0"/>
              <a:t> 1.1: </a:t>
            </a:r>
            <a:r>
              <a:rPr lang="en-US" dirty="0" err="1"/>
              <a:t>Persamaan</a:t>
            </a:r>
            <a:r>
              <a:rPr lang="en-US" dirty="0"/>
              <a:t> linier</a:t>
            </a:r>
          </a:p>
          <a:p>
            <a:pPr marL="0" indent="0">
              <a:buNone/>
            </a:pPr>
            <a:r>
              <a:rPr lang="en-US" dirty="0" err="1"/>
              <a:t>Persamaan</a:t>
            </a:r>
            <a:r>
              <a:rPr lang="en-US" dirty="0"/>
              <a:t> linier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i="1" dirty="0"/>
              <a:t>unknown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yang </a:t>
            </a:r>
            <a:r>
              <a:rPr lang="en-US" dirty="0" err="1"/>
              <a:t>berbentuk</a:t>
            </a:r>
            <a:r>
              <a:rPr lang="en-US" dirty="0"/>
              <a:t> 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 +… +</a:t>
            </a:r>
            <a:r>
              <a:rPr lang="en-US" i="1" dirty="0" err="1"/>
              <a:t>a</a:t>
            </a:r>
            <a:r>
              <a:rPr lang="en-US" i="1" baseline="-25000" dirty="0" err="1"/>
              <a:t>n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konstanta-konstanta</a:t>
            </a:r>
            <a:r>
              <a:rPr lang="en-US" dirty="0"/>
              <a:t> (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).  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33400" y="3886200"/>
            <a:ext cx="3417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800" dirty="0" err="1"/>
              <a:t>Contoh</a:t>
            </a:r>
            <a:r>
              <a:rPr lang="en-US" sz="1800" dirty="0"/>
              <a:t> </a:t>
            </a:r>
            <a:r>
              <a:rPr lang="en-US" dirty="0"/>
              <a:t>1</a:t>
            </a:r>
            <a:r>
              <a:rPr lang="en-US" sz="1800" dirty="0"/>
              <a:t>: </a:t>
            </a:r>
          </a:p>
          <a:p>
            <a:pPr marL="342900" indent="-342900">
              <a:buAutoNum type="arabicPeriod"/>
            </a:pPr>
            <a:r>
              <a:rPr lang="en-US" sz="1800" dirty="0"/>
              <a:t> x</a:t>
            </a:r>
            <a:r>
              <a:rPr lang="en-US" sz="1800" baseline="-25000" dirty="0"/>
              <a:t>1</a:t>
            </a:r>
            <a:r>
              <a:rPr lang="en-US" sz="1800" dirty="0"/>
              <a:t> + 3x</a:t>
            </a:r>
            <a:r>
              <a:rPr lang="en-US" sz="1800" baseline="-25000" dirty="0"/>
              <a:t>2</a:t>
            </a:r>
            <a:r>
              <a:rPr lang="en-US" sz="1800" dirty="0"/>
              <a:t> + 2x</a:t>
            </a:r>
            <a:r>
              <a:rPr lang="en-US" sz="1800" baseline="-25000" dirty="0"/>
              <a:t>3</a:t>
            </a:r>
            <a:r>
              <a:rPr lang="en-US" sz="1800" dirty="0"/>
              <a:t> = 4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+ 4</a:t>
            </a:r>
            <a:r>
              <a:rPr lang="en-US" i="1" dirty="0"/>
              <a:t>b</a:t>
            </a:r>
            <a:r>
              <a:rPr lang="en-US" dirty="0"/>
              <a:t> = </a:t>
            </a:r>
            <a:r>
              <a:rPr lang="en-US" i="1" dirty="0"/>
              <a:t>c</a:t>
            </a:r>
          </a:p>
          <a:p>
            <a:endParaRPr lang="en-US" sz="18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uiExpand="1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2F7F77-95A3-1B8B-21E7-9D3781D6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1576-AC42-473A-AF0A-AF93B42CEE6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22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013200"/>
              <a:ext cx="449580" cy="2844800"/>
            </a:xfrm>
            <a:custGeom>
              <a:avLst/>
              <a:gdLst/>
              <a:ahLst/>
              <a:cxnLst/>
              <a:rect l="l" t="t" r="r" b="b"/>
              <a:pathLst>
                <a:path w="449580" h="2844800">
                  <a:moveTo>
                    <a:pt x="0" y="0"/>
                  </a:moveTo>
                  <a:lnTo>
                    <a:pt x="0" y="2844800"/>
                  </a:lnTo>
                  <a:lnTo>
                    <a:pt x="449580" y="284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6680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14400"/>
            <a:ext cx="9144000" cy="51435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013200"/>
              <a:ext cx="449580" cy="2844800"/>
            </a:xfrm>
            <a:custGeom>
              <a:avLst/>
              <a:gdLst/>
              <a:ahLst/>
              <a:cxnLst/>
              <a:rect l="l" t="t" r="r" b="b"/>
              <a:pathLst>
                <a:path w="449580" h="2844800">
                  <a:moveTo>
                    <a:pt x="0" y="0"/>
                  </a:moveTo>
                  <a:lnTo>
                    <a:pt x="0" y="2844800"/>
                  </a:lnTo>
                  <a:lnTo>
                    <a:pt x="449580" y="284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7" cy="6705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78206"/>
            <a:ext cx="8816340" cy="5122544"/>
            <a:chOff x="0" y="27940"/>
            <a:chExt cx="11755120" cy="6830059"/>
          </a:xfrm>
        </p:grpSpPr>
        <p:sp>
          <p:nvSpPr>
            <p:cNvPr id="3" name="object 3"/>
            <p:cNvSpPr/>
            <p:nvPr/>
          </p:nvSpPr>
          <p:spPr>
            <a:xfrm>
              <a:off x="0" y="4013199"/>
              <a:ext cx="449580" cy="2844800"/>
            </a:xfrm>
            <a:custGeom>
              <a:avLst/>
              <a:gdLst/>
              <a:ahLst/>
              <a:cxnLst/>
              <a:rect l="l" t="t" r="r" b="b"/>
              <a:pathLst>
                <a:path w="449580" h="2844800">
                  <a:moveTo>
                    <a:pt x="0" y="0"/>
                  </a:moveTo>
                  <a:lnTo>
                    <a:pt x="0" y="2844800"/>
                  </a:lnTo>
                  <a:lnTo>
                    <a:pt x="449580" y="284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19" y="27940"/>
              <a:ext cx="11290300" cy="6558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67150"/>
            <a:ext cx="337185" cy="21336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689" y="1935470"/>
            <a:ext cx="7246620" cy="363283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67150"/>
            <a:ext cx="337185" cy="21336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800"/>
                </a:lnTo>
                <a:lnTo>
                  <a:pt x="449580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l="45507" t="40582" r="24945" b="10408"/>
          <a:stretch/>
        </p:blipFill>
        <p:spPr>
          <a:xfrm>
            <a:off x="1524000" y="2514600"/>
            <a:ext cx="7315200" cy="3200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7251"/>
            <a:ext cx="9143999" cy="12973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pPr marL="55563" indent="-55563" eaLnBrk="1" hangingPunct="1"/>
            <a:r>
              <a:rPr lang="en-US" sz="2800" dirty="0" err="1"/>
              <a:t>Persamaan</a:t>
            </a:r>
            <a:r>
              <a:rPr lang="en-US" sz="2800" dirty="0"/>
              <a:t> linier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bukan</a:t>
            </a:r>
            <a:r>
              <a:rPr lang="en-US" sz="2800" dirty="0"/>
              <a:t> </a:t>
            </a:r>
            <a:r>
              <a:rPr lang="en-US" sz="2800" dirty="0" err="1"/>
              <a:t>persamaan</a:t>
            </a:r>
            <a:r>
              <a:rPr lang="en-US" sz="2800" dirty="0"/>
              <a:t> linier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pPr eaLnBrk="1" hangingPunct="1"/>
            <a:r>
              <a:rPr lang="en-US" sz="2000" dirty="0" err="1"/>
              <a:t>Persamaan</a:t>
            </a:r>
            <a:r>
              <a:rPr lang="en-US" sz="2000" dirty="0"/>
              <a:t> linier </a:t>
            </a:r>
            <a:r>
              <a:rPr lang="en-US" sz="2000" dirty="0" err="1"/>
              <a:t>artinya</a:t>
            </a:r>
            <a:r>
              <a:rPr lang="en-US" sz="2000" dirty="0"/>
              <a:t> </a:t>
            </a:r>
            <a:r>
              <a:rPr lang="en-US" sz="2000" dirty="0" err="1"/>
              <a:t>persamaan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peubah</a:t>
            </a:r>
            <a:r>
              <a:rPr lang="en-US" sz="2000" dirty="0"/>
              <a:t> </a:t>
            </a:r>
            <a:r>
              <a:rPr lang="en-US" sz="2000" dirty="0" err="1"/>
              <a:t>berpangkat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.</a:t>
            </a:r>
          </a:p>
          <a:p>
            <a:pPr eaLnBrk="1" hangingPunct="1"/>
            <a:r>
              <a:rPr lang="en-US" sz="2000" dirty="0" err="1"/>
              <a:t>Tentukan</a:t>
            </a:r>
            <a:r>
              <a:rPr lang="en-US" sz="2000" dirty="0"/>
              <a:t> </a:t>
            </a:r>
            <a:r>
              <a:rPr lang="en-US" sz="2000" dirty="0" err="1"/>
              <a:t>persamaan</a:t>
            </a:r>
            <a:r>
              <a:rPr lang="en-US" sz="2000" dirty="0"/>
              <a:t> </a:t>
            </a:r>
            <a:r>
              <a:rPr lang="en-US" sz="2000" dirty="0" err="1"/>
              <a:t>mana</a:t>
            </a:r>
            <a:r>
              <a:rPr lang="en-US" sz="2000" dirty="0"/>
              <a:t> </a:t>
            </a:r>
            <a:r>
              <a:rPr lang="en-US" sz="2000" dirty="0" err="1"/>
              <a:t>persamaan</a:t>
            </a:r>
            <a:r>
              <a:rPr lang="en-US" sz="2000" dirty="0"/>
              <a:t> linier &amp;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persamaan</a:t>
            </a:r>
            <a:r>
              <a:rPr lang="en-US" sz="2000" dirty="0"/>
              <a:t> linier?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219200" y="3035300"/>
            <a:ext cx="251383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</a:t>
            </a:r>
            <a:r>
              <a:rPr lang="en-US" sz="2400" i="1"/>
              <a:t>xy</a:t>
            </a:r>
            <a:r>
              <a:rPr lang="en-US" sz="2400"/>
              <a:t> + </a:t>
            </a:r>
            <a:r>
              <a:rPr lang="en-US" sz="2400" i="1"/>
              <a:t>z</a:t>
            </a:r>
            <a:r>
              <a:rPr lang="en-US" sz="2400"/>
              <a:t> = 2</a:t>
            </a:r>
          </a:p>
          <a:p>
            <a:pPr>
              <a:buFontTx/>
              <a:buChar char="•"/>
            </a:pPr>
            <a:r>
              <a:rPr lang="en-US" sz="2400"/>
              <a:t> 2</a:t>
            </a:r>
            <a:r>
              <a:rPr lang="en-US" sz="2400" i="1"/>
              <a:t>x</a:t>
            </a:r>
            <a:r>
              <a:rPr lang="en-US" sz="2400"/>
              <a:t> + 3</a:t>
            </a:r>
            <a:r>
              <a:rPr lang="en-US" sz="2400" i="1"/>
              <a:t>y</a:t>
            </a:r>
            <a:r>
              <a:rPr lang="en-US" sz="2400"/>
              <a:t> = 9</a:t>
            </a:r>
          </a:p>
          <a:p>
            <a:pPr>
              <a:buFontTx/>
              <a:buChar char="•"/>
            </a:pPr>
            <a:r>
              <a:rPr lang="en-US" sz="2400"/>
              <a:t> </a:t>
            </a:r>
            <a:r>
              <a:rPr lang="en-US" sz="2400" i="1"/>
              <a:t>y</a:t>
            </a:r>
            <a:r>
              <a:rPr lang="en-US" sz="2400"/>
              <a:t> = sin </a:t>
            </a:r>
            <a:r>
              <a:rPr lang="en-US" sz="2400" i="1"/>
              <a:t>x</a:t>
            </a:r>
            <a:r>
              <a:rPr lang="en-US" sz="2400"/>
              <a:t> + cos </a:t>
            </a:r>
            <a:r>
              <a:rPr lang="en-US" sz="2400" i="1"/>
              <a:t>y</a:t>
            </a:r>
          </a:p>
          <a:p>
            <a:pPr>
              <a:buFontTx/>
              <a:buChar char="•"/>
            </a:pPr>
            <a:r>
              <a:rPr lang="en-US" sz="2400"/>
              <a:t> </a:t>
            </a:r>
            <a:r>
              <a:rPr lang="en-US" sz="2400" i="1"/>
              <a:t>y</a:t>
            </a:r>
            <a:r>
              <a:rPr lang="en-US" sz="2400"/>
              <a:t> + </a:t>
            </a:r>
            <a:r>
              <a:rPr lang="en-US" sz="2400" i="1"/>
              <a:t>x</a:t>
            </a:r>
            <a:r>
              <a:rPr lang="en-US" sz="2400"/>
              <a:t> = </a:t>
            </a:r>
            <a:r>
              <a:rPr lang="en-US" sz="2400" i="1"/>
              <a:t>z</a:t>
            </a:r>
          </a:p>
          <a:p>
            <a:pPr>
              <a:buFontTx/>
              <a:buChar char="•"/>
            </a:pPr>
            <a:r>
              <a:rPr lang="en-US" sz="2400"/>
              <a:t> </a:t>
            </a:r>
            <a:r>
              <a:rPr lang="en-US" sz="2400" i="1" baseline="30000"/>
              <a:t>x</a:t>
            </a:r>
            <a:r>
              <a:rPr lang="en-US" sz="2400"/>
              <a:t> log </a:t>
            </a:r>
            <a:r>
              <a:rPr lang="en-US" sz="2400" i="1"/>
              <a:t>z</a:t>
            </a:r>
            <a:r>
              <a:rPr lang="en-US" sz="2400"/>
              <a:t> = </a:t>
            </a:r>
            <a:r>
              <a:rPr lang="en-US" sz="2400" i="1"/>
              <a:t>y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219200" y="3035300"/>
            <a:ext cx="194636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r>
              <a:rPr lang="en-US" sz="2400">
                <a:solidFill>
                  <a:srgbClr val="0000FF"/>
                </a:solidFill>
              </a:rPr>
              <a:t> 2</a:t>
            </a:r>
            <a:r>
              <a:rPr lang="en-US" sz="2400" i="1">
                <a:solidFill>
                  <a:srgbClr val="0000FF"/>
                </a:solidFill>
              </a:rPr>
              <a:t>x</a:t>
            </a:r>
            <a:r>
              <a:rPr lang="en-US" sz="2400">
                <a:solidFill>
                  <a:srgbClr val="0000FF"/>
                </a:solidFill>
              </a:rPr>
              <a:t> + 3</a:t>
            </a:r>
            <a:r>
              <a:rPr lang="en-US" sz="2400" i="1">
                <a:solidFill>
                  <a:srgbClr val="0000FF"/>
                </a:solidFill>
              </a:rPr>
              <a:t>y</a:t>
            </a:r>
            <a:r>
              <a:rPr lang="en-US" sz="2400">
                <a:solidFill>
                  <a:srgbClr val="0000FF"/>
                </a:solidFill>
              </a:rPr>
              <a:t> = 9</a:t>
            </a:r>
          </a:p>
          <a:p>
            <a:endParaRPr lang="en-US" sz="2400" i="1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 i="1">
                <a:solidFill>
                  <a:srgbClr val="0000FF"/>
                </a:solidFill>
              </a:rPr>
              <a:t>y</a:t>
            </a:r>
            <a:r>
              <a:rPr lang="en-US" sz="2400">
                <a:solidFill>
                  <a:srgbClr val="0000FF"/>
                </a:solidFill>
              </a:rPr>
              <a:t> + </a:t>
            </a:r>
            <a:r>
              <a:rPr lang="en-US" sz="2400" i="1">
                <a:solidFill>
                  <a:srgbClr val="0000FF"/>
                </a:solidFill>
              </a:rPr>
              <a:t>x</a:t>
            </a:r>
            <a:r>
              <a:rPr lang="en-US" sz="2400">
                <a:solidFill>
                  <a:srgbClr val="0000FF"/>
                </a:solidFill>
              </a:rPr>
              <a:t> = </a:t>
            </a:r>
            <a:r>
              <a:rPr lang="en-US" sz="2400" i="1">
                <a:solidFill>
                  <a:srgbClr val="0000FF"/>
                </a:solidFill>
              </a:rPr>
              <a:t>z</a:t>
            </a:r>
          </a:p>
          <a:p>
            <a:endParaRPr lang="en-US" sz="2400" i="1">
              <a:solidFill>
                <a:srgbClr val="0000FF"/>
              </a:solidFill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1219200" y="3033713"/>
            <a:ext cx="251383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i="1" dirty="0" err="1">
                <a:solidFill>
                  <a:srgbClr val="FF6600"/>
                </a:solidFill>
              </a:rPr>
              <a:t>xy</a:t>
            </a:r>
            <a:r>
              <a:rPr lang="en-US" sz="2400" dirty="0">
                <a:solidFill>
                  <a:srgbClr val="FF6600"/>
                </a:solidFill>
              </a:rPr>
              <a:t> + </a:t>
            </a:r>
            <a:r>
              <a:rPr lang="en-US" sz="2400" i="1" dirty="0">
                <a:solidFill>
                  <a:srgbClr val="FF6600"/>
                </a:solidFill>
              </a:rPr>
              <a:t>z</a:t>
            </a:r>
            <a:r>
              <a:rPr lang="en-US" sz="2400" dirty="0">
                <a:solidFill>
                  <a:srgbClr val="FF6600"/>
                </a:solidFill>
              </a:rPr>
              <a:t> = 2</a:t>
            </a:r>
          </a:p>
          <a:p>
            <a:pPr>
              <a:buFontTx/>
              <a:buChar char="•"/>
            </a:pPr>
            <a:endParaRPr lang="en-US" sz="2400" dirty="0">
              <a:solidFill>
                <a:srgbClr val="FF6600"/>
              </a:solidFill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i="1" dirty="0">
                <a:solidFill>
                  <a:srgbClr val="FF6600"/>
                </a:solidFill>
              </a:rPr>
              <a:t>y</a:t>
            </a:r>
            <a:r>
              <a:rPr lang="en-US" sz="2400" dirty="0">
                <a:solidFill>
                  <a:srgbClr val="FF6600"/>
                </a:solidFill>
              </a:rPr>
              <a:t> = sin </a:t>
            </a:r>
            <a:r>
              <a:rPr lang="en-US" sz="2400" i="1" dirty="0">
                <a:solidFill>
                  <a:srgbClr val="FF6600"/>
                </a:solidFill>
              </a:rPr>
              <a:t>x</a:t>
            </a:r>
            <a:r>
              <a:rPr lang="en-US" sz="2400" dirty="0">
                <a:solidFill>
                  <a:srgbClr val="FF6600"/>
                </a:solidFill>
              </a:rPr>
              <a:t> + </a:t>
            </a:r>
            <a:r>
              <a:rPr lang="en-US" sz="2400" dirty="0" err="1">
                <a:solidFill>
                  <a:srgbClr val="FF6600"/>
                </a:solidFill>
              </a:rPr>
              <a:t>cos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i="1" dirty="0">
                <a:solidFill>
                  <a:srgbClr val="FF6600"/>
                </a:solidFill>
              </a:rPr>
              <a:t>y</a:t>
            </a:r>
          </a:p>
          <a:p>
            <a:pPr>
              <a:buFontTx/>
              <a:buChar char="•"/>
            </a:pPr>
            <a:endParaRPr lang="en-US" sz="2400" i="1" dirty="0">
              <a:solidFill>
                <a:srgbClr val="FF6600"/>
              </a:solidFill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i="1" baseline="30000" dirty="0">
                <a:solidFill>
                  <a:srgbClr val="FF6600"/>
                </a:solidFill>
              </a:rPr>
              <a:t>x</a:t>
            </a:r>
            <a:r>
              <a:rPr lang="en-US" sz="2400" dirty="0">
                <a:solidFill>
                  <a:srgbClr val="FF6600"/>
                </a:solidFill>
              </a:rPr>
              <a:t> log </a:t>
            </a:r>
            <a:r>
              <a:rPr lang="en-US" sz="2400" i="1" dirty="0">
                <a:solidFill>
                  <a:srgbClr val="FF6600"/>
                </a:solidFill>
              </a:rPr>
              <a:t>z</a:t>
            </a:r>
            <a:r>
              <a:rPr lang="en-US" sz="2400" dirty="0">
                <a:solidFill>
                  <a:srgbClr val="FF6600"/>
                </a:solidFill>
              </a:rPr>
              <a:t> = </a:t>
            </a:r>
            <a:r>
              <a:rPr lang="en-US" sz="2400" i="1" dirty="0">
                <a:solidFill>
                  <a:srgbClr val="FF6600"/>
                </a:solidFill>
              </a:rPr>
              <a:t>y</a:t>
            </a:r>
          </a:p>
        </p:txBody>
      </p:sp>
      <p:sp>
        <p:nvSpPr>
          <p:cNvPr id="28689" name="AutoShape 17"/>
          <p:cNvSpPr>
            <a:spLocks/>
          </p:cNvSpPr>
          <p:nvPr/>
        </p:nvSpPr>
        <p:spPr bwMode="auto">
          <a:xfrm>
            <a:off x="5511800" y="2776538"/>
            <a:ext cx="279400" cy="1295400"/>
          </a:xfrm>
          <a:prstGeom prst="leftBrace">
            <a:avLst>
              <a:gd name="adj1" fmla="val 3863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AutoShape 18"/>
          <p:cNvSpPr>
            <a:spLocks/>
          </p:cNvSpPr>
          <p:nvPr/>
        </p:nvSpPr>
        <p:spPr bwMode="auto">
          <a:xfrm>
            <a:off x="5519409" y="4267200"/>
            <a:ext cx="228600" cy="18288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3479209" y="3200400"/>
            <a:ext cx="20833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Persamaan</a:t>
            </a:r>
            <a:r>
              <a:rPr lang="en-US" sz="2000" dirty="0"/>
              <a:t> Linier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2819400" y="4937125"/>
            <a:ext cx="27762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persamaan</a:t>
            </a:r>
            <a:r>
              <a:rPr lang="en-US" sz="2000" dirty="0"/>
              <a:t> linier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1524000" y="2947988"/>
            <a:ext cx="3593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2106612" y="3694113"/>
            <a:ext cx="3593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073400" y="3694113"/>
            <a:ext cx="3593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1752600" y="4433888"/>
            <a:ext cx="3593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8697" name="Oval 25"/>
          <p:cNvSpPr>
            <a:spLocks noChangeArrowheads="1"/>
          </p:cNvSpPr>
          <p:nvPr/>
        </p:nvSpPr>
        <p:spPr bwMode="auto">
          <a:xfrm>
            <a:off x="1690687" y="3511550"/>
            <a:ext cx="274638" cy="27463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Oval 26"/>
          <p:cNvSpPr>
            <a:spLocks noChangeArrowheads="1"/>
          </p:cNvSpPr>
          <p:nvPr/>
        </p:nvSpPr>
        <p:spPr bwMode="auto">
          <a:xfrm>
            <a:off x="2314575" y="3521075"/>
            <a:ext cx="274637" cy="27463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Oval 27"/>
          <p:cNvSpPr>
            <a:spLocks noChangeArrowheads="1"/>
          </p:cNvSpPr>
          <p:nvPr/>
        </p:nvSpPr>
        <p:spPr bwMode="auto">
          <a:xfrm>
            <a:off x="1528762" y="4249738"/>
            <a:ext cx="274638" cy="274637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Oval 28"/>
          <p:cNvSpPr>
            <a:spLocks noChangeArrowheads="1"/>
          </p:cNvSpPr>
          <p:nvPr/>
        </p:nvSpPr>
        <p:spPr bwMode="auto">
          <a:xfrm>
            <a:off x="1966912" y="4244975"/>
            <a:ext cx="274638" cy="27463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Oval 29"/>
          <p:cNvSpPr>
            <a:spLocks noChangeArrowheads="1"/>
          </p:cNvSpPr>
          <p:nvPr/>
        </p:nvSpPr>
        <p:spPr bwMode="auto">
          <a:xfrm>
            <a:off x="2424112" y="4259263"/>
            <a:ext cx="274638" cy="274637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1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1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1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2" dur="1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2" dur="1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7" dur="1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2" dur="1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3.05556E-6 3.75578E-6 L 0.48524 -0.08372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4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9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81481E-6 L 0.4875 0.16088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6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  <p:bldP spid="28685" grpId="0" build="allAtOnce"/>
      <p:bldP spid="28687" grpId="0"/>
      <p:bldP spid="28687" grpId="1"/>
      <p:bldP spid="28688" grpId="0"/>
      <p:bldP spid="28688" grpId="1"/>
      <p:bldP spid="28689" grpId="0" animBg="1"/>
      <p:bldP spid="28690" grpId="0" animBg="1"/>
      <p:bldP spid="28691" grpId="0"/>
      <p:bldP spid="28692" grpId="0"/>
      <p:bldP spid="28693" grpId="0"/>
      <p:bldP spid="28694" grpId="0"/>
      <p:bldP spid="28695" grpId="0"/>
      <p:bldP spid="28696" grpId="0"/>
      <p:bldP spid="28697" grpId="0" animBg="1"/>
      <p:bldP spid="28698" grpId="0" animBg="1"/>
      <p:bldP spid="28699" grpId="0" animBg="1"/>
      <p:bldP spid="28700" grpId="0" animBg="1"/>
      <p:bldP spid="287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linier (</a:t>
            </a:r>
            <a:r>
              <a:rPr lang="en-US" dirty="0" err="1"/>
              <a:t>spl</a:t>
            </a:r>
            <a:r>
              <a:rPr lang="en-US" dirty="0"/>
              <a:t>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352800"/>
            <a:ext cx="8229600" cy="2773363"/>
          </a:xfrm>
        </p:spPr>
        <p:txBody>
          <a:bodyPr>
            <a:normAutofit fontScale="77500" lnSpcReduction="20000"/>
          </a:bodyPr>
          <a:lstStyle/>
          <a:p>
            <a:pPr marL="293688" lvl="1" eaLnBrk="1" hangingPunct="1">
              <a:buFontTx/>
              <a:buNone/>
            </a:pPr>
            <a:r>
              <a:rPr lang="en-US" dirty="0" err="1"/>
              <a:t>Bentuk</a:t>
            </a:r>
            <a:r>
              <a:rPr lang="en-US" dirty="0"/>
              <a:t>:</a:t>
            </a:r>
          </a:p>
          <a:p>
            <a:pPr lvl="1" eaLnBrk="1" hangingPunct="1">
              <a:buFontTx/>
              <a:buNone/>
            </a:pPr>
            <a:endParaRPr lang="en-US" dirty="0"/>
          </a:p>
          <a:p>
            <a:pPr lvl="1" eaLnBrk="1" hangingPunct="1">
              <a:buFontTx/>
              <a:buNone/>
            </a:pPr>
            <a:endParaRPr lang="en-US" dirty="0"/>
          </a:p>
          <a:p>
            <a:pPr lvl="1" eaLnBrk="1" hangingPunct="1">
              <a:buFontTx/>
              <a:buNone/>
            </a:pPr>
            <a:endParaRPr lang="en-US" dirty="0"/>
          </a:p>
          <a:p>
            <a:pPr lvl="1" eaLnBrk="1" hangingPunct="1">
              <a:buFontTx/>
              <a:buNone/>
            </a:pPr>
            <a:endParaRPr lang="en-US" dirty="0"/>
          </a:p>
          <a:p>
            <a:pPr marL="1425575" lvl="1" eaLnBrk="1" hangingPunct="1">
              <a:buFontTx/>
              <a:buNone/>
            </a:pPr>
            <a:endParaRPr lang="en-US"/>
          </a:p>
          <a:p>
            <a:pPr marL="1425575" lvl="1" eaLnBrk="1" hangingPunct="1">
              <a:buFontTx/>
              <a:buNone/>
            </a:pPr>
            <a:r>
              <a:rPr lang="en-US"/>
              <a:t>Spl </a:t>
            </a:r>
            <a:r>
              <a:rPr lang="en-US" dirty="0"/>
              <a:t>di atas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dan </a:t>
            </a:r>
            <a:r>
              <a:rPr lang="en-US" i="1" dirty="0"/>
              <a:t>n</a:t>
            </a:r>
            <a:r>
              <a:rPr lang="en-US" dirty="0"/>
              <a:t> unknown</a:t>
            </a:r>
          </a:p>
          <a:p>
            <a:pPr marL="1425575" lvl="1" eaLnBrk="1" hangingPunct="1"/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….,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i="1" dirty="0"/>
              <a:t>unknown </a:t>
            </a:r>
            <a:r>
              <a:rPr lang="en-US" dirty="0"/>
              <a:t>(yang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nilainya</a:t>
            </a:r>
            <a:r>
              <a:rPr lang="en-US" dirty="0"/>
              <a:t>)</a:t>
            </a:r>
          </a:p>
          <a:p>
            <a:pPr marL="1425575" lvl="1" eaLnBrk="1" hangingPunct="1"/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/>
              <a:t>a</a:t>
            </a:r>
            <a:r>
              <a:rPr lang="en-US" i="1" baseline="-25000" dirty="0" err="1"/>
              <a:t>ij</a:t>
            </a:r>
            <a:r>
              <a:rPr lang="en-US" dirty="0"/>
              <a:t>, …, </a:t>
            </a:r>
            <a:r>
              <a:rPr lang="en-US" i="1" dirty="0" err="1"/>
              <a:t>a</a:t>
            </a:r>
            <a:r>
              <a:rPr lang="en-US" i="1" baseline="-25000" dirty="0" err="1"/>
              <a:t>in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bilangan-bilangan</a:t>
            </a:r>
            <a:r>
              <a:rPr lang="en-US" dirty="0"/>
              <a:t> </a:t>
            </a:r>
            <a:r>
              <a:rPr lang="en-US" dirty="0" err="1"/>
              <a:t>nyata</a:t>
            </a:r>
            <a:endParaRPr lang="en-US" dirty="0"/>
          </a:p>
          <a:p>
            <a:pPr eaLnBrk="1" hangingPunct="1">
              <a:buFontTx/>
              <a:buNone/>
            </a:pPr>
            <a:endParaRPr lang="en-US" sz="2000" dirty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514600" y="3352800"/>
            <a:ext cx="4343400" cy="1649412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>
              <a:lnSpc>
                <a:spcPct val="150000"/>
              </a:lnSpc>
            </a:pPr>
            <a:r>
              <a:rPr lang="en-US" i="1" dirty="0"/>
              <a:t>a</a:t>
            </a:r>
            <a:r>
              <a:rPr lang="en-US" baseline="-25000" dirty="0"/>
              <a:t>11</a:t>
            </a:r>
            <a:r>
              <a:rPr lang="en-US" i="1" dirty="0"/>
              <a:t>x</a:t>
            </a:r>
            <a:r>
              <a:rPr lang="en-US" baseline="-25000" dirty="0"/>
              <a:t>1 </a:t>
            </a:r>
            <a:r>
              <a:rPr lang="en-US" dirty="0"/>
              <a:t>+ </a:t>
            </a:r>
            <a:r>
              <a:rPr lang="en-US" i="1" dirty="0"/>
              <a:t>a</a:t>
            </a:r>
            <a:r>
              <a:rPr lang="en-US" baseline="-25000" dirty="0"/>
              <a:t>12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13</a:t>
            </a:r>
            <a:r>
              <a:rPr lang="en-US" i="1" dirty="0"/>
              <a:t>x</a:t>
            </a:r>
            <a:r>
              <a:rPr lang="en-US" baseline="-25000" dirty="0"/>
              <a:t>3</a:t>
            </a:r>
            <a:r>
              <a:rPr lang="en-US" dirty="0"/>
              <a:t> + … +</a:t>
            </a:r>
            <a:r>
              <a:rPr lang="en-US" i="1" dirty="0"/>
              <a:t> a</a:t>
            </a:r>
            <a:r>
              <a:rPr lang="en-US" baseline="-25000" dirty="0"/>
              <a:t>1</a:t>
            </a:r>
            <a:r>
              <a:rPr lang="en-US" i="1" baseline="-25000" dirty="0"/>
              <a:t>n</a:t>
            </a:r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dirty="0"/>
              <a:t>    =  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</a:p>
          <a:p>
            <a:pPr marL="457200" indent="-457200" algn="ctr">
              <a:lnSpc>
                <a:spcPct val="150000"/>
              </a:lnSpc>
            </a:pPr>
            <a:r>
              <a:rPr lang="en-US" i="1" dirty="0"/>
              <a:t>a</a:t>
            </a:r>
            <a:r>
              <a:rPr lang="en-US" baseline="-25000" dirty="0"/>
              <a:t>21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22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23</a:t>
            </a:r>
            <a:r>
              <a:rPr lang="en-US" i="1" dirty="0"/>
              <a:t>x</a:t>
            </a:r>
            <a:r>
              <a:rPr lang="en-US" baseline="-25000" dirty="0"/>
              <a:t>3</a:t>
            </a:r>
            <a:r>
              <a:rPr lang="en-US" dirty="0"/>
              <a:t> + …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baseline="-25000" dirty="0"/>
              <a:t>n</a:t>
            </a:r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baseline="-25000" dirty="0"/>
              <a:t> </a:t>
            </a:r>
            <a:r>
              <a:rPr lang="en-US" dirty="0"/>
              <a:t>   =  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</a:p>
          <a:p>
            <a:pPr marL="457200" indent="-457200" algn="ctr">
              <a:lnSpc>
                <a:spcPct val="50000"/>
              </a:lnSpc>
            </a:pPr>
            <a:endParaRPr lang="en-US" dirty="0"/>
          </a:p>
          <a:p>
            <a:pPr marL="457200" indent="-457200" algn="ctr">
              <a:lnSpc>
                <a:spcPct val="50000"/>
              </a:lnSpc>
            </a:pPr>
            <a:r>
              <a:rPr lang="en-US" dirty="0"/>
              <a:t>   :</a:t>
            </a:r>
          </a:p>
          <a:p>
            <a:pPr marL="457200" indent="-457200" algn="ctr">
              <a:lnSpc>
                <a:spcPct val="150000"/>
              </a:lnSpc>
            </a:pPr>
            <a:r>
              <a:rPr lang="en-US" i="1" dirty="0"/>
              <a:t>a</a:t>
            </a:r>
            <a:r>
              <a:rPr lang="en-US" baseline="-25000" dirty="0"/>
              <a:t>m1</a:t>
            </a:r>
            <a:r>
              <a:rPr lang="en-US" i="1" dirty="0"/>
              <a:t>x</a:t>
            </a:r>
            <a:r>
              <a:rPr lang="en-US" baseline="-25000" dirty="0"/>
              <a:t>1 </a:t>
            </a:r>
            <a:r>
              <a:rPr lang="en-US" dirty="0"/>
              <a:t>+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baseline="-25000" dirty="0"/>
              <a:t>2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baseline="-25000" dirty="0"/>
              <a:t>3</a:t>
            </a:r>
            <a:r>
              <a:rPr lang="en-US" i="1" dirty="0"/>
              <a:t>x</a:t>
            </a:r>
            <a:r>
              <a:rPr lang="en-US" baseline="-25000" dirty="0"/>
              <a:t>3</a:t>
            </a:r>
            <a:r>
              <a:rPr lang="en-US" dirty="0"/>
              <a:t> + … + </a:t>
            </a:r>
            <a:r>
              <a:rPr lang="en-US" i="1" dirty="0" err="1"/>
              <a:t>a</a:t>
            </a:r>
            <a:r>
              <a:rPr lang="en-US" i="1" baseline="-25000" dirty="0" err="1"/>
              <a:t>nn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   =   </a:t>
            </a:r>
            <a:r>
              <a:rPr lang="en-US" i="1" dirty="0" err="1"/>
              <a:t>b</a:t>
            </a:r>
            <a:r>
              <a:rPr lang="en-US" i="1" baseline="-25000" dirty="0" err="1"/>
              <a:t>m</a:t>
            </a:r>
            <a:endParaRPr lang="en-US" i="1" baseline="-25000" dirty="0"/>
          </a:p>
        </p:txBody>
      </p:sp>
      <p:sp>
        <p:nvSpPr>
          <p:cNvPr id="6" name="AutoShape 4"/>
          <p:cNvSpPr txBox="1">
            <a:spLocks noChangeArrowheads="1"/>
          </p:cNvSpPr>
          <p:nvPr/>
        </p:nvSpPr>
        <p:spPr bwMode="auto">
          <a:xfrm>
            <a:off x="1295400" y="1600200"/>
            <a:ext cx="6477000" cy="1600200"/>
          </a:xfrm>
          <a:prstGeom prst="foldedCorner">
            <a:avLst>
              <a:gd name="adj" fmla="val 12500"/>
            </a:avLst>
          </a:prstGeom>
          <a:solidFill>
            <a:srgbClr val="FFE2C5"/>
          </a:solidFill>
          <a:ln w="12700" algn="ctr">
            <a:solidFill>
              <a:schemeClr val="bg2"/>
            </a:solidFill>
            <a:round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itchFamily="82" charset="0"/>
                <a:ea typeface="+mn-ea"/>
                <a:cs typeface="+mn-cs"/>
              </a:rPr>
              <a:t>D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efinisi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1.2: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persamaan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linier</a:t>
            </a:r>
          </a:p>
          <a:p>
            <a:r>
              <a:rPr lang="en-US" sz="2000" dirty="0" err="1">
                <a:cs typeface="Times New Roman" pitchFamily="18" charset="0"/>
              </a:rPr>
              <a:t>Sistem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persamaan</a:t>
            </a:r>
            <a:r>
              <a:rPr lang="en-US" sz="2000" dirty="0">
                <a:cs typeface="Times New Roman" pitchFamily="18" charset="0"/>
              </a:rPr>
              <a:t> linier </a:t>
            </a:r>
            <a:r>
              <a:rPr lang="en-US" sz="2000" dirty="0" err="1">
                <a:cs typeface="Times New Roman" pitchFamily="18" charset="0"/>
              </a:rPr>
              <a:t>adalah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himpunan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berhingga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persamaan-persamaan</a:t>
            </a:r>
            <a:r>
              <a:rPr lang="en-US" sz="2000" dirty="0">
                <a:cs typeface="Times New Roman" pitchFamily="18" charset="0"/>
              </a:rPr>
              <a:t> linier yang </a:t>
            </a:r>
            <a:r>
              <a:rPr lang="en-US" sz="2000" dirty="0" err="1">
                <a:cs typeface="Times New Roman" pitchFamily="18" charset="0"/>
              </a:rPr>
              <a:t>melibatkan</a:t>
            </a:r>
            <a:r>
              <a:rPr lang="en-US" sz="2000" dirty="0">
                <a:cs typeface="Times New Roman" pitchFamily="18" charset="0"/>
              </a:rPr>
              <a:t> </a:t>
            </a:r>
          </a:p>
          <a:p>
            <a:r>
              <a:rPr lang="en-US" sz="2000" i="1" dirty="0">
                <a:cs typeface="Times New Roman" pitchFamily="18" charset="0"/>
              </a:rPr>
              <a:t>unknown</a:t>
            </a:r>
            <a:r>
              <a:rPr lang="en-US" sz="2000" dirty="0">
                <a:cs typeface="Times New Roman" pitchFamily="18" charset="0"/>
              </a:rPr>
              <a:t> yang </a:t>
            </a:r>
            <a:r>
              <a:rPr lang="en-US" sz="2000" dirty="0" err="1">
                <a:cs typeface="Times New Roman" pitchFamily="18" charset="0"/>
              </a:rPr>
              <a:t>sama</a:t>
            </a:r>
            <a:r>
              <a:rPr lang="en-US" sz="2000" dirty="0">
                <a:cs typeface="Times New Roman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1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pPr eaLnBrk="1" hangingPunct="1"/>
            <a:r>
              <a:rPr lang="en-US" sz="3200" b="1" dirty="0" err="1"/>
              <a:t>Penyelesaian</a:t>
            </a:r>
            <a:r>
              <a:rPr lang="en-US" sz="3200" b="1" dirty="0"/>
              <a:t> </a:t>
            </a:r>
            <a:r>
              <a:rPr lang="en-US" sz="3200" dirty="0" err="1"/>
              <a:t>spl</a:t>
            </a:r>
            <a:endParaRPr lang="en-US" sz="3200" b="1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262808" y="3217862"/>
            <a:ext cx="22601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000" i="1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</a:t>
            </a:r>
            <a:r>
              <a:rPr lang="en-US" sz="2000" i="1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i="1" dirty="0"/>
              <a:t>x</a:t>
            </a:r>
            <a:r>
              <a:rPr lang="en-US" sz="2000" baseline="-25000" dirty="0"/>
              <a:t>3</a:t>
            </a:r>
            <a:r>
              <a:rPr lang="en-US" sz="2000" dirty="0"/>
              <a:t> = 10</a:t>
            </a:r>
          </a:p>
          <a:p>
            <a:pPr algn="r">
              <a:lnSpc>
                <a:spcPct val="120000"/>
              </a:lnSpc>
            </a:pPr>
            <a:r>
              <a:rPr lang="en-US" sz="2000" i="1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</a:t>
            </a:r>
            <a:r>
              <a:rPr lang="en-US" sz="2000" i="1" dirty="0"/>
              <a:t>x</a:t>
            </a:r>
            <a:r>
              <a:rPr lang="en-US" sz="2000" baseline="-25000" dirty="0"/>
              <a:t>3</a:t>
            </a:r>
            <a:r>
              <a:rPr lang="en-US" sz="2000" dirty="0"/>
              <a:t> =   5</a:t>
            </a:r>
          </a:p>
          <a:p>
            <a:pPr algn="r">
              <a:lnSpc>
                <a:spcPct val="120000"/>
              </a:lnSpc>
            </a:pPr>
            <a:r>
              <a:rPr lang="en-US" sz="2000" dirty="0"/>
              <a:t>2</a:t>
            </a:r>
            <a:r>
              <a:rPr lang="en-US" sz="2000" i="1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</a:t>
            </a:r>
            <a:r>
              <a:rPr lang="en-US" sz="2000" i="1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+ 3</a:t>
            </a:r>
            <a:r>
              <a:rPr lang="en-US" sz="2000" i="1" dirty="0"/>
              <a:t>x</a:t>
            </a:r>
            <a:r>
              <a:rPr lang="en-US" sz="2000" baseline="-25000" dirty="0"/>
              <a:t>3</a:t>
            </a:r>
            <a:r>
              <a:rPr lang="en-US" sz="2000" dirty="0"/>
              <a:t> = 15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558789" y="3233677"/>
            <a:ext cx="3353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082665" y="3633787"/>
            <a:ext cx="3353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246437" y="4014787"/>
            <a:ext cx="47775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104889" y="3233677"/>
            <a:ext cx="3353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572000" y="3233677"/>
            <a:ext cx="3353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572000" y="3638550"/>
            <a:ext cx="3353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963987" y="4014787"/>
            <a:ext cx="3353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445000" y="4010025"/>
            <a:ext cx="4572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0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H="1">
            <a:off x="4953000" y="3252787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H="1">
            <a:off x="4953000" y="4014787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3558790" y="3233677"/>
            <a:ext cx="3353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4112827" y="3638550"/>
            <a:ext cx="3353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3306762" y="4019549"/>
            <a:ext cx="47775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4104890" y="3233677"/>
            <a:ext cx="3353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4572000" y="3233677"/>
            <a:ext cx="3353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4602162" y="3643312"/>
            <a:ext cx="3353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3994150" y="4019549"/>
            <a:ext cx="3353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4424362" y="4014787"/>
            <a:ext cx="5032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/>
              <a:t>15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H="1">
            <a:off x="4953000" y="3633787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3558790" y="3233677"/>
            <a:ext cx="3353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4112827" y="3638550"/>
            <a:ext cx="3353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3306762" y="4019549"/>
            <a:ext cx="47775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10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4104890" y="3233677"/>
            <a:ext cx="3353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4572000" y="3233677"/>
            <a:ext cx="3353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0</a:t>
            </a: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4602162" y="3643312"/>
            <a:ext cx="3353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0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3994150" y="4019549"/>
            <a:ext cx="3353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4419600" y="4014787"/>
            <a:ext cx="43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/>
              <a:t>0</a:t>
            </a:r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1004888" y="4430712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1800" dirty="0">
                <a:solidFill>
                  <a:srgbClr val="333333"/>
                </a:solidFill>
              </a:rPr>
              <a:t>(5, 0, 0) </a:t>
            </a:r>
            <a:r>
              <a:rPr lang="en-US" sz="1800" dirty="0" err="1">
                <a:solidFill>
                  <a:srgbClr val="333333"/>
                </a:solidFill>
              </a:rPr>
              <a:t>bukan</a:t>
            </a:r>
            <a:r>
              <a:rPr lang="en-US" sz="1800" dirty="0">
                <a:solidFill>
                  <a:srgbClr val="333333"/>
                </a:solidFill>
              </a:rPr>
              <a:t> </a:t>
            </a:r>
            <a:r>
              <a:rPr lang="en-US" sz="1800" dirty="0" err="1">
                <a:solidFill>
                  <a:srgbClr val="333333"/>
                </a:solidFill>
              </a:rPr>
              <a:t>penyelesaian</a:t>
            </a:r>
            <a:r>
              <a:rPr lang="en-US" sz="1800" dirty="0">
                <a:solidFill>
                  <a:srgbClr val="333333"/>
                </a:solidFill>
              </a:rPr>
              <a:t>, </a:t>
            </a:r>
            <a:r>
              <a:rPr lang="en-US" sz="1800" dirty="0" err="1">
                <a:solidFill>
                  <a:srgbClr val="333333"/>
                </a:solidFill>
              </a:rPr>
              <a:t>karena</a:t>
            </a:r>
            <a:r>
              <a:rPr lang="en-US" sz="1800" dirty="0">
                <a:solidFill>
                  <a:srgbClr val="333333"/>
                </a:solidFill>
              </a:rPr>
              <a:t> </a:t>
            </a:r>
            <a:r>
              <a:rPr lang="en-US" sz="1800" dirty="0" err="1">
                <a:solidFill>
                  <a:srgbClr val="333333"/>
                </a:solidFill>
              </a:rPr>
              <a:t>substitusi</a:t>
            </a:r>
            <a:r>
              <a:rPr lang="en-US" sz="1800" dirty="0">
                <a:solidFill>
                  <a:srgbClr val="333333"/>
                </a:solidFill>
              </a:rPr>
              <a:t> </a:t>
            </a:r>
            <a:r>
              <a:rPr lang="en-US" i="1" dirty="0">
                <a:solidFill>
                  <a:srgbClr val="333333"/>
                </a:solidFill>
              </a:rPr>
              <a:t>x</a:t>
            </a:r>
            <a:r>
              <a:rPr lang="en-US" baseline="-25000" dirty="0">
                <a:solidFill>
                  <a:srgbClr val="333333"/>
                </a:solidFill>
              </a:rPr>
              <a:t>1</a:t>
            </a:r>
            <a:r>
              <a:rPr lang="en-US" dirty="0">
                <a:solidFill>
                  <a:srgbClr val="333333"/>
                </a:solidFill>
              </a:rPr>
              <a:t> = 5, </a:t>
            </a:r>
            <a:r>
              <a:rPr lang="en-US" i="1" dirty="0">
                <a:solidFill>
                  <a:srgbClr val="333333"/>
                </a:solidFill>
              </a:rPr>
              <a:t>x</a:t>
            </a:r>
            <a:r>
              <a:rPr lang="en-US" baseline="-25000" dirty="0">
                <a:solidFill>
                  <a:srgbClr val="333333"/>
                </a:solidFill>
              </a:rPr>
              <a:t>2 </a:t>
            </a:r>
            <a:r>
              <a:rPr lang="en-US" dirty="0">
                <a:solidFill>
                  <a:srgbClr val="333333"/>
                </a:solidFill>
              </a:rPr>
              <a:t>= 0, </a:t>
            </a:r>
            <a:r>
              <a:rPr lang="en-US" i="1" dirty="0">
                <a:solidFill>
                  <a:srgbClr val="333333"/>
                </a:solidFill>
              </a:rPr>
              <a:t>x</a:t>
            </a:r>
            <a:r>
              <a:rPr lang="en-US" baseline="-25000" dirty="0">
                <a:solidFill>
                  <a:srgbClr val="333333"/>
                </a:solidFill>
              </a:rPr>
              <a:t>3 </a:t>
            </a:r>
            <a:r>
              <a:rPr lang="en-US" dirty="0">
                <a:solidFill>
                  <a:srgbClr val="333333"/>
                </a:solidFill>
              </a:rPr>
              <a:t>= 0 di </a:t>
            </a:r>
            <a:r>
              <a:rPr lang="en-US" sz="1800" dirty="0" err="1">
                <a:solidFill>
                  <a:srgbClr val="333333"/>
                </a:solidFill>
              </a:rPr>
              <a:t>persamaan</a:t>
            </a:r>
            <a:r>
              <a:rPr lang="en-US" sz="1800" dirty="0">
                <a:solidFill>
                  <a:srgbClr val="333333"/>
                </a:solidFill>
              </a:rPr>
              <a:t> 1 </a:t>
            </a:r>
            <a:r>
              <a:rPr lang="en-US" sz="1800" dirty="0" err="1">
                <a:solidFill>
                  <a:srgbClr val="333333"/>
                </a:solidFill>
              </a:rPr>
              <a:t>dan</a:t>
            </a:r>
            <a:r>
              <a:rPr lang="en-US" sz="1800" dirty="0">
                <a:solidFill>
                  <a:srgbClr val="333333"/>
                </a:solidFill>
              </a:rPr>
              <a:t> 3 </a:t>
            </a:r>
            <a:r>
              <a:rPr lang="en-US" sz="1800" dirty="0" err="1">
                <a:solidFill>
                  <a:srgbClr val="333333"/>
                </a:solidFill>
              </a:rPr>
              <a:t>membua</a:t>
            </a:r>
            <a:r>
              <a:rPr lang="en-US" dirty="0" err="1">
                <a:solidFill>
                  <a:srgbClr val="333333"/>
                </a:solidFill>
              </a:rPr>
              <a:t>t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 err="1">
                <a:solidFill>
                  <a:srgbClr val="333333"/>
                </a:solidFill>
              </a:rPr>
              <a:t>pernyataan</a:t>
            </a:r>
            <a:r>
              <a:rPr lang="en-US" dirty="0">
                <a:solidFill>
                  <a:srgbClr val="333333"/>
                </a:solidFill>
              </a:rPr>
              <a:t> yang </a:t>
            </a:r>
            <a:r>
              <a:rPr lang="en-US" dirty="0" err="1">
                <a:solidFill>
                  <a:srgbClr val="333333"/>
                </a:solidFill>
              </a:rPr>
              <a:t>bernilai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 err="1">
                <a:solidFill>
                  <a:srgbClr val="333333"/>
                </a:solidFill>
              </a:rPr>
              <a:t>salah</a:t>
            </a:r>
            <a:endParaRPr lang="en-US" sz="1800" dirty="0">
              <a:solidFill>
                <a:srgbClr val="333333"/>
              </a:solidFill>
            </a:endParaRP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990600" y="4419600"/>
            <a:ext cx="75739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1800" dirty="0">
                <a:solidFill>
                  <a:srgbClr val="333333"/>
                </a:solidFill>
              </a:rPr>
              <a:t>(5, 5, 5) </a:t>
            </a:r>
            <a:r>
              <a:rPr lang="en-US" sz="1800" dirty="0" err="1">
                <a:solidFill>
                  <a:srgbClr val="333333"/>
                </a:solidFill>
              </a:rPr>
              <a:t>bukan</a:t>
            </a:r>
            <a:r>
              <a:rPr lang="en-US" sz="1800" dirty="0">
                <a:solidFill>
                  <a:srgbClr val="333333"/>
                </a:solidFill>
              </a:rPr>
              <a:t> </a:t>
            </a:r>
            <a:r>
              <a:rPr lang="en-US" sz="1800" dirty="0" err="1">
                <a:solidFill>
                  <a:srgbClr val="333333"/>
                </a:solidFill>
              </a:rPr>
              <a:t>penyelesaian</a:t>
            </a:r>
            <a:r>
              <a:rPr lang="en-US" sz="1800" dirty="0">
                <a:solidFill>
                  <a:srgbClr val="333333"/>
                </a:solidFill>
              </a:rPr>
              <a:t> </a:t>
            </a:r>
            <a:r>
              <a:rPr lang="en-US" sz="1800" dirty="0" err="1">
                <a:solidFill>
                  <a:srgbClr val="333333"/>
                </a:solidFill>
              </a:rPr>
              <a:t>karena</a:t>
            </a:r>
            <a:r>
              <a:rPr lang="en-US" sz="1800" dirty="0">
                <a:solidFill>
                  <a:srgbClr val="333333"/>
                </a:solidFill>
              </a:rPr>
              <a:t> </a:t>
            </a:r>
            <a:r>
              <a:rPr lang="en-US" sz="1800" dirty="0" err="1">
                <a:solidFill>
                  <a:srgbClr val="333333"/>
                </a:solidFill>
              </a:rPr>
              <a:t>tidak</a:t>
            </a:r>
            <a:r>
              <a:rPr lang="en-US" sz="1800" dirty="0">
                <a:solidFill>
                  <a:srgbClr val="333333"/>
                </a:solidFill>
              </a:rPr>
              <a:t> </a:t>
            </a:r>
            <a:r>
              <a:rPr lang="en-US" sz="1800" dirty="0" err="1">
                <a:solidFill>
                  <a:srgbClr val="333333"/>
                </a:solidFill>
              </a:rPr>
              <a:t>memenuhi</a:t>
            </a:r>
            <a:r>
              <a:rPr lang="en-US" sz="1800" dirty="0">
                <a:solidFill>
                  <a:srgbClr val="333333"/>
                </a:solidFill>
              </a:rPr>
              <a:t> </a:t>
            </a:r>
            <a:r>
              <a:rPr lang="en-US" sz="1800" dirty="0" err="1">
                <a:solidFill>
                  <a:srgbClr val="333333"/>
                </a:solidFill>
              </a:rPr>
              <a:t>semua</a:t>
            </a:r>
            <a:r>
              <a:rPr lang="en-US" sz="1800" dirty="0">
                <a:solidFill>
                  <a:srgbClr val="333333"/>
                </a:solidFill>
              </a:rPr>
              <a:t> </a:t>
            </a:r>
            <a:r>
              <a:rPr lang="en-US" sz="1800" dirty="0" err="1">
                <a:solidFill>
                  <a:srgbClr val="333333"/>
                </a:solidFill>
              </a:rPr>
              <a:t>persamaan</a:t>
            </a:r>
            <a:r>
              <a:rPr lang="en-US" sz="1800" dirty="0">
                <a:solidFill>
                  <a:srgbClr val="333333"/>
                </a:solidFill>
              </a:rPr>
              <a:t> </a:t>
            </a:r>
            <a:r>
              <a:rPr lang="en-US" sz="1600" dirty="0"/>
              <a:t>.</a:t>
            </a:r>
            <a:endParaRPr lang="en-US" sz="1800" dirty="0">
              <a:solidFill>
                <a:srgbClr val="333333"/>
              </a:solidFill>
            </a:endParaRPr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1028700" y="4419600"/>
            <a:ext cx="7277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1800" dirty="0">
                <a:solidFill>
                  <a:srgbClr val="333333"/>
                </a:solidFill>
              </a:rPr>
              <a:t>(5, 5, 0)  </a:t>
            </a:r>
            <a:r>
              <a:rPr lang="en-US" sz="1800" dirty="0" err="1">
                <a:solidFill>
                  <a:srgbClr val="333333"/>
                </a:solidFill>
              </a:rPr>
              <a:t>adalah</a:t>
            </a:r>
            <a:r>
              <a:rPr lang="en-US" sz="1800" dirty="0">
                <a:solidFill>
                  <a:srgbClr val="333333"/>
                </a:solidFill>
              </a:rPr>
              <a:t> penyelesaian.</a:t>
            </a:r>
            <a:endParaRPr lang="en-US" sz="1600" dirty="0"/>
          </a:p>
        </p:txBody>
      </p:sp>
      <p:sp>
        <p:nvSpPr>
          <p:cNvPr id="37" name="AutoShape 4"/>
          <p:cNvSpPr txBox="1">
            <a:spLocks noChangeArrowheads="1"/>
          </p:cNvSpPr>
          <p:nvPr/>
        </p:nvSpPr>
        <p:spPr bwMode="auto">
          <a:xfrm>
            <a:off x="1371600" y="1600200"/>
            <a:ext cx="6477000" cy="1600200"/>
          </a:xfrm>
          <a:prstGeom prst="foldedCorner">
            <a:avLst>
              <a:gd name="adj" fmla="val 12500"/>
            </a:avLst>
          </a:prstGeom>
          <a:solidFill>
            <a:srgbClr val="FFE2C5"/>
          </a:solidFill>
          <a:ln w="12700" algn="ctr">
            <a:solidFill>
              <a:schemeClr val="bg2"/>
            </a:solidFill>
            <a:round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itchFamily="82" charset="0"/>
                <a:ea typeface="+mn-ea"/>
                <a:cs typeface="+mn-cs"/>
              </a:rPr>
              <a:t>D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efinisi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1.3: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Penyelesaian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2000" dirty="0" err="1">
                <a:cs typeface="Times New Roman" pitchFamily="18" charset="0"/>
              </a:rPr>
              <a:t>Penyelesaian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suatu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spl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adalah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himpunan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nilai-nilai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S</a:t>
            </a:r>
            <a:r>
              <a:rPr lang="en-US" sz="2000" dirty="0">
                <a:cs typeface="Times New Roman" pitchFamily="18" charset="0"/>
              </a:rPr>
              <a:t> yang </a:t>
            </a:r>
            <a:r>
              <a:rPr lang="en-US" sz="2000" dirty="0" err="1">
                <a:cs typeface="Times New Roman" pitchFamily="18" charset="0"/>
              </a:rPr>
              <a:t>jika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disubstitusikan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ke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unknown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en-US" sz="2000" dirty="0" err="1">
                <a:cs typeface="Times New Roman" pitchFamily="18" charset="0"/>
              </a:rPr>
              <a:t>maka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sistem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persamaan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dipenuhi</a:t>
            </a:r>
            <a:r>
              <a:rPr lang="en-US" sz="2000" dirty="0">
                <a:cs typeface="Times New Roman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0" y="3364468"/>
            <a:ext cx="112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2: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4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9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9" grpId="0" animBg="1"/>
      <p:bldP spid="30729" grpId="1" animBg="1"/>
      <p:bldP spid="30730" grpId="0" animBg="1"/>
      <p:bldP spid="30730" grpId="1" animBg="1"/>
      <p:bldP spid="30731" grpId="0" animBg="1"/>
      <p:bldP spid="30731" grpId="1" animBg="1"/>
      <p:bldP spid="30732" grpId="0" animBg="1"/>
      <p:bldP spid="30732" grpId="1" animBg="1"/>
      <p:bldP spid="30733" grpId="0" animBg="1"/>
      <p:bldP spid="30733" grpId="1" animBg="1"/>
      <p:bldP spid="30734" grpId="0" animBg="1"/>
      <p:bldP spid="30734" grpId="1" animBg="1"/>
      <p:bldP spid="30735" grpId="0" animBg="1"/>
      <p:bldP spid="30735" grpId="1" animBg="1"/>
      <p:bldP spid="30736" grpId="0" animBg="1"/>
      <p:bldP spid="30736" grpId="1" animBg="1"/>
      <p:bldP spid="30737" grpId="0" animBg="1"/>
      <p:bldP spid="30737" grpId="1" animBg="1"/>
      <p:bldP spid="30737" grpId="2" animBg="1"/>
      <p:bldP spid="30737" grpId="3" animBg="1"/>
      <p:bldP spid="30738" grpId="0" animBg="1"/>
      <p:bldP spid="30738" grpId="1" animBg="1"/>
      <p:bldP spid="30738" grpId="2" animBg="1"/>
      <p:bldP spid="30738" grpId="3" animBg="1"/>
      <p:bldP spid="30739" grpId="0" animBg="1"/>
      <p:bldP spid="30739" grpId="1" animBg="1"/>
      <p:bldP spid="30740" grpId="0" animBg="1"/>
      <p:bldP spid="30740" grpId="1" animBg="1"/>
      <p:bldP spid="30741" grpId="0" animBg="1"/>
      <p:bldP spid="30741" grpId="1" animBg="1"/>
      <p:bldP spid="30742" grpId="0" animBg="1"/>
      <p:bldP spid="30742" grpId="1" animBg="1"/>
      <p:bldP spid="30743" grpId="0" animBg="1"/>
      <p:bldP spid="30743" grpId="1" animBg="1"/>
      <p:bldP spid="30744" grpId="0" animBg="1"/>
      <p:bldP spid="30744" grpId="1" animBg="1"/>
      <p:bldP spid="30745" grpId="0" animBg="1"/>
      <p:bldP spid="30745" grpId="1" animBg="1"/>
      <p:bldP spid="30746" grpId="0" animBg="1"/>
      <p:bldP spid="30746" grpId="1" animBg="1"/>
      <p:bldP spid="30747" grpId="0" animBg="1"/>
      <p:bldP spid="30747" grpId="1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3" grpId="0" animBg="1"/>
      <p:bldP spid="30754" grpId="0" animBg="1"/>
      <p:bldP spid="30755" grpId="0" animBg="1"/>
      <p:bldP spid="30758" grpId="0"/>
      <p:bldP spid="30758" grpId="1"/>
      <p:bldP spid="30759" grpId="0"/>
      <p:bldP spid="30759" grpId="1"/>
      <p:bldP spid="30760" grpId="0"/>
      <p:bldP spid="37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eliminasi-substitusi</a:t>
            </a:r>
            <a:r>
              <a:rPr lang="en-US" dirty="0"/>
              <a:t> (e-s)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fontScale="62500" lnSpcReduction="20000"/>
          </a:bodyPr>
          <a:lstStyle/>
          <a:p>
            <a:pPr eaLnBrk="1" hangingPunct="1"/>
            <a:endParaRPr lang="en-US" sz="1600" dirty="0"/>
          </a:p>
          <a:p>
            <a:pPr eaLnBrk="1" hangingPunct="1">
              <a:buNone/>
            </a:pPr>
            <a:r>
              <a:rPr lang="en-US" sz="1600" dirty="0" err="1"/>
              <a:t>Spl</a:t>
            </a:r>
            <a:r>
              <a:rPr lang="en-US" sz="1600" dirty="0"/>
              <a:t>:</a:t>
            </a: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/>
          </a:p>
          <a:p>
            <a:pPr eaLnBrk="1" hangingPunct="1">
              <a:buFont typeface="+mj-lt"/>
              <a:buAutoNum type="arabicPeriod"/>
            </a:pPr>
            <a:r>
              <a:rPr lang="en-US" sz="1600" dirty="0" err="1"/>
              <a:t>Eliminasi</a:t>
            </a:r>
            <a:r>
              <a:rPr lang="en-US" sz="1600" dirty="0"/>
              <a:t> </a:t>
            </a:r>
            <a:r>
              <a:rPr lang="en-US" sz="1600" i="1" dirty="0"/>
              <a:t>x</a:t>
            </a:r>
            <a:r>
              <a:rPr lang="en-US" sz="1600" dirty="0"/>
              <a:t> (</a:t>
            </a:r>
            <a:r>
              <a:rPr lang="en-US" sz="1600" dirty="0" err="1"/>
              <a:t>persamaan</a:t>
            </a:r>
            <a:r>
              <a:rPr lang="en-US" sz="1600" dirty="0"/>
              <a:t> 1 </a:t>
            </a:r>
            <a:r>
              <a:rPr lang="en-US" sz="1600" dirty="0" err="1"/>
              <a:t>dan</a:t>
            </a:r>
            <a:r>
              <a:rPr lang="en-US" sz="1600" dirty="0"/>
              <a:t> 2)</a:t>
            </a:r>
          </a:p>
          <a:p>
            <a:pPr marL="1257300" lvl="2" indent="-342900" eaLnBrk="1" hangingPunct="1">
              <a:buFont typeface="+mj-lt"/>
              <a:buAutoNum type="arabicPeriod"/>
            </a:pPr>
            <a:endParaRPr lang="en-US" dirty="0"/>
          </a:p>
          <a:p>
            <a:pPr marL="800100" lvl="1" indent="-342900" eaLnBrk="1" hangingPunct="1">
              <a:buFont typeface="+mj-lt"/>
              <a:buAutoNum type="arabicPeriod"/>
            </a:pPr>
            <a:endParaRPr lang="en-US" sz="1600" dirty="0"/>
          </a:p>
          <a:p>
            <a:pPr eaLnBrk="1" hangingPunct="1">
              <a:buFont typeface="+mj-lt"/>
              <a:buAutoNum type="arabicPeriod"/>
            </a:pPr>
            <a:r>
              <a:rPr lang="en-US" sz="1600" dirty="0" err="1"/>
              <a:t>Eliminasi</a:t>
            </a:r>
            <a:r>
              <a:rPr lang="en-US" sz="1600" dirty="0"/>
              <a:t> </a:t>
            </a:r>
            <a:r>
              <a:rPr lang="en-US" sz="1600" i="1" dirty="0"/>
              <a:t>x</a:t>
            </a:r>
            <a:r>
              <a:rPr lang="en-US" sz="1600" dirty="0"/>
              <a:t> (</a:t>
            </a:r>
            <a:r>
              <a:rPr lang="en-US" sz="1600" dirty="0" err="1"/>
              <a:t>persamaan</a:t>
            </a:r>
            <a:r>
              <a:rPr lang="en-US" sz="1600" dirty="0"/>
              <a:t> 2 </a:t>
            </a:r>
            <a:r>
              <a:rPr lang="en-US" sz="1600" dirty="0" err="1"/>
              <a:t>dan</a:t>
            </a:r>
            <a:r>
              <a:rPr lang="en-US" sz="1600" dirty="0"/>
              <a:t> 3)</a:t>
            </a:r>
          </a:p>
          <a:p>
            <a:pPr marL="800100" lvl="1" indent="-342900" eaLnBrk="1" hangingPunct="1">
              <a:buFont typeface="+mj-lt"/>
              <a:buAutoNum type="arabicPeriod"/>
            </a:pPr>
            <a:endParaRPr lang="en-US" sz="1600" dirty="0"/>
          </a:p>
          <a:p>
            <a:pPr marL="800100" lvl="1" indent="-342900" eaLnBrk="1" hangingPunct="1">
              <a:buFont typeface="+mj-lt"/>
              <a:buAutoNum type="arabicPeriod"/>
            </a:pPr>
            <a:endParaRPr lang="en-US" sz="1600" dirty="0"/>
          </a:p>
          <a:p>
            <a:pPr eaLnBrk="1" hangingPunct="1">
              <a:buFont typeface="+mj-lt"/>
              <a:buAutoNum type="arabicPeriod"/>
            </a:pPr>
            <a:r>
              <a:rPr lang="en-US" sz="1600" dirty="0" err="1"/>
              <a:t>Eliminasi</a:t>
            </a:r>
            <a:r>
              <a:rPr lang="en-US" sz="1600" dirty="0"/>
              <a:t> </a:t>
            </a:r>
            <a:r>
              <a:rPr lang="en-US" sz="1600" i="1" dirty="0"/>
              <a:t>z</a:t>
            </a:r>
          </a:p>
          <a:p>
            <a:pPr eaLnBrk="1" hangingPunct="1">
              <a:buFont typeface="+mj-lt"/>
              <a:buAutoNum type="arabicPeriod"/>
            </a:pPr>
            <a:endParaRPr lang="en-US" sz="1600" dirty="0"/>
          </a:p>
          <a:p>
            <a:pPr marL="800100" lvl="1" indent="-342900" eaLnBrk="1" hangingPunct="1">
              <a:buFont typeface="+mj-lt"/>
              <a:buAutoNum type="arabicPeriod"/>
            </a:pPr>
            <a:endParaRPr lang="en-US" sz="1600" dirty="0"/>
          </a:p>
          <a:p>
            <a:pPr eaLnBrk="1" hangingPunct="1">
              <a:buFont typeface="+mj-lt"/>
              <a:buAutoNum type="arabicPeriod"/>
            </a:pPr>
            <a:r>
              <a:rPr lang="en-US" sz="1600" dirty="0" err="1"/>
              <a:t>Substitusi</a:t>
            </a:r>
            <a:r>
              <a:rPr lang="en-US" sz="1600" dirty="0"/>
              <a:t> </a:t>
            </a:r>
            <a:r>
              <a:rPr lang="en-US" sz="1600" i="1" dirty="0"/>
              <a:t>y</a:t>
            </a:r>
          </a:p>
          <a:p>
            <a:pPr marL="800100" lvl="1" indent="-342900" eaLnBrk="1" hangingPunct="1">
              <a:buFont typeface="+mj-lt"/>
              <a:buAutoNum type="arabicPeriod"/>
            </a:pPr>
            <a:endParaRPr lang="en-US" sz="1600" dirty="0"/>
          </a:p>
          <a:p>
            <a:pPr marL="800100" lvl="1" indent="-342900" eaLnBrk="1" hangingPunct="1">
              <a:buFont typeface="+mj-lt"/>
              <a:buAutoNum type="arabicPeriod"/>
            </a:pPr>
            <a:endParaRPr lang="en-US" sz="1600" dirty="0"/>
          </a:p>
          <a:p>
            <a:pPr eaLnBrk="1" hangingPunct="1">
              <a:buFont typeface="+mj-lt"/>
              <a:buAutoNum type="arabicPeriod"/>
            </a:pPr>
            <a:r>
              <a:rPr lang="en-US" sz="1600" dirty="0" err="1"/>
              <a:t>Substitusi</a:t>
            </a:r>
            <a:r>
              <a:rPr lang="en-US" sz="1600" dirty="0"/>
              <a:t> </a:t>
            </a:r>
            <a:r>
              <a:rPr lang="en-US" sz="1600" i="1" dirty="0"/>
              <a:t>y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i="1" dirty="0"/>
              <a:t>z</a:t>
            </a:r>
          </a:p>
          <a:p>
            <a:pPr lvl="1" eaLnBrk="1" hangingPunct="1"/>
            <a:endParaRPr lang="en-US" sz="1600" dirty="0"/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670050" y="1582737"/>
          <a:ext cx="187960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7950" imgH="863225" progId="Equation.DSMT4">
                  <p:embed/>
                </p:oleObj>
              </mc:Choice>
              <mc:Fallback>
                <p:oleObj name="Equation" r:id="rId4" imgW="1497950" imgH="863225" progId="Equation.DSMT4">
                  <p:embed/>
                  <p:pic>
                    <p:nvPicPr>
                      <p:cNvPr id="31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1582737"/>
                        <a:ext cx="1879600" cy="108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Text Box 188"/>
          <p:cNvSpPr txBox="1">
            <a:spLocks noChangeArrowheads="1"/>
          </p:cNvSpPr>
          <p:nvPr/>
        </p:nvSpPr>
        <p:spPr bwMode="auto">
          <a:xfrm>
            <a:off x="3616325" y="1457325"/>
            <a:ext cx="133667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/>
              <a:t>persamaan</a:t>
            </a:r>
            <a:r>
              <a:rPr lang="en-US" sz="1600" dirty="0"/>
              <a:t> 1</a:t>
            </a:r>
          </a:p>
          <a:p>
            <a:pPr>
              <a:lnSpc>
                <a:spcPct val="120000"/>
              </a:lnSpc>
            </a:pPr>
            <a:r>
              <a:rPr lang="en-US" sz="1600" dirty="0" err="1"/>
              <a:t>persamaan</a:t>
            </a:r>
            <a:r>
              <a:rPr lang="en-US" sz="1600" dirty="0"/>
              <a:t> 2</a:t>
            </a:r>
          </a:p>
          <a:p>
            <a:pPr>
              <a:lnSpc>
                <a:spcPct val="120000"/>
              </a:lnSpc>
            </a:pPr>
            <a:r>
              <a:rPr lang="en-US" sz="1600" dirty="0" err="1"/>
              <a:t>persamaan</a:t>
            </a:r>
            <a:r>
              <a:rPr lang="en-US" sz="1600" dirty="0"/>
              <a:t> 3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51" imgH="164885" progId="Equation.DSMT4">
                  <p:embed/>
                </p:oleObj>
              </mc:Choice>
              <mc:Fallback>
                <p:oleObj name="Equation" r:id="rId6" imgW="114151" imgH="164885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810000" y="2590800"/>
          <a:ext cx="4419600" cy="497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35400" imgH="431800" progId="Equation.DSMT4">
                  <p:embed/>
                </p:oleObj>
              </mc:Choice>
              <mc:Fallback>
                <p:oleObj name="Equation" r:id="rId8" imgW="3835400" imgH="4318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590800"/>
                        <a:ext cx="4419600" cy="4975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3962400" y="3429000"/>
          <a:ext cx="43180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746500" imgH="431800" progId="Equation.DSMT4">
                  <p:embed/>
                </p:oleObj>
              </mc:Choice>
              <mc:Fallback>
                <p:oleObj name="Equation" r:id="rId10" imgW="3746500" imgH="431800" progId="Equation.DSMT4">
                  <p:embed/>
                  <p:pic>
                    <p:nvPicPr>
                      <p:cNvPr id="1198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429000"/>
                        <a:ext cx="431800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3972718" y="4114800"/>
          <a:ext cx="19605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1800" imgH="431800" progId="Equation.DSMT4">
                  <p:embed/>
                </p:oleObj>
              </mc:Choice>
              <mc:Fallback>
                <p:oleObj name="Equation" r:id="rId12" imgW="1701800" imgH="431800" progId="Equation.DSMT4">
                  <p:embed/>
                  <p:pic>
                    <p:nvPicPr>
                      <p:cNvPr id="1198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718" y="4114800"/>
                        <a:ext cx="1960563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7" name="Object 9"/>
          <p:cNvGraphicFramePr>
            <a:graphicFrameLocks noChangeAspect="1"/>
          </p:cNvGraphicFramePr>
          <p:nvPr/>
        </p:nvGraphicFramePr>
        <p:xfrm>
          <a:off x="4038600" y="4953000"/>
          <a:ext cx="15367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33500" imgH="431800" progId="Equation.DSMT4">
                  <p:embed/>
                </p:oleObj>
              </mc:Choice>
              <mc:Fallback>
                <p:oleObj name="Equation" r:id="rId14" imgW="1333500" imgH="431800" progId="Equation.DSMT4">
                  <p:embed/>
                  <p:pic>
                    <p:nvPicPr>
                      <p:cNvPr id="1198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953000"/>
                        <a:ext cx="153670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8" name="Object 10"/>
          <p:cNvGraphicFramePr>
            <a:graphicFrameLocks noChangeAspect="1"/>
          </p:cNvGraphicFramePr>
          <p:nvPr/>
        </p:nvGraphicFramePr>
        <p:xfrm>
          <a:off x="4038600" y="5791200"/>
          <a:ext cx="207803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03400" imgH="431800" progId="Equation.DSMT4">
                  <p:embed/>
                </p:oleObj>
              </mc:Choice>
              <mc:Fallback>
                <p:oleObj name="Equation" r:id="rId16" imgW="1803400" imgH="431800" progId="Equation.DSMT4">
                  <p:embed/>
                  <p:pic>
                    <p:nvPicPr>
                      <p:cNvPr id="1198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791200"/>
                        <a:ext cx="2078038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 autoUpdateAnimBg="0" advAuto="0"/>
      <p:bldP spid="92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709DB3E-CE98-27FF-298C-FAEE83AA7F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NERACA MASSA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1973F0F-3F05-93BE-883E-ABAA81AA15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TANPA REAKSI KIMIA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SHSPRING_BG_AUDIO_DURATION_TAG" val="0.0000000"/>
  <p:tag name="ISPRING_RESOURCE_PATHS_HASH_PRESENTER" val="85e7bbdcac0104c3818369dd7b6eca15bbbd94"/>
  <p:tag name="ISPRING_SCORM_RATE_SLIDES" val="0"/>
  <p:tag name="ISPRING_SCORM_RATE_QUIZZES" val="0"/>
  <p:tag name="ISPRING_SCORM_PASSING_SCORE" val="0.0000000000"/>
  <p:tag name="ISPRING_UUID" val="{AB0DA40A-BCE3-4AA7-989D-AF01FB0AF8B8}"/>
  <p:tag name="ISPRING_PRESENTATION_INFO" val="&lt;?xml version=&quot;1.0&quot; encoding=&quot;UTF-8&quot; standalone=&quot;no&quot; ?&gt;&#10;&lt;presentation&gt;&#10;&#10;  &lt;slides&gt;&#10;    &lt;slide duration=&quot;8448&quot; id=&quot;{7F555B04-8B58-41B5-894A-274B8340F8BD}&quot; pptId=&quot;256&quot; transitionDuration=&quot;0&quot;/&gt;&#10;    &lt;slide duration=&quot;21174&quot; id=&quot;{5DF94C5B-B609-4043-95CA-A95282D7D721}&quot; pptId=&quot;257&quot; transitionDuration=&quot;0&quot;/&gt;&#10;    &lt;slide duration=&quot;45670&quot; id=&quot;{8CE4C028-8C6D-4EF1-8D0A-FD0EFED7BAC2}&quot; pptId=&quot;258&quot; transitionDuration=&quot;0&quot;/&gt;&#10;    &lt;slide duration=&quot;10167&quot; id=&quot;{EE6B7DB9-3D17-44E7-9FAF-224BD0B1AFCA}&quot; pptId=&quot;259&quot; transitionDuration=&quot;500&quot;/&gt;&#10;    &lt;slide duration=&quot;17070&quot; id=&quot;{A0A45E5F-E48F-4DAB-BE02-F083D326D65E}&quot; pptId=&quot;260&quot; transitionDuration=&quot;0&quot;/&gt;&#10;    &lt;slide duration=&quot;6258&quot; id=&quot;{3462690E-450C-44D1-97C8-4074D530A438}&quot; pptId=&quot;262&quot; transitionDuration=&quot;0&quot;/&gt;&#10;    &lt;slide duration=&quot;50739&quot; id=&quot;{E61C684A-835A-4E71-90EE-BDC25B1D118F}&quot; pptId=&quot;264&quot; transitionDuration=&quot;0&quot;/&gt;&#10;    &lt;slide duration=&quot;34703&quot; id=&quot;{C34E926E-53C9-4B9E-8952-AB2A229F9246}&quot; pptId=&quot;265&quot; transitionDuration=&quot;0&quot;/&gt;&#10;    &lt;slide duration=&quot;8161&quot; id=&quot;{729E6742-37FE-4F24-A1B4-A330CCAF7B6E}&quot; pptId=&quot;266&quot; transitionDuration=&quot;0&quot;/&gt;&#10;    &lt;slide duration=&quot;906793&quot; id=&quot;{DEDD64FC-E630-4B56-8EFA-D71C4143269A}&quot; pptId=&quot;268&quot; transitionDuration=&quot;0&quot;/&gt;&#10;    &lt;slide duration=&quot;9945&quot; id=&quot;{424A68A4-CBA7-4A2B-8FFC-E4D6636FFB16}&quot; pptId=&quot;269&quot; transitionDuration=&quot;0&quot;/&gt;&#10;    &lt;slide duration=&quot;20977&quot; id=&quot;{F5D3591A-4372-4B1D-88FA-0B4DC9AC2524}&quot; pptId=&quot;270&quot; transitionDuration=&quot;0&quot;/&gt;&#10;    &lt;slide duration=&quot;2761&quot; id=&quot;{09BA8F87-C116-4D85-B7FB-983E3E086A13}&quot; pptId=&quot;271&quot; transitionDuration=&quot;0&quot;/&gt;&#10;    &lt;slide duration=&quot;2530&quot; id=&quot;{1AEEEF41-0C10-475D-B35C-7B6F1819545C}&quot; pptId=&quot;272&quot; transitionDuration=&quot;0&quot;/&gt;&#10;    &lt;slide duration=&quot;11617&quot; id=&quot;{E7ECB1FB-E522-4DCE-92E8-0CDEED198811}&quot; pptId=&quot;273&quot; transitionDuration=&quot;0&quot;/&gt;&#10;    &lt;slide duration=&quot;7462&quot; id=&quot;{E81A8A8C-AAA4-4A53-95DC-2A666ECF5BF2}&quot; pptId=&quot;274&quot; transitionDuration=&quot;0&quot;/&gt;&#10;    &lt;slide duration=&quot;4606&quot; id=&quot;{9420473D-DB6A-4F33-9D79-4B79E1B24742}&quot; pptId=&quot;275&quot; transitionDuration=&quot;0&quot;/&gt;&#10;    &lt;slide duration=&quot;7117&quot; id=&quot;{15B9F40C-1757-4131-87F4-6B1D4B85383C}&quot; pptId=&quot;276&quot; transitionDuration=&quot;0&quot;/&gt;&#10;    &lt;slide duration=&quot;1669&quot; id=&quot;{40A7FCE4-A2E2-4FEB-B1E4-0FF616D19075}&quot; pptId=&quot;277&quot; transitionDuration=&quot;0&quot;/&gt;&#10;    &lt;slide duration=&quot;1716&quot; id=&quot;{CBCFA6F1-AEA6-4AF5-BA37-09B7BBF73277}&quot; pptId=&quot;278&quot; transitionDuration=&quot;0&quot;/&gt;&#10;    &lt;slide duration=&quot;1763&quot; id=&quot;{7930760A-5E86-48E8-806B-28ABAA755C20}&quot; pptId=&quot;279&quot; transitionDuration=&quot;0&quot;/&gt;&#10;    &lt;slide duration=&quot;1794&quot; id=&quot;{713F42FE-937E-4B82-AB4E-9AEA35757CCA}&quot; pptId=&quot;280&quot; transitionDuration=&quot;0&quot;/&gt;&#10;    &lt;slide duration=&quot;1435&quot; id=&quot;{5FA97743-1D09-456F-B3EA-1F66655E4488}&quot; pptId=&quot;282&quot; transitionDuration=&quot;0&quot;/&gt;&#10;    &lt;slide duration=&quot;1304&quot; id=&quot;{04616C0B-749D-404D-B243-5320839277CF}&quot; pptId=&quot;283&quot; transitionDuration=&quot;0&quot;/&gt;&#10;    &lt;slide duration=&quot;1415&quot; id=&quot;{78567801-5DC8-47F1-B254-66EE23BBDE84}&quot; pptId=&quot;284&quot; transitionDuration=&quot;0&quot;/&gt;&#10;    &lt;slide duration=&quot;1264&quot; id=&quot;{9E0D962D-D4B8-433A-AD32-495C19FAFD6C}&quot; pptId=&quot;285&quot; transitionDuration=&quot;0&quot;/&gt;&#10;    &lt;slide duration=&quot;1&quot; id=&quot;{916A776F-838F-4ED0-A9CE-08EB0933BA0D}&quot; pptId=&quot;287&quot; transitionDuration=&quot;500&quot;/&gt;&#10;    &lt;slide duration=&quot;997&quot; id=&quot;{7788A69B-92CC-47F2-AD86-76EC13D291C4}&quot; pptId=&quot;288&quot; transitionDuration=&quot;0&quot;/&gt;&#10;    &lt;slide duration=&quot;1263&quot; id=&quot;{272F1171-1D14-422B-A04C-A4EF068BF635}&quot; pptId=&quot;289&quot; transitionDuration=&quot;0&quot;/&gt;&#10;    &lt;slide duration=&quot;1545&quot; id=&quot;{5EE387AC-82A1-4025-BFD3-0F3BCC556C44}&quot; pptId=&quot;290&quot; transitionDuration=&quot;0&quot;/&gt;&#10;    &lt;slide duration=&quot;1794&quot; id=&quot;{1FB2CF11-1B26-4A08-9F1D-3F8BF78F8CBA}&quot; pptId=&quot;291&quot; transitionDuration=&quot;0&quot;/&gt;&#10;    &lt;slide duration=&quot;1353&quot; id=&quot;{194541E2-135F-4E5F-A36D-EE3743F355DD}&quot; pptId=&quot;292&quot; transitionDuration=&quot;0&quot;/&gt;&#10;    &lt;slide duration=&quot;1592&quot; id=&quot;{D5DD4DD1-1B3E-46B7-AD84-18752BF26A4C}&quot; pptId=&quot;293&quot; transitionDuration=&quot;0&quot;/&gt;&#10;    &lt;slide duration=&quot;1404&quot; id=&quot;{7821DE4B-9E2F-4E27-98C5-FCA3541D0B61}&quot; pptId=&quot;294&quot; transitionDuration=&quot;0&quot;/&gt;&#10;    &lt;slide duration=&quot;1544&quot; id=&quot;{92AA2914-E68E-4DD1-B9FA-3E4BDCC5E0E3}&quot; pptId=&quot;295&quot; transitionDuration=&quot;0&quot;/&gt;&#10;    &lt;slide duration=&quot;1342&quot; id=&quot;{60DADDF4-0CF2-4F93-BE7F-07DECAAF6FFF}&quot; pptId=&quot;296&quot; transitionDuration=&quot;0&quot;/&gt;&#10;    &lt;slide duration=&quot;1310&quot; id=&quot;{921D9066-4308-4194-9B95-C32071B4263D}&quot; pptId=&quot;297&quot; transitionDuration=&quot;0&quot;/&gt;&#10;    &lt;slide duration=&quot;1451&quot; id=&quot;{99C280D3-798A-4A8F-AA04-3E8884BA887A}&quot; pptId=&quot;298&quot; transitionDuration=&quot;0&quot;/&gt;&#10;    &lt;slide duration=&quot;1185&quot; id=&quot;{E0ABBCBF-774F-4253-A9AA-A51CB022F9D4}&quot; pptId=&quot;299&quot; transitionDuration=&quot;0&quot;/&gt;&#10;    &lt;slide duration=&quot;1170&quot; id=&quot;{0ED27798-B317-43EE-ADFA-17BCEC195B70}&quot; pptId=&quot;300&quot; transitionDuration=&quot;0&quot;/&gt;&#10;    &lt;slide duration=&quot;1155&quot; id=&quot;{95657B71-41C6-4B7A-9989-154B8DFD0F4F}&quot; pptId=&quot;301&quot; transitionDuration=&quot;0&quot;/&gt;&#10;    &lt;slide duration=&quot;1076&quot; id=&quot;{EC63CBC0-31B1-404A-A994-AE2FC31BF7CA}&quot; pptId=&quot;302&quot; transitionDuration=&quot;0&quot;/&gt;&#10;    &lt;slide duration=&quot;1115&quot; id=&quot;{B59E31E8-0DBE-403C-A609-314C76881903}&quot; pptId=&quot;303&quot; transitionDuration=&quot;0&quot;/&gt;&#10;    &lt;slide duration=&quot;1120&quot; id=&quot;{C3C26567-0AE0-44D7-A332-A5CA793D4F11}&quot; pptId=&quot;304&quot; transitionDuration=&quot;0&quot;/&gt;&#10;    &lt;slide duration=&quot;1077&quot; id=&quot;{6E76B49F-1BBD-462C-995C-7D277F7BC4C3}&quot; pptId=&quot;305&quot; transitionDuration=&quot;0&quot;/&gt;&#10;    &lt;slide duration=&quot;1092&quot; id=&quot;{8D595AF0-453B-4471-A3EE-0651C7082AB0}&quot; pptId=&quot;306&quot; transitionDuration=&quot;0&quot;/&gt;&#10;    &lt;slide duration=&quot;1045&quot; id=&quot;{01EE449C-DDE1-4A41-A8ED-608788DE4B75}&quot; pptId=&quot;307&quot; transitionDuration=&quot;0&quot;/&gt;&#10;    &lt;slide duration=&quot;1170&quot; id=&quot;{A311AD5D-1B51-4ABB-B88A-BAD2865AB44F}&quot; pptId=&quot;308&quot; transitionDuration=&quot;0&quot;/&gt;&#10;    &lt;slide duration=&quot;1264&quot; id=&quot;{C41731B4-DF20-4FA4-943D-3E77BC1CBB91}&quot; pptId=&quot;309&quot; transitionDuration=&quot;0&quot;/&gt;&#10;    &lt;slide duration=&quot;982&quot; id=&quot;{E226A958-FAA0-4028-999F-80A9C595E653}&quot; pptId=&quot;310&quot; transitionDuration=&quot;0&quot;/&gt;&#10;    &lt;slide duration=&quot;1014&quot; id=&quot;{06CF1A04-9EB2-4C40-A3B7-06F34BF4FF01}&quot; pptId=&quot;311&quot; transitionDuration=&quot;0&quot;/&gt;&#10;    &lt;slide duration=&quot;1&quot; id=&quot;{686A7766-3C2E-433E-A233-49108F4FE5DB}&quot; pptId=&quot;318&quot; transitionDuration=&quot;500&quot;/&gt;&#10;    &lt;slide duration=&quot;1418&quot; id=&quot;{C8512A96-F67B-4140-8255-97B04DAC8BF2}&quot; pptId=&quot;319&quot; transitionDuration=&quot;0&quot;/&gt;&#10;    &lt;slide duration=&quot;1311&quot; id=&quot;{6D2F0D60-AE70-49DA-91B1-FD4BF19233CA}&quot; pptId=&quot;320&quot; transitionDuration=&quot;0&quot;/&gt;&#10;    &lt;slide duration=&quot;1185&quot; id=&quot;{E19C29F1-6F40-4249-A579-BDE214574E07}&quot; pptId=&quot;321&quot; transitionDuration=&quot;0&quot;/&gt;&#10;    &lt;slide duration=&quot;1201&quot; id=&quot;{25CD458E-2BE1-4249-85C3-171EE9292716}&quot; pptId=&quot;329&quot; transitionDuration=&quot;0&quot;/&gt;&#10;    &lt;slide duration=&quot;1498&quot; id=&quot;{95B7DA88-B1D1-46E1-A14E-48194E0656CF}&quot; pptId=&quot;330&quot; transitionDuration=&quot;0&quot;/&gt;&#10;    &lt;slide duration=&quot;1420&quot; id=&quot;{C1BC0BFF-442B-4F0A-B014-49241E293B48}&quot; pptId=&quot;331&quot; transitionDuration=&quot;0&quot;/&gt;&#10;    &lt;slide duration=&quot;1388&quot; id=&quot;{6238FDA8-9578-4824-AB24-7EBD189793BE}&quot; pptId=&quot;338&quot; transitionDuration=&quot;0&quot;/&gt;&#10;    &lt;slide duration=&quot;1&quot; id=&quot;{0A564C8A-443C-4E0E-A595-239A97487513}&quot; pptId=&quot;337&quot; transitionDuration=&quot;500&quot;/&gt;&#10;    &lt;slide duration=&quot;1527&quot; id=&quot;{74F2ED0A-6879-49B8-9E4D-5B43A0166325}&quot; pptId=&quot;334&quot; transitionDuration=&quot;0&quot;/&gt;&#10;    &lt;slide duration=&quot;1622&quot; id=&quot;{D63DF166-A5DD-4AA4-9C15-8D19947A1230}&quot; pptId=&quot;335&quot; transitionDuration=&quot;0&quot;/&gt;&#10;    &lt;slide duration=&quot;1716&quot; id=&quot;{4C834302-BE3A-4BC2-9B5A-827CFEB2C257}&quot; pptId=&quot;328&quot; transitionDuration=&quot;0&quot;/&gt;&#10;    &lt;slide duration=&quot;1358&quot; id=&quot;{A12360EA-7006-4958-967C-F8087A684246}&quot; pptId=&quot;336&quot; transitionDuration=&quot;0&quot;/&gt;&#10;  &lt;/slides&gt;&#10;&#10;  &lt;narration&gt;&#10;    &lt;audioTracks&gt;&#10;      &lt;audioTrack duration=&quot;7758&quot; slideId=&quot;{EE6B7DB9-3D17-44E7-9FAF-224BD0B1AFCA}&quot; startTime=&quot;16&quot; stepIndex=&quot;0&quot; volume=&quot;1&quot;&gt;&#10;        &lt;file modifyTime=&quot;2013-11-28T06:39:48&quot; size=&quot;124662&quot;&gt;&#10;          &lt;path full=&quot;D:\lisa51\Dropbox\ModulAlin2013\Modul\mp3_modul\modul 1\4.mp3&quot; relative=&quot;mp3_modul\modul 1\4.mp3&quot;/&gt;&#10;        &lt;/file&gt;&#10;        &lt;audio channels=&quot;1&quot; sampleRate=&quot;44100&quot;/&gt;&#10;      &lt;/audioTrack&gt;&#10;      &lt;audioTrack duration=&quot;7445&quot; slideId=&quot;{A0A45E5F-E48F-4DAB-BE02-F083D326D65E}&quot; startTime=&quot;151&quot; stepIndex=&quot;0&quot; volume=&quot;1&quot;&gt;&#10;        &lt;file modifyTime=&quot;2013-11-28T06:40:12&quot; size=&quot;119647&quot;&gt;&#10;          &lt;path full=&quot;D:\lisa51\Dropbox\ModulAlin2013\Modul\mp3_modul\modul 1\5.mp3&quot; relative=&quot;mp3_modul\modul 1\5.mp3&quot;/&gt;&#10;        &lt;/file&gt;&#10;        &lt;audio channels=&quot;1&quot; sampleRate=&quot;44100&quot;/&gt;&#10;      &lt;/audioTrack&gt;&#10;      &lt;audioTrack duration=&quot;5094&quot; slideId=&quot;{3462690E-450C-44D1-97C8-4074D530A438}&quot; startTime=&quot;80&quot; stepIndex=&quot;0&quot; volume=&quot;1&quot;&gt;&#10;        &lt;file modifyTime=&quot;2013-11-28T06:40:44&quot; size=&quot;82031&quot;&gt;&#10;          &lt;path full=&quot;D:\lisa51\Dropbox\ModulAlin2013\Modul\mp3_modul\modul 1\6.mp3&quot; relative=&quot;mp3_modul\modul 1\6.mp3&quot;/&gt;&#10;        &lt;/file&gt;&#10;        &lt;audio channels=&quot;1&quot; sampleRate=&quot;44100&quot;/&gt;&#10;      &lt;/audioTrack&gt;&#10;      &lt;audioTrack duration=&quot;46367&quot; slideId=&quot;{E61C684A-835A-4E71-90EE-BDC25B1D118F}&quot; startTime=&quot;181&quot; stepIndex=&quot;0&quot; volume=&quot;1&quot;&gt;&#10;        &lt;file modifyTime=&quot;2013-11-28T06:41:07&quot; size=&quot;742406&quot;&gt;&#10;          &lt;path full=&quot;D:\lisa51\Dropbox\ModulAlin2013\Modul\mp3_modul\modul 1\7.mp3&quot; relative=&quot;mp3_modul\modul 1\7.mp3&quot;/&gt;&#10;        &lt;/file&gt;&#10;        &lt;audio channels=&quot;1&quot; sampleRate=&quot;44100&quot;/&gt;&#10;      &lt;/audioTrack&gt;&#10;      &lt;audioTrack duration=&quot;12826&quot; slideId=&quot;{C34E926E-53C9-4B9E-8952-AB2A229F9246}&quot; startTime=&quot;275&quot; stepIndex=&quot;0&quot; volume=&quot;1&quot;&gt;&#10;        &lt;file modifyTime=&quot;2013-11-28T06:41:27&quot; size=&quot;205746&quot;&gt;&#10;          &lt;path full=&quot;D:\lisa51\Dropbox\ModulAlin2013\Modul\mp3_modul\modul 1\8.mp3&quot; relative=&quot;mp3_modul\modul 1\8.mp3&quot;/&gt;&#10;        &lt;/file&gt;&#10;        &lt;audio channels=&quot;1&quot; sampleRate=&quot;44100&quot;/&gt;&#10;      &lt;/audioTrack&gt;&#10;      &lt;audioTrack duration=&quot;39993&quot; slideId=&quot;{E19C29F1-6F40-4249-A579-BDE214574E07}&quot; startTime=&quot;1092&quot; stepIndex=&quot;0&quot; volume=&quot;1&quot;&gt;&#10;        &lt;file modifyTime=&quot;2013-11-28T06:41:50&quot; size=&quot;640424&quot;&gt;&#10;          &lt;path full=&quot;D:\lisa51\Dropbox\ModulAlin2013\Modul\mp3_modul\modul 1\9.mp3&quot; relative=&quot;mp3_modul\modul 1\9.mp3&quot;/&gt;&#10;        &lt;/file&gt;&#10;        &lt;audio channels=&quot;1&quot; sampleRate=&quot;44100&quot;/&gt;&#10;      &lt;/audioTrack&gt;&#10;      &lt;audioTrack duration=&quot;37695&quot; slideId=&quot;{DEDD64FC-E630-4B56-8EFA-D71C4143269A}&quot; startTime=&quot;0&quot; stepIndex=&quot;0&quot; volume=&quot;1&quot;&gt;&#10;        &lt;file modifyTime=&quot;2013-11-28T06:42:23&quot; size=&quot;603645&quot;&gt;&#10;          &lt;path full=&quot;D:\lisa51\Dropbox\ModulAlin2013\Modul\mp3_modul\modul 1\11.mp3&quot; relative=&quot;mp3_modul\modul 1\11.mp3&quot;/&gt;&#10;        &lt;/file&gt;&#10;        &lt;audio channels=&quot;1&quot; sampleRate=&quot;44100&quot;/&gt;&#10;      &lt;/audioTrack&gt;&#10;      &lt;audioTrack duration=&quot;44487&quot; slideId=&quot;&quot; startTime=&quot;27669&quot; volume=&quot;1&quot;&gt;&#10;        &lt;file modifyTime=&quot;2013-11-28T06:45:32&quot; size=&quot;712314&quot;&gt;&#10;          &lt;path full=&quot;D:\lisa51\Dropbox\ModulAlin2013\Modul\mp3_modul\modul 1\12.mp3&quot; relative=&quot;mp3_modul\modul 1\12.mp3&quot;/&gt;&#10;        &lt;/file&gt;&#10;        &lt;audio channels=&quot;1&quot; sampleRate=&quot;44100&quot;/&gt;&#10;      &lt;/audioTrack&gt;&#10;      &lt;audioTrack duration=&quot;73561&quot; slideId=&quot;&quot; startTime=&quot;72156&quot; volume=&quot;1&quot;&gt;&#10;        &lt;file modifyTime=&quot;2013-11-28T06:46:27&quot; size=&quot;1177503&quot;&gt;&#10;          &lt;path full=&quot;D:\lisa51\Dropbox\ModulAlin2013\Modul\mp3_modul\modul 1\13.mp3&quot; relative=&quot;mp3_modul\modul 1\13.mp3&quot;/&gt;&#10;        &lt;/file&gt;&#10;        &lt;audio channels=&quot;2&quot; sampleRate=&quot;44100&quot;/&gt;&#10;      &lt;/audioTrack&gt;&#10;      &lt;audioTrack duration=&quot;16509&quot; slideId=&quot;&quot; startTime=&quot;145717&quot; volume=&quot;1&quot;&gt;&#10;        &lt;file modifyTime=&quot;2013-11-28T06:46:40&quot; size=&quot;264680&quot;&gt;&#10;          &lt;path full=&quot;D:\lisa51\Dropbox\ModulAlin2013\Modul\mp3_modul\modul 1\14.mp3&quot; relative=&quot;mp3_modul\modul 1\14.mp3&quot;/&gt;&#10;        &lt;/file&gt;&#10;        &lt;audio channels=&quot;1&quot; sampleRate=&quot;44100&quot;/&gt;&#10;      &lt;/audioTrack&gt;&#10;      &lt;audioTrack duration=&quot;75128&quot; slideId=&quot;{7F555B04-8B58-41B5-894A-274B8340F8BD}&quot; startTime=&quot;0&quot; stepIndex=&quot;0&quot; volume=&quot;1&quot;&gt;&#10;        &lt;file modifyTime=&quot;2013-11-28T05:02:11&quot; size=&quot;1202577&quot;&gt;&#10;          &lt;path full=&quot;D:\lisa51\Dropbox\ModulAlin2013\Modul\mp3_modul\modul 1\1-3.mp3&quot; relative=&quot;mp3_modul\modul 1\1-3.mp3&quot;/&gt;&#10;        &lt;/file&gt;&#10;        &lt;trim end=&quot;3265&quot; start=&quot;0&quot;/&gt;&#10;        &lt;audio channels=&quot;1&quot; sampleRate=&quot;44100&quot;/&gt;&#10;      &lt;/audioTrack&gt;&#10;    &lt;/audioTracks&gt;&#10;  &lt;/narration&gt;&#10;&#10;&lt;/presentation&gt;&#10;"/>
  <p:tag name="ISPRING_RESOURCE_PATHS_HASH_2" val="8e2c89558a79eaa59d84bb28caad41394187a6"/>
  <p:tag name="ISPRING_RESOURCE_FOLDER" val="D:\lisa51\Dropbox\ModulAlin2013\Modul\Modul 1_SPL_v16Dec\"/>
  <p:tag name="ISPRING_PRESENTATION_PATH" val="D:\lisa51\Dropbox\ModulAlin2013\Modul\Modul 1_SPL_v16Dec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21D9066-4308-4194-9B95-C32071B4263D}"/>
  <p:tag name="GENSWF_ADVANCE_TIME" val="1.31"/>
  <p:tag name="TIMING" val="|1.31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rinsip metode eliminasi Gauss-Jordan"/>
  <p:tag name="ISPRING_SLIDE_INDENT_LEVEL" val="1"/>
  <p:tag name="ISPRING_PRESENTER_ID" val="None"/>
  <p:tag name="ISPRING_SLIDE_ID" val="{99C280D3-798A-4A8F-AA04-3E8884BA887A}"/>
  <p:tag name="GENSWF_ADVANCE_TIME" val="1.451"/>
  <p:tag name="TIMING" val="|1.451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rinsip eliminasi Gauss Jordan"/>
  <p:tag name="ISPRING_SLIDE_INDENT_LEVEL" val="1"/>
  <p:tag name="ISPRING_PRESENTER_ID" val="None"/>
  <p:tag name="ISPRING_SLIDE_ID" val="{E0ABBCBF-774F-4253-A9AA-A51CB022F9D4}"/>
  <p:tag name="GENSWF_ADVANCE_TIME" val="1.185"/>
  <p:tag name="TIMING" val="|1.18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rosedur eliminasi Gauss Jordan"/>
  <p:tag name="ISPRING_SLIDE_INDENT_LEVEL" val="1"/>
  <p:tag name="ISPRING_PRESENTER_ID" val="None"/>
  <p:tag name="ISPRING_SLIDE_ID" val="{0ED27798-B317-43EE-ADFA-17BCEC195B70}"/>
  <p:tag name="GENSWF_ADVANCE_TIME" val="1.17"/>
  <p:tag name="TIMING" val="|1.17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rosedur eliminasi Gauss Jordan"/>
  <p:tag name="ISPRING_SLIDE_INDENT_LEVEL" val="1"/>
  <p:tag name="ISPRING_PRESENTER_ID" val="None"/>
  <p:tag name="ISPRING_SLIDE_ID" val="{95657B71-41C6-4B7A-9989-154B8DFD0F4F}"/>
  <p:tag name="GENSWF_ADVANCE_TIME" val="1.155"/>
  <p:tag name="TIMING" val="|1.15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rosedur eliminasi Gauss Jordan"/>
  <p:tag name="ISPRING_SLIDE_INDENT_LEVEL" val="1"/>
  <p:tag name="ISPRING_PRESENTER_ID" val="None"/>
  <p:tag name="ISPRING_SLIDE_ID" val="{EC63CBC0-31B1-404A-A994-AE2FC31BF7CA}"/>
  <p:tag name="GENSWF_ADVANCE_TIME" val="1.076"/>
  <p:tag name="TIMING" val="|1.076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rosedur eliminasi Gauss Jordan"/>
  <p:tag name="ISPRING_SLIDE_INDENT_LEVEL" val="1"/>
  <p:tag name="ISPRING_PRESENTER_ID" val="None"/>
  <p:tag name="ISPRING_SLIDE_ID" val="{B59E31E8-0DBE-403C-A609-314C76881903}"/>
  <p:tag name="GENSWF_ADVANCE_TIME" val="1.115"/>
  <p:tag name="TIMING" val="|1.115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rosedur eliminasi Gauss Jordan"/>
  <p:tag name="ISPRING_SLIDE_INDENT_LEVEL" val="1"/>
  <p:tag name="ISPRING_PRESENTER_ID" val="None"/>
  <p:tag name="ISPRING_SLIDE_ID" val="{C3C26567-0AE0-44D7-A332-A5CA793D4F11}"/>
  <p:tag name="GENSWF_ADVANCE_TIME" val="1.12"/>
  <p:tag name="TIMING" val="|1.12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rosedur eliminasi Gauss Jordan"/>
  <p:tag name="ISPRING_SLIDE_INDENT_LEVEL" val="1"/>
  <p:tag name="ISPRING_PRESENTER_ID" val="None"/>
  <p:tag name="ISPRING_SLIDE_ID" val="{6E76B49F-1BBD-462C-995C-7D277F7BC4C3}"/>
  <p:tag name="GENSWF_ADVANCE_TIME" val="1.077"/>
  <p:tag name="TIMING" val="|1.077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rosedur eliminasi Gauss Jordan"/>
  <p:tag name="ISPRING_SLIDE_INDENT_LEVEL" val="1"/>
  <p:tag name="ISPRING_PRESENTER_ID" val="None"/>
  <p:tag name="ISPRING_SLIDE_ID" val="{8D595AF0-453B-4471-A3EE-0651C7082AB0}"/>
  <p:tag name="GENSWF_ADVANCE_TIME" val="1.092"/>
  <p:tag name="TIMING" val="|1.092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F555B04-8B58-41B5-894A-274B8340F8BD}"/>
  <p:tag name="GENSWF_ADVANCE_TIME" val="8.448"/>
  <p:tag name="TIMING" val="|8.448"/>
  <p:tag name="ISPRING_CUSTOM_TIMING_USE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rosedur eliminasi Gauss Jordan"/>
  <p:tag name="ISPRING_SLIDE_INDENT_LEVEL" val="1"/>
  <p:tag name="ISPRING_PRESENTER_ID" val="None"/>
  <p:tag name="ISPRING_SLIDE_ID" val="{01EE449C-DDE1-4A41-A8ED-608788DE4B75}"/>
  <p:tag name="GENSWF_ADVANCE_TIME" val="1.045"/>
  <p:tag name="TIMING" val="|1.045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atihan 1:"/>
  <p:tag name="ISPRING_SLIDE_INDENT_LEVEL" val="1"/>
  <p:tag name="ISPRING_PRESENTER_ID" val="None"/>
  <p:tag name="ISPRING_SLIDE_ID" val="{A311AD5D-1B51-4ABB-B88A-BAD2865AB44F}"/>
  <p:tag name="GENSWF_ADVANCE_TIME" val="1.17"/>
  <p:tag name="TIMING" val="|1.17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ISPRING_SLIDE_ID" val="{8CE4C028-8C6D-4EF1-8D0A-FD0EFED7BAC2}"/>
  <p:tag name="GENSWF_ADVANCE_TIME" val="45.67"/>
  <p:tag name="TIMING" val="|9.134|9.134|9.134|9.134|9.134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62690E-450C-44D1-97C8-4074D530A438}"/>
  <p:tag name="GENSWF_ADVANCE_TIME" val="6.258"/>
  <p:tag name="TIMING" val="|6.258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ersamaan linier"/>
  <p:tag name="ISPRING_SLIDE_INDENT_LEVEL" val="1"/>
  <p:tag name="ISPRING_PRESENTER_ID" val="None"/>
  <p:tag name="ISPRING_SLIDE_ID" val="{E61C684A-835A-4E71-90EE-BDC25B1D118F}"/>
  <p:tag name="GENSWF_ADVANCE_TIME" val="50.739"/>
  <p:tag name="TIMING" val="|45.162|3.551|2.026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ersamaan linier dan bukan persamaan linier"/>
  <p:tag name="ISPRING_SLIDE_INDENT_LEVEL" val="1"/>
  <p:tag name="ISPRING_PRESENTER_ID" val="None"/>
  <p:tag name="ISPRING_SLIDE_ID" val="{C34E926E-53C9-4B9E-8952-AB2A229F9246}"/>
  <p:tag name="GENSWF_ADVANCE_TIME" val="34.703"/>
  <p:tag name="TIMING" val="|2.43|6.198|5.2|1.06|1.014|0.839|0.963|1.154|1.279|0.843|1.014|0.936|0.905|1.014|0.826|0.983|0.843|1.076|1.186|1.061|1.328|1.208|1.343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istem persamaan linier (spl)"/>
  <p:tag name="ISPRING_SLIDE_INDENT_LEVEL" val="1"/>
  <p:tag name="ISPRING_PRESENTER_ID" val="None"/>
  <p:tag name="ISPRING_SLIDE_ID" val="{729E6742-37FE-4F24-A1B4-A330CCAF7B6E}"/>
  <p:tag name="GENSWF_ADVANCE_TIME" val="8.161"/>
  <p:tag name="TIMING" val="|8.161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enyelesaian spl"/>
  <p:tag name="ISPRING_SLIDE_INDENT_LEVEL" val="1"/>
  <p:tag name="ISPRING_PRESENTER_ID" val="None"/>
  <p:tag name="ISPRING_SLIDE_ID" val="{DEDD64FC-E630-4B56-8EFA-D71C4143269A}"/>
  <p:tag name="GENSWF_ADVANCE_TIME" val="906.793"/>
  <p:tag name="TIMING" val="|37.783|37.783|37.783|37.783|37.783|37.783|37.783|37.783|37.783|37.783|37.783|37.783|37.783|37.783|37.783|37.783|37.783|37.783|37.783|37.783|37.783|37.783|37.783|37.783|0.001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etode eliminasi-substitusi (e-s)"/>
  <p:tag name="ISPRING_SLIDE_INDENT_LEVEL" val="1"/>
  <p:tag name="ISPRING_PRESENTER_ID" val="None"/>
  <p:tag name="ISPRING_SLIDE_ID" val="{424A68A4-CBA7-4A2B-8FFC-E4D6636FFB16}"/>
  <p:tag name="GENSWF_ADVANCE_TIME" val="9.945"/>
  <p:tag name="TIMING" val="|0.904|0.904|0.904|0.904|0.904|0.904|0.904|0.904|0.904|0.904|0.904|0.001"/>
  <p:tag name="ISPRING_CUSTOM_TIMING_USED" val="1"/>
</p:tagLst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14668</TotalTime>
  <Words>2985</Words>
  <Application>Microsoft Office PowerPoint</Application>
  <PresentationFormat>On-screen Show (4:3)</PresentationFormat>
  <Paragraphs>554</Paragraphs>
  <Slides>45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Baskerville Old Face</vt:lpstr>
      <vt:lpstr>Blackadder ITC</vt:lpstr>
      <vt:lpstr>Calibri</vt:lpstr>
      <vt:lpstr>Century Schoolbook</vt:lpstr>
      <vt:lpstr>Corbel</vt:lpstr>
      <vt:lpstr>Franklin Gothic Book</vt:lpstr>
      <vt:lpstr>Segoe UI</vt:lpstr>
      <vt:lpstr>Times New Roman</vt:lpstr>
      <vt:lpstr>Wingdings</vt:lpstr>
      <vt:lpstr>Feathered</vt:lpstr>
      <vt:lpstr>Equation</vt:lpstr>
      <vt:lpstr>1. Sistem Persamaan Linier</vt:lpstr>
      <vt:lpstr>Cakupan materi</vt:lpstr>
      <vt:lpstr>1.1 Pengenalan SPL</vt:lpstr>
      <vt:lpstr>Persamaan linier</vt:lpstr>
      <vt:lpstr>Persamaan linier dan bukan persamaan linier</vt:lpstr>
      <vt:lpstr>Sistem persamaan linier (spl)</vt:lpstr>
      <vt:lpstr>Penyelesaian spl</vt:lpstr>
      <vt:lpstr>Metode eliminasi-substitusi (e-s)</vt:lpstr>
      <vt:lpstr>NERACA MASSA</vt:lpstr>
      <vt:lpstr>PENYUSUNAN DAN PENYELESAIAN  NERACA MASSA</vt:lpstr>
      <vt:lpstr>PERSAMAAN UMUM NERACA MASSA UNTUK SUATU PROSES</vt:lpstr>
      <vt:lpstr>PowerPoint Presentation</vt:lpstr>
      <vt:lpstr>PowerPoint Presentation</vt:lpstr>
      <vt:lpstr>Langkah-langkah  penyusunan dan penyelesaian NM dan NP :</vt:lpstr>
      <vt:lpstr>LANJUTAN</vt:lpstr>
      <vt:lpstr>LANJUTAN</vt:lpstr>
      <vt:lpstr>LANJUTAN</vt:lpstr>
      <vt:lpstr>PowerPoint Presentation</vt:lpstr>
      <vt:lpstr>PowerPoint Presentation</vt:lpstr>
      <vt:lpstr>Contoh soal 1</vt:lpstr>
      <vt:lpstr>penyelesaian</vt:lpstr>
      <vt:lpstr>lanjutan</vt:lpstr>
      <vt:lpstr>lanjutan</vt:lpstr>
      <vt:lpstr>CONTOH SOAL 2</vt:lpstr>
      <vt:lpstr>penyelesaian</vt:lpstr>
      <vt:lpstr>     lanjutan</vt:lpstr>
      <vt:lpstr>      lanjutan</vt:lpstr>
      <vt:lpstr>1.6 Prosedur Eliminasi Gauss -Jordan</vt:lpstr>
      <vt:lpstr>Prinsip metode eliminasi Gauss-Jordan</vt:lpstr>
      <vt:lpstr>Prinsip eliminasi Gauss Jordan</vt:lpstr>
      <vt:lpstr>Prosedur eliminasi Gauss Jordan</vt:lpstr>
      <vt:lpstr>Prosedur eliminasi Gauss Jordan</vt:lpstr>
      <vt:lpstr>Prosedur eliminasi Gauss Jordan</vt:lpstr>
      <vt:lpstr>Prosedur eliminasi Gauss Jordan</vt:lpstr>
      <vt:lpstr>Prosedur eliminasi Gauss Jordan</vt:lpstr>
      <vt:lpstr>Prosedur eliminasi Gauss Jordan</vt:lpstr>
      <vt:lpstr>Prosedur eliminasi Gauss Jordan</vt:lpstr>
      <vt:lpstr>Prosedur eliminasi Gauss Jordan</vt:lpstr>
      <vt:lpstr>Latihan 2: eliminasi Gauss-Jordan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Sistem Persamaan Linier</dc:title>
  <dc:creator>lisa51</dc:creator>
  <cp:lastModifiedBy>Reviewer</cp:lastModifiedBy>
  <cp:revision>195</cp:revision>
  <dcterms:created xsi:type="dcterms:W3CDTF">2013-05-27T05:22:07Z</dcterms:created>
  <dcterms:modified xsi:type="dcterms:W3CDTF">2013-10-24T14:51:28Z</dcterms:modified>
</cp:coreProperties>
</file>