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64" r:id="rId6"/>
    <p:sldId id="265" r:id="rId7"/>
    <p:sldId id="289" r:id="rId8"/>
    <p:sldId id="257" r:id="rId9"/>
    <p:sldId id="273" r:id="rId10"/>
    <p:sldId id="282" r:id="rId11"/>
    <p:sldId id="262" r:id="rId12"/>
    <p:sldId id="263" r:id="rId13"/>
    <p:sldId id="274" r:id="rId14"/>
    <p:sldId id="275" r:id="rId15"/>
    <p:sldId id="283" r:id="rId16"/>
    <p:sldId id="276" r:id="rId17"/>
    <p:sldId id="269" r:id="rId18"/>
    <p:sldId id="278" r:id="rId19"/>
    <p:sldId id="279" r:id="rId20"/>
    <p:sldId id="281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39" autoAdjust="0"/>
  </p:normalViewPr>
  <p:slideViewPr>
    <p:cSldViewPr>
      <p:cViewPr varScale="1">
        <p:scale>
          <a:sx n="86" d="100"/>
          <a:sy n="86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EADB-FE25-4B6D-9B04-94BAFDD2AA91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B5F18-9F40-4BF4-AF31-3044B44F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B5F18-9F40-4BF4-AF31-3044B44F92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50F785-459C-4EB1-ABB6-491B94374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0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97C50-73CD-404A-AC13-C3CFE9AC57F7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79ADB-EA94-48AB-BB5E-CC78CA60D9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2.docx"/><Relationship Id="rId7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Harrington" pitchFamily="82" charset="0"/>
              </a:rPr>
              <a:t>Persamaan</a:t>
            </a:r>
            <a:r>
              <a:rPr lang="en-US" dirty="0">
                <a:latin typeface="Harrington" pitchFamily="82" charset="0"/>
              </a:rPr>
              <a:t> Non Linier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3.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Algoritma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Metode</a:t>
            </a:r>
            <a:r>
              <a:rPr lang="en-US" dirty="0">
                <a:latin typeface="MV Boli" pitchFamily="2" charset="0"/>
                <a:cs typeface="MV Boli" pitchFamily="2" charset="0"/>
              </a:rPr>
              <a:t> Newton-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Raphson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000" dirty="0" err="1"/>
              <a:t>Definisikan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f(x) </a:t>
            </a:r>
            <a:r>
              <a:rPr lang="en-US" sz="2000" dirty="0" err="1"/>
              <a:t>dan</a:t>
            </a:r>
            <a:r>
              <a:rPr lang="en-US" sz="2000" dirty="0"/>
              <a:t> f</a:t>
            </a:r>
            <a:r>
              <a:rPr lang="en-US" sz="2000" baseline="30000" dirty="0"/>
              <a:t>’</a:t>
            </a:r>
            <a:r>
              <a:rPr lang="en-US" sz="2000" dirty="0"/>
              <a:t>(x)</a:t>
            </a:r>
          </a:p>
          <a:p>
            <a:pPr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toleransi</a:t>
            </a:r>
            <a:r>
              <a:rPr lang="en-US" sz="2000" dirty="0"/>
              <a:t> error (e)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iterasi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 (n)</a:t>
            </a:r>
          </a:p>
          <a:p>
            <a:pPr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x</a:t>
            </a:r>
            <a:r>
              <a:rPr lang="en-US" sz="2000" baseline="-30000" dirty="0"/>
              <a:t>0</a:t>
            </a:r>
            <a:endParaRPr lang="en-US" sz="2000" dirty="0"/>
          </a:p>
          <a:p>
            <a:pPr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000" dirty="0" err="1"/>
              <a:t>Hitung</a:t>
            </a:r>
            <a:r>
              <a:rPr lang="en-US" sz="2000" dirty="0"/>
              <a:t> f(x</a:t>
            </a:r>
            <a:r>
              <a:rPr lang="en-US" sz="2000" baseline="-30000" dirty="0"/>
              <a:t>0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f</a:t>
            </a:r>
            <a:r>
              <a:rPr lang="en-US" sz="2000" baseline="30000" dirty="0"/>
              <a:t>’</a:t>
            </a:r>
            <a:r>
              <a:rPr lang="en-US" sz="2000" dirty="0"/>
              <a:t>(x</a:t>
            </a:r>
            <a:r>
              <a:rPr lang="en-US" sz="2000" baseline="-30000" dirty="0"/>
              <a:t>0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iterasi</a:t>
            </a:r>
            <a:r>
              <a:rPr lang="en-US" sz="2000" dirty="0"/>
              <a:t> I = 1 s/d n </a:t>
            </a:r>
            <a:r>
              <a:rPr lang="en-US" sz="2000" dirty="0" err="1"/>
              <a:t>atau</a:t>
            </a:r>
            <a:r>
              <a:rPr lang="en-US" sz="2000" dirty="0"/>
              <a:t> |f(x</a:t>
            </a:r>
            <a:r>
              <a:rPr lang="en-US" sz="2000" baseline="-30000" dirty="0"/>
              <a:t>i</a:t>
            </a:r>
            <a:r>
              <a:rPr lang="en-US" sz="2000" dirty="0"/>
              <a:t>)|&gt; e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err="1">
                <a:cs typeface="Times New Roman" pitchFamily="18" charset="0"/>
              </a:rPr>
              <a:t>Hitung</a:t>
            </a:r>
            <a:r>
              <a:rPr lang="en-US" sz="1800" dirty="0">
                <a:cs typeface="Times New Roman" pitchFamily="18" charset="0"/>
              </a:rPr>
              <a:t> f(x</a:t>
            </a:r>
            <a:r>
              <a:rPr lang="en-US" sz="1800" baseline="-30000" dirty="0">
                <a:cs typeface="Times New Roman" pitchFamily="18" charset="0"/>
              </a:rPr>
              <a:t>i</a:t>
            </a:r>
            <a:r>
              <a:rPr lang="en-US" sz="1800" dirty="0">
                <a:cs typeface="Times New Roman" pitchFamily="18" charset="0"/>
              </a:rPr>
              <a:t>) </a:t>
            </a:r>
            <a:r>
              <a:rPr lang="en-US" sz="1800" dirty="0" err="1">
                <a:cs typeface="Times New Roman" pitchFamily="18" charset="0"/>
              </a:rPr>
              <a:t>dan</a:t>
            </a:r>
            <a:r>
              <a:rPr lang="en-US" sz="1800" dirty="0">
                <a:cs typeface="Times New Roman" pitchFamily="18" charset="0"/>
              </a:rPr>
              <a:t> f</a:t>
            </a:r>
            <a:r>
              <a:rPr lang="en-US" sz="1800" baseline="30000" dirty="0">
                <a:cs typeface="Times New Roman" pitchFamily="18" charset="0"/>
              </a:rPr>
              <a:t>1</a:t>
            </a:r>
            <a:r>
              <a:rPr lang="en-US" sz="1800" dirty="0">
                <a:cs typeface="Times New Roman" pitchFamily="18" charset="0"/>
              </a:rPr>
              <a:t>(x</a:t>
            </a:r>
            <a:r>
              <a:rPr lang="en-US" sz="1800" baseline="-30000" dirty="0">
                <a:cs typeface="Times New Roman" pitchFamily="18" charset="0"/>
              </a:rPr>
              <a:t>i</a:t>
            </a:r>
            <a:r>
              <a:rPr lang="en-US" sz="1800" dirty="0">
                <a:cs typeface="Times New Roman" pitchFamily="18" charset="0"/>
              </a:rPr>
              <a:t>)</a:t>
            </a:r>
          </a:p>
          <a:p>
            <a:pPr lvl="1" algn="just">
              <a:lnSpc>
                <a:spcPct val="150000"/>
              </a:lnSpc>
              <a:buNone/>
            </a:pPr>
            <a:endParaRPr lang="en-US" sz="1800" dirty="0"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i+1</a:t>
            </a:r>
            <a:r>
              <a:rPr lang="en-US" sz="1800" dirty="0"/>
              <a:t> = x</a:t>
            </a:r>
            <a:r>
              <a:rPr lang="en-US" sz="1800" baseline="-25000" dirty="0"/>
              <a:t>i </a:t>
            </a:r>
            <a:r>
              <a:rPr lang="en-US" sz="1800" dirty="0"/>
              <a:t>–  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  <a:buFont typeface="Wingdings" pitchFamily="2" charset="2"/>
              <a:buAutoNum type="arabicPeriod" startAt="6"/>
            </a:pP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x</a:t>
            </a:r>
            <a:r>
              <a:rPr lang="en-US" sz="2000" baseline="-30000" dirty="0"/>
              <a:t>i</a:t>
            </a:r>
            <a:r>
              <a:rPr lang="en-US" sz="2000" dirty="0"/>
              <a:t> yang </a:t>
            </a:r>
            <a:r>
              <a:rPr lang="en-US" sz="2000" dirty="0" err="1"/>
              <a:t>terakhir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799" y="4800600"/>
            <a:ext cx="547077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>
                <a:latin typeface="Brush Script MT" pitchFamily="66" charset="0"/>
              </a:rPr>
              <a:t>b. </a:t>
            </a:r>
            <a:r>
              <a:rPr lang="en-US" dirty="0" err="1">
                <a:latin typeface="Brush Script MT" pitchFamily="66" charset="0"/>
              </a:rPr>
              <a:t>Metode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dirty="0" err="1">
                <a:latin typeface="Brush Script MT" pitchFamily="66" charset="0"/>
              </a:rPr>
              <a:t>deret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dirty="0" err="1">
                <a:latin typeface="Brush Script MT" pitchFamily="66" charset="0"/>
              </a:rPr>
              <a:t>taylor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4" name="Content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0">
            <a:blip r:embed="rId2"/>
            <a:stretch>
              <a:fillRect l="-828"/>
            </a:stretch>
          </a:blipFill>
        </p:spPr>
        <p:txBody>
          <a:bodyPr/>
          <a:lstStyle/>
          <a:p>
            <a:r>
              <a:rPr lang="id-ID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id-ID" sz="3200" dirty="0">
                <a:solidFill>
                  <a:schemeClr val="tx1"/>
                </a:solidFill>
                <a:latin typeface="Comic Sans MS" pitchFamily="66" charset="0"/>
              </a:rPr>
              <a:t>Kondisi iterasi berhenti bila: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id-ID" sz="3200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" y="1428750"/>
            <a:ext cx="3124200" cy="8191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819400"/>
            <a:ext cx="8596668" cy="781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>
                <a:latin typeface="Comic Sans MS" pitchFamily="66" charset="0"/>
                <a:ea typeface="+mj-ea"/>
                <a:cs typeface="+mj-cs"/>
              </a:rPr>
              <a:t>a</a:t>
            </a: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tau bila menggunakan galat relatif hampiran: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" y="3581400"/>
            <a:ext cx="3100388" cy="11811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5181600"/>
            <a:ext cx="8610600" cy="781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>
                <a:latin typeface="Comic Sans MS" pitchFamily="66" charset="0"/>
                <a:ea typeface="+mj-ea"/>
                <a:cs typeface="+mj-cs"/>
              </a:rPr>
              <a:t>Dengan</a:t>
            </a:r>
            <a:r>
              <a:rPr lang="en-US" sz="3600" dirty="0">
                <a:latin typeface="Comic Sans MS" pitchFamily="66" charset="0"/>
                <a:ea typeface="+mj-ea"/>
                <a:cs typeface="+mj-cs"/>
              </a:rPr>
              <a:t>     </a:t>
            </a:r>
            <a:r>
              <a:rPr lang="id-ID" sz="3600" dirty="0">
                <a:latin typeface="Comic Sans MS" pitchFamily="66" charset="0"/>
                <a:ea typeface="+mj-ea"/>
                <a:cs typeface="+mj-cs"/>
              </a:rPr>
              <a:t>dan</a:t>
            </a:r>
            <a:r>
              <a:rPr lang="en-US" sz="3600" dirty="0">
                <a:latin typeface="Comic Sans MS" pitchFamily="66" charset="0"/>
                <a:ea typeface="+mj-ea"/>
                <a:cs typeface="+mj-cs"/>
              </a:rPr>
              <a:t>    </a:t>
            </a:r>
            <a:r>
              <a:rPr lang="id-ID" sz="3600" dirty="0">
                <a:latin typeface="Comic Sans MS" pitchFamily="66" charset="0"/>
                <a:ea typeface="+mj-ea"/>
                <a:cs typeface="+mj-cs"/>
              </a:rPr>
              <a:t>adalah toleransi galat yang diinginkan.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953000"/>
            <a:ext cx="266700" cy="733425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105400"/>
            <a:ext cx="342900" cy="58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5.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Kriteria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Konvergensi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metode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newton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raphson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Content Placeholder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0">
            <a:blip r:embed="rId2"/>
            <a:stretch>
              <a:fillRect l="-630"/>
            </a:stretch>
          </a:blipFill>
        </p:spPr>
        <p:txBody>
          <a:bodyPr/>
          <a:lstStyle/>
          <a:p>
            <a:r>
              <a:rPr lang="id-ID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99937"/>
            <a:ext cx="9705474" cy="2911566"/>
          </a:xfrm>
          <a:prstGeom prst="rect">
            <a:avLst/>
          </a:prstGeom>
          <a:blipFill rotWithShape="0">
            <a:blip r:embed="rId2"/>
            <a:stretch>
              <a:fillRect l="-1256" t="-2092" b="-4812"/>
            </a:stretch>
          </a:blipFill>
        </p:spPr>
        <p:txBody>
          <a:bodyPr/>
          <a:lstStyle/>
          <a:p>
            <a:r>
              <a:rPr lang="id-ID" dirty="0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8662" y="2988283"/>
            <a:ext cx="2004075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6.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Kelebihan</a:t>
            </a:r>
            <a:r>
              <a:rPr lang="en-US" dirty="0">
                <a:latin typeface="MV Boli" pitchFamily="2" charset="0"/>
                <a:cs typeface="MV Boli" pitchFamily="2" charset="0"/>
              </a:rPr>
              <a:t> &amp;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Kekurangan</a:t>
            </a:r>
            <a:r>
              <a:rPr lang="en-US" dirty="0">
                <a:latin typeface="MV Boli" pitchFamily="2" charset="0"/>
                <a:cs typeface="MV Boli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endParaRPr lang="en-US" dirty="0"/>
          </a:p>
          <a:p>
            <a:pPr lvl="1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newton</a:t>
            </a:r>
            <a:r>
              <a:rPr lang="en-US" dirty="0"/>
              <a:t> </a:t>
            </a:r>
            <a:r>
              <a:rPr lang="en-US" dirty="0" err="1"/>
              <a:t>raphson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iterasinya</a:t>
            </a:r>
            <a:r>
              <a:rPr lang="en-US" dirty="0"/>
              <a:t> </a:t>
            </a:r>
            <a:r>
              <a:rPr lang="en-US" dirty="0" err="1"/>
              <a:t>konvergen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bena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berlipat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iterasi</a:t>
            </a:r>
            <a:endParaRPr lang="en-US" dirty="0"/>
          </a:p>
          <a:p>
            <a:r>
              <a:rPr lang="en-US" dirty="0" err="1"/>
              <a:t>Kekurangan</a:t>
            </a:r>
            <a:endParaRPr lang="en-US" dirty="0"/>
          </a:p>
          <a:p>
            <a:pPr lvl="1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newton</a:t>
            </a:r>
            <a:r>
              <a:rPr lang="en-US" dirty="0"/>
              <a:t> </a:t>
            </a:r>
            <a:r>
              <a:rPr lang="en-US" dirty="0" err="1"/>
              <a:t>rapshon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f ’(x)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Tebakan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sejati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7.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Contoh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non linier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Newton </a:t>
            </a:r>
            <a:r>
              <a:rPr lang="en-US" dirty="0" err="1"/>
              <a:t>Raphson</a:t>
            </a:r>
            <a:r>
              <a:rPr lang="en-US" dirty="0"/>
              <a:t>. Jika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x = 0,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galat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x </a:t>
            </a:r>
            <a:r>
              <a:rPr lang="en-US" dirty="0" err="1"/>
              <a:t>adalah</a:t>
            </a:r>
            <a:r>
              <a:rPr lang="en-US" dirty="0"/>
              <a:t> 0,02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F(x)=x^</a:t>
            </a:r>
            <a:r>
              <a:rPr lang="en-US" sz="2400" dirty="0"/>
              <a:t>2</a:t>
            </a:r>
            <a:r>
              <a:rPr lang="en-US" dirty="0"/>
              <a:t>-5x+6=0</a:t>
            </a:r>
          </a:p>
          <a:p>
            <a:pPr>
              <a:buNone/>
            </a:pPr>
            <a:r>
              <a:rPr lang="en-US" dirty="0"/>
              <a:t>F(x)’=2x-5=0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Penyelesaian:</a:t>
            </a:r>
            <a:endParaRPr lang="en-US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" y="1752600"/>
          <a:ext cx="533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83702" imgH="4069867" progId="Word.Document.12">
                  <p:embed/>
                </p:oleObj>
              </mc:Choice>
              <mc:Fallback>
                <p:oleObj name="Document" r:id="rId2" imgW="6083702" imgH="406986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5334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91000" y="1752601"/>
          <a:ext cx="4572000" cy="34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083702" imgH="4069867" progId="Word.Document.12">
                  <p:embed/>
                </p:oleObj>
              </mc:Choice>
              <mc:Fallback>
                <p:oleObj name="Document" r:id="rId4" imgW="6083702" imgH="4069867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1"/>
                        <a:ext cx="4572000" cy="3406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81001" y="838200"/>
          <a:ext cx="4267199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86261" imgH="3876990" progId="Word.Document.12">
                  <p:embed/>
                </p:oleObj>
              </mc:Choice>
              <mc:Fallback>
                <p:oleObj name="Document" r:id="rId3" imgW="5786261" imgH="3876990" progId="Word.Document.12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38200"/>
                        <a:ext cx="4267199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8201" y="1066800"/>
          <a:ext cx="4495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160213" imgH="3865093" progId="Word.Document.12">
                  <p:embed/>
                </p:oleObj>
              </mc:Choice>
              <mc:Fallback>
                <p:oleObj name="Document" r:id="rId5" imgW="6160213" imgH="386509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1066800"/>
                        <a:ext cx="44958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0" y="3962400"/>
          <a:ext cx="4724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083702" imgH="4069867" progId="Word.Document.12">
                  <p:embed/>
                </p:oleObj>
              </mc:Choice>
              <mc:Fallback>
                <p:oleObj name="Document" r:id="rId7" imgW="6083702" imgH="406986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962400"/>
                        <a:ext cx="47244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Penyelesaian</a:t>
            </a:r>
            <a:r>
              <a:rPr lang="en-US" dirty="0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dengan</a:t>
            </a:r>
            <a:r>
              <a:rPr lang="en-US" dirty="0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 Excel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99814"/>
              </p:ext>
            </p:extLst>
          </p:nvPr>
        </p:nvGraphicFramePr>
        <p:xfrm>
          <a:off x="539750" y="2216150"/>
          <a:ext cx="7980363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90238" imgH="4701130" progId="Word.Document.12">
                  <p:embed/>
                </p:oleObj>
              </mc:Choice>
              <mc:Fallback>
                <p:oleObj name="Document" r:id="rId2" imgW="8290238" imgH="4701130" progId="Word.Document.12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16150"/>
                        <a:ext cx="7980363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Akar-akar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x </a:t>
            </a:r>
            <a:r>
              <a:rPr lang="en-US" sz="1800" dirty="0" err="1"/>
              <a:t>sebenarnya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x yang </a:t>
            </a:r>
            <a:r>
              <a:rPr lang="en-US" sz="1800" dirty="0" err="1"/>
              <a:t>membuat</a:t>
            </a:r>
            <a:r>
              <a:rPr lang="en-US" sz="1800" dirty="0"/>
              <a:t> f(x) = 0.</a:t>
            </a:r>
          </a:p>
          <a:p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kemajuan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, </a:t>
            </a:r>
            <a:r>
              <a:rPr lang="en-US" sz="1800" dirty="0" err="1"/>
              <a:t>menyelesaikan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akar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analitis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grafik</a:t>
            </a:r>
            <a:r>
              <a:rPr lang="en-US" sz="1800" dirty="0"/>
              <a:t>.</a:t>
            </a:r>
          </a:p>
          <a:p>
            <a:pPr lvl="1"/>
            <a:r>
              <a:rPr lang="en-US" sz="1500" dirty="0" err="1"/>
              <a:t>Analitis</a:t>
            </a:r>
            <a:r>
              <a:rPr lang="en-US" sz="1500" dirty="0"/>
              <a:t> </a:t>
            </a:r>
            <a:r>
              <a:rPr lang="en-US" sz="1500" dirty="0">
                <a:sym typeface="Symbol" panose="05050102010706020507" pitchFamily="18" charset="2"/>
              </a:rPr>
              <a:t></a:t>
            </a:r>
            <a:r>
              <a:rPr lang="en-US" sz="1500" dirty="0"/>
              <a:t> f(x) = x</a:t>
            </a:r>
            <a:r>
              <a:rPr lang="en-US" sz="1500" baseline="30000" dirty="0"/>
              <a:t>2</a:t>
            </a:r>
            <a:r>
              <a:rPr lang="en-US" sz="1500" dirty="0"/>
              <a:t> - 4x </a:t>
            </a:r>
            <a:r>
              <a:rPr lang="en-US" sz="1500" dirty="0">
                <a:sym typeface="Symbol" panose="05050102010706020507" pitchFamily="18" charset="2"/>
              </a:rPr>
              <a:t></a:t>
            </a:r>
            <a:r>
              <a:rPr lang="en-US" sz="1500" dirty="0"/>
              <a:t> x</a:t>
            </a:r>
            <a:r>
              <a:rPr lang="en-US" sz="1500" baseline="30000" dirty="0"/>
              <a:t>2</a:t>
            </a:r>
            <a:r>
              <a:rPr lang="en-US" sz="1500" dirty="0"/>
              <a:t> - 4x = 0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500" dirty="0"/>
              <a:t> 				       		 x(x-4) = 0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500" dirty="0"/>
              <a:t>x-4=0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500" dirty="0"/>
              <a:t>x=4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500" dirty="0"/>
              <a:t>					                    x</a:t>
            </a:r>
            <a:r>
              <a:rPr lang="en-US" sz="1500" baseline="-25000" dirty="0"/>
              <a:t>1</a:t>
            </a:r>
            <a:r>
              <a:rPr lang="en-US" sz="1500" dirty="0"/>
              <a:t> = 0 </a:t>
            </a:r>
            <a:r>
              <a:rPr lang="en-US" sz="1500" dirty="0" err="1"/>
              <a:t>atau</a:t>
            </a:r>
            <a:r>
              <a:rPr lang="en-US" sz="1500" dirty="0"/>
              <a:t> x</a:t>
            </a:r>
            <a:r>
              <a:rPr lang="en-US" sz="1500" baseline="-25000" dirty="0"/>
              <a:t>2</a:t>
            </a:r>
            <a:r>
              <a:rPr lang="en-US" sz="1500" dirty="0"/>
              <a:t> = 4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500" dirty="0"/>
              <a:t>X1,2=(-b+-(-b^2-4ac)^0.5)/2a</a:t>
            </a:r>
          </a:p>
        </p:txBody>
      </p:sp>
    </p:spTree>
    <p:extLst>
      <p:ext uri="{BB962C8B-B14F-4D97-AF65-F5344CB8AC3E}">
        <p14:creationId xmlns:p14="http://schemas.microsoft.com/office/powerpoint/2010/main" val="321528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4x</a:t>
            </a:r>
            <a:r>
              <a:rPr lang="en-US" baseline="30000" dirty="0"/>
              <a:t>3</a:t>
            </a:r>
            <a:r>
              <a:rPr lang="en-US" dirty="0"/>
              <a:t> – 15x</a:t>
            </a:r>
            <a:r>
              <a:rPr lang="en-US" baseline="30000" dirty="0"/>
              <a:t>2</a:t>
            </a:r>
            <a:r>
              <a:rPr lang="en-US" dirty="0"/>
              <a:t> + 17x – 6 = 0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Newton-</a:t>
            </a:r>
            <a:r>
              <a:rPr lang="en-US" dirty="0" err="1"/>
              <a:t>Raphson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f(x)=</a:t>
            </a:r>
            <a:r>
              <a:rPr lang="en-US" dirty="0" err="1"/>
              <a:t>e^x</a:t>
            </a:r>
            <a:r>
              <a:rPr lang="en-US" dirty="0"/>
              <a:t> – 5x^2,</a:t>
            </a:r>
          </a:p>
          <a:p>
            <a:pPr fontAlgn="base">
              <a:buNone/>
            </a:pPr>
            <a:r>
              <a:rPr lang="en-US" dirty="0"/>
              <a:t>		ε = 0.00001</a:t>
            </a:r>
          </a:p>
          <a:p>
            <a:pPr fontAlgn="base">
              <a:buNone/>
            </a:pPr>
            <a:r>
              <a:rPr lang="en-US" dirty="0"/>
              <a:t>		x0 = 0.5</a:t>
            </a:r>
          </a:p>
          <a:p>
            <a:pPr marL="514350" indent="-514350" fontAlgn="base">
              <a:buNone/>
            </a:pPr>
            <a:r>
              <a:rPr lang="en-US" b="1" dirty="0"/>
              <a:t>3.	</a:t>
            </a:r>
            <a:r>
              <a:rPr lang="en-US" b="1" dirty="0" err="1"/>
              <a:t>Tentukan</a:t>
            </a:r>
            <a:r>
              <a:rPr lang="en-US" b="1" dirty="0"/>
              <a:t> </a:t>
            </a:r>
            <a:r>
              <a:rPr lang="en-US" b="1" dirty="0" err="1"/>
              <a:t>akar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persamaan</a:t>
            </a:r>
            <a:r>
              <a:rPr lang="en-US" b="1" dirty="0"/>
              <a:t> 4x</a:t>
            </a:r>
            <a:r>
              <a:rPr lang="en-US" b="1" baseline="30000" dirty="0"/>
              <a:t>3</a:t>
            </a:r>
            <a:r>
              <a:rPr lang="en-US" b="1" dirty="0"/>
              <a:t> – 15x</a:t>
            </a:r>
            <a:r>
              <a:rPr lang="en-US" b="1" baseline="30000" dirty="0"/>
              <a:t>2</a:t>
            </a:r>
            <a:r>
              <a:rPr lang="en-US" b="1" dirty="0"/>
              <a:t> + 17x – 6 = 0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Newton-</a:t>
            </a:r>
            <a:r>
              <a:rPr lang="en-US" b="1" dirty="0" err="1"/>
              <a:t>Raphson</a:t>
            </a:r>
            <a:r>
              <a:rPr lang="en-US" b="1" dirty="0"/>
              <a:t>.</a:t>
            </a:r>
            <a:endParaRPr lang="en-US" dirty="0"/>
          </a:p>
          <a:p>
            <a:pPr fontAlgn="base">
              <a:buNone/>
            </a:pP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9CA1-1F52-A14C-670F-B4FE075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1FA0-0903-9AF6-C9B8-38D96F3E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BD738-556C-4ECB-E9D8-FE109001A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6296" r="19167" b="15926"/>
          <a:stretch/>
        </p:blipFill>
        <p:spPr>
          <a:xfrm>
            <a:off x="304799" y="228600"/>
            <a:ext cx="875323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E5A4-2289-E1D7-F590-91635244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D363-8B41-12AD-B221-F85CB90C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37BE3-DA85-C976-B330-52FA9B206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3" t="24798" r="18904" b="20386"/>
          <a:stretch/>
        </p:blipFill>
        <p:spPr>
          <a:xfrm>
            <a:off x="457199" y="704087"/>
            <a:ext cx="8303739" cy="5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B24E-82C0-BFF8-B70B-64D10F18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B0BE-B5D1-0EDB-76D6-A622D392D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FD62F-52B7-E3EB-848B-C31A3F56F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4814" r="25000" b="29259"/>
          <a:stretch/>
        </p:blipFill>
        <p:spPr>
          <a:xfrm>
            <a:off x="457200" y="704087"/>
            <a:ext cx="8229600" cy="55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F39A-035E-3E6D-D5C3-C9470C2B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125E-782B-3D49-8B60-B842161A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5F941-5CE0-15EA-3494-F4AC6EA2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3333" r="24167" b="27778"/>
          <a:stretch/>
        </p:blipFill>
        <p:spPr>
          <a:xfrm>
            <a:off x="457200" y="678180"/>
            <a:ext cx="8182956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Jumlah Akar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Bila</a:t>
            </a:r>
            <a:r>
              <a:rPr lang="en-US" sz="1800" dirty="0"/>
              <a:t> f(x</a:t>
            </a:r>
            <a:r>
              <a:rPr lang="en-US" sz="1800" baseline="-25000" dirty="0"/>
              <a:t>i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f(</a:t>
            </a:r>
            <a:r>
              <a:rPr lang="en-US" sz="1800" dirty="0" err="1"/>
              <a:t>x</a:t>
            </a:r>
            <a:r>
              <a:rPr lang="en-US" sz="1800" baseline="-25000" dirty="0" err="1"/>
              <a:t>u</a:t>
            </a:r>
            <a:r>
              <a:rPr lang="en-US" sz="1800" dirty="0"/>
              <a:t>)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akar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genap</a:t>
            </a:r>
            <a:r>
              <a:rPr lang="en-US" sz="1800" dirty="0"/>
              <a:t>.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1" t="16667" r="43652" b="58333"/>
          <a:stretch>
            <a:fillRect/>
          </a:stretch>
        </p:blipFill>
        <p:spPr bwMode="auto">
          <a:xfrm>
            <a:off x="1885951" y="3486150"/>
            <a:ext cx="187999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1" t="22223" r="43652" b="52777"/>
          <a:stretch>
            <a:fillRect/>
          </a:stretch>
        </p:blipFill>
        <p:spPr bwMode="auto">
          <a:xfrm>
            <a:off x="4286250" y="3600450"/>
            <a:ext cx="177760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Jumlah Akar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Bila</a:t>
            </a:r>
            <a:r>
              <a:rPr lang="en-US" sz="1800" dirty="0"/>
              <a:t> f(x</a:t>
            </a:r>
            <a:r>
              <a:rPr lang="en-US" sz="1800" baseline="-25000" dirty="0"/>
              <a:t>i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f(</a:t>
            </a:r>
            <a:r>
              <a:rPr lang="en-US" sz="1800" dirty="0" err="1"/>
              <a:t>x</a:t>
            </a:r>
            <a:r>
              <a:rPr lang="en-US" sz="1800" baseline="-25000" dirty="0" err="1"/>
              <a:t>u</a:t>
            </a:r>
            <a:r>
              <a:rPr lang="en-US" sz="1800" dirty="0"/>
              <a:t>)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akar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ganjil</a:t>
            </a:r>
            <a:r>
              <a:rPr lang="en-US" sz="1800" dirty="0"/>
              <a:t>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1" t="38889" r="43652" b="36111"/>
          <a:stretch>
            <a:fillRect/>
          </a:stretch>
        </p:blipFill>
        <p:spPr bwMode="auto">
          <a:xfrm>
            <a:off x="1828800" y="3486150"/>
            <a:ext cx="193000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1" t="47223" r="43652" b="27777"/>
          <a:stretch>
            <a:fillRect/>
          </a:stretch>
        </p:blipFill>
        <p:spPr bwMode="auto">
          <a:xfrm>
            <a:off x="4343401" y="3486150"/>
            <a:ext cx="187999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Jumlah Akar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Meskipun generalisasi ini biasanya benar, tetapi ada kasus tertentu dimana suatu fungsi mempunyai akar kembar atau fungsi tersebut diskontinu.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4" t="22223" r="39825" b="47221"/>
          <a:stretch>
            <a:fillRect/>
          </a:stretch>
        </p:blipFill>
        <p:spPr bwMode="auto">
          <a:xfrm>
            <a:off x="1828801" y="3600450"/>
            <a:ext cx="151328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4" t="52779" r="39825" b="16898"/>
          <a:stretch>
            <a:fillRect/>
          </a:stretch>
        </p:blipFill>
        <p:spPr bwMode="auto">
          <a:xfrm>
            <a:off x="4286251" y="3543300"/>
            <a:ext cx="15656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8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Pendahuluan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2146697"/>
            <a:ext cx="4057650" cy="3308747"/>
          </a:xfrm>
        </p:spPr>
        <p:txBody>
          <a:bodyPr/>
          <a:lstStyle/>
          <a:p>
            <a:pPr lvl="1"/>
            <a:r>
              <a:rPr lang="en-US" sz="1650"/>
              <a:t>Berapa akar dari suatu f(x) = e</a:t>
            </a:r>
            <a:r>
              <a:rPr lang="en-US" sz="1650" baseline="30000"/>
              <a:t>-x</a:t>
            </a:r>
            <a:r>
              <a:rPr lang="en-US" sz="1650"/>
              <a:t>-x ? Dengan analitis sulit tetapi masih bisa diselesaikan dengan metode grafik, dengan cara: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650"/>
          </a:p>
        </p:txBody>
      </p:sp>
      <p:graphicFrame>
        <p:nvGraphicFramePr>
          <p:cNvPr id="68706" name="Group 98"/>
          <p:cNvGraphicFramePr>
            <a:graphicFrameLocks noGrp="1"/>
          </p:cNvGraphicFramePr>
          <p:nvPr>
            <p:ph sz="half" idx="2"/>
          </p:nvPr>
        </p:nvGraphicFramePr>
        <p:xfrm>
          <a:off x="5772150" y="2343151"/>
          <a:ext cx="1752601" cy="2919414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0,4408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79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8703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47223" r="35304" b="31712"/>
          <a:stretch>
            <a:fillRect/>
          </a:stretch>
        </p:blipFill>
        <p:spPr bwMode="auto">
          <a:xfrm>
            <a:off x="2114550" y="3257551"/>
            <a:ext cx="2914650" cy="2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Metode Penyelesaian Persamaan Non LiNier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1800" dirty="0"/>
              <a:t>Ada beberapa metode yang dapat digunakan untuk menyelesaikan persamaan Non-Linier yaitu:</a:t>
            </a:r>
          </a:p>
          <a:p>
            <a:pPr lvl="2"/>
            <a:r>
              <a:rPr lang="id-ID" sz="1350" dirty="0"/>
              <a:t>Metode Biseksi (Bisection Method)</a:t>
            </a:r>
          </a:p>
          <a:p>
            <a:pPr lvl="2"/>
            <a:r>
              <a:rPr lang="id-ID" sz="1350" dirty="0"/>
              <a:t>Metode Regula falsi</a:t>
            </a:r>
          </a:p>
          <a:p>
            <a:pPr lvl="2"/>
            <a:r>
              <a:rPr lang="en-GB" sz="1350" dirty="0" err="1"/>
              <a:t>Metode</a:t>
            </a:r>
            <a:r>
              <a:rPr lang="en-GB" sz="1350" dirty="0"/>
              <a:t> </a:t>
            </a:r>
            <a:r>
              <a:rPr lang="en-GB" sz="1350" dirty="0" err="1"/>
              <a:t>Iterasi</a:t>
            </a:r>
            <a:r>
              <a:rPr lang="en-GB" sz="1350" dirty="0"/>
              <a:t> </a:t>
            </a:r>
            <a:r>
              <a:rPr lang="en-GB" sz="1350" dirty="0" err="1"/>
              <a:t>Sederhana</a:t>
            </a:r>
            <a:endParaRPr lang="id-ID" sz="2400" dirty="0"/>
          </a:p>
          <a:p>
            <a:pPr lvl="2"/>
            <a:r>
              <a:rPr lang="en-GB" sz="1350" dirty="0" err="1">
                <a:solidFill>
                  <a:srgbClr val="FF0000"/>
                </a:solidFill>
              </a:rPr>
              <a:t>Metode</a:t>
            </a:r>
            <a:r>
              <a:rPr lang="en-GB" sz="1350" dirty="0">
                <a:solidFill>
                  <a:srgbClr val="FF0000"/>
                </a:solidFill>
              </a:rPr>
              <a:t> Newton </a:t>
            </a:r>
            <a:r>
              <a:rPr lang="en-GB" sz="1350" dirty="0" err="1">
                <a:solidFill>
                  <a:srgbClr val="FF0000"/>
                </a:solidFill>
              </a:rPr>
              <a:t>Raphson</a:t>
            </a:r>
            <a:endParaRPr lang="id-ID" sz="1350" dirty="0">
              <a:solidFill>
                <a:srgbClr val="FF0000"/>
              </a:solidFill>
            </a:endParaRPr>
          </a:p>
          <a:p>
            <a:pPr lvl="2"/>
            <a:r>
              <a:rPr lang="en-GB" sz="1350" dirty="0" err="1"/>
              <a:t>Metode</a:t>
            </a:r>
            <a:r>
              <a:rPr lang="en-GB" sz="1350" dirty="0"/>
              <a:t> Secant</a:t>
            </a:r>
            <a:endParaRPr lang="id-ID" sz="1350" dirty="0"/>
          </a:p>
          <a:p>
            <a:pPr lvl="2"/>
            <a:endParaRPr lang="id-ID" sz="1350" dirty="0"/>
          </a:p>
        </p:txBody>
      </p:sp>
    </p:spTree>
    <p:extLst>
      <p:ext uri="{BB962C8B-B14F-4D97-AF65-F5344CB8AC3E}">
        <p14:creationId xmlns:p14="http://schemas.microsoft.com/office/powerpoint/2010/main" val="136353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MV Boli" pitchFamily="2" charset="0"/>
                <a:cs typeface="MV Boli" pitchFamily="2" charset="0"/>
              </a:rPr>
              <a:t>1.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Pengertian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mic Sans MS" pitchFamily="66" charset="0"/>
              </a:rPr>
              <a:t>Metode</a:t>
            </a:r>
            <a:r>
              <a:rPr lang="en-US" dirty="0">
                <a:latin typeface="Comic Sans MS" pitchFamily="66" charset="0"/>
              </a:rPr>
              <a:t> Newton-</a:t>
            </a:r>
            <a:r>
              <a:rPr lang="en-US" dirty="0" err="1">
                <a:latin typeface="Comic Sans MS" pitchFamily="66" charset="0"/>
              </a:rPr>
              <a:t>Rapshon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metode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terbuka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menentukan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solusi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persamaan</a:t>
            </a:r>
            <a:r>
              <a:rPr lang="en-US" dirty="0">
                <a:latin typeface="Comic Sans MS" pitchFamily="66" charset="0"/>
              </a:rPr>
              <a:t> non linier,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prinsip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utama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berikut</a:t>
            </a:r>
            <a:r>
              <a:rPr lang="en-US" dirty="0">
                <a:latin typeface="Comic Sans MS" pitchFamily="66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en-US" dirty="0" err="1">
                <a:latin typeface="Comic Sans MS" pitchFamily="66" charset="0"/>
              </a:rPr>
              <a:t>Metode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melakukan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pendekatan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terhadap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kurva</a:t>
            </a:r>
            <a:r>
              <a:rPr lang="en-US" dirty="0">
                <a:latin typeface="Comic Sans MS" pitchFamily="66" charset="0"/>
              </a:rPr>
              <a:t> f(x)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garis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singgung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gradien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titik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awal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taksiran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selanjutnya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titik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potong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garis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singgung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gradien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kurva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sumbu</a:t>
            </a:r>
            <a:r>
              <a:rPr lang="en-US" dirty="0">
                <a:latin typeface="Comic Sans MS" pitchFamily="66" charset="0"/>
              </a:rPr>
              <a:t> 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2. </a:t>
            </a:r>
            <a:r>
              <a:rPr lang="en-US" dirty="0" err="1">
                <a:latin typeface="MV Boli" pitchFamily="2" charset="0"/>
                <a:cs typeface="MV Boli" pitchFamily="2" charset="0"/>
              </a:rPr>
              <a:t>Grafik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05000"/>
            <a:ext cx="7696200" cy="4419600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2703</TotalTime>
  <Words>596</Words>
  <Application>Microsoft Office PowerPoint</Application>
  <PresentationFormat>On-screen Show (4:3)</PresentationFormat>
  <Paragraphs>86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Brush Script MT</vt:lpstr>
      <vt:lpstr>Calibri</vt:lpstr>
      <vt:lpstr>Comic Sans MS</vt:lpstr>
      <vt:lpstr>Constantia</vt:lpstr>
      <vt:lpstr>Harrington</vt:lpstr>
      <vt:lpstr>MV Boli</vt:lpstr>
      <vt:lpstr>Times New Roman</vt:lpstr>
      <vt:lpstr>Wingdings</vt:lpstr>
      <vt:lpstr>Wingdings 2</vt:lpstr>
      <vt:lpstr>Flow</vt:lpstr>
      <vt:lpstr>Document</vt:lpstr>
      <vt:lpstr>Persamaan Non Linier</vt:lpstr>
      <vt:lpstr>Pendahuluan</vt:lpstr>
      <vt:lpstr>Jumlah Akar </vt:lpstr>
      <vt:lpstr>Jumlah Akar</vt:lpstr>
      <vt:lpstr>Jumlah Akar </vt:lpstr>
      <vt:lpstr>Pendahuluan</vt:lpstr>
      <vt:lpstr>Metode Penyelesaian Persamaan Non LiNier</vt:lpstr>
      <vt:lpstr>1. Pengertian</vt:lpstr>
      <vt:lpstr>2. Grafik</vt:lpstr>
      <vt:lpstr>3. Algoritma Metode Newton-Raphson</vt:lpstr>
      <vt:lpstr>b. Metode deret taylor</vt:lpstr>
      <vt:lpstr>PowerPoint Presentation</vt:lpstr>
      <vt:lpstr>5. Kriteria Konvergensi metode newton raphson</vt:lpstr>
      <vt:lpstr>PowerPoint Presentation</vt:lpstr>
      <vt:lpstr>6. Kelebihan &amp; Kekurangan </vt:lpstr>
      <vt:lpstr>7. Contoh</vt:lpstr>
      <vt:lpstr>Penyelesaian:</vt:lpstr>
      <vt:lpstr>PowerPoint Presentation</vt:lpstr>
      <vt:lpstr>Penyelesaian dengan Excel</vt:lpstr>
      <vt:lpstr>Latihan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NEWTON-RAPHSON</dc:title>
  <dc:creator>acer</dc:creator>
  <cp:lastModifiedBy>Reviewer</cp:lastModifiedBy>
  <cp:revision>37</cp:revision>
  <dcterms:created xsi:type="dcterms:W3CDTF">2014-10-31T05:46:20Z</dcterms:created>
  <dcterms:modified xsi:type="dcterms:W3CDTF">2023-09-18T00:42:38Z</dcterms:modified>
</cp:coreProperties>
</file>