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embeddedFontLst>
    <p:embeddedFont>
      <p:font typeface="Alimama ShuHeiTi" charset="-122"/>
      <p:regular r:id="rId16"/>
    </p:embeddedFont>
    <p:embeddedFont>
      <p:font typeface="MiSans" panose="020B0604020202020204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1" d="100"/>
          <a:sy n="81" d="100"/>
        </p:scale>
        <p:origin x="-387" y="-5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6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cf5cbd00bf36f1652f9ec211459f173389b155f6.jpg"/>
          <p:cNvPicPr>
            <a:picLocks noChangeAspect="1"/>
          </p:cNvPicPr>
          <p:nvPr/>
        </p:nvPicPr>
        <p:blipFill>
          <a:blip r:embed="rId3">
            <a:alphaModFix amt="30000"/>
          </a:blip>
          <a:srcRect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4534853" y="823913"/>
            <a:ext cx="3124200" cy="495300"/>
          </a:xfrm>
          <a:custGeom>
            <a:avLst/>
            <a:gdLst/>
            <a:ahLst/>
            <a:cxnLst/>
            <a:rect l="l" t="t" r="r" b="b"/>
            <a:pathLst>
              <a:path w="3124200" h="495300">
                <a:moveTo>
                  <a:pt x="0" y="0"/>
                </a:moveTo>
                <a:lnTo>
                  <a:pt x="3124200" y="0"/>
                </a:lnTo>
                <a:lnTo>
                  <a:pt x="31242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4487228" y="823913"/>
            <a:ext cx="3219450" cy="495300"/>
          </a:xfrm>
          <a:prstGeom prst="rect">
            <a:avLst/>
          </a:prstGeom>
          <a:noFill/>
          <a:ln/>
        </p:spPr>
        <p:txBody>
          <a:bodyPr wrap="square" lIns="304800" tIns="114300" rIns="304800" bIns="114300" rtlCol="0" anchor="ctr"/>
          <a:lstStyle/>
          <a:p>
            <a:pPr algn="ctr"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MATERI PERKULIAHAN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463800" y="1928813"/>
            <a:ext cx="7267575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7200" b="1" kern="0" spc="-18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MANAJEMEN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7200" b="1" kern="0" spc="-18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PERKANTORAN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4443413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3393916" y="4786313"/>
            <a:ext cx="54006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400" dirty="0">
                <a:solidFill>
                  <a:srgbClr val="F8F7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LIA </a:t>
            </a:r>
            <a:r>
              <a:rPr lang="en-US" sz="2400" dirty="0" err="1">
                <a:solidFill>
                  <a:srgbClr val="F8F7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MARTHALIA,S.Pd,M.M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4678998" y="5767388"/>
            <a:ext cx="123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8F7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|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312093" y="5767388"/>
            <a:ext cx="3200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8667" y="338667"/>
            <a:ext cx="999067" cy="338667"/>
          </a:xfrm>
          <a:custGeom>
            <a:avLst/>
            <a:gdLst/>
            <a:ahLst/>
            <a:cxnLst/>
            <a:rect l="l" t="t" r="r" b="b"/>
            <a:pathLst>
              <a:path w="999067" h="338667">
                <a:moveTo>
                  <a:pt x="0" y="0"/>
                </a:moveTo>
                <a:lnTo>
                  <a:pt x="999067" y="0"/>
                </a:lnTo>
                <a:lnTo>
                  <a:pt x="999067" y="338667"/>
                </a:lnTo>
                <a:lnTo>
                  <a:pt x="0" y="338667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" name="Text 1"/>
          <p:cNvSpPr/>
          <p:nvPr/>
        </p:nvSpPr>
        <p:spPr>
          <a:xfrm>
            <a:off x="338667" y="338667"/>
            <a:ext cx="1066800" cy="338667"/>
          </a:xfrm>
          <a:prstGeom prst="rect">
            <a:avLst/>
          </a:prstGeom>
          <a:noFill/>
          <a:ln/>
        </p:spPr>
        <p:txBody>
          <a:bodyPr wrap="square" lIns="135467" tIns="67733" rIns="135467" bIns="67733" rtlCol="0" anchor="ctr"/>
          <a:lstStyle/>
          <a:p>
            <a:pPr>
              <a:lnSpc>
                <a:spcPct val="130000"/>
              </a:lnSpc>
            </a:pPr>
            <a:r>
              <a:rPr lang="en-US" sz="1067" b="1" kern="0" spc="53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4 &amp; 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8667" y="745067"/>
            <a:ext cx="11667067" cy="338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Peran Manajer dan Kompetensi yang Dibutuhkan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8667" y="1117600"/>
            <a:ext cx="115824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Tanggung jawab strategis dan keterampilan esensial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8667" y="1388533"/>
            <a:ext cx="5689600" cy="4758267"/>
          </a:xfrm>
          <a:custGeom>
            <a:avLst/>
            <a:gdLst/>
            <a:ahLst/>
            <a:cxnLst/>
            <a:rect l="l" t="t" r="r" b="b"/>
            <a:pathLst>
              <a:path w="5689600" h="4758267">
                <a:moveTo>
                  <a:pt x="67710" y="0"/>
                </a:moveTo>
                <a:lnTo>
                  <a:pt x="5621890" y="0"/>
                </a:lnTo>
                <a:cubicBezTo>
                  <a:pt x="5659285" y="0"/>
                  <a:pt x="5689600" y="30315"/>
                  <a:pt x="5689600" y="67710"/>
                </a:cubicBezTo>
                <a:lnTo>
                  <a:pt x="5689600" y="4690557"/>
                </a:lnTo>
                <a:cubicBezTo>
                  <a:pt x="5689600" y="4727952"/>
                  <a:pt x="5659285" y="4758267"/>
                  <a:pt x="5621890" y="4758267"/>
                </a:cubicBezTo>
                <a:lnTo>
                  <a:pt x="67710" y="4758267"/>
                </a:lnTo>
                <a:cubicBezTo>
                  <a:pt x="30315" y="4758267"/>
                  <a:pt x="0" y="4727952"/>
                  <a:pt x="0" y="4690557"/>
                </a:cubicBezTo>
                <a:lnTo>
                  <a:pt x="0" y="67710"/>
                </a:lnTo>
                <a:cubicBezTo>
                  <a:pt x="0" y="30340"/>
                  <a:pt x="30340" y="0"/>
                  <a:pt x="6771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0800" dist="33867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74133" y="1524000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67733" y="0"/>
                </a:moveTo>
                <a:lnTo>
                  <a:pt x="270933" y="0"/>
                </a:lnTo>
                <a:cubicBezTo>
                  <a:pt x="308316" y="0"/>
                  <a:pt x="338667" y="30350"/>
                  <a:pt x="338667" y="67733"/>
                </a:cubicBezTo>
                <a:lnTo>
                  <a:pt x="338667" y="270933"/>
                </a:lnTo>
                <a:cubicBezTo>
                  <a:pt x="338667" y="308341"/>
                  <a:pt x="308341" y="338667"/>
                  <a:pt x="270933" y="338667"/>
                </a:cubicBezTo>
                <a:lnTo>
                  <a:pt x="67733" y="338667"/>
                </a:lnTo>
                <a:cubicBezTo>
                  <a:pt x="30350" y="338667"/>
                  <a:pt x="0" y="308316"/>
                  <a:pt x="0" y="270933"/>
                </a:cubicBezTo>
                <a:lnTo>
                  <a:pt x="0" y="67733"/>
                </a:lnTo>
                <a:cubicBezTo>
                  <a:pt x="0" y="30325"/>
                  <a:pt x="30325" y="0"/>
                  <a:pt x="67733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8" name="Shape 6"/>
          <p:cNvSpPr/>
          <p:nvPr/>
        </p:nvSpPr>
        <p:spPr>
          <a:xfrm>
            <a:off x="578908" y="161713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73819"/>
                </a:moveTo>
                <a:cubicBezTo>
                  <a:pt x="46961" y="73819"/>
                  <a:pt x="30956" y="57814"/>
                  <a:pt x="30956" y="38100"/>
                </a:cubicBezTo>
                <a:cubicBezTo>
                  <a:pt x="30956" y="18386"/>
                  <a:pt x="46961" y="2381"/>
                  <a:pt x="66675" y="2381"/>
                </a:cubicBezTo>
                <a:cubicBezTo>
                  <a:pt x="86389" y="2381"/>
                  <a:pt x="102394" y="18386"/>
                  <a:pt x="102394" y="38100"/>
                </a:cubicBezTo>
                <a:cubicBezTo>
                  <a:pt x="102394" y="57814"/>
                  <a:pt x="86389" y="73819"/>
                  <a:pt x="66675" y="73819"/>
                </a:cubicBezTo>
                <a:close/>
                <a:moveTo>
                  <a:pt x="57596" y="90488"/>
                </a:moveTo>
                <a:lnTo>
                  <a:pt x="75754" y="90488"/>
                </a:lnTo>
                <a:cubicBezTo>
                  <a:pt x="78641" y="90488"/>
                  <a:pt x="80962" y="92809"/>
                  <a:pt x="80962" y="95696"/>
                </a:cubicBezTo>
                <a:cubicBezTo>
                  <a:pt x="80962" y="96947"/>
                  <a:pt x="80516" y="98137"/>
                  <a:pt x="79712" y="99090"/>
                </a:cubicBezTo>
                <a:lnTo>
                  <a:pt x="71557" y="108615"/>
                </a:lnTo>
                <a:lnTo>
                  <a:pt x="80784" y="142875"/>
                </a:lnTo>
                <a:lnTo>
                  <a:pt x="80962" y="142875"/>
                </a:lnTo>
                <a:lnTo>
                  <a:pt x="91261" y="101650"/>
                </a:lnTo>
                <a:cubicBezTo>
                  <a:pt x="91916" y="99060"/>
                  <a:pt x="94565" y="97482"/>
                  <a:pt x="97066" y="98435"/>
                </a:cubicBezTo>
                <a:cubicBezTo>
                  <a:pt x="115491" y="105460"/>
                  <a:pt x="128588" y="123319"/>
                  <a:pt x="128588" y="144214"/>
                </a:cubicBezTo>
                <a:cubicBezTo>
                  <a:pt x="128588" y="148709"/>
                  <a:pt x="124926" y="152370"/>
                  <a:pt x="120432" y="152370"/>
                </a:cubicBezTo>
                <a:lnTo>
                  <a:pt x="12918" y="152400"/>
                </a:lnTo>
                <a:cubicBezTo>
                  <a:pt x="8424" y="152400"/>
                  <a:pt x="4763" y="148739"/>
                  <a:pt x="4763" y="144244"/>
                </a:cubicBezTo>
                <a:cubicBezTo>
                  <a:pt x="4763" y="123349"/>
                  <a:pt x="17859" y="105489"/>
                  <a:pt x="36284" y="98465"/>
                </a:cubicBezTo>
                <a:cubicBezTo>
                  <a:pt x="38785" y="97512"/>
                  <a:pt x="41434" y="99090"/>
                  <a:pt x="42089" y="101679"/>
                </a:cubicBezTo>
                <a:lnTo>
                  <a:pt x="52388" y="142905"/>
                </a:lnTo>
                <a:lnTo>
                  <a:pt x="52566" y="142905"/>
                </a:lnTo>
                <a:lnTo>
                  <a:pt x="61793" y="108645"/>
                </a:lnTo>
                <a:lnTo>
                  <a:pt x="53638" y="99120"/>
                </a:lnTo>
                <a:cubicBezTo>
                  <a:pt x="52834" y="98167"/>
                  <a:pt x="52388" y="96976"/>
                  <a:pt x="52388" y="95726"/>
                </a:cubicBezTo>
                <a:cubicBezTo>
                  <a:pt x="52388" y="92839"/>
                  <a:pt x="54709" y="90517"/>
                  <a:pt x="57596" y="90517"/>
                </a:cubicBez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9" name="Text 7"/>
          <p:cNvSpPr/>
          <p:nvPr/>
        </p:nvSpPr>
        <p:spPr>
          <a:xfrm>
            <a:off x="914400" y="1574800"/>
            <a:ext cx="1769533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Tiga Peran Manajer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90926" y="1964267"/>
            <a:ext cx="5401592" cy="1303867"/>
          </a:xfrm>
          <a:custGeom>
            <a:avLst/>
            <a:gdLst/>
            <a:ahLst/>
            <a:cxnLst/>
            <a:rect l="l" t="t" r="r" b="b"/>
            <a:pathLst>
              <a:path w="5401592" h="1303867">
                <a:moveTo>
                  <a:pt x="33584" y="0"/>
                </a:moveTo>
                <a:lnTo>
                  <a:pt x="5333856" y="0"/>
                </a:lnTo>
                <a:cubicBezTo>
                  <a:pt x="5371266" y="0"/>
                  <a:pt x="5401592" y="30326"/>
                  <a:pt x="5401592" y="67736"/>
                </a:cubicBezTo>
                <a:lnTo>
                  <a:pt x="5401592" y="1236131"/>
                </a:lnTo>
                <a:cubicBezTo>
                  <a:pt x="5401592" y="1273540"/>
                  <a:pt x="5371266" y="1303867"/>
                  <a:pt x="5333856" y="1303867"/>
                </a:cubicBezTo>
                <a:lnTo>
                  <a:pt x="33584" y="1303867"/>
                </a:lnTo>
                <a:cubicBezTo>
                  <a:pt x="15049" y="1303867"/>
                  <a:pt x="0" y="1288818"/>
                  <a:pt x="0" y="1270282"/>
                </a:cubicBezTo>
                <a:lnTo>
                  <a:pt x="0" y="33584"/>
                </a:lnTo>
                <a:cubicBezTo>
                  <a:pt x="0" y="15049"/>
                  <a:pt x="15049" y="0"/>
                  <a:pt x="33584" y="0"/>
                </a:cubicBezTo>
                <a:close/>
              </a:path>
            </a:pathLst>
          </a:custGeom>
          <a:solidFill>
            <a:srgbClr val="2C3E50">
              <a:alpha val="5098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490926" y="1964267"/>
            <a:ext cx="33584" cy="1303867"/>
          </a:xfrm>
          <a:custGeom>
            <a:avLst/>
            <a:gdLst/>
            <a:ahLst/>
            <a:cxnLst/>
            <a:rect l="l" t="t" r="r" b="b"/>
            <a:pathLst>
              <a:path w="33584" h="1303867">
                <a:moveTo>
                  <a:pt x="33584" y="0"/>
                </a:moveTo>
                <a:lnTo>
                  <a:pt x="33584" y="0"/>
                </a:lnTo>
                <a:lnTo>
                  <a:pt x="33584" y="1303867"/>
                </a:lnTo>
                <a:lnTo>
                  <a:pt x="33584" y="1303867"/>
                </a:lnTo>
                <a:cubicBezTo>
                  <a:pt x="15049" y="1303867"/>
                  <a:pt x="0" y="1288818"/>
                  <a:pt x="0" y="1270282"/>
                </a:cubicBezTo>
                <a:lnTo>
                  <a:pt x="0" y="33584"/>
                </a:lnTo>
                <a:cubicBezTo>
                  <a:pt x="0" y="15049"/>
                  <a:pt x="15049" y="0"/>
                  <a:pt x="33584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2" name="Shape 10"/>
          <p:cNvSpPr/>
          <p:nvPr/>
        </p:nvSpPr>
        <p:spPr>
          <a:xfrm>
            <a:off x="609318" y="2099733"/>
            <a:ext cx="169333" cy="135467"/>
          </a:xfrm>
          <a:custGeom>
            <a:avLst/>
            <a:gdLst/>
            <a:ahLst/>
            <a:cxnLst/>
            <a:rect l="l" t="t" r="r" b="b"/>
            <a:pathLst>
              <a:path w="169333" h="135467">
                <a:moveTo>
                  <a:pt x="84667" y="59267"/>
                </a:moveTo>
                <a:cubicBezTo>
                  <a:pt x="99854" y="59267"/>
                  <a:pt x="112183" y="46937"/>
                  <a:pt x="112183" y="31750"/>
                </a:cubicBezTo>
                <a:cubicBezTo>
                  <a:pt x="112183" y="16563"/>
                  <a:pt x="99854" y="4233"/>
                  <a:pt x="84667" y="4233"/>
                </a:cubicBezTo>
                <a:cubicBezTo>
                  <a:pt x="69480" y="4233"/>
                  <a:pt x="57150" y="16563"/>
                  <a:pt x="57150" y="31750"/>
                </a:cubicBezTo>
                <a:cubicBezTo>
                  <a:pt x="57150" y="46937"/>
                  <a:pt x="69480" y="59267"/>
                  <a:pt x="84667" y="59267"/>
                </a:cubicBezTo>
                <a:close/>
                <a:moveTo>
                  <a:pt x="25400" y="61383"/>
                </a:moveTo>
                <a:cubicBezTo>
                  <a:pt x="35914" y="61383"/>
                  <a:pt x="44450" y="52847"/>
                  <a:pt x="44450" y="42333"/>
                </a:cubicBezTo>
                <a:cubicBezTo>
                  <a:pt x="44450" y="31819"/>
                  <a:pt x="35914" y="23283"/>
                  <a:pt x="25400" y="23283"/>
                </a:cubicBezTo>
                <a:cubicBezTo>
                  <a:pt x="14886" y="23283"/>
                  <a:pt x="6350" y="31819"/>
                  <a:pt x="6350" y="42333"/>
                </a:cubicBezTo>
                <a:cubicBezTo>
                  <a:pt x="6350" y="52847"/>
                  <a:pt x="14886" y="61383"/>
                  <a:pt x="25400" y="61383"/>
                </a:cubicBezTo>
                <a:close/>
                <a:moveTo>
                  <a:pt x="0" y="110067"/>
                </a:moveTo>
                <a:lnTo>
                  <a:pt x="0" y="118533"/>
                </a:lnTo>
                <a:cubicBezTo>
                  <a:pt x="0" y="123216"/>
                  <a:pt x="3784" y="127000"/>
                  <a:pt x="8467" y="127000"/>
                </a:cubicBezTo>
                <a:lnTo>
                  <a:pt x="31406" y="127000"/>
                </a:lnTo>
                <a:cubicBezTo>
                  <a:pt x="30268" y="124407"/>
                  <a:pt x="29633" y="121550"/>
                  <a:pt x="29633" y="118533"/>
                </a:cubicBezTo>
                <a:lnTo>
                  <a:pt x="29633" y="114300"/>
                </a:lnTo>
                <a:cubicBezTo>
                  <a:pt x="29633" y="100224"/>
                  <a:pt x="34925" y="87365"/>
                  <a:pt x="43630" y="77629"/>
                </a:cubicBezTo>
                <a:cubicBezTo>
                  <a:pt x="40534" y="76703"/>
                  <a:pt x="37253" y="76200"/>
                  <a:pt x="33867" y="76200"/>
                </a:cubicBezTo>
                <a:cubicBezTo>
                  <a:pt x="15161" y="76200"/>
                  <a:pt x="0" y="91361"/>
                  <a:pt x="0" y="110067"/>
                </a:cubicBezTo>
                <a:close/>
                <a:moveTo>
                  <a:pt x="162983" y="42333"/>
                </a:moveTo>
                <a:cubicBezTo>
                  <a:pt x="162983" y="31819"/>
                  <a:pt x="154447" y="23283"/>
                  <a:pt x="143933" y="23283"/>
                </a:cubicBezTo>
                <a:cubicBezTo>
                  <a:pt x="133419" y="23283"/>
                  <a:pt x="124883" y="31819"/>
                  <a:pt x="124883" y="42333"/>
                </a:cubicBezTo>
                <a:cubicBezTo>
                  <a:pt x="124883" y="52847"/>
                  <a:pt x="133419" y="61383"/>
                  <a:pt x="143933" y="61383"/>
                </a:cubicBezTo>
                <a:cubicBezTo>
                  <a:pt x="154447" y="61383"/>
                  <a:pt x="162983" y="52847"/>
                  <a:pt x="162983" y="42333"/>
                </a:cubicBezTo>
                <a:close/>
                <a:moveTo>
                  <a:pt x="42333" y="114300"/>
                </a:moveTo>
                <a:lnTo>
                  <a:pt x="42333" y="118533"/>
                </a:lnTo>
                <a:cubicBezTo>
                  <a:pt x="42333" y="123216"/>
                  <a:pt x="46117" y="127000"/>
                  <a:pt x="50800" y="127000"/>
                </a:cubicBezTo>
                <a:lnTo>
                  <a:pt x="92287" y="127000"/>
                </a:lnTo>
                <a:cubicBezTo>
                  <a:pt x="90408" y="121285"/>
                  <a:pt x="90620" y="115253"/>
                  <a:pt x="95118" y="110067"/>
                </a:cubicBezTo>
                <a:cubicBezTo>
                  <a:pt x="91414" y="105780"/>
                  <a:pt x="89694" y="99563"/>
                  <a:pt x="92101" y="93319"/>
                </a:cubicBezTo>
                <a:cubicBezTo>
                  <a:pt x="93848" y="88794"/>
                  <a:pt x="96308" y="84561"/>
                  <a:pt x="99351" y="80804"/>
                </a:cubicBezTo>
                <a:cubicBezTo>
                  <a:pt x="100780" y="79057"/>
                  <a:pt x="102420" y="77708"/>
                  <a:pt x="104193" y="76729"/>
                </a:cubicBezTo>
                <a:cubicBezTo>
                  <a:pt x="98346" y="73686"/>
                  <a:pt x="91705" y="71967"/>
                  <a:pt x="84667" y="71967"/>
                </a:cubicBezTo>
                <a:cubicBezTo>
                  <a:pt x="61278" y="71967"/>
                  <a:pt x="42333" y="90911"/>
                  <a:pt x="42333" y="114300"/>
                </a:cubicBezTo>
                <a:close/>
                <a:moveTo>
                  <a:pt x="165259" y="102632"/>
                </a:moveTo>
                <a:cubicBezTo>
                  <a:pt x="166926" y="101679"/>
                  <a:pt x="167772" y="99695"/>
                  <a:pt x="167058" y="97869"/>
                </a:cubicBezTo>
                <a:cubicBezTo>
                  <a:pt x="165788" y="94589"/>
                  <a:pt x="164015" y="91493"/>
                  <a:pt x="161793" y="88768"/>
                </a:cubicBezTo>
                <a:cubicBezTo>
                  <a:pt x="160576" y="87260"/>
                  <a:pt x="158433" y="86995"/>
                  <a:pt x="156766" y="87974"/>
                </a:cubicBezTo>
                <a:cubicBezTo>
                  <a:pt x="150998" y="91308"/>
                  <a:pt x="143907" y="87233"/>
                  <a:pt x="143907" y="80539"/>
                </a:cubicBezTo>
                <a:cubicBezTo>
                  <a:pt x="143907" y="78608"/>
                  <a:pt x="142610" y="76888"/>
                  <a:pt x="140705" y="76597"/>
                </a:cubicBezTo>
                <a:cubicBezTo>
                  <a:pt x="137292" y="76068"/>
                  <a:pt x="133615" y="76068"/>
                  <a:pt x="130201" y="76597"/>
                </a:cubicBezTo>
                <a:cubicBezTo>
                  <a:pt x="128296" y="76888"/>
                  <a:pt x="127000" y="78608"/>
                  <a:pt x="127000" y="80539"/>
                </a:cubicBezTo>
                <a:cubicBezTo>
                  <a:pt x="127000" y="87207"/>
                  <a:pt x="119909" y="91308"/>
                  <a:pt x="114141" y="87974"/>
                </a:cubicBezTo>
                <a:cubicBezTo>
                  <a:pt x="112474" y="87021"/>
                  <a:pt x="110331" y="87286"/>
                  <a:pt x="109114" y="88768"/>
                </a:cubicBezTo>
                <a:cubicBezTo>
                  <a:pt x="106892" y="91493"/>
                  <a:pt x="105119" y="94589"/>
                  <a:pt x="103849" y="97869"/>
                </a:cubicBezTo>
                <a:cubicBezTo>
                  <a:pt x="103161" y="99669"/>
                  <a:pt x="103981" y="101653"/>
                  <a:pt x="105648" y="102605"/>
                </a:cubicBezTo>
                <a:cubicBezTo>
                  <a:pt x="111442" y="105939"/>
                  <a:pt x="111442" y="114115"/>
                  <a:pt x="105648" y="117475"/>
                </a:cubicBezTo>
                <a:cubicBezTo>
                  <a:pt x="103981" y="118427"/>
                  <a:pt x="103135" y="120412"/>
                  <a:pt x="103849" y="122211"/>
                </a:cubicBezTo>
                <a:cubicBezTo>
                  <a:pt x="105119" y="125492"/>
                  <a:pt x="106892" y="128587"/>
                  <a:pt x="109114" y="131313"/>
                </a:cubicBezTo>
                <a:cubicBezTo>
                  <a:pt x="110331" y="132821"/>
                  <a:pt x="112474" y="133085"/>
                  <a:pt x="114141" y="132106"/>
                </a:cubicBezTo>
                <a:cubicBezTo>
                  <a:pt x="119909" y="128773"/>
                  <a:pt x="127000" y="132874"/>
                  <a:pt x="127000" y="139541"/>
                </a:cubicBezTo>
                <a:cubicBezTo>
                  <a:pt x="127000" y="141473"/>
                  <a:pt x="128296" y="143192"/>
                  <a:pt x="130201" y="143484"/>
                </a:cubicBezTo>
                <a:cubicBezTo>
                  <a:pt x="133615" y="144013"/>
                  <a:pt x="137292" y="144013"/>
                  <a:pt x="140705" y="143484"/>
                </a:cubicBezTo>
                <a:cubicBezTo>
                  <a:pt x="142610" y="143192"/>
                  <a:pt x="143907" y="141473"/>
                  <a:pt x="143907" y="139541"/>
                </a:cubicBezTo>
                <a:cubicBezTo>
                  <a:pt x="143907" y="132874"/>
                  <a:pt x="150998" y="128773"/>
                  <a:pt x="156766" y="132106"/>
                </a:cubicBezTo>
                <a:cubicBezTo>
                  <a:pt x="158433" y="133059"/>
                  <a:pt x="160576" y="132794"/>
                  <a:pt x="161793" y="131313"/>
                </a:cubicBezTo>
                <a:cubicBezTo>
                  <a:pt x="164015" y="128587"/>
                  <a:pt x="165788" y="125492"/>
                  <a:pt x="167058" y="122211"/>
                </a:cubicBezTo>
                <a:cubicBezTo>
                  <a:pt x="167746" y="120412"/>
                  <a:pt x="166926" y="118427"/>
                  <a:pt x="165259" y="117475"/>
                </a:cubicBezTo>
                <a:cubicBezTo>
                  <a:pt x="159464" y="114141"/>
                  <a:pt x="159464" y="105966"/>
                  <a:pt x="165259" y="102605"/>
                </a:cubicBezTo>
                <a:close/>
                <a:moveTo>
                  <a:pt x="124883" y="110067"/>
                </a:moveTo>
                <a:cubicBezTo>
                  <a:pt x="124883" y="104226"/>
                  <a:pt x="129626" y="99483"/>
                  <a:pt x="135467" y="99483"/>
                </a:cubicBezTo>
                <a:cubicBezTo>
                  <a:pt x="141308" y="99483"/>
                  <a:pt x="146050" y="104226"/>
                  <a:pt x="146050" y="110067"/>
                </a:cubicBezTo>
                <a:cubicBezTo>
                  <a:pt x="146050" y="115908"/>
                  <a:pt x="141308" y="120650"/>
                  <a:pt x="135467" y="120650"/>
                </a:cubicBezTo>
                <a:cubicBezTo>
                  <a:pt x="129626" y="120650"/>
                  <a:pt x="124883" y="115908"/>
                  <a:pt x="124883" y="110067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3" name="Text 11"/>
          <p:cNvSpPr/>
          <p:nvPr/>
        </p:nvSpPr>
        <p:spPr>
          <a:xfrm>
            <a:off x="778651" y="20658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Koordinator Tim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78651" y="23029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Membagi pekerjaan sesuai kompetensi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78651" y="25230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Mengatur beban kerja optimal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78651" y="2743200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Memastikan komunikasi efektif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78651" y="29633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Menjadi penghubung pimpinan-staf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90926" y="3335867"/>
            <a:ext cx="5401592" cy="1303867"/>
          </a:xfrm>
          <a:custGeom>
            <a:avLst/>
            <a:gdLst/>
            <a:ahLst/>
            <a:cxnLst/>
            <a:rect l="l" t="t" r="r" b="b"/>
            <a:pathLst>
              <a:path w="5401592" h="1303867">
                <a:moveTo>
                  <a:pt x="33584" y="0"/>
                </a:moveTo>
                <a:lnTo>
                  <a:pt x="5333856" y="0"/>
                </a:lnTo>
                <a:cubicBezTo>
                  <a:pt x="5371266" y="0"/>
                  <a:pt x="5401592" y="30326"/>
                  <a:pt x="5401592" y="67736"/>
                </a:cubicBezTo>
                <a:lnTo>
                  <a:pt x="5401592" y="1236131"/>
                </a:lnTo>
                <a:cubicBezTo>
                  <a:pt x="5401592" y="1273540"/>
                  <a:pt x="5371266" y="1303867"/>
                  <a:pt x="5333856" y="1303867"/>
                </a:cubicBezTo>
                <a:lnTo>
                  <a:pt x="33584" y="1303867"/>
                </a:lnTo>
                <a:cubicBezTo>
                  <a:pt x="15049" y="1303867"/>
                  <a:pt x="0" y="1288818"/>
                  <a:pt x="0" y="1270282"/>
                </a:cubicBezTo>
                <a:lnTo>
                  <a:pt x="0" y="33584"/>
                </a:lnTo>
                <a:cubicBezTo>
                  <a:pt x="0" y="15049"/>
                  <a:pt x="15049" y="0"/>
                  <a:pt x="33584" y="0"/>
                </a:cubicBezTo>
                <a:close/>
              </a:path>
            </a:pathLst>
          </a:custGeom>
          <a:solidFill>
            <a:srgbClr val="8B7355">
              <a:alpha val="5098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490926" y="3335867"/>
            <a:ext cx="33584" cy="1303867"/>
          </a:xfrm>
          <a:custGeom>
            <a:avLst/>
            <a:gdLst/>
            <a:ahLst/>
            <a:cxnLst/>
            <a:rect l="l" t="t" r="r" b="b"/>
            <a:pathLst>
              <a:path w="33584" h="1303867">
                <a:moveTo>
                  <a:pt x="33584" y="0"/>
                </a:moveTo>
                <a:lnTo>
                  <a:pt x="33584" y="0"/>
                </a:lnTo>
                <a:lnTo>
                  <a:pt x="33584" y="1303867"/>
                </a:lnTo>
                <a:lnTo>
                  <a:pt x="33584" y="1303867"/>
                </a:lnTo>
                <a:cubicBezTo>
                  <a:pt x="15049" y="1303867"/>
                  <a:pt x="0" y="1288818"/>
                  <a:pt x="0" y="1270282"/>
                </a:cubicBezTo>
                <a:lnTo>
                  <a:pt x="0" y="33584"/>
                </a:lnTo>
                <a:cubicBezTo>
                  <a:pt x="0" y="15049"/>
                  <a:pt x="15049" y="0"/>
                  <a:pt x="33584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0" name="Shape 18"/>
          <p:cNvSpPr/>
          <p:nvPr/>
        </p:nvSpPr>
        <p:spPr>
          <a:xfrm>
            <a:off x="609318" y="3471333"/>
            <a:ext cx="169333" cy="135467"/>
          </a:xfrm>
          <a:custGeom>
            <a:avLst/>
            <a:gdLst/>
            <a:ahLst/>
            <a:cxnLst/>
            <a:rect l="l" t="t" r="r" b="b"/>
            <a:pathLst>
              <a:path w="169333" h="135467">
                <a:moveTo>
                  <a:pt x="110040" y="55695"/>
                </a:moveTo>
                <a:cubicBezTo>
                  <a:pt x="113268" y="54822"/>
                  <a:pt x="116655" y="56356"/>
                  <a:pt x="118110" y="59346"/>
                </a:cubicBezTo>
                <a:lnTo>
                  <a:pt x="123031" y="69294"/>
                </a:lnTo>
                <a:cubicBezTo>
                  <a:pt x="125756" y="69665"/>
                  <a:pt x="128429" y="70406"/>
                  <a:pt x="130942" y="71438"/>
                </a:cubicBezTo>
                <a:lnTo>
                  <a:pt x="140203" y="65273"/>
                </a:lnTo>
                <a:cubicBezTo>
                  <a:pt x="142981" y="63421"/>
                  <a:pt x="146659" y="63791"/>
                  <a:pt x="149013" y="66146"/>
                </a:cubicBezTo>
                <a:lnTo>
                  <a:pt x="154093" y="71226"/>
                </a:lnTo>
                <a:cubicBezTo>
                  <a:pt x="156448" y="73581"/>
                  <a:pt x="156819" y="77285"/>
                  <a:pt x="154966" y="80036"/>
                </a:cubicBezTo>
                <a:lnTo>
                  <a:pt x="148802" y="89270"/>
                </a:lnTo>
                <a:cubicBezTo>
                  <a:pt x="149304" y="90514"/>
                  <a:pt x="149754" y="91810"/>
                  <a:pt x="150125" y="93160"/>
                </a:cubicBezTo>
                <a:cubicBezTo>
                  <a:pt x="150495" y="94509"/>
                  <a:pt x="150733" y="95832"/>
                  <a:pt x="150918" y="97181"/>
                </a:cubicBezTo>
                <a:lnTo>
                  <a:pt x="160893" y="102103"/>
                </a:lnTo>
                <a:cubicBezTo>
                  <a:pt x="163883" y="103584"/>
                  <a:pt x="165418" y="106971"/>
                  <a:pt x="164544" y="110172"/>
                </a:cubicBezTo>
                <a:lnTo>
                  <a:pt x="162692" y="117105"/>
                </a:lnTo>
                <a:cubicBezTo>
                  <a:pt x="161819" y="120306"/>
                  <a:pt x="158829" y="122476"/>
                  <a:pt x="155496" y="122264"/>
                </a:cubicBezTo>
                <a:lnTo>
                  <a:pt x="144383" y="121550"/>
                </a:lnTo>
                <a:cubicBezTo>
                  <a:pt x="142716" y="123693"/>
                  <a:pt x="140785" y="125677"/>
                  <a:pt x="138589" y="127370"/>
                </a:cubicBezTo>
                <a:lnTo>
                  <a:pt x="139303" y="138456"/>
                </a:lnTo>
                <a:cubicBezTo>
                  <a:pt x="139515" y="141790"/>
                  <a:pt x="137345" y="144806"/>
                  <a:pt x="134144" y="145653"/>
                </a:cubicBezTo>
                <a:lnTo>
                  <a:pt x="127212" y="147505"/>
                </a:lnTo>
                <a:cubicBezTo>
                  <a:pt x="123984" y="148378"/>
                  <a:pt x="120624" y="146844"/>
                  <a:pt x="119142" y="143854"/>
                </a:cubicBezTo>
                <a:lnTo>
                  <a:pt x="114221" y="133906"/>
                </a:lnTo>
                <a:cubicBezTo>
                  <a:pt x="111495" y="133535"/>
                  <a:pt x="108823" y="132794"/>
                  <a:pt x="106310" y="131763"/>
                </a:cubicBezTo>
                <a:lnTo>
                  <a:pt x="97049" y="137927"/>
                </a:lnTo>
                <a:cubicBezTo>
                  <a:pt x="94271" y="139779"/>
                  <a:pt x="90593" y="139409"/>
                  <a:pt x="88239" y="137054"/>
                </a:cubicBezTo>
                <a:lnTo>
                  <a:pt x="83159" y="131974"/>
                </a:lnTo>
                <a:cubicBezTo>
                  <a:pt x="80804" y="129619"/>
                  <a:pt x="80433" y="125942"/>
                  <a:pt x="82285" y="123164"/>
                </a:cubicBezTo>
                <a:lnTo>
                  <a:pt x="88450" y="113903"/>
                </a:lnTo>
                <a:cubicBezTo>
                  <a:pt x="87948" y="112660"/>
                  <a:pt x="87498" y="111363"/>
                  <a:pt x="87127" y="110014"/>
                </a:cubicBezTo>
                <a:cubicBezTo>
                  <a:pt x="86757" y="108664"/>
                  <a:pt x="86519" y="107315"/>
                  <a:pt x="86334" y="105992"/>
                </a:cubicBezTo>
                <a:lnTo>
                  <a:pt x="76359" y="101071"/>
                </a:lnTo>
                <a:cubicBezTo>
                  <a:pt x="73369" y="99589"/>
                  <a:pt x="71861" y="96203"/>
                  <a:pt x="72708" y="93001"/>
                </a:cubicBezTo>
                <a:lnTo>
                  <a:pt x="74560" y="86069"/>
                </a:lnTo>
                <a:cubicBezTo>
                  <a:pt x="75433" y="82867"/>
                  <a:pt x="78423" y="80698"/>
                  <a:pt x="81756" y="80910"/>
                </a:cubicBezTo>
                <a:lnTo>
                  <a:pt x="92842" y="81624"/>
                </a:lnTo>
                <a:cubicBezTo>
                  <a:pt x="94509" y="79481"/>
                  <a:pt x="96441" y="77496"/>
                  <a:pt x="98637" y="75803"/>
                </a:cubicBezTo>
                <a:lnTo>
                  <a:pt x="97922" y="64744"/>
                </a:lnTo>
                <a:cubicBezTo>
                  <a:pt x="97711" y="61410"/>
                  <a:pt x="99880" y="58394"/>
                  <a:pt x="103082" y="57547"/>
                </a:cubicBezTo>
                <a:lnTo>
                  <a:pt x="110014" y="55695"/>
                </a:lnTo>
                <a:close/>
                <a:moveTo>
                  <a:pt x="118639" y="89958"/>
                </a:moveTo>
                <a:cubicBezTo>
                  <a:pt x="112214" y="89966"/>
                  <a:pt x="107003" y="95188"/>
                  <a:pt x="107011" y="101613"/>
                </a:cubicBezTo>
                <a:cubicBezTo>
                  <a:pt x="107018" y="108038"/>
                  <a:pt x="112240" y="113249"/>
                  <a:pt x="118666" y="113242"/>
                </a:cubicBezTo>
                <a:cubicBezTo>
                  <a:pt x="125091" y="113234"/>
                  <a:pt x="130301" y="108012"/>
                  <a:pt x="130294" y="101587"/>
                </a:cubicBezTo>
                <a:cubicBezTo>
                  <a:pt x="130287" y="95162"/>
                  <a:pt x="125064" y="89951"/>
                  <a:pt x="118639" y="89958"/>
                </a:cubicBezTo>
                <a:close/>
                <a:moveTo>
                  <a:pt x="59505" y="-12039"/>
                </a:moveTo>
                <a:lnTo>
                  <a:pt x="66437" y="-10186"/>
                </a:lnTo>
                <a:cubicBezTo>
                  <a:pt x="69638" y="-9313"/>
                  <a:pt x="71808" y="-6297"/>
                  <a:pt x="71596" y="-2990"/>
                </a:cubicBezTo>
                <a:lnTo>
                  <a:pt x="70882" y="8070"/>
                </a:lnTo>
                <a:cubicBezTo>
                  <a:pt x="73078" y="9763"/>
                  <a:pt x="75009" y="11721"/>
                  <a:pt x="76676" y="13891"/>
                </a:cubicBezTo>
                <a:lnTo>
                  <a:pt x="87789" y="13176"/>
                </a:lnTo>
                <a:cubicBezTo>
                  <a:pt x="91096" y="12965"/>
                  <a:pt x="94112" y="15134"/>
                  <a:pt x="94985" y="18336"/>
                </a:cubicBezTo>
                <a:lnTo>
                  <a:pt x="96837" y="25268"/>
                </a:lnTo>
                <a:cubicBezTo>
                  <a:pt x="97684" y="28469"/>
                  <a:pt x="96176" y="31856"/>
                  <a:pt x="93186" y="33337"/>
                </a:cubicBezTo>
                <a:lnTo>
                  <a:pt x="83211" y="38259"/>
                </a:lnTo>
                <a:cubicBezTo>
                  <a:pt x="83026" y="39608"/>
                  <a:pt x="82762" y="40957"/>
                  <a:pt x="82418" y="42280"/>
                </a:cubicBezTo>
                <a:cubicBezTo>
                  <a:pt x="82074" y="43603"/>
                  <a:pt x="81597" y="44926"/>
                  <a:pt x="81095" y="46170"/>
                </a:cubicBezTo>
                <a:lnTo>
                  <a:pt x="87260" y="55430"/>
                </a:lnTo>
                <a:cubicBezTo>
                  <a:pt x="89112" y="58208"/>
                  <a:pt x="88741" y="61886"/>
                  <a:pt x="86386" y="64241"/>
                </a:cubicBezTo>
                <a:lnTo>
                  <a:pt x="81306" y="69321"/>
                </a:lnTo>
                <a:cubicBezTo>
                  <a:pt x="78952" y="71676"/>
                  <a:pt x="75274" y="72046"/>
                  <a:pt x="72496" y="70194"/>
                </a:cubicBezTo>
                <a:lnTo>
                  <a:pt x="63235" y="64029"/>
                </a:lnTo>
                <a:cubicBezTo>
                  <a:pt x="60722" y="65061"/>
                  <a:pt x="58050" y="65802"/>
                  <a:pt x="55324" y="66172"/>
                </a:cubicBezTo>
                <a:lnTo>
                  <a:pt x="50403" y="76121"/>
                </a:lnTo>
                <a:cubicBezTo>
                  <a:pt x="48921" y="79110"/>
                  <a:pt x="45535" y="80619"/>
                  <a:pt x="42333" y="79772"/>
                </a:cubicBezTo>
                <a:lnTo>
                  <a:pt x="35401" y="77920"/>
                </a:lnTo>
                <a:cubicBezTo>
                  <a:pt x="32173" y="77047"/>
                  <a:pt x="30030" y="74030"/>
                  <a:pt x="30242" y="70723"/>
                </a:cubicBezTo>
                <a:lnTo>
                  <a:pt x="30956" y="59637"/>
                </a:lnTo>
                <a:cubicBezTo>
                  <a:pt x="28760" y="57944"/>
                  <a:pt x="26829" y="55986"/>
                  <a:pt x="25162" y="53816"/>
                </a:cubicBezTo>
                <a:lnTo>
                  <a:pt x="14049" y="54531"/>
                </a:lnTo>
                <a:cubicBezTo>
                  <a:pt x="10742" y="54742"/>
                  <a:pt x="7726" y="52573"/>
                  <a:pt x="6853" y="49371"/>
                </a:cubicBezTo>
                <a:lnTo>
                  <a:pt x="5001" y="42439"/>
                </a:lnTo>
                <a:cubicBezTo>
                  <a:pt x="4154" y="39238"/>
                  <a:pt x="5662" y="35851"/>
                  <a:pt x="8652" y="34369"/>
                </a:cubicBezTo>
                <a:lnTo>
                  <a:pt x="18627" y="29448"/>
                </a:lnTo>
                <a:cubicBezTo>
                  <a:pt x="18812" y="28099"/>
                  <a:pt x="19076" y="26776"/>
                  <a:pt x="19420" y="25426"/>
                </a:cubicBezTo>
                <a:cubicBezTo>
                  <a:pt x="19791" y="24077"/>
                  <a:pt x="20214" y="22781"/>
                  <a:pt x="20743" y="21537"/>
                </a:cubicBezTo>
                <a:lnTo>
                  <a:pt x="14579" y="12303"/>
                </a:lnTo>
                <a:cubicBezTo>
                  <a:pt x="12726" y="9525"/>
                  <a:pt x="13097" y="5847"/>
                  <a:pt x="15452" y="3493"/>
                </a:cubicBezTo>
                <a:lnTo>
                  <a:pt x="20532" y="-1587"/>
                </a:lnTo>
                <a:cubicBezTo>
                  <a:pt x="22886" y="-3942"/>
                  <a:pt x="26564" y="-4313"/>
                  <a:pt x="29342" y="-2461"/>
                </a:cubicBezTo>
                <a:lnTo>
                  <a:pt x="38603" y="3704"/>
                </a:lnTo>
                <a:cubicBezTo>
                  <a:pt x="41116" y="2672"/>
                  <a:pt x="43789" y="1931"/>
                  <a:pt x="46514" y="1561"/>
                </a:cubicBezTo>
                <a:lnTo>
                  <a:pt x="51435" y="-8387"/>
                </a:lnTo>
                <a:cubicBezTo>
                  <a:pt x="52917" y="-11377"/>
                  <a:pt x="56277" y="-12885"/>
                  <a:pt x="59505" y="-12039"/>
                </a:cubicBezTo>
                <a:close/>
                <a:moveTo>
                  <a:pt x="50906" y="22225"/>
                </a:moveTo>
                <a:cubicBezTo>
                  <a:pt x="44481" y="22225"/>
                  <a:pt x="39264" y="27441"/>
                  <a:pt x="39264" y="33867"/>
                </a:cubicBezTo>
                <a:cubicBezTo>
                  <a:pt x="39264" y="40292"/>
                  <a:pt x="44481" y="45508"/>
                  <a:pt x="50906" y="45508"/>
                </a:cubicBezTo>
                <a:cubicBezTo>
                  <a:pt x="57331" y="45508"/>
                  <a:pt x="62547" y="40292"/>
                  <a:pt x="62547" y="33867"/>
                </a:cubicBezTo>
                <a:cubicBezTo>
                  <a:pt x="62547" y="27441"/>
                  <a:pt x="57331" y="22225"/>
                  <a:pt x="50906" y="22225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1" name="Text 19"/>
          <p:cNvSpPr/>
          <p:nvPr/>
        </p:nvSpPr>
        <p:spPr>
          <a:xfrm>
            <a:off x="778651" y="34374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Pengelola Proses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78651" y="36745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Menjamin sistem administrasi sistematis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78651" y="38946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Mengelola kearsipan efisien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78651" y="4114800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Mengatur surat-menyurat tepat waktu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78651" y="43349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Menyusun jadwal kerja optimal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90926" y="4707467"/>
            <a:ext cx="5401592" cy="1303867"/>
          </a:xfrm>
          <a:custGeom>
            <a:avLst/>
            <a:gdLst/>
            <a:ahLst/>
            <a:cxnLst/>
            <a:rect l="l" t="t" r="r" b="b"/>
            <a:pathLst>
              <a:path w="5401592" h="1303867">
                <a:moveTo>
                  <a:pt x="33584" y="0"/>
                </a:moveTo>
                <a:lnTo>
                  <a:pt x="5333856" y="0"/>
                </a:lnTo>
                <a:cubicBezTo>
                  <a:pt x="5371266" y="0"/>
                  <a:pt x="5401592" y="30326"/>
                  <a:pt x="5401592" y="67736"/>
                </a:cubicBezTo>
                <a:lnTo>
                  <a:pt x="5401592" y="1236131"/>
                </a:lnTo>
                <a:cubicBezTo>
                  <a:pt x="5401592" y="1273540"/>
                  <a:pt x="5371266" y="1303867"/>
                  <a:pt x="5333856" y="1303867"/>
                </a:cubicBezTo>
                <a:lnTo>
                  <a:pt x="33584" y="1303867"/>
                </a:lnTo>
                <a:cubicBezTo>
                  <a:pt x="15049" y="1303867"/>
                  <a:pt x="0" y="1288818"/>
                  <a:pt x="0" y="1270282"/>
                </a:cubicBezTo>
                <a:lnTo>
                  <a:pt x="0" y="33584"/>
                </a:lnTo>
                <a:cubicBezTo>
                  <a:pt x="0" y="15049"/>
                  <a:pt x="15049" y="0"/>
                  <a:pt x="33584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490926" y="4707467"/>
            <a:ext cx="33584" cy="1303867"/>
          </a:xfrm>
          <a:custGeom>
            <a:avLst/>
            <a:gdLst/>
            <a:ahLst/>
            <a:cxnLst/>
            <a:rect l="l" t="t" r="r" b="b"/>
            <a:pathLst>
              <a:path w="33584" h="1303867">
                <a:moveTo>
                  <a:pt x="33584" y="0"/>
                </a:moveTo>
                <a:lnTo>
                  <a:pt x="33584" y="0"/>
                </a:lnTo>
                <a:lnTo>
                  <a:pt x="33584" y="1303867"/>
                </a:lnTo>
                <a:lnTo>
                  <a:pt x="33584" y="1303867"/>
                </a:lnTo>
                <a:cubicBezTo>
                  <a:pt x="15049" y="1303867"/>
                  <a:pt x="0" y="1288818"/>
                  <a:pt x="0" y="1270282"/>
                </a:cubicBezTo>
                <a:lnTo>
                  <a:pt x="0" y="33584"/>
                </a:lnTo>
                <a:cubicBezTo>
                  <a:pt x="0" y="15049"/>
                  <a:pt x="15049" y="0"/>
                  <a:pt x="33584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8" name="Shape 26"/>
          <p:cNvSpPr/>
          <p:nvPr/>
        </p:nvSpPr>
        <p:spPr>
          <a:xfrm>
            <a:off x="626251" y="4842933"/>
            <a:ext cx="135467" cy="135467"/>
          </a:xfrm>
          <a:custGeom>
            <a:avLst/>
            <a:gdLst/>
            <a:ahLst/>
            <a:cxnLst/>
            <a:rect l="l" t="t" r="r" b="b"/>
            <a:pathLst>
              <a:path w="135467" h="135467">
                <a:moveTo>
                  <a:pt x="33867" y="84667"/>
                </a:moveTo>
                <a:lnTo>
                  <a:pt x="6482" y="84667"/>
                </a:lnTo>
                <a:cubicBezTo>
                  <a:pt x="-106" y="84667"/>
                  <a:pt x="-4154" y="77496"/>
                  <a:pt x="-767" y="71834"/>
                </a:cubicBezTo>
                <a:lnTo>
                  <a:pt x="13229" y="48498"/>
                </a:lnTo>
                <a:cubicBezTo>
                  <a:pt x="15531" y="44662"/>
                  <a:pt x="19659" y="42333"/>
                  <a:pt x="24130" y="42333"/>
                </a:cubicBezTo>
                <a:lnTo>
                  <a:pt x="49265" y="42333"/>
                </a:lnTo>
                <a:cubicBezTo>
                  <a:pt x="69400" y="8229"/>
                  <a:pt x="99430" y="6509"/>
                  <a:pt x="119512" y="9446"/>
                </a:cubicBezTo>
                <a:cubicBezTo>
                  <a:pt x="122899" y="9948"/>
                  <a:pt x="125545" y="12594"/>
                  <a:pt x="126021" y="15954"/>
                </a:cubicBezTo>
                <a:cubicBezTo>
                  <a:pt x="128958" y="36036"/>
                  <a:pt x="127238" y="66066"/>
                  <a:pt x="93133" y="86201"/>
                </a:cubicBezTo>
                <a:lnTo>
                  <a:pt x="93133" y="111337"/>
                </a:lnTo>
                <a:cubicBezTo>
                  <a:pt x="93133" y="115808"/>
                  <a:pt x="90805" y="119936"/>
                  <a:pt x="86969" y="122238"/>
                </a:cubicBezTo>
                <a:lnTo>
                  <a:pt x="63632" y="136234"/>
                </a:lnTo>
                <a:cubicBezTo>
                  <a:pt x="57997" y="139621"/>
                  <a:pt x="50800" y="135546"/>
                  <a:pt x="50800" y="128984"/>
                </a:cubicBezTo>
                <a:lnTo>
                  <a:pt x="50800" y="101600"/>
                </a:lnTo>
                <a:cubicBezTo>
                  <a:pt x="50800" y="92260"/>
                  <a:pt x="43206" y="84667"/>
                  <a:pt x="33867" y="84667"/>
                </a:cubicBezTo>
                <a:lnTo>
                  <a:pt x="33840" y="84667"/>
                </a:lnTo>
                <a:close/>
                <a:moveTo>
                  <a:pt x="105833" y="42333"/>
                </a:moveTo>
                <a:cubicBezTo>
                  <a:pt x="105833" y="35324"/>
                  <a:pt x="100143" y="29633"/>
                  <a:pt x="93133" y="29633"/>
                </a:cubicBezTo>
                <a:cubicBezTo>
                  <a:pt x="86124" y="29633"/>
                  <a:pt x="80433" y="35324"/>
                  <a:pt x="80433" y="42333"/>
                </a:cubicBezTo>
                <a:cubicBezTo>
                  <a:pt x="80433" y="49343"/>
                  <a:pt x="86124" y="55033"/>
                  <a:pt x="93133" y="55033"/>
                </a:cubicBezTo>
                <a:cubicBezTo>
                  <a:pt x="100143" y="55033"/>
                  <a:pt x="105833" y="49343"/>
                  <a:pt x="105833" y="42333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9" name="Text 27"/>
          <p:cNvSpPr/>
          <p:nvPr/>
        </p:nvSpPr>
        <p:spPr>
          <a:xfrm>
            <a:off x="778651" y="48090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Agen Modernisasi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78651" y="50461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Mendorong digitalisasi dokumen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78651" y="52662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Implementasi aplikasi modern (ERP, CRM)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78651" y="5486400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Continuous improvement sistem kerja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78651" y="57065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Mengadopsi teknologi terbaru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63733" y="1388533"/>
            <a:ext cx="5689600" cy="4114800"/>
          </a:xfrm>
          <a:custGeom>
            <a:avLst/>
            <a:gdLst/>
            <a:ahLst/>
            <a:cxnLst/>
            <a:rect l="l" t="t" r="r" b="b"/>
            <a:pathLst>
              <a:path w="5689600" h="4114800">
                <a:moveTo>
                  <a:pt x="67730" y="0"/>
                </a:moveTo>
                <a:lnTo>
                  <a:pt x="5621870" y="0"/>
                </a:lnTo>
                <a:cubicBezTo>
                  <a:pt x="5659276" y="0"/>
                  <a:pt x="5689600" y="30324"/>
                  <a:pt x="5689600" y="67730"/>
                </a:cubicBezTo>
                <a:lnTo>
                  <a:pt x="5689600" y="4047070"/>
                </a:lnTo>
                <a:cubicBezTo>
                  <a:pt x="5689600" y="4084476"/>
                  <a:pt x="5659276" y="4114800"/>
                  <a:pt x="5621870" y="4114800"/>
                </a:cubicBezTo>
                <a:lnTo>
                  <a:pt x="67730" y="4114800"/>
                </a:lnTo>
                <a:cubicBezTo>
                  <a:pt x="30324" y="4114800"/>
                  <a:pt x="0" y="4084476"/>
                  <a:pt x="0" y="4047070"/>
                </a:cubicBezTo>
                <a:lnTo>
                  <a:pt x="0" y="67730"/>
                </a:lnTo>
                <a:cubicBezTo>
                  <a:pt x="0" y="30324"/>
                  <a:pt x="30324" y="0"/>
                  <a:pt x="6773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0800" dist="33867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299200" y="1524000"/>
            <a:ext cx="338667" cy="338667"/>
          </a:xfrm>
          <a:custGeom>
            <a:avLst/>
            <a:gdLst/>
            <a:ahLst/>
            <a:cxnLst/>
            <a:rect l="l" t="t" r="r" b="b"/>
            <a:pathLst>
              <a:path w="338667" h="338667">
                <a:moveTo>
                  <a:pt x="67733" y="0"/>
                </a:moveTo>
                <a:lnTo>
                  <a:pt x="270933" y="0"/>
                </a:lnTo>
                <a:cubicBezTo>
                  <a:pt x="308316" y="0"/>
                  <a:pt x="338667" y="30350"/>
                  <a:pt x="338667" y="67733"/>
                </a:cubicBezTo>
                <a:lnTo>
                  <a:pt x="338667" y="270933"/>
                </a:lnTo>
                <a:cubicBezTo>
                  <a:pt x="338667" y="308341"/>
                  <a:pt x="308341" y="338667"/>
                  <a:pt x="270933" y="338667"/>
                </a:cubicBezTo>
                <a:lnTo>
                  <a:pt x="67733" y="338667"/>
                </a:lnTo>
                <a:cubicBezTo>
                  <a:pt x="30350" y="338667"/>
                  <a:pt x="0" y="308316"/>
                  <a:pt x="0" y="270933"/>
                </a:cubicBezTo>
                <a:lnTo>
                  <a:pt x="0" y="67733"/>
                </a:lnTo>
                <a:cubicBezTo>
                  <a:pt x="0" y="30325"/>
                  <a:pt x="30325" y="0"/>
                  <a:pt x="67733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6" name="Shape 34"/>
          <p:cNvSpPr/>
          <p:nvPr/>
        </p:nvSpPr>
        <p:spPr>
          <a:xfrm>
            <a:off x="6403975" y="161713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73194" y="-7709"/>
                </a:moveTo>
                <a:cubicBezTo>
                  <a:pt x="69205" y="-10150"/>
                  <a:pt x="64175" y="-10150"/>
                  <a:pt x="60186" y="-7709"/>
                </a:cubicBezTo>
                <a:cubicBezTo>
                  <a:pt x="52923" y="-3274"/>
                  <a:pt x="48429" y="-2084"/>
                  <a:pt x="39916" y="-2262"/>
                </a:cubicBezTo>
                <a:cubicBezTo>
                  <a:pt x="35243" y="-2381"/>
                  <a:pt x="30897" y="149"/>
                  <a:pt x="28635" y="4256"/>
                </a:cubicBezTo>
                <a:cubicBezTo>
                  <a:pt x="24557" y="11728"/>
                  <a:pt x="21253" y="15032"/>
                  <a:pt x="13781" y="19110"/>
                </a:cubicBezTo>
                <a:cubicBezTo>
                  <a:pt x="9674" y="21342"/>
                  <a:pt x="7174" y="25718"/>
                  <a:pt x="7263" y="30391"/>
                </a:cubicBezTo>
                <a:cubicBezTo>
                  <a:pt x="7471" y="38904"/>
                  <a:pt x="6251" y="43398"/>
                  <a:pt x="1816" y="50661"/>
                </a:cubicBezTo>
                <a:cubicBezTo>
                  <a:pt x="-625" y="54650"/>
                  <a:pt x="-625" y="59680"/>
                  <a:pt x="1816" y="63669"/>
                </a:cubicBezTo>
                <a:cubicBezTo>
                  <a:pt x="6251" y="70931"/>
                  <a:pt x="7441" y="75426"/>
                  <a:pt x="7263" y="83939"/>
                </a:cubicBezTo>
                <a:cubicBezTo>
                  <a:pt x="7144" y="88612"/>
                  <a:pt x="9674" y="92958"/>
                  <a:pt x="13781" y="95220"/>
                </a:cubicBezTo>
                <a:cubicBezTo>
                  <a:pt x="20360" y="98822"/>
                  <a:pt x="23693" y="101798"/>
                  <a:pt x="27206" y="107573"/>
                </a:cubicBezTo>
                <a:lnTo>
                  <a:pt x="12710" y="136475"/>
                </a:lnTo>
                <a:cubicBezTo>
                  <a:pt x="10954" y="140018"/>
                  <a:pt x="12383" y="144304"/>
                  <a:pt x="15895" y="146060"/>
                </a:cubicBezTo>
                <a:lnTo>
                  <a:pt x="41493" y="158859"/>
                </a:lnTo>
                <a:cubicBezTo>
                  <a:pt x="44916" y="160556"/>
                  <a:pt x="49084" y="159276"/>
                  <a:pt x="50929" y="155942"/>
                </a:cubicBezTo>
                <a:lnTo>
                  <a:pt x="66645" y="127635"/>
                </a:lnTo>
                <a:lnTo>
                  <a:pt x="82361" y="155942"/>
                </a:lnTo>
                <a:cubicBezTo>
                  <a:pt x="84207" y="159276"/>
                  <a:pt x="88374" y="160586"/>
                  <a:pt x="91797" y="158859"/>
                </a:cubicBezTo>
                <a:lnTo>
                  <a:pt x="117396" y="146060"/>
                </a:lnTo>
                <a:cubicBezTo>
                  <a:pt x="120938" y="144304"/>
                  <a:pt x="122366" y="140018"/>
                  <a:pt x="120581" y="136475"/>
                </a:cubicBezTo>
                <a:lnTo>
                  <a:pt x="106114" y="107543"/>
                </a:lnTo>
                <a:cubicBezTo>
                  <a:pt x="109597" y="101769"/>
                  <a:pt x="112961" y="98792"/>
                  <a:pt x="119539" y="95190"/>
                </a:cubicBezTo>
                <a:cubicBezTo>
                  <a:pt x="123646" y="92958"/>
                  <a:pt x="126147" y="88583"/>
                  <a:pt x="126057" y="83909"/>
                </a:cubicBezTo>
                <a:cubicBezTo>
                  <a:pt x="125849" y="75396"/>
                  <a:pt x="127069" y="70902"/>
                  <a:pt x="131505" y="63639"/>
                </a:cubicBezTo>
                <a:cubicBezTo>
                  <a:pt x="133945" y="59650"/>
                  <a:pt x="133945" y="54620"/>
                  <a:pt x="131505" y="50631"/>
                </a:cubicBezTo>
                <a:cubicBezTo>
                  <a:pt x="127069" y="43369"/>
                  <a:pt x="125879" y="38874"/>
                  <a:pt x="126057" y="30361"/>
                </a:cubicBezTo>
                <a:cubicBezTo>
                  <a:pt x="126176" y="25688"/>
                  <a:pt x="123646" y="21342"/>
                  <a:pt x="119539" y="19080"/>
                </a:cubicBezTo>
                <a:cubicBezTo>
                  <a:pt x="112068" y="15002"/>
                  <a:pt x="108764" y="11698"/>
                  <a:pt x="104686" y="4227"/>
                </a:cubicBezTo>
                <a:cubicBezTo>
                  <a:pt x="102453" y="119"/>
                  <a:pt x="98078" y="-2381"/>
                  <a:pt x="93405" y="-2292"/>
                </a:cubicBezTo>
                <a:cubicBezTo>
                  <a:pt x="84892" y="-2084"/>
                  <a:pt x="80397" y="-3304"/>
                  <a:pt x="73134" y="-7739"/>
                </a:cubicBezTo>
                <a:close/>
                <a:moveTo>
                  <a:pt x="66675" y="28575"/>
                </a:moveTo>
                <a:cubicBezTo>
                  <a:pt x="82446" y="28575"/>
                  <a:pt x="95250" y="41379"/>
                  <a:pt x="95250" y="57150"/>
                </a:cubicBezTo>
                <a:cubicBezTo>
                  <a:pt x="95250" y="72921"/>
                  <a:pt x="82446" y="85725"/>
                  <a:pt x="66675" y="85725"/>
                </a:cubicBezTo>
                <a:cubicBezTo>
                  <a:pt x="50904" y="85725"/>
                  <a:pt x="38100" y="72921"/>
                  <a:pt x="38100" y="57150"/>
                </a:cubicBezTo>
                <a:cubicBezTo>
                  <a:pt x="38100" y="41379"/>
                  <a:pt x="50904" y="28575"/>
                  <a:pt x="66675" y="28575"/>
                </a:cubicBez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37" name="Text 35"/>
          <p:cNvSpPr/>
          <p:nvPr/>
        </p:nvSpPr>
        <p:spPr>
          <a:xfrm>
            <a:off x="6739467" y="1574800"/>
            <a:ext cx="2599267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Kompetensi yang Dibutuhkan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299200" y="1964267"/>
            <a:ext cx="5418667" cy="1016000"/>
          </a:xfrm>
          <a:custGeom>
            <a:avLst/>
            <a:gdLst/>
            <a:ahLst/>
            <a:cxnLst/>
            <a:rect l="l" t="t" r="r" b="b"/>
            <a:pathLst>
              <a:path w="5418667" h="1016000">
                <a:moveTo>
                  <a:pt x="67737" y="0"/>
                </a:moveTo>
                <a:lnTo>
                  <a:pt x="5350930" y="0"/>
                </a:lnTo>
                <a:cubicBezTo>
                  <a:pt x="5388340" y="0"/>
                  <a:pt x="5418667" y="30327"/>
                  <a:pt x="5418667" y="67737"/>
                </a:cubicBezTo>
                <a:lnTo>
                  <a:pt x="5418667" y="948263"/>
                </a:lnTo>
                <a:cubicBezTo>
                  <a:pt x="5418667" y="985673"/>
                  <a:pt x="5388340" y="1016000"/>
                  <a:pt x="5350930" y="1016000"/>
                </a:cubicBezTo>
                <a:lnTo>
                  <a:pt x="67737" y="1016000"/>
                </a:lnTo>
                <a:cubicBezTo>
                  <a:pt x="30327" y="1016000"/>
                  <a:pt x="0" y="985673"/>
                  <a:pt x="0" y="948263"/>
                </a:cubicBezTo>
                <a:lnTo>
                  <a:pt x="0" y="67737"/>
                </a:lnTo>
                <a:cubicBezTo>
                  <a:pt x="0" y="30352"/>
                  <a:pt x="30352" y="0"/>
                  <a:pt x="67737" y="0"/>
                </a:cubicBezTo>
                <a:close/>
              </a:path>
            </a:pathLst>
          </a:custGeom>
          <a:solidFill>
            <a:srgbClr val="2C3E50">
              <a:alpha val="5098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366933" y="2032000"/>
            <a:ext cx="5350933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3" b="1" dirty="0">
                <a:solidFill>
                  <a:srgbClr val="F8F7F2"/>
                </a:solidFill>
                <a:highlight>
                  <a:srgbClr val="2C3E50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1 </a:t>
            </a:r>
            <a:r>
              <a:rPr lang="en-US" sz="1067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Teknis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637867" y="22690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Komunikasi lisan dan tulisan yang rapi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637867" y="2489200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Ketelitian mengelola dokumen, data, dan arsip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637867" y="27093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Manajemen waktu, jadwal, dan prioritas kerja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299200" y="3048000"/>
            <a:ext cx="5418667" cy="1236133"/>
          </a:xfrm>
          <a:custGeom>
            <a:avLst/>
            <a:gdLst/>
            <a:ahLst/>
            <a:cxnLst/>
            <a:rect l="l" t="t" r="r" b="b"/>
            <a:pathLst>
              <a:path w="5418667" h="1236133">
                <a:moveTo>
                  <a:pt x="67728" y="0"/>
                </a:moveTo>
                <a:lnTo>
                  <a:pt x="5350939" y="0"/>
                </a:lnTo>
                <a:cubicBezTo>
                  <a:pt x="5388344" y="0"/>
                  <a:pt x="5418667" y="30323"/>
                  <a:pt x="5418667" y="67728"/>
                </a:cubicBezTo>
                <a:lnTo>
                  <a:pt x="5418667" y="1168406"/>
                </a:lnTo>
                <a:cubicBezTo>
                  <a:pt x="5418667" y="1205811"/>
                  <a:pt x="5388344" y="1236133"/>
                  <a:pt x="5350939" y="1236133"/>
                </a:cubicBezTo>
                <a:lnTo>
                  <a:pt x="67728" y="1236133"/>
                </a:lnTo>
                <a:cubicBezTo>
                  <a:pt x="30348" y="1236133"/>
                  <a:pt x="0" y="1205786"/>
                  <a:pt x="0" y="1168406"/>
                </a:cubicBezTo>
                <a:lnTo>
                  <a:pt x="0" y="67728"/>
                </a:lnTo>
                <a:cubicBezTo>
                  <a:pt x="0" y="30348"/>
                  <a:pt x="30348" y="0"/>
                  <a:pt x="67728" y="0"/>
                </a:cubicBezTo>
                <a:close/>
              </a:path>
            </a:pathLst>
          </a:custGeom>
          <a:solidFill>
            <a:srgbClr val="8B7355">
              <a:alpha val="5098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366933" y="3115733"/>
            <a:ext cx="5350933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3" b="1" dirty="0">
                <a:solidFill>
                  <a:srgbClr val="F8F7F2"/>
                </a:solidFill>
                <a:highlight>
                  <a:srgbClr val="8B7355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2 </a:t>
            </a:r>
            <a:r>
              <a:rPr lang="en-US" sz="1067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Teknologi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637867" y="3352800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Microsoft Office Suite (Word, Excel, PPT)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637867" y="3572933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Google Workspace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637867" y="3793067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Aplikasi manajemen proyek (Trello, Asana)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637867" y="4013200"/>
            <a:ext cx="508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Sistem ERP dan database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299200" y="4351867"/>
            <a:ext cx="5418667" cy="1016000"/>
          </a:xfrm>
          <a:custGeom>
            <a:avLst/>
            <a:gdLst/>
            <a:ahLst/>
            <a:cxnLst/>
            <a:rect l="l" t="t" r="r" b="b"/>
            <a:pathLst>
              <a:path w="5418667" h="1016000">
                <a:moveTo>
                  <a:pt x="67737" y="0"/>
                </a:moveTo>
                <a:lnTo>
                  <a:pt x="5350930" y="0"/>
                </a:lnTo>
                <a:cubicBezTo>
                  <a:pt x="5388340" y="0"/>
                  <a:pt x="5418667" y="30327"/>
                  <a:pt x="5418667" y="67737"/>
                </a:cubicBezTo>
                <a:lnTo>
                  <a:pt x="5418667" y="948263"/>
                </a:lnTo>
                <a:cubicBezTo>
                  <a:pt x="5418667" y="985673"/>
                  <a:pt x="5388340" y="1016000"/>
                  <a:pt x="5350930" y="1016000"/>
                </a:cubicBezTo>
                <a:lnTo>
                  <a:pt x="67737" y="1016000"/>
                </a:lnTo>
                <a:cubicBezTo>
                  <a:pt x="30327" y="1016000"/>
                  <a:pt x="0" y="985673"/>
                  <a:pt x="0" y="948263"/>
                </a:cubicBezTo>
                <a:lnTo>
                  <a:pt x="0" y="67737"/>
                </a:lnTo>
                <a:cubicBezTo>
                  <a:pt x="0" y="30352"/>
                  <a:pt x="30352" y="0"/>
                  <a:pt x="67737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6366933" y="4419600"/>
            <a:ext cx="5350933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3" b="1" dirty="0">
                <a:solidFill>
                  <a:srgbClr val="F8F7F2"/>
                </a:solidFill>
                <a:highlight>
                  <a:srgbClr val="D4A574">
                    <a:alpha val="10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3 </a:t>
            </a:r>
            <a:r>
              <a:rPr lang="en-US" sz="1067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Manajerial &amp; Sosial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637867" y="4656667"/>
            <a:ext cx="254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Etika layanan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9177867" y="4656667"/>
            <a:ext cx="254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Koordinasi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637867" y="4876800"/>
            <a:ext cx="254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Adaptif terhadap perubahan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9177867" y="4876800"/>
            <a:ext cx="254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Dasar kepemimpinan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637867" y="5096933"/>
            <a:ext cx="254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Pemahaman SOP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9177867" y="5096933"/>
            <a:ext cx="2540000" cy="2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7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Kerahasiaan data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338667" y="6214533"/>
            <a:ext cx="11514667" cy="423333"/>
          </a:xfrm>
          <a:custGeom>
            <a:avLst/>
            <a:gdLst/>
            <a:ahLst/>
            <a:cxnLst/>
            <a:rect l="l" t="t" r="r" b="b"/>
            <a:pathLst>
              <a:path w="11514667" h="423333">
                <a:moveTo>
                  <a:pt x="67733" y="0"/>
                </a:moveTo>
                <a:lnTo>
                  <a:pt x="11446933" y="0"/>
                </a:lnTo>
                <a:cubicBezTo>
                  <a:pt x="11484341" y="0"/>
                  <a:pt x="11514667" y="30325"/>
                  <a:pt x="11514667" y="67733"/>
                </a:cubicBezTo>
                <a:lnTo>
                  <a:pt x="11514667" y="355600"/>
                </a:lnTo>
                <a:cubicBezTo>
                  <a:pt x="11514667" y="393008"/>
                  <a:pt x="11484341" y="423333"/>
                  <a:pt x="11446933" y="423333"/>
                </a:cubicBezTo>
                <a:lnTo>
                  <a:pt x="67733" y="423333"/>
                </a:lnTo>
                <a:cubicBezTo>
                  <a:pt x="30325" y="423333"/>
                  <a:pt x="0" y="393008"/>
                  <a:pt x="0" y="355600"/>
                </a:cubicBezTo>
                <a:lnTo>
                  <a:pt x="0" y="67733"/>
                </a:lnTo>
                <a:cubicBezTo>
                  <a:pt x="0" y="30325"/>
                  <a:pt x="30325" y="0"/>
                  <a:pt x="67733" y="0"/>
                </a:cubicBezTo>
                <a:close/>
              </a:path>
            </a:pathLst>
          </a:custGeom>
          <a:gradFill flip="none" rotWithShape="1">
            <a:gsLst>
              <a:gs pos="0">
                <a:srgbClr val="2C3E50"/>
              </a:gs>
              <a:gs pos="100000">
                <a:srgbClr val="8B7355"/>
              </a:gs>
            </a:gsLst>
            <a:lin ang="0" scaled="1"/>
          </a:gradFill>
          <a:ln/>
        </p:spPr>
      </p:sp>
      <p:sp>
        <p:nvSpPr>
          <p:cNvPr id="58" name="Shape 56"/>
          <p:cNvSpPr/>
          <p:nvPr/>
        </p:nvSpPr>
        <p:spPr>
          <a:xfrm>
            <a:off x="452967" y="6324600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122833" y="-7501"/>
                </a:moveTo>
                <a:cubicBezTo>
                  <a:pt x="121206" y="-10676"/>
                  <a:pt x="117912" y="-12700"/>
                  <a:pt x="114340" y="-12700"/>
                </a:cubicBezTo>
                <a:cubicBezTo>
                  <a:pt x="110768" y="-12700"/>
                  <a:pt x="107474" y="-10676"/>
                  <a:pt x="105847" y="-7501"/>
                </a:cubicBezTo>
                <a:lnTo>
                  <a:pt x="76637" y="49728"/>
                </a:lnTo>
                <a:lnTo>
                  <a:pt x="13176" y="59809"/>
                </a:lnTo>
                <a:cubicBezTo>
                  <a:pt x="9644" y="60365"/>
                  <a:pt x="6707" y="62865"/>
                  <a:pt x="5596" y="66278"/>
                </a:cubicBezTo>
                <a:cubicBezTo>
                  <a:pt x="4485" y="69691"/>
                  <a:pt x="5398" y="73422"/>
                  <a:pt x="7898" y="75962"/>
                </a:cubicBezTo>
                <a:lnTo>
                  <a:pt x="53300" y="121404"/>
                </a:lnTo>
                <a:lnTo>
                  <a:pt x="43299" y="184864"/>
                </a:lnTo>
                <a:cubicBezTo>
                  <a:pt x="42743" y="188397"/>
                  <a:pt x="44212" y="191968"/>
                  <a:pt x="47109" y="194072"/>
                </a:cubicBezTo>
                <a:cubicBezTo>
                  <a:pt x="50006" y="196175"/>
                  <a:pt x="53816" y="196493"/>
                  <a:pt x="57031" y="194866"/>
                </a:cubicBezTo>
                <a:lnTo>
                  <a:pt x="114340" y="165735"/>
                </a:lnTo>
                <a:lnTo>
                  <a:pt x="171609" y="194866"/>
                </a:lnTo>
                <a:cubicBezTo>
                  <a:pt x="174784" y="196493"/>
                  <a:pt x="178633" y="196175"/>
                  <a:pt x="181531" y="194072"/>
                </a:cubicBezTo>
                <a:cubicBezTo>
                  <a:pt x="184428" y="191968"/>
                  <a:pt x="185896" y="188436"/>
                  <a:pt x="185341" y="184864"/>
                </a:cubicBezTo>
                <a:lnTo>
                  <a:pt x="175300" y="121404"/>
                </a:lnTo>
                <a:lnTo>
                  <a:pt x="220702" y="75962"/>
                </a:lnTo>
                <a:cubicBezTo>
                  <a:pt x="223242" y="73422"/>
                  <a:pt x="224115" y="69691"/>
                  <a:pt x="223004" y="66278"/>
                </a:cubicBezTo>
                <a:cubicBezTo>
                  <a:pt x="221893" y="62865"/>
                  <a:pt x="218996" y="60365"/>
                  <a:pt x="215424" y="59809"/>
                </a:cubicBezTo>
                <a:lnTo>
                  <a:pt x="152003" y="49728"/>
                </a:lnTo>
                <a:lnTo>
                  <a:pt x="122833" y="-7501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9" name="Text 57"/>
          <p:cNvSpPr/>
          <p:nvPr/>
        </p:nvSpPr>
        <p:spPr>
          <a:xfrm>
            <a:off x="795867" y="6316133"/>
            <a:ext cx="11023600" cy="2201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7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Kesuksesan Karir:</a:t>
            </a:r>
            <a:r>
              <a:rPr lang="en-US" sz="1067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Kombinasi </a:t>
            </a:r>
            <a:r>
              <a:rPr lang="en-US" sz="1067" dirty="0">
                <a:solidFill>
                  <a:srgbClr val="F8F7F2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keterampilan administratif, manajerial, dan digital </a:t>
            </a:r>
            <a:r>
              <a:rPr lang="en-US" sz="1067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adalah kunci untuk berkembang di bidang administrasi perkantoran modern.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pectra360.com/b633d99ffec1daa4a248eb9cef6aafa8a9a4263b.png"/>
          <p:cNvPicPr>
            <a:picLocks noChangeAspect="1"/>
          </p:cNvPicPr>
          <p:nvPr/>
        </p:nvPicPr>
        <p:blipFill>
          <a:blip r:embed="rId3">
            <a:alphaModFix amt="25000"/>
          </a:blip>
          <a:srcRect l="3481" r="34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3E50">
                  <a:alpha val="98000"/>
                </a:srgbClr>
              </a:gs>
              <a:gs pos="50000">
                <a:srgbClr val="2C3E50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514475"/>
            <a:ext cx="1133475" cy="495300"/>
          </a:xfrm>
          <a:custGeom>
            <a:avLst/>
            <a:gdLst/>
            <a:ahLst/>
            <a:cxnLst/>
            <a:rect l="l" t="t" r="r" b="b"/>
            <a:pathLst>
              <a:path w="1133475" h="495300">
                <a:moveTo>
                  <a:pt x="0" y="0"/>
                </a:moveTo>
                <a:lnTo>
                  <a:pt x="1133475" y="0"/>
                </a:lnTo>
                <a:lnTo>
                  <a:pt x="113347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381000" y="1514475"/>
            <a:ext cx="1228725" cy="495300"/>
          </a:xfrm>
          <a:prstGeom prst="rect">
            <a:avLst/>
          </a:prstGeom>
          <a:noFill/>
          <a:ln/>
        </p:spPr>
        <p:txBody>
          <a:bodyPr wrap="square" lIns="228600" tIns="114300" rIns="228600" bIns="11430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314575"/>
            <a:ext cx="88773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PROSPEK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KARIR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57675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60057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Jenjang karir dan kompetensi yang paling diminati pasar kerja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2857" y="362857"/>
            <a:ext cx="771071" cy="362857"/>
          </a:xfrm>
          <a:custGeom>
            <a:avLst/>
            <a:gdLst/>
            <a:ahLst/>
            <a:cxnLst/>
            <a:rect l="l" t="t" r="r" b="b"/>
            <a:pathLst>
              <a:path w="771071" h="362857">
                <a:moveTo>
                  <a:pt x="0" y="0"/>
                </a:moveTo>
                <a:lnTo>
                  <a:pt x="771071" y="0"/>
                </a:lnTo>
                <a:lnTo>
                  <a:pt x="771071" y="362857"/>
                </a:lnTo>
                <a:lnTo>
                  <a:pt x="0" y="362857"/>
                </a:ln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3" name="Text 1"/>
          <p:cNvSpPr/>
          <p:nvPr/>
        </p:nvSpPr>
        <p:spPr>
          <a:xfrm>
            <a:off x="362857" y="362857"/>
            <a:ext cx="843643" cy="362857"/>
          </a:xfrm>
          <a:prstGeom prst="rect">
            <a:avLst/>
          </a:prstGeom>
          <a:noFill/>
          <a:ln/>
        </p:spPr>
        <p:txBody>
          <a:bodyPr wrap="square" lIns="145143" tIns="72571" rIns="145143" bIns="72571" rtlCol="0" anchor="ctr"/>
          <a:lstStyle/>
          <a:p>
            <a:pPr>
              <a:lnSpc>
                <a:spcPct val="120000"/>
              </a:lnSpc>
            </a:pPr>
            <a:r>
              <a:rPr lang="en-US" sz="1143" b="1" kern="0" spc="57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6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2857" y="798286"/>
            <a:ext cx="11629571" cy="362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71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Jenjang Karir dan Kompetensi Diminati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2857" y="1197429"/>
            <a:ext cx="115388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Peluang karir luas di berbagai sektor dan tren kompetensi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2857" y="1505706"/>
            <a:ext cx="3728357" cy="3791706"/>
          </a:xfrm>
          <a:custGeom>
            <a:avLst/>
            <a:gdLst/>
            <a:ahLst/>
            <a:cxnLst/>
            <a:rect l="l" t="t" r="r" b="b"/>
            <a:pathLst>
              <a:path w="3728357" h="3791706">
                <a:moveTo>
                  <a:pt x="35983" y="0"/>
                </a:moveTo>
                <a:lnTo>
                  <a:pt x="3692374" y="0"/>
                </a:lnTo>
                <a:cubicBezTo>
                  <a:pt x="3712247" y="0"/>
                  <a:pt x="3728357" y="16110"/>
                  <a:pt x="3728357" y="35983"/>
                </a:cubicBezTo>
                <a:lnTo>
                  <a:pt x="3728357" y="3719152"/>
                </a:lnTo>
                <a:cubicBezTo>
                  <a:pt x="3728357" y="3759223"/>
                  <a:pt x="3695874" y="3791706"/>
                  <a:pt x="3655803" y="3791706"/>
                </a:cubicBezTo>
                <a:lnTo>
                  <a:pt x="72554" y="3791706"/>
                </a:lnTo>
                <a:cubicBezTo>
                  <a:pt x="32483" y="3791706"/>
                  <a:pt x="0" y="3759223"/>
                  <a:pt x="0" y="3719152"/>
                </a:cubicBezTo>
                <a:lnTo>
                  <a:pt x="0" y="35983"/>
                </a:lnTo>
                <a:cubicBezTo>
                  <a:pt x="0" y="16124"/>
                  <a:pt x="16124" y="0"/>
                  <a:pt x="359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4429" dist="362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2857" y="1505706"/>
            <a:ext cx="3728357" cy="35983"/>
          </a:xfrm>
          <a:custGeom>
            <a:avLst/>
            <a:gdLst/>
            <a:ahLst/>
            <a:cxnLst/>
            <a:rect l="l" t="t" r="r" b="b"/>
            <a:pathLst>
              <a:path w="3728357" h="35983">
                <a:moveTo>
                  <a:pt x="35983" y="0"/>
                </a:moveTo>
                <a:lnTo>
                  <a:pt x="3692374" y="0"/>
                </a:lnTo>
                <a:cubicBezTo>
                  <a:pt x="3712247" y="0"/>
                  <a:pt x="3728357" y="16110"/>
                  <a:pt x="3728357" y="35983"/>
                </a:cubicBezTo>
                <a:lnTo>
                  <a:pt x="3728357" y="35983"/>
                </a:lnTo>
                <a:lnTo>
                  <a:pt x="0" y="35983"/>
                </a:lnTo>
                <a:lnTo>
                  <a:pt x="0" y="35983"/>
                </a:lnTo>
                <a:cubicBezTo>
                  <a:pt x="0" y="16124"/>
                  <a:pt x="16124" y="0"/>
                  <a:pt x="35983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8" name="Shape 6"/>
          <p:cNvSpPr/>
          <p:nvPr/>
        </p:nvSpPr>
        <p:spPr>
          <a:xfrm>
            <a:off x="471714" y="1650699"/>
            <a:ext cx="435429" cy="435429"/>
          </a:xfrm>
          <a:custGeom>
            <a:avLst/>
            <a:gdLst/>
            <a:ahLst/>
            <a:cxnLst/>
            <a:rect l="l" t="t" r="r" b="b"/>
            <a:pathLst>
              <a:path w="435429" h="435429">
                <a:moveTo>
                  <a:pt x="217714" y="0"/>
                </a:moveTo>
                <a:lnTo>
                  <a:pt x="217714" y="0"/>
                </a:lnTo>
                <a:cubicBezTo>
                  <a:pt x="337874" y="0"/>
                  <a:pt x="435429" y="97555"/>
                  <a:pt x="435429" y="217714"/>
                </a:cubicBezTo>
                <a:lnTo>
                  <a:pt x="435429" y="217714"/>
                </a:lnTo>
                <a:cubicBezTo>
                  <a:pt x="435429" y="337874"/>
                  <a:pt x="337874" y="435429"/>
                  <a:pt x="217714" y="435429"/>
                </a:cubicBezTo>
                <a:lnTo>
                  <a:pt x="217714" y="435429"/>
                </a:lnTo>
                <a:cubicBezTo>
                  <a:pt x="97555" y="435429"/>
                  <a:pt x="0" y="337874"/>
                  <a:pt x="0" y="217714"/>
                </a:cubicBezTo>
                <a:lnTo>
                  <a:pt x="0" y="217714"/>
                </a:lnTo>
                <a:cubicBezTo>
                  <a:pt x="0" y="97555"/>
                  <a:pt x="97555" y="0"/>
                  <a:pt x="217714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9" name="Shape 7"/>
          <p:cNvSpPr/>
          <p:nvPr/>
        </p:nvSpPr>
        <p:spPr>
          <a:xfrm>
            <a:off x="598714" y="1777699"/>
            <a:ext cx="181429" cy="181429"/>
          </a:xfrm>
          <a:custGeom>
            <a:avLst/>
            <a:gdLst/>
            <a:ahLst/>
            <a:cxnLst/>
            <a:rect l="l" t="t" r="r" b="b"/>
            <a:pathLst>
              <a:path w="181429" h="181429">
                <a:moveTo>
                  <a:pt x="181429" y="11339"/>
                </a:moveTo>
                <a:cubicBezTo>
                  <a:pt x="181429" y="49645"/>
                  <a:pt x="154285" y="81607"/>
                  <a:pt x="118212" y="89084"/>
                </a:cubicBezTo>
                <a:cubicBezTo>
                  <a:pt x="115413" y="68496"/>
                  <a:pt x="106164" y="49964"/>
                  <a:pt x="92521" y="35612"/>
                </a:cubicBezTo>
                <a:cubicBezTo>
                  <a:pt x="106731" y="14174"/>
                  <a:pt x="131075" y="0"/>
                  <a:pt x="158750" y="0"/>
                </a:cubicBezTo>
                <a:lnTo>
                  <a:pt x="170089" y="0"/>
                </a:lnTo>
                <a:cubicBezTo>
                  <a:pt x="176361" y="0"/>
                  <a:pt x="181429" y="5067"/>
                  <a:pt x="181429" y="11339"/>
                </a:cubicBezTo>
                <a:close/>
                <a:moveTo>
                  <a:pt x="0" y="34018"/>
                </a:moveTo>
                <a:cubicBezTo>
                  <a:pt x="0" y="27746"/>
                  <a:pt x="5067" y="22679"/>
                  <a:pt x="11339" y="22679"/>
                </a:cubicBezTo>
                <a:lnTo>
                  <a:pt x="22679" y="22679"/>
                </a:lnTo>
                <a:cubicBezTo>
                  <a:pt x="66512" y="22679"/>
                  <a:pt x="102054" y="58220"/>
                  <a:pt x="102054" y="102054"/>
                </a:cubicBezTo>
                <a:lnTo>
                  <a:pt x="102054" y="170089"/>
                </a:lnTo>
                <a:cubicBezTo>
                  <a:pt x="102054" y="176361"/>
                  <a:pt x="96986" y="181429"/>
                  <a:pt x="90714" y="181429"/>
                </a:cubicBezTo>
                <a:cubicBezTo>
                  <a:pt x="84442" y="181429"/>
                  <a:pt x="79375" y="176361"/>
                  <a:pt x="79375" y="170089"/>
                </a:cubicBezTo>
                <a:lnTo>
                  <a:pt x="79375" y="113393"/>
                </a:lnTo>
                <a:cubicBezTo>
                  <a:pt x="35542" y="113393"/>
                  <a:pt x="0" y="77851"/>
                  <a:pt x="0" y="34018"/>
                </a:cubicBez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10" name="Text 8"/>
          <p:cNvSpPr/>
          <p:nvPr/>
        </p:nvSpPr>
        <p:spPr>
          <a:xfrm>
            <a:off x="1016000" y="1632556"/>
            <a:ext cx="112485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Entry Level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16000" y="1886556"/>
            <a:ext cx="11067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Tingkat Pemula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71714" y="2176842"/>
            <a:ext cx="3510643" cy="399143"/>
          </a:xfrm>
          <a:custGeom>
            <a:avLst/>
            <a:gdLst/>
            <a:ahLst/>
            <a:cxnLst/>
            <a:rect l="l" t="t" r="r" b="b"/>
            <a:pathLst>
              <a:path w="3510643" h="399143">
                <a:moveTo>
                  <a:pt x="72572" y="0"/>
                </a:moveTo>
                <a:lnTo>
                  <a:pt x="3438071" y="0"/>
                </a:lnTo>
                <a:cubicBezTo>
                  <a:pt x="3478151" y="0"/>
                  <a:pt x="3510643" y="32492"/>
                  <a:pt x="3510643" y="72572"/>
                </a:cubicBezTo>
                <a:lnTo>
                  <a:pt x="3510643" y="326571"/>
                </a:lnTo>
                <a:cubicBezTo>
                  <a:pt x="3510643" y="366651"/>
                  <a:pt x="3478151" y="399143"/>
                  <a:pt x="3438071" y="399143"/>
                </a:cubicBezTo>
                <a:lnTo>
                  <a:pt x="72572" y="399143"/>
                </a:lnTo>
                <a:cubicBezTo>
                  <a:pt x="32518" y="399143"/>
                  <a:pt x="0" y="366624"/>
                  <a:pt x="0" y="326571"/>
                </a:cubicBezTo>
                <a:lnTo>
                  <a:pt x="0" y="72572"/>
                </a:lnTo>
                <a:cubicBezTo>
                  <a:pt x="0" y="32518"/>
                  <a:pt x="32518" y="0"/>
                  <a:pt x="72572" y="0"/>
                </a:cubicBezTo>
                <a:close/>
              </a:path>
            </a:pathLst>
          </a:custGeom>
          <a:solidFill>
            <a:srgbClr val="2C3E50">
              <a:alpha val="5098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44286" y="2249413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Posisi: Staf Administrasi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71714" y="2766485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Tugas Utama: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16857" y="3020485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Menangani dokumen dan korespondensi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16857" y="3274485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Input data dan layanan operasional harian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71714" y="3764342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Keterampilan Kunci: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71714" y="4018342"/>
            <a:ext cx="3583214" cy="199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Ketelitian, kecepatan, dan kepatuhan prosedur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71714" y="4490056"/>
            <a:ext cx="3510643" cy="580571"/>
          </a:xfrm>
          <a:custGeom>
            <a:avLst/>
            <a:gdLst/>
            <a:ahLst/>
            <a:cxnLst/>
            <a:rect l="l" t="t" r="r" b="b"/>
            <a:pathLst>
              <a:path w="3510643" h="580571">
                <a:moveTo>
                  <a:pt x="36286" y="0"/>
                </a:moveTo>
                <a:lnTo>
                  <a:pt x="3474357" y="0"/>
                </a:lnTo>
                <a:cubicBezTo>
                  <a:pt x="3494397" y="0"/>
                  <a:pt x="3510643" y="16246"/>
                  <a:pt x="3510643" y="36286"/>
                </a:cubicBezTo>
                <a:lnTo>
                  <a:pt x="3510643" y="544286"/>
                </a:lnTo>
                <a:cubicBezTo>
                  <a:pt x="3510643" y="564326"/>
                  <a:pt x="3494397" y="580571"/>
                  <a:pt x="3474357" y="580571"/>
                </a:cubicBezTo>
                <a:lnTo>
                  <a:pt x="36286" y="580571"/>
                </a:lnTo>
                <a:cubicBezTo>
                  <a:pt x="16246" y="580571"/>
                  <a:pt x="0" y="564326"/>
                  <a:pt x="0" y="544286"/>
                </a:cubicBezTo>
                <a:lnTo>
                  <a:pt x="0" y="36286"/>
                </a:lnTo>
                <a:cubicBezTo>
                  <a:pt x="0" y="16259"/>
                  <a:pt x="16259" y="0"/>
                  <a:pt x="36286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544286" y="4562627"/>
            <a:ext cx="3438071" cy="4354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Jenjang: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Staf Admin Junior → Senior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233334" y="1505706"/>
            <a:ext cx="3728357" cy="3791706"/>
          </a:xfrm>
          <a:custGeom>
            <a:avLst/>
            <a:gdLst/>
            <a:ahLst/>
            <a:cxnLst/>
            <a:rect l="l" t="t" r="r" b="b"/>
            <a:pathLst>
              <a:path w="3728357" h="3791706">
                <a:moveTo>
                  <a:pt x="35983" y="0"/>
                </a:moveTo>
                <a:lnTo>
                  <a:pt x="3692374" y="0"/>
                </a:lnTo>
                <a:cubicBezTo>
                  <a:pt x="3712247" y="0"/>
                  <a:pt x="3728357" y="16110"/>
                  <a:pt x="3728357" y="35983"/>
                </a:cubicBezTo>
                <a:lnTo>
                  <a:pt x="3728357" y="3719152"/>
                </a:lnTo>
                <a:cubicBezTo>
                  <a:pt x="3728357" y="3759223"/>
                  <a:pt x="3695874" y="3791706"/>
                  <a:pt x="3655803" y="3791706"/>
                </a:cubicBezTo>
                <a:lnTo>
                  <a:pt x="72554" y="3791706"/>
                </a:lnTo>
                <a:cubicBezTo>
                  <a:pt x="32483" y="3791706"/>
                  <a:pt x="0" y="3759223"/>
                  <a:pt x="0" y="3719152"/>
                </a:cubicBezTo>
                <a:lnTo>
                  <a:pt x="0" y="35983"/>
                </a:lnTo>
                <a:cubicBezTo>
                  <a:pt x="0" y="16124"/>
                  <a:pt x="16124" y="0"/>
                  <a:pt x="359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4429" dist="362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233334" y="1505706"/>
            <a:ext cx="3728357" cy="35983"/>
          </a:xfrm>
          <a:custGeom>
            <a:avLst/>
            <a:gdLst/>
            <a:ahLst/>
            <a:cxnLst/>
            <a:rect l="l" t="t" r="r" b="b"/>
            <a:pathLst>
              <a:path w="3728357" h="35983">
                <a:moveTo>
                  <a:pt x="35983" y="0"/>
                </a:moveTo>
                <a:lnTo>
                  <a:pt x="3692374" y="0"/>
                </a:lnTo>
                <a:cubicBezTo>
                  <a:pt x="3712247" y="0"/>
                  <a:pt x="3728357" y="16110"/>
                  <a:pt x="3728357" y="35983"/>
                </a:cubicBezTo>
                <a:lnTo>
                  <a:pt x="3728357" y="35983"/>
                </a:lnTo>
                <a:lnTo>
                  <a:pt x="0" y="35983"/>
                </a:lnTo>
                <a:lnTo>
                  <a:pt x="0" y="35983"/>
                </a:lnTo>
                <a:cubicBezTo>
                  <a:pt x="0" y="16124"/>
                  <a:pt x="16124" y="0"/>
                  <a:pt x="35983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3" name="Shape 21"/>
          <p:cNvSpPr/>
          <p:nvPr/>
        </p:nvSpPr>
        <p:spPr>
          <a:xfrm>
            <a:off x="4342191" y="1650699"/>
            <a:ext cx="435429" cy="435429"/>
          </a:xfrm>
          <a:custGeom>
            <a:avLst/>
            <a:gdLst/>
            <a:ahLst/>
            <a:cxnLst/>
            <a:rect l="l" t="t" r="r" b="b"/>
            <a:pathLst>
              <a:path w="435429" h="435429">
                <a:moveTo>
                  <a:pt x="217714" y="0"/>
                </a:moveTo>
                <a:lnTo>
                  <a:pt x="217714" y="0"/>
                </a:lnTo>
                <a:cubicBezTo>
                  <a:pt x="337874" y="0"/>
                  <a:pt x="435429" y="97555"/>
                  <a:pt x="435429" y="217714"/>
                </a:cubicBezTo>
                <a:lnTo>
                  <a:pt x="435429" y="217714"/>
                </a:lnTo>
                <a:cubicBezTo>
                  <a:pt x="435429" y="337874"/>
                  <a:pt x="337874" y="435429"/>
                  <a:pt x="217714" y="435429"/>
                </a:cubicBezTo>
                <a:lnTo>
                  <a:pt x="217714" y="435429"/>
                </a:lnTo>
                <a:cubicBezTo>
                  <a:pt x="97555" y="435429"/>
                  <a:pt x="0" y="337874"/>
                  <a:pt x="0" y="217714"/>
                </a:cubicBezTo>
                <a:lnTo>
                  <a:pt x="0" y="217714"/>
                </a:lnTo>
                <a:cubicBezTo>
                  <a:pt x="0" y="97555"/>
                  <a:pt x="97555" y="0"/>
                  <a:pt x="217714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4" name="Shape 22"/>
          <p:cNvSpPr/>
          <p:nvPr/>
        </p:nvSpPr>
        <p:spPr>
          <a:xfrm>
            <a:off x="4446512" y="1777699"/>
            <a:ext cx="226786" cy="181429"/>
          </a:xfrm>
          <a:custGeom>
            <a:avLst/>
            <a:gdLst/>
            <a:ahLst/>
            <a:cxnLst/>
            <a:rect l="l" t="t" r="r" b="b"/>
            <a:pathLst>
              <a:path w="226786" h="181429">
                <a:moveTo>
                  <a:pt x="48192" y="45357"/>
                </a:moveTo>
                <a:cubicBezTo>
                  <a:pt x="48192" y="21888"/>
                  <a:pt x="67246" y="2835"/>
                  <a:pt x="90714" y="2835"/>
                </a:cubicBezTo>
                <a:cubicBezTo>
                  <a:pt x="114183" y="2835"/>
                  <a:pt x="133237" y="21888"/>
                  <a:pt x="133237" y="45357"/>
                </a:cubicBezTo>
                <a:cubicBezTo>
                  <a:pt x="133237" y="68826"/>
                  <a:pt x="114183" y="87879"/>
                  <a:pt x="90714" y="87879"/>
                </a:cubicBezTo>
                <a:cubicBezTo>
                  <a:pt x="67246" y="87879"/>
                  <a:pt x="48192" y="68826"/>
                  <a:pt x="48192" y="45357"/>
                </a:cubicBezTo>
                <a:close/>
                <a:moveTo>
                  <a:pt x="17009" y="170904"/>
                </a:moveTo>
                <a:cubicBezTo>
                  <a:pt x="17009" y="136001"/>
                  <a:pt x="45286" y="107723"/>
                  <a:pt x="80190" y="107723"/>
                </a:cubicBezTo>
                <a:lnTo>
                  <a:pt x="101239" y="107723"/>
                </a:lnTo>
                <a:cubicBezTo>
                  <a:pt x="136142" y="107723"/>
                  <a:pt x="164420" y="136001"/>
                  <a:pt x="164420" y="170904"/>
                </a:cubicBezTo>
                <a:cubicBezTo>
                  <a:pt x="164420" y="176716"/>
                  <a:pt x="159707" y="181429"/>
                  <a:pt x="153895" y="181429"/>
                </a:cubicBezTo>
                <a:lnTo>
                  <a:pt x="27533" y="181429"/>
                </a:lnTo>
                <a:cubicBezTo>
                  <a:pt x="21722" y="181429"/>
                  <a:pt x="17009" y="176716"/>
                  <a:pt x="17009" y="170904"/>
                </a:cubicBezTo>
                <a:close/>
                <a:moveTo>
                  <a:pt x="217006" y="47023"/>
                </a:moveTo>
                <a:lnTo>
                  <a:pt x="188657" y="92380"/>
                </a:lnTo>
                <a:cubicBezTo>
                  <a:pt x="187169" y="94754"/>
                  <a:pt x="184618" y="96242"/>
                  <a:pt x="181818" y="96384"/>
                </a:cubicBezTo>
                <a:cubicBezTo>
                  <a:pt x="179019" y="96526"/>
                  <a:pt x="176326" y="95250"/>
                  <a:pt x="174660" y="92982"/>
                </a:cubicBezTo>
                <a:lnTo>
                  <a:pt x="157652" y="70304"/>
                </a:lnTo>
                <a:cubicBezTo>
                  <a:pt x="154817" y="66547"/>
                  <a:pt x="155596" y="61232"/>
                  <a:pt x="159352" y="58397"/>
                </a:cubicBezTo>
                <a:cubicBezTo>
                  <a:pt x="163109" y="55563"/>
                  <a:pt x="168424" y="56342"/>
                  <a:pt x="171259" y="60098"/>
                </a:cubicBezTo>
                <a:lnTo>
                  <a:pt x="180826" y="72855"/>
                </a:lnTo>
                <a:lnTo>
                  <a:pt x="202583" y="38022"/>
                </a:lnTo>
                <a:cubicBezTo>
                  <a:pt x="205064" y="34053"/>
                  <a:pt x="210308" y="32813"/>
                  <a:pt x="214313" y="35329"/>
                </a:cubicBezTo>
                <a:cubicBezTo>
                  <a:pt x="218317" y="37845"/>
                  <a:pt x="219521" y="43054"/>
                  <a:pt x="217006" y="47058"/>
                </a:cubicBez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25" name="Text 23"/>
          <p:cNvSpPr/>
          <p:nvPr/>
        </p:nvSpPr>
        <p:spPr>
          <a:xfrm>
            <a:off x="4886476" y="1632556"/>
            <a:ext cx="133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Middle Level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886476" y="1886556"/>
            <a:ext cx="1315357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Tingkat Menengah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342191" y="2176842"/>
            <a:ext cx="3510643" cy="399143"/>
          </a:xfrm>
          <a:custGeom>
            <a:avLst/>
            <a:gdLst/>
            <a:ahLst/>
            <a:cxnLst/>
            <a:rect l="l" t="t" r="r" b="b"/>
            <a:pathLst>
              <a:path w="3510643" h="399143">
                <a:moveTo>
                  <a:pt x="72572" y="0"/>
                </a:moveTo>
                <a:lnTo>
                  <a:pt x="3438071" y="0"/>
                </a:lnTo>
                <a:cubicBezTo>
                  <a:pt x="3478151" y="0"/>
                  <a:pt x="3510643" y="32492"/>
                  <a:pt x="3510643" y="72572"/>
                </a:cubicBezTo>
                <a:lnTo>
                  <a:pt x="3510643" y="326571"/>
                </a:lnTo>
                <a:cubicBezTo>
                  <a:pt x="3510643" y="366651"/>
                  <a:pt x="3478151" y="399143"/>
                  <a:pt x="3438071" y="399143"/>
                </a:cubicBezTo>
                <a:lnTo>
                  <a:pt x="72572" y="399143"/>
                </a:lnTo>
                <a:cubicBezTo>
                  <a:pt x="32518" y="399143"/>
                  <a:pt x="0" y="366624"/>
                  <a:pt x="0" y="326571"/>
                </a:cubicBezTo>
                <a:lnTo>
                  <a:pt x="0" y="72572"/>
                </a:lnTo>
                <a:cubicBezTo>
                  <a:pt x="0" y="32518"/>
                  <a:pt x="32518" y="0"/>
                  <a:pt x="72572" y="0"/>
                </a:cubicBezTo>
                <a:close/>
              </a:path>
            </a:pathLst>
          </a:custGeom>
          <a:solidFill>
            <a:srgbClr val="8B7355">
              <a:alpha val="5098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4414762" y="2249413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Posisi: Sekretaris / Admin Eksekutif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342191" y="2648556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Tugas Utama: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487334" y="2902556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Penjadwalan dan manajemen agenda pimpinan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87334" y="3156556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Persiapan dan dokumentasi rapat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487334" y="3410556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Penanganan komunikasi prioritas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87334" y="3664556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Koordinasi stakeholder internal-eksternal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342191" y="3918556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Keterampilan Kunci: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342191" y="4172556"/>
            <a:ext cx="3583214" cy="399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Discretion, multitasking, dan representasi profesional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342191" y="4607985"/>
            <a:ext cx="3510643" cy="580571"/>
          </a:xfrm>
          <a:custGeom>
            <a:avLst/>
            <a:gdLst/>
            <a:ahLst/>
            <a:cxnLst/>
            <a:rect l="l" t="t" r="r" b="b"/>
            <a:pathLst>
              <a:path w="3510643" h="580571">
                <a:moveTo>
                  <a:pt x="36286" y="0"/>
                </a:moveTo>
                <a:lnTo>
                  <a:pt x="3474357" y="0"/>
                </a:lnTo>
                <a:cubicBezTo>
                  <a:pt x="3494397" y="0"/>
                  <a:pt x="3510643" y="16246"/>
                  <a:pt x="3510643" y="36286"/>
                </a:cubicBezTo>
                <a:lnTo>
                  <a:pt x="3510643" y="544286"/>
                </a:lnTo>
                <a:cubicBezTo>
                  <a:pt x="3510643" y="564326"/>
                  <a:pt x="3494397" y="580571"/>
                  <a:pt x="3474357" y="580571"/>
                </a:cubicBezTo>
                <a:lnTo>
                  <a:pt x="36286" y="580571"/>
                </a:lnTo>
                <a:cubicBezTo>
                  <a:pt x="16246" y="580571"/>
                  <a:pt x="0" y="564326"/>
                  <a:pt x="0" y="544286"/>
                </a:cubicBezTo>
                <a:lnTo>
                  <a:pt x="0" y="36286"/>
                </a:lnTo>
                <a:cubicBezTo>
                  <a:pt x="0" y="16259"/>
                  <a:pt x="16259" y="0"/>
                  <a:pt x="36286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4414762" y="4680556"/>
            <a:ext cx="3438071" cy="4354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Spesialisasi: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Sekretaris Direksi, PA, Executive Secretary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103809" y="1505706"/>
            <a:ext cx="3728357" cy="3791706"/>
          </a:xfrm>
          <a:custGeom>
            <a:avLst/>
            <a:gdLst/>
            <a:ahLst/>
            <a:cxnLst/>
            <a:rect l="l" t="t" r="r" b="b"/>
            <a:pathLst>
              <a:path w="3728357" h="3791706">
                <a:moveTo>
                  <a:pt x="35983" y="0"/>
                </a:moveTo>
                <a:lnTo>
                  <a:pt x="3692374" y="0"/>
                </a:lnTo>
                <a:cubicBezTo>
                  <a:pt x="3712247" y="0"/>
                  <a:pt x="3728357" y="16110"/>
                  <a:pt x="3728357" y="35983"/>
                </a:cubicBezTo>
                <a:lnTo>
                  <a:pt x="3728357" y="3719152"/>
                </a:lnTo>
                <a:cubicBezTo>
                  <a:pt x="3728357" y="3759223"/>
                  <a:pt x="3695874" y="3791706"/>
                  <a:pt x="3655803" y="3791706"/>
                </a:cubicBezTo>
                <a:lnTo>
                  <a:pt x="72554" y="3791706"/>
                </a:lnTo>
                <a:cubicBezTo>
                  <a:pt x="32483" y="3791706"/>
                  <a:pt x="0" y="3759223"/>
                  <a:pt x="0" y="3719152"/>
                </a:cubicBezTo>
                <a:lnTo>
                  <a:pt x="0" y="35983"/>
                </a:lnTo>
                <a:cubicBezTo>
                  <a:pt x="0" y="16124"/>
                  <a:pt x="16124" y="0"/>
                  <a:pt x="359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4429" dist="362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8103809" y="1505706"/>
            <a:ext cx="3728357" cy="35983"/>
          </a:xfrm>
          <a:custGeom>
            <a:avLst/>
            <a:gdLst/>
            <a:ahLst/>
            <a:cxnLst/>
            <a:rect l="l" t="t" r="r" b="b"/>
            <a:pathLst>
              <a:path w="3728357" h="35983">
                <a:moveTo>
                  <a:pt x="35983" y="0"/>
                </a:moveTo>
                <a:lnTo>
                  <a:pt x="3692374" y="0"/>
                </a:lnTo>
                <a:cubicBezTo>
                  <a:pt x="3712247" y="0"/>
                  <a:pt x="3728357" y="16110"/>
                  <a:pt x="3728357" y="35983"/>
                </a:cubicBezTo>
                <a:lnTo>
                  <a:pt x="3728357" y="35983"/>
                </a:lnTo>
                <a:lnTo>
                  <a:pt x="0" y="35983"/>
                </a:lnTo>
                <a:lnTo>
                  <a:pt x="0" y="35983"/>
                </a:lnTo>
                <a:cubicBezTo>
                  <a:pt x="0" y="16124"/>
                  <a:pt x="16124" y="0"/>
                  <a:pt x="359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0" name="Shape 38"/>
          <p:cNvSpPr/>
          <p:nvPr/>
        </p:nvSpPr>
        <p:spPr>
          <a:xfrm>
            <a:off x="8212666" y="1650699"/>
            <a:ext cx="435429" cy="435429"/>
          </a:xfrm>
          <a:custGeom>
            <a:avLst/>
            <a:gdLst/>
            <a:ahLst/>
            <a:cxnLst/>
            <a:rect l="l" t="t" r="r" b="b"/>
            <a:pathLst>
              <a:path w="435429" h="435429">
                <a:moveTo>
                  <a:pt x="217714" y="0"/>
                </a:moveTo>
                <a:lnTo>
                  <a:pt x="217714" y="0"/>
                </a:lnTo>
                <a:cubicBezTo>
                  <a:pt x="337874" y="0"/>
                  <a:pt x="435429" y="97555"/>
                  <a:pt x="435429" y="217714"/>
                </a:cubicBezTo>
                <a:lnTo>
                  <a:pt x="435429" y="217714"/>
                </a:lnTo>
                <a:cubicBezTo>
                  <a:pt x="435429" y="337874"/>
                  <a:pt x="337874" y="435429"/>
                  <a:pt x="217714" y="435429"/>
                </a:cubicBezTo>
                <a:lnTo>
                  <a:pt x="217714" y="435429"/>
                </a:lnTo>
                <a:cubicBezTo>
                  <a:pt x="97555" y="435429"/>
                  <a:pt x="0" y="337874"/>
                  <a:pt x="0" y="217714"/>
                </a:cubicBezTo>
                <a:lnTo>
                  <a:pt x="0" y="217714"/>
                </a:lnTo>
                <a:cubicBezTo>
                  <a:pt x="0" y="97555"/>
                  <a:pt x="97555" y="0"/>
                  <a:pt x="217714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1" name="Shape 39"/>
          <p:cNvSpPr/>
          <p:nvPr/>
        </p:nvSpPr>
        <p:spPr>
          <a:xfrm>
            <a:off x="8328327" y="1777699"/>
            <a:ext cx="204107" cy="181429"/>
          </a:xfrm>
          <a:custGeom>
            <a:avLst/>
            <a:gdLst/>
            <a:ahLst/>
            <a:cxnLst/>
            <a:rect l="l" t="t" r="r" b="b"/>
            <a:pathLst>
              <a:path w="204107" h="181429">
                <a:moveTo>
                  <a:pt x="110912" y="30900"/>
                </a:moveTo>
                <a:cubicBezTo>
                  <a:pt x="114172" y="28313"/>
                  <a:pt x="116228" y="24309"/>
                  <a:pt x="116228" y="19844"/>
                </a:cubicBezTo>
                <a:cubicBezTo>
                  <a:pt x="116228" y="12013"/>
                  <a:pt x="109885" y="5670"/>
                  <a:pt x="102054" y="5670"/>
                </a:cubicBezTo>
                <a:cubicBezTo>
                  <a:pt x="94222" y="5670"/>
                  <a:pt x="87879" y="12013"/>
                  <a:pt x="87879" y="19844"/>
                </a:cubicBezTo>
                <a:cubicBezTo>
                  <a:pt x="87879" y="24309"/>
                  <a:pt x="89970" y="28313"/>
                  <a:pt x="93195" y="30900"/>
                </a:cubicBezTo>
                <a:lnTo>
                  <a:pt x="68957" y="69028"/>
                </a:lnTo>
                <a:cubicBezTo>
                  <a:pt x="65414" y="74591"/>
                  <a:pt x="57866" y="75973"/>
                  <a:pt x="52586" y="72004"/>
                </a:cubicBezTo>
                <a:lnTo>
                  <a:pt x="31502" y="56236"/>
                </a:lnTo>
                <a:cubicBezTo>
                  <a:pt x="33097" y="53968"/>
                  <a:pt x="34018" y="51169"/>
                  <a:pt x="34018" y="48192"/>
                </a:cubicBezTo>
                <a:cubicBezTo>
                  <a:pt x="34018" y="40361"/>
                  <a:pt x="27675" y="34018"/>
                  <a:pt x="19844" y="34018"/>
                </a:cubicBezTo>
                <a:cubicBezTo>
                  <a:pt x="12013" y="34018"/>
                  <a:pt x="5670" y="40361"/>
                  <a:pt x="5670" y="48192"/>
                </a:cubicBezTo>
                <a:cubicBezTo>
                  <a:pt x="5670" y="55917"/>
                  <a:pt x="11871" y="62224"/>
                  <a:pt x="19560" y="62366"/>
                </a:cubicBezTo>
                <a:lnTo>
                  <a:pt x="31112" y="139438"/>
                </a:lnTo>
                <a:cubicBezTo>
                  <a:pt x="32778" y="150529"/>
                  <a:pt x="42310" y="158750"/>
                  <a:pt x="53543" y="158750"/>
                </a:cubicBezTo>
                <a:lnTo>
                  <a:pt x="150564" y="158750"/>
                </a:lnTo>
                <a:cubicBezTo>
                  <a:pt x="161797" y="158750"/>
                  <a:pt x="171330" y="150529"/>
                  <a:pt x="172995" y="139438"/>
                </a:cubicBezTo>
                <a:lnTo>
                  <a:pt x="184547" y="62366"/>
                </a:lnTo>
                <a:cubicBezTo>
                  <a:pt x="192236" y="62224"/>
                  <a:pt x="198438" y="55917"/>
                  <a:pt x="198438" y="48192"/>
                </a:cubicBezTo>
                <a:cubicBezTo>
                  <a:pt x="198438" y="40361"/>
                  <a:pt x="192095" y="34018"/>
                  <a:pt x="184263" y="34018"/>
                </a:cubicBezTo>
                <a:cubicBezTo>
                  <a:pt x="176432" y="34018"/>
                  <a:pt x="170089" y="40361"/>
                  <a:pt x="170089" y="48192"/>
                </a:cubicBezTo>
                <a:cubicBezTo>
                  <a:pt x="170089" y="51169"/>
                  <a:pt x="171011" y="53968"/>
                  <a:pt x="172605" y="56236"/>
                </a:cubicBezTo>
                <a:lnTo>
                  <a:pt x="151557" y="72040"/>
                </a:lnTo>
                <a:cubicBezTo>
                  <a:pt x="146277" y="76009"/>
                  <a:pt x="138729" y="74627"/>
                  <a:pt x="135186" y="69063"/>
                </a:cubicBezTo>
                <a:lnTo>
                  <a:pt x="110912" y="30900"/>
                </a:ln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42" name="Text 40"/>
          <p:cNvSpPr/>
          <p:nvPr/>
        </p:nvSpPr>
        <p:spPr>
          <a:xfrm>
            <a:off x="8756952" y="1632556"/>
            <a:ext cx="197757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Senior/Management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756952" y="1886556"/>
            <a:ext cx="1959429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Tingkat Senior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212666" y="2176842"/>
            <a:ext cx="3510643" cy="399143"/>
          </a:xfrm>
          <a:custGeom>
            <a:avLst/>
            <a:gdLst/>
            <a:ahLst/>
            <a:cxnLst/>
            <a:rect l="l" t="t" r="r" b="b"/>
            <a:pathLst>
              <a:path w="3510643" h="399143">
                <a:moveTo>
                  <a:pt x="72572" y="0"/>
                </a:moveTo>
                <a:lnTo>
                  <a:pt x="3438071" y="0"/>
                </a:lnTo>
                <a:cubicBezTo>
                  <a:pt x="3478151" y="0"/>
                  <a:pt x="3510643" y="32492"/>
                  <a:pt x="3510643" y="72572"/>
                </a:cubicBezTo>
                <a:lnTo>
                  <a:pt x="3510643" y="326571"/>
                </a:lnTo>
                <a:cubicBezTo>
                  <a:pt x="3510643" y="366651"/>
                  <a:pt x="3478151" y="399143"/>
                  <a:pt x="3438071" y="399143"/>
                </a:cubicBezTo>
                <a:lnTo>
                  <a:pt x="72572" y="399143"/>
                </a:lnTo>
                <a:cubicBezTo>
                  <a:pt x="32518" y="399143"/>
                  <a:pt x="0" y="366624"/>
                  <a:pt x="0" y="326571"/>
                </a:cubicBezTo>
                <a:lnTo>
                  <a:pt x="0" y="72572"/>
                </a:lnTo>
                <a:cubicBezTo>
                  <a:pt x="0" y="32518"/>
                  <a:pt x="32518" y="0"/>
                  <a:pt x="72572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8285238" y="2249413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Posisi: Supervisor / Office Manager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212666" y="2739270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Tugas Utama: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357809" y="2993270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Mengawasi seluruh layanan administrasi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357809" y="3247270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Mengelola fasilitas dan infrastruktur kantor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357809" y="3501270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Mengevaluasi dan meningkatkan kinerja tim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357809" y="3755270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Mengelola anggaran operasional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357809" y="4009270"/>
            <a:ext cx="3438071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Menyusun kebijakan dan prosedur kerja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8212666" y="4444699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Keterampilan Kunci: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212666" y="4698699"/>
            <a:ext cx="3583214" cy="399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43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Leadership, strategic thinking, budgeting, change management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362857" y="5369985"/>
            <a:ext cx="11466286" cy="1270000"/>
          </a:xfrm>
          <a:custGeom>
            <a:avLst/>
            <a:gdLst/>
            <a:ahLst/>
            <a:cxnLst/>
            <a:rect l="l" t="t" r="r" b="b"/>
            <a:pathLst>
              <a:path w="11466286" h="1270000">
                <a:moveTo>
                  <a:pt x="72568" y="0"/>
                </a:moveTo>
                <a:lnTo>
                  <a:pt x="11393718" y="0"/>
                </a:lnTo>
                <a:cubicBezTo>
                  <a:pt x="11433796" y="0"/>
                  <a:pt x="11466286" y="32490"/>
                  <a:pt x="11466286" y="72568"/>
                </a:cubicBezTo>
                <a:lnTo>
                  <a:pt x="11466286" y="1197432"/>
                </a:lnTo>
                <a:cubicBezTo>
                  <a:pt x="11466286" y="1237510"/>
                  <a:pt x="11433796" y="1270000"/>
                  <a:pt x="11393718" y="1270000"/>
                </a:cubicBezTo>
                <a:lnTo>
                  <a:pt x="72568" y="1270000"/>
                </a:lnTo>
                <a:cubicBezTo>
                  <a:pt x="32517" y="1270000"/>
                  <a:pt x="0" y="1237483"/>
                  <a:pt x="0" y="1197432"/>
                </a:cubicBezTo>
                <a:lnTo>
                  <a:pt x="0" y="72568"/>
                </a:lnTo>
                <a:cubicBezTo>
                  <a:pt x="0" y="32517"/>
                  <a:pt x="32517" y="0"/>
                  <a:pt x="7256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4429" dist="36286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498929" y="5496985"/>
            <a:ext cx="217714" cy="217714"/>
          </a:xfrm>
          <a:custGeom>
            <a:avLst/>
            <a:gdLst/>
            <a:ahLst/>
            <a:cxnLst/>
            <a:rect l="l" t="t" r="r" b="b"/>
            <a:pathLst>
              <a:path w="217714" h="217714">
                <a:moveTo>
                  <a:pt x="13607" y="13607"/>
                </a:moveTo>
                <a:cubicBezTo>
                  <a:pt x="21134" y="13607"/>
                  <a:pt x="27214" y="19688"/>
                  <a:pt x="27214" y="27214"/>
                </a:cubicBezTo>
                <a:lnTo>
                  <a:pt x="27214" y="170089"/>
                </a:lnTo>
                <a:cubicBezTo>
                  <a:pt x="27214" y="173831"/>
                  <a:pt x="30276" y="176893"/>
                  <a:pt x="34018" y="176893"/>
                </a:cubicBezTo>
                <a:lnTo>
                  <a:pt x="204107" y="176893"/>
                </a:lnTo>
                <a:cubicBezTo>
                  <a:pt x="211634" y="176893"/>
                  <a:pt x="217714" y="182974"/>
                  <a:pt x="217714" y="190500"/>
                </a:cubicBezTo>
                <a:cubicBezTo>
                  <a:pt x="217714" y="198026"/>
                  <a:pt x="211634" y="204107"/>
                  <a:pt x="204107" y="204107"/>
                </a:cubicBezTo>
                <a:lnTo>
                  <a:pt x="34018" y="204107"/>
                </a:lnTo>
                <a:cubicBezTo>
                  <a:pt x="15223" y="204107"/>
                  <a:pt x="0" y="188884"/>
                  <a:pt x="0" y="170089"/>
                </a:cubicBezTo>
                <a:lnTo>
                  <a:pt x="0" y="27214"/>
                </a:lnTo>
                <a:cubicBezTo>
                  <a:pt x="0" y="19688"/>
                  <a:pt x="6081" y="13607"/>
                  <a:pt x="13607" y="13607"/>
                </a:cubicBezTo>
                <a:close/>
                <a:moveTo>
                  <a:pt x="54429" y="40821"/>
                </a:moveTo>
                <a:cubicBezTo>
                  <a:pt x="54429" y="33295"/>
                  <a:pt x="60509" y="27214"/>
                  <a:pt x="68036" y="27214"/>
                </a:cubicBezTo>
                <a:lnTo>
                  <a:pt x="149679" y="27214"/>
                </a:lnTo>
                <a:cubicBezTo>
                  <a:pt x="157205" y="27214"/>
                  <a:pt x="163286" y="33295"/>
                  <a:pt x="163286" y="40821"/>
                </a:cubicBezTo>
                <a:cubicBezTo>
                  <a:pt x="163286" y="48348"/>
                  <a:pt x="157205" y="54429"/>
                  <a:pt x="149679" y="54429"/>
                </a:cubicBezTo>
                <a:lnTo>
                  <a:pt x="68036" y="54429"/>
                </a:lnTo>
                <a:cubicBezTo>
                  <a:pt x="60509" y="54429"/>
                  <a:pt x="54429" y="48348"/>
                  <a:pt x="54429" y="40821"/>
                </a:cubicBezTo>
                <a:close/>
                <a:moveTo>
                  <a:pt x="68036" y="74839"/>
                </a:moveTo>
                <a:lnTo>
                  <a:pt x="122464" y="74839"/>
                </a:lnTo>
                <a:cubicBezTo>
                  <a:pt x="129991" y="74839"/>
                  <a:pt x="136071" y="80920"/>
                  <a:pt x="136071" y="88446"/>
                </a:cubicBezTo>
                <a:cubicBezTo>
                  <a:pt x="136071" y="95973"/>
                  <a:pt x="129991" y="102054"/>
                  <a:pt x="122464" y="102054"/>
                </a:cubicBezTo>
                <a:lnTo>
                  <a:pt x="68036" y="102054"/>
                </a:lnTo>
                <a:cubicBezTo>
                  <a:pt x="60509" y="102054"/>
                  <a:pt x="54429" y="95973"/>
                  <a:pt x="54429" y="88446"/>
                </a:cubicBezTo>
                <a:cubicBezTo>
                  <a:pt x="54429" y="80920"/>
                  <a:pt x="60509" y="74839"/>
                  <a:pt x="68036" y="74839"/>
                </a:cubicBezTo>
                <a:close/>
                <a:moveTo>
                  <a:pt x="68036" y="122464"/>
                </a:moveTo>
                <a:lnTo>
                  <a:pt x="176893" y="122464"/>
                </a:lnTo>
                <a:cubicBezTo>
                  <a:pt x="184419" y="122464"/>
                  <a:pt x="190500" y="128545"/>
                  <a:pt x="190500" y="136071"/>
                </a:cubicBezTo>
                <a:cubicBezTo>
                  <a:pt x="190500" y="143598"/>
                  <a:pt x="184419" y="149679"/>
                  <a:pt x="176893" y="149679"/>
                </a:cubicBezTo>
                <a:lnTo>
                  <a:pt x="68036" y="149679"/>
                </a:lnTo>
                <a:cubicBezTo>
                  <a:pt x="60509" y="149679"/>
                  <a:pt x="54429" y="143598"/>
                  <a:pt x="54429" y="136071"/>
                </a:cubicBezTo>
                <a:cubicBezTo>
                  <a:pt x="54429" y="128545"/>
                  <a:pt x="60509" y="122464"/>
                  <a:pt x="68036" y="122464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6" name="Text 54"/>
          <p:cNvSpPr/>
          <p:nvPr/>
        </p:nvSpPr>
        <p:spPr>
          <a:xfrm>
            <a:off x="852714" y="5478842"/>
            <a:ext cx="375557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9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Kompetensi Paling Diminati Pasar Kerja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471714" y="5805413"/>
            <a:ext cx="3655786" cy="725714"/>
          </a:xfrm>
          <a:custGeom>
            <a:avLst/>
            <a:gdLst/>
            <a:ahLst/>
            <a:cxnLst/>
            <a:rect l="l" t="t" r="r" b="b"/>
            <a:pathLst>
              <a:path w="3655786" h="725714">
                <a:moveTo>
                  <a:pt x="72571" y="0"/>
                </a:moveTo>
                <a:lnTo>
                  <a:pt x="3583214" y="0"/>
                </a:lnTo>
                <a:cubicBezTo>
                  <a:pt x="3623294" y="0"/>
                  <a:pt x="3655786" y="32491"/>
                  <a:pt x="3655786" y="72571"/>
                </a:cubicBezTo>
                <a:lnTo>
                  <a:pt x="3655786" y="653143"/>
                </a:lnTo>
                <a:cubicBezTo>
                  <a:pt x="3655786" y="693223"/>
                  <a:pt x="3623294" y="725714"/>
                  <a:pt x="3583214" y="725714"/>
                </a:cubicBezTo>
                <a:lnTo>
                  <a:pt x="72571" y="725714"/>
                </a:lnTo>
                <a:cubicBezTo>
                  <a:pt x="32491" y="725714"/>
                  <a:pt x="0" y="693223"/>
                  <a:pt x="0" y="653143"/>
                </a:cubicBezTo>
                <a:lnTo>
                  <a:pt x="0" y="72571"/>
                </a:lnTo>
                <a:cubicBezTo>
                  <a:pt x="0" y="32518"/>
                  <a:pt x="32518" y="0"/>
                  <a:pt x="72571" y="0"/>
                </a:cubicBezTo>
                <a:close/>
              </a:path>
            </a:pathLst>
          </a:custGeom>
          <a:gradFill flip="none" rotWithShape="1">
            <a:gsLst>
              <a:gs pos="0">
                <a:srgbClr val="2C3E50"/>
              </a:gs>
              <a:gs pos="100000">
                <a:srgbClr val="2C3E50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58" name="Text 56"/>
          <p:cNvSpPr/>
          <p:nvPr/>
        </p:nvSpPr>
        <p:spPr>
          <a:xfrm>
            <a:off x="476250" y="5877985"/>
            <a:ext cx="3646714" cy="326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43" b="1" dirty="0">
                <a:solidFill>
                  <a:srgbClr val="D4A57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88%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508000" y="6240842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43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Keterampilan Digital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4269619" y="5805413"/>
            <a:ext cx="3655786" cy="725714"/>
          </a:xfrm>
          <a:custGeom>
            <a:avLst/>
            <a:gdLst/>
            <a:ahLst/>
            <a:cxnLst/>
            <a:rect l="l" t="t" r="r" b="b"/>
            <a:pathLst>
              <a:path w="3655786" h="725714">
                <a:moveTo>
                  <a:pt x="72571" y="0"/>
                </a:moveTo>
                <a:lnTo>
                  <a:pt x="3583214" y="0"/>
                </a:lnTo>
                <a:cubicBezTo>
                  <a:pt x="3623294" y="0"/>
                  <a:pt x="3655786" y="32491"/>
                  <a:pt x="3655786" y="72571"/>
                </a:cubicBezTo>
                <a:lnTo>
                  <a:pt x="3655786" y="653143"/>
                </a:lnTo>
                <a:cubicBezTo>
                  <a:pt x="3655786" y="693223"/>
                  <a:pt x="3623294" y="725714"/>
                  <a:pt x="3583214" y="725714"/>
                </a:cubicBezTo>
                <a:lnTo>
                  <a:pt x="72571" y="725714"/>
                </a:lnTo>
                <a:cubicBezTo>
                  <a:pt x="32491" y="725714"/>
                  <a:pt x="0" y="693223"/>
                  <a:pt x="0" y="653143"/>
                </a:cubicBezTo>
                <a:lnTo>
                  <a:pt x="0" y="72571"/>
                </a:lnTo>
                <a:cubicBezTo>
                  <a:pt x="0" y="32518"/>
                  <a:pt x="32518" y="0"/>
                  <a:pt x="72571" y="0"/>
                </a:cubicBezTo>
                <a:close/>
              </a:path>
            </a:pathLst>
          </a:custGeom>
          <a:gradFill flip="none" rotWithShape="1">
            <a:gsLst>
              <a:gs pos="0">
                <a:srgbClr val="8B7355"/>
              </a:gs>
              <a:gs pos="100000">
                <a:srgbClr val="8B7355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61" name="Text 59"/>
          <p:cNvSpPr/>
          <p:nvPr/>
        </p:nvSpPr>
        <p:spPr>
          <a:xfrm>
            <a:off x="4274155" y="5877985"/>
            <a:ext cx="3646714" cy="326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43" b="1" dirty="0">
                <a:solidFill>
                  <a:srgbClr val="D4A57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84%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4305905" y="6240842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43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Kemampuan Komunikasi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067524" y="5805413"/>
            <a:ext cx="3655786" cy="725714"/>
          </a:xfrm>
          <a:custGeom>
            <a:avLst/>
            <a:gdLst/>
            <a:ahLst/>
            <a:cxnLst/>
            <a:rect l="l" t="t" r="r" b="b"/>
            <a:pathLst>
              <a:path w="3655786" h="725714">
                <a:moveTo>
                  <a:pt x="72571" y="0"/>
                </a:moveTo>
                <a:lnTo>
                  <a:pt x="3583214" y="0"/>
                </a:lnTo>
                <a:cubicBezTo>
                  <a:pt x="3623294" y="0"/>
                  <a:pt x="3655786" y="32491"/>
                  <a:pt x="3655786" y="72571"/>
                </a:cubicBezTo>
                <a:lnTo>
                  <a:pt x="3655786" y="653143"/>
                </a:lnTo>
                <a:cubicBezTo>
                  <a:pt x="3655786" y="693223"/>
                  <a:pt x="3623294" y="725714"/>
                  <a:pt x="3583214" y="725714"/>
                </a:cubicBezTo>
                <a:lnTo>
                  <a:pt x="72571" y="725714"/>
                </a:lnTo>
                <a:cubicBezTo>
                  <a:pt x="32491" y="725714"/>
                  <a:pt x="0" y="693223"/>
                  <a:pt x="0" y="653143"/>
                </a:cubicBezTo>
                <a:lnTo>
                  <a:pt x="0" y="72571"/>
                </a:lnTo>
                <a:cubicBezTo>
                  <a:pt x="0" y="32518"/>
                  <a:pt x="32518" y="0"/>
                  <a:pt x="72571" y="0"/>
                </a:cubicBezTo>
                <a:close/>
              </a:path>
            </a:pathLst>
          </a:custGeom>
          <a:gradFill flip="none" rotWithShape="1">
            <a:gsLst>
              <a:gs pos="0">
                <a:srgbClr val="D4A574"/>
              </a:gs>
              <a:gs pos="100000">
                <a:srgbClr val="D4A574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64" name="Text 62"/>
          <p:cNvSpPr/>
          <p:nvPr/>
        </p:nvSpPr>
        <p:spPr>
          <a:xfrm>
            <a:off x="8072059" y="5877985"/>
            <a:ext cx="3646714" cy="326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80%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103809" y="6240842"/>
            <a:ext cx="3583214" cy="2177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43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Koordinasi Kerja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ninety.io/94eb283bb8490098e463aaa1799f3ecea77a8241.jpg"/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3E50">
                  <a:alpha val="98000"/>
                </a:srgbClr>
              </a:gs>
              <a:gs pos="50000">
                <a:srgbClr val="2C3E50">
                  <a:alpha val="95000"/>
                </a:srgbClr>
              </a:gs>
              <a:gs pos="100000">
                <a:srgbClr val="8B7355">
                  <a:alpha val="9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341779" y="115732"/>
            <a:ext cx="1504950" cy="495300"/>
          </a:xfrm>
          <a:custGeom>
            <a:avLst/>
            <a:gdLst/>
            <a:ahLst/>
            <a:cxnLst/>
            <a:rect l="l" t="t" r="r" b="b"/>
            <a:pathLst>
              <a:path w="1504950" h="495300">
                <a:moveTo>
                  <a:pt x="0" y="0"/>
                </a:moveTo>
                <a:lnTo>
                  <a:pt x="1504950" y="0"/>
                </a:lnTo>
                <a:lnTo>
                  <a:pt x="150495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5294154" y="115732"/>
            <a:ext cx="1600200" cy="495300"/>
          </a:xfrm>
          <a:prstGeom prst="rect">
            <a:avLst/>
          </a:prstGeom>
          <a:noFill/>
          <a:ln/>
        </p:spPr>
        <p:txBody>
          <a:bodyPr wrap="square" lIns="228600" tIns="114300" rIns="228600" bIns="114300" rtlCol="0" anchor="ctr"/>
          <a:lstStyle/>
          <a:p>
            <a:pPr algn="ctr"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PENUTUP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66700" y="839632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Kesimpulan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1449232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Shape 5"/>
          <p:cNvSpPr/>
          <p:nvPr/>
        </p:nvSpPr>
        <p:spPr>
          <a:xfrm>
            <a:off x="1238091" y="1715932"/>
            <a:ext cx="9734391" cy="1524000"/>
          </a:xfrm>
          <a:custGeom>
            <a:avLst/>
            <a:gdLst/>
            <a:ahLst/>
            <a:cxnLst/>
            <a:rect l="l" t="t" r="r" b="b"/>
            <a:pathLst>
              <a:path w="9734391" h="1524000">
                <a:moveTo>
                  <a:pt x="37783" y="0"/>
                </a:moveTo>
                <a:lnTo>
                  <a:pt x="9658191" y="0"/>
                </a:lnTo>
                <a:cubicBezTo>
                  <a:pt x="9700247" y="0"/>
                  <a:pt x="9734391" y="34144"/>
                  <a:pt x="9734391" y="76200"/>
                </a:cubicBezTo>
                <a:lnTo>
                  <a:pt x="9734391" y="1447800"/>
                </a:lnTo>
                <a:cubicBezTo>
                  <a:pt x="9734391" y="1489856"/>
                  <a:pt x="9700247" y="1524000"/>
                  <a:pt x="9658191" y="1524000"/>
                </a:cubicBezTo>
                <a:lnTo>
                  <a:pt x="37783" y="1524000"/>
                </a:lnTo>
                <a:cubicBezTo>
                  <a:pt x="16916" y="1524000"/>
                  <a:pt x="0" y="1507084"/>
                  <a:pt x="0" y="1486217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8F7F2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1238091" y="1715932"/>
            <a:ext cx="37783" cy="1524000"/>
          </a:xfrm>
          <a:custGeom>
            <a:avLst/>
            <a:gdLst/>
            <a:ahLst/>
            <a:cxnLst/>
            <a:rect l="l" t="t" r="r" b="b"/>
            <a:pathLst>
              <a:path w="37783" h="1524000">
                <a:moveTo>
                  <a:pt x="37783" y="0"/>
                </a:moveTo>
                <a:lnTo>
                  <a:pt x="37783" y="0"/>
                </a:lnTo>
                <a:lnTo>
                  <a:pt x="37783" y="1524000"/>
                </a:lnTo>
                <a:lnTo>
                  <a:pt x="37783" y="1524000"/>
                </a:lnTo>
                <a:cubicBezTo>
                  <a:pt x="16916" y="1524000"/>
                  <a:pt x="0" y="1507084"/>
                  <a:pt x="0" y="1486217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0" name="Shape 7"/>
          <p:cNvSpPr/>
          <p:nvPr/>
        </p:nvSpPr>
        <p:spPr>
          <a:xfrm>
            <a:off x="1483201" y="1906432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35719" y="0"/>
                </a:moveTo>
                <a:cubicBezTo>
                  <a:pt x="16018" y="0"/>
                  <a:pt x="0" y="16018"/>
                  <a:pt x="0" y="35719"/>
                </a:cubicBezTo>
                <a:lnTo>
                  <a:pt x="0" y="250031"/>
                </a:lnTo>
                <a:cubicBezTo>
                  <a:pt x="0" y="269732"/>
                  <a:pt x="16018" y="285750"/>
                  <a:pt x="35719" y="285750"/>
                </a:cubicBezTo>
                <a:lnTo>
                  <a:pt x="178594" y="285750"/>
                </a:lnTo>
                <a:cubicBezTo>
                  <a:pt x="198295" y="285750"/>
                  <a:pt x="214313" y="269732"/>
                  <a:pt x="214313" y="250031"/>
                </a:cubicBezTo>
                <a:lnTo>
                  <a:pt x="214313" y="35719"/>
                </a:lnTo>
                <a:cubicBezTo>
                  <a:pt x="214313" y="16018"/>
                  <a:pt x="198295" y="0"/>
                  <a:pt x="178594" y="0"/>
                </a:cubicBezTo>
                <a:lnTo>
                  <a:pt x="35719" y="0"/>
                </a:lnTo>
                <a:close/>
                <a:moveTo>
                  <a:pt x="98227" y="196453"/>
                </a:moveTo>
                <a:lnTo>
                  <a:pt x="116086" y="196453"/>
                </a:lnTo>
                <a:cubicBezTo>
                  <a:pt x="125964" y="196453"/>
                  <a:pt x="133945" y="204434"/>
                  <a:pt x="133945" y="214313"/>
                </a:cubicBezTo>
                <a:lnTo>
                  <a:pt x="133945" y="258961"/>
                </a:lnTo>
                <a:lnTo>
                  <a:pt x="80367" y="258961"/>
                </a:lnTo>
                <a:lnTo>
                  <a:pt x="80367" y="214313"/>
                </a:lnTo>
                <a:cubicBezTo>
                  <a:pt x="80367" y="204434"/>
                  <a:pt x="88348" y="196453"/>
                  <a:pt x="98227" y="196453"/>
                </a:cubicBezTo>
                <a:close/>
                <a:moveTo>
                  <a:pt x="53578" y="62508"/>
                </a:moveTo>
                <a:cubicBezTo>
                  <a:pt x="53578" y="57596"/>
                  <a:pt x="57596" y="53578"/>
                  <a:pt x="62508" y="53578"/>
                </a:cubicBezTo>
                <a:lnTo>
                  <a:pt x="80367" y="53578"/>
                </a:lnTo>
                <a:cubicBezTo>
                  <a:pt x="85279" y="53578"/>
                  <a:pt x="89297" y="57596"/>
                  <a:pt x="89297" y="62508"/>
                </a:cubicBezTo>
                <a:lnTo>
                  <a:pt x="89297" y="80367"/>
                </a:lnTo>
                <a:cubicBezTo>
                  <a:pt x="89297" y="85279"/>
                  <a:pt x="85279" y="89297"/>
                  <a:pt x="80367" y="89297"/>
                </a:cubicBezTo>
                <a:lnTo>
                  <a:pt x="62508" y="89297"/>
                </a:lnTo>
                <a:cubicBezTo>
                  <a:pt x="57596" y="89297"/>
                  <a:pt x="53578" y="85279"/>
                  <a:pt x="53578" y="80367"/>
                </a:cubicBezTo>
                <a:lnTo>
                  <a:pt x="53578" y="62508"/>
                </a:lnTo>
                <a:close/>
                <a:moveTo>
                  <a:pt x="133945" y="53578"/>
                </a:moveTo>
                <a:lnTo>
                  <a:pt x="151805" y="53578"/>
                </a:lnTo>
                <a:cubicBezTo>
                  <a:pt x="156716" y="53578"/>
                  <a:pt x="160734" y="57596"/>
                  <a:pt x="160734" y="62508"/>
                </a:cubicBezTo>
                <a:lnTo>
                  <a:pt x="160734" y="80367"/>
                </a:lnTo>
                <a:cubicBezTo>
                  <a:pt x="160734" y="85279"/>
                  <a:pt x="156716" y="89297"/>
                  <a:pt x="151805" y="89297"/>
                </a:cubicBezTo>
                <a:lnTo>
                  <a:pt x="133945" y="89297"/>
                </a:lnTo>
                <a:cubicBezTo>
                  <a:pt x="129034" y="89297"/>
                  <a:pt x="125016" y="85279"/>
                  <a:pt x="125016" y="80367"/>
                </a:cubicBezTo>
                <a:lnTo>
                  <a:pt x="125016" y="62508"/>
                </a:lnTo>
                <a:cubicBezTo>
                  <a:pt x="125016" y="57596"/>
                  <a:pt x="129034" y="53578"/>
                  <a:pt x="133945" y="53578"/>
                </a:cubicBezTo>
                <a:close/>
                <a:moveTo>
                  <a:pt x="53578" y="133945"/>
                </a:moveTo>
                <a:cubicBezTo>
                  <a:pt x="53578" y="129034"/>
                  <a:pt x="57596" y="125016"/>
                  <a:pt x="62508" y="125016"/>
                </a:cubicBezTo>
                <a:lnTo>
                  <a:pt x="80367" y="125016"/>
                </a:lnTo>
                <a:cubicBezTo>
                  <a:pt x="85279" y="125016"/>
                  <a:pt x="89297" y="129034"/>
                  <a:pt x="89297" y="133945"/>
                </a:cubicBezTo>
                <a:lnTo>
                  <a:pt x="89297" y="151805"/>
                </a:lnTo>
                <a:cubicBezTo>
                  <a:pt x="89297" y="156716"/>
                  <a:pt x="85279" y="160734"/>
                  <a:pt x="80367" y="160734"/>
                </a:cubicBezTo>
                <a:lnTo>
                  <a:pt x="62508" y="160734"/>
                </a:lnTo>
                <a:cubicBezTo>
                  <a:pt x="57596" y="160734"/>
                  <a:pt x="53578" y="156716"/>
                  <a:pt x="53578" y="151805"/>
                </a:cubicBezTo>
                <a:lnTo>
                  <a:pt x="53578" y="133945"/>
                </a:lnTo>
                <a:close/>
                <a:moveTo>
                  <a:pt x="133945" y="125016"/>
                </a:moveTo>
                <a:lnTo>
                  <a:pt x="151805" y="125016"/>
                </a:lnTo>
                <a:cubicBezTo>
                  <a:pt x="156716" y="125016"/>
                  <a:pt x="160734" y="129034"/>
                  <a:pt x="160734" y="133945"/>
                </a:cubicBezTo>
                <a:lnTo>
                  <a:pt x="160734" y="151805"/>
                </a:lnTo>
                <a:cubicBezTo>
                  <a:pt x="160734" y="156716"/>
                  <a:pt x="156716" y="160734"/>
                  <a:pt x="151805" y="160734"/>
                </a:cubicBezTo>
                <a:lnTo>
                  <a:pt x="133945" y="160734"/>
                </a:lnTo>
                <a:cubicBezTo>
                  <a:pt x="129034" y="160734"/>
                  <a:pt x="125016" y="156716"/>
                  <a:pt x="125016" y="151805"/>
                </a:cubicBezTo>
                <a:lnTo>
                  <a:pt x="125016" y="133945"/>
                </a:lnTo>
                <a:cubicBezTo>
                  <a:pt x="125016" y="129034"/>
                  <a:pt x="129034" y="125016"/>
                  <a:pt x="133945" y="12501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1" name="Text 8"/>
          <p:cNvSpPr/>
          <p:nvPr/>
        </p:nvSpPr>
        <p:spPr>
          <a:xfrm>
            <a:off x="1918970" y="1868332"/>
            <a:ext cx="9020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Pentingnya Manajemen Perkantoran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918970" y="2249332"/>
            <a:ext cx="89916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F8F7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Manajemen perkantoran merupakan </a:t>
            </a:r>
            <a:r>
              <a:rPr lang="en-US" sz="1350" dirty="0">
                <a:solidFill>
                  <a:srgbClr val="F8F7F2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fondasi keteraturan organisasi </a:t>
            </a:r>
            <a:r>
              <a:rPr lang="en-US" sz="1350" dirty="0">
                <a:solidFill>
                  <a:srgbClr val="F8F7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Tanpa sistem administrasi yang baik, organisasi akan mengalami kekacauan dalam alur informasi, ketidakefisienan proses, dan penurunan kualitas layanan.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219200" y="3408842"/>
            <a:ext cx="3152775" cy="2076291"/>
          </a:xfrm>
          <a:custGeom>
            <a:avLst/>
            <a:gdLst/>
            <a:ahLst/>
            <a:cxnLst/>
            <a:rect l="l" t="t" r="r" b="b"/>
            <a:pathLst>
              <a:path w="3152775" h="2076291">
                <a:moveTo>
                  <a:pt x="37783" y="0"/>
                </a:moveTo>
                <a:lnTo>
                  <a:pt x="3114992" y="0"/>
                </a:lnTo>
                <a:cubicBezTo>
                  <a:pt x="3135859" y="0"/>
                  <a:pt x="3152775" y="16916"/>
                  <a:pt x="3152775" y="37783"/>
                </a:cubicBezTo>
                <a:lnTo>
                  <a:pt x="3152775" y="2000091"/>
                </a:lnTo>
                <a:cubicBezTo>
                  <a:pt x="3152775" y="2042175"/>
                  <a:pt x="3118659" y="2076291"/>
                  <a:pt x="3076575" y="2076291"/>
                </a:cubicBezTo>
                <a:lnTo>
                  <a:pt x="76200" y="2076291"/>
                </a:lnTo>
                <a:cubicBezTo>
                  <a:pt x="34116" y="2076291"/>
                  <a:pt x="0" y="2042175"/>
                  <a:pt x="0" y="2000091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8F7F2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1219200" y="3408842"/>
            <a:ext cx="3152775" cy="37783"/>
          </a:xfrm>
          <a:custGeom>
            <a:avLst/>
            <a:gdLst/>
            <a:ahLst/>
            <a:cxnLst/>
            <a:rect l="l" t="t" r="r" b="b"/>
            <a:pathLst>
              <a:path w="3152775" h="37783">
                <a:moveTo>
                  <a:pt x="37783" y="0"/>
                </a:moveTo>
                <a:lnTo>
                  <a:pt x="3114992" y="0"/>
                </a:lnTo>
                <a:cubicBezTo>
                  <a:pt x="3135859" y="0"/>
                  <a:pt x="3152775" y="16916"/>
                  <a:pt x="3152775" y="37783"/>
                </a:cubicBezTo>
                <a:lnTo>
                  <a:pt x="3152775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5" name="Shape 12"/>
          <p:cNvSpPr/>
          <p:nvPr/>
        </p:nvSpPr>
        <p:spPr>
          <a:xfrm>
            <a:off x="2527300" y="358012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6" name="Shape 13"/>
          <p:cNvSpPr/>
          <p:nvPr/>
        </p:nvSpPr>
        <p:spPr>
          <a:xfrm>
            <a:off x="2651125" y="3732526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85693" y="93985"/>
                </a:moveTo>
                <a:cubicBezTo>
                  <a:pt x="191140" y="92512"/>
                  <a:pt x="196855" y="95101"/>
                  <a:pt x="199311" y="100146"/>
                </a:cubicBezTo>
                <a:lnTo>
                  <a:pt x="207615" y="116934"/>
                </a:lnTo>
                <a:cubicBezTo>
                  <a:pt x="212214" y="117559"/>
                  <a:pt x="216724" y="118809"/>
                  <a:pt x="220965" y="120551"/>
                </a:cubicBezTo>
                <a:lnTo>
                  <a:pt x="236592" y="110148"/>
                </a:lnTo>
                <a:cubicBezTo>
                  <a:pt x="241280" y="107022"/>
                  <a:pt x="247486" y="107647"/>
                  <a:pt x="251460" y="111621"/>
                </a:cubicBezTo>
                <a:lnTo>
                  <a:pt x="260033" y="120194"/>
                </a:lnTo>
                <a:cubicBezTo>
                  <a:pt x="264006" y="124167"/>
                  <a:pt x="264631" y="130418"/>
                  <a:pt x="261506" y="135062"/>
                </a:cubicBezTo>
                <a:lnTo>
                  <a:pt x="251103" y="150644"/>
                </a:lnTo>
                <a:cubicBezTo>
                  <a:pt x="251951" y="152742"/>
                  <a:pt x="252710" y="154930"/>
                  <a:pt x="253335" y="157207"/>
                </a:cubicBezTo>
                <a:cubicBezTo>
                  <a:pt x="253960" y="159484"/>
                  <a:pt x="254362" y="161717"/>
                  <a:pt x="254675" y="163994"/>
                </a:cubicBezTo>
                <a:lnTo>
                  <a:pt x="271507" y="172298"/>
                </a:lnTo>
                <a:cubicBezTo>
                  <a:pt x="276552" y="174799"/>
                  <a:pt x="279142" y="180514"/>
                  <a:pt x="277669" y="185916"/>
                </a:cubicBezTo>
                <a:lnTo>
                  <a:pt x="274543" y="197614"/>
                </a:lnTo>
                <a:cubicBezTo>
                  <a:pt x="273070" y="203016"/>
                  <a:pt x="268025" y="206678"/>
                  <a:pt x="262399" y="206320"/>
                </a:cubicBezTo>
                <a:lnTo>
                  <a:pt x="243647" y="205115"/>
                </a:lnTo>
                <a:cubicBezTo>
                  <a:pt x="240834" y="208731"/>
                  <a:pt x="237574" y="212080"/>
                  <a:pt x="233869" y="214938"/>
                </a:cubicBezTo>
                <a:lnTo>
                  <a:pt x="235074" y="233645"/>
                </a:lnTo>
                <a:cubicBezTo>
                  <a:pt x="235431" y="239271"/>
                  <a:pt x="231770" y="244361"/>
                  <a:pt x="226368" y="245790"/>
                </a:cubicBezTo>
                <a:lnTo>
                  <a:pt x="214670" y="248915"/>
                </a:lnTo>
                <a:cubicBezTo>
                  <a:pt x="209223" y="250388"/>
                  <a:pt x="203552" y="247799"/>
                  <a:pt x="201052" y="242754"/>
                </a:cubicBezTo>
                <a:lnTo>
                  <a:pt x="192747" y="225966"/>
                </a:lnTo>
                <a:cubicBezTo>
                  <a:pt x="188149" y="225341"/>
                  <a:pt x="183639" y="224091"/>
                  <a:pt x="179397" y="222349"/>
                </a:cubicBezTo>
                <a:lnTo>
                  <a:pt x="163770" y="232752"/>
                </a:lnTo>
                <a:cubicBezTo>
                  <a:pt x="159082" y="235878"/>
                  <a:pt x="152876" y="235253"/>
                  <a:pt x="148903" y="231279"/>
                </a:cubicBezTo>
                <a:lnTo>
                  <a:pt x="140330" y="222706"/>
                </a:lnTo>
                <a:cubicBezTo>
                  <a:pt x="136356" y="218733"/>
                  <a:pt x="135731" y="212527"/>
                  <a:pt x="138857" y="207838"/>
                </a:cubicBezTo>
                <a:lnTo>
                  <a:pt x="149260" y="192212"/>
                </a:lnTo>
                <a:cubicBezTo>
                  <a:pt x="148411" y="190113"/>
                  <a:pt x="147652" y="187925"/>
                  <a:pt x="147027" y="185648"/>
                </a:cubicBezTo>
                <a:cubicBezTo>
                  <a:pt x="146402" y="183371"/>
                  <a:pt x="146000" y="181094"/>
                  <a:pt x="145688" y="178862"/>
                </a:cubicBezTo>
                <a:lnTo>
                  <a:pt x="128855" y="170557"/>
                </a:lnTo>
                <a:cubicBezTo>
                  <a:pt x="123810" y="168057"/>
                  <a:pt x="121265" y="162342"/>
                  <a:pt x="122694" y="156939"/>
                </a:cubicBezTo>
                <a:lnTo>
                  <a:pt x="125819" y="145241"/>
                </a:lnTo>
                <a:cubicBezTo>
                  <a:pt x="127293" y="139839"/>
                  <a:pt x="132338" y="136178"/>
                  <a:pt x="137964" y="136535"/>
                </a:cubicBezTo>
                <a:lnTo>
                  <a:pt x="156671" y="137740"/>
                </a:lnTo>
                <a:cubicBezTo>
                  <a:pt x="159484" y="134124"/>
                  <a:pt x="162744" y="130775"/>
                  <a:pt x="166449" y="127918"/>
                </a:cubicBezTo>
                <a:lnTo>
                  <a:pt x="165244" y="109255"/>
                </a:lnTo>
                <a:cubicBezTo>
                  <a:pt x="164887" y="103629"/>
                  <a:pt x="168548" y="98539"/>
                  <a:pt x="173950" y="97110"/>
                </a:cubicBezTo>
                <a:lnTo>
                  <a:pt x="185648" y="93985"/>
                </a:lnTo>
                <a:close/>
                <a:moveTo>
                  <a:pt x="200204" y="151805"/>
                </a:moveTo>
                <a:cubicBezTo>
                  <a:pt x="189361" y="151817"/>
                  <a:pt x="180568" y="160630"/>
                  <a:pt x="180581" y="171472"/>
                </a:cubicBezTo>
                <a:cubicBezTo>
                  <a:pt x="180593" y="182315"/>
                  <a:pt x="189406" y="191108"/>
                  <a:pt x="200248" y="191095"/>
                </a:cubicBezTo>
                <a:cubicBezTo>
                  <a:pt x="211091" y="191083"/>
                  <a:pt x="219884" y="182270"/>
                  <a:pt x="219871" y="171428"/>
                </a:cubicBezTo>
                <a:cubicBezTo>
                  <a:pt x="219859" y="160585"/>
                  <a:pt x="211046" y="151792"/>
                  <a:pt x="200204" y="151805"/>
                </a:cubicBezTo>
                <a:close/>
                <a:moveTo>
                  <a:pt x="100414" y="-20315"/>
                </a:moveTo>
                <a:lnTo>
                  <a:pt x="112112" y="-17190"/>
                </a:lnTo>
                <a:cubicBezTo>
                  <a:pt x="117515" y="-15716"/>
                  <a:pt x="121176" y="-10626"/>
                  <a:pt x="120819" y="-5045"/>
                </a:cubicBezTo>
                <a:lnTo>
                  <a:pt x="119613" y="13618"/>
                </a:lnTo>
                <a:cubicBezTo>
                  <a:pt x="123319" y="16475"/>
                  <a:pt x="126578" y="19779"/>
                  <a:pt x="129391" y="23440"/>
                </a:cubicBezTo>
                <a:lnTo>
                  <a:pt x="148144" y="22235"/>
                </a:lnTo>
                <a:cubicBezTo>
                  <a:pt x="153725" y="21878"/>
                  <a:pt x="158814" y="25539"/>
                  <a:pt x="160288" y="30941"/>
                </a:cubicBezTo>
                <a:lnTo>
                  <a:pt x="163413" y="42639"/>
                </a:lnTo>
                <a:cubicBezTo>
                  <a:pt x="164842" y="48042"/>
                  <a:pt x="162297" y="53757"/>
                  <a:pt x="157252" y="56257"/>
                </a:cubicBezTo>
                <a:lnTo>
                  <a:pt x="140419" y="64562"/>
                </a:lnTo>
                <a:cubicBezTo>
                  <a:pt x="140107" y="66839"/>
                  <a:pt x="139660" y="69116"/>
                  <a:pt x="139080" y="71348"/>
                </a:cubicBezTo>
                <a:cubicBezTo>
                  <a:pt x="138499" y="73581"/>
                  <a:pt x="137696" y="75813"/>
                  <a:pt x="136847" y="77912"/>
                </a:cubicBezTo>
                <a:lnTo>
                  <a:pt x="147251" y="93538"/>
                </a:lnTo>
                <a:cubicBezTo>
                  <a:pt x="150376" y="98227"/>
                  <a:pt x="149751" y="104433"/>
                  <a:pt x="145777" y="108406"/>
                </a:cubicBezTo>
                <a:lnTo>
                  <a:pt x="137205" y="116979"/>
                </a:lnTo>
                <a:cubicBezTo>
                  <a:pt x="133231" y="120953"/>
                  <a:pt x="127025" y="121578"/>
                  <a:pt x="122337" y="118452"/>
                </a:cubicBezTo>
                <a:lnTo>
                  <a:pt x="106710" y="108049"/>
                </a:lnTo>
                <a:cubicBezTo>
                  <a:pt x="102468" y="109791"/>
                  <a:pt x="97959" y="111041"/>
                  <a:pt x="93360" y="111666"/>
                </a:cubicBezTo>
                <a:lnTo>
                  <a:pt x="85055" y="128454"/>
                </a:lnTo>
                <a:cubicBezTo>
                  <a:pt x="82555" y="133499"/>
                  <a:pt x="76840" y="136044"/>
                  <a:pt x="71438" y="134615"/>
                </a:cubicBezTo>
                <a:lnTo>
                  <a:pt x="59740" y="131490"/>
                </a:lnTo>
                <a:cubicBezTo>
                  <a:pt x="54293" y="130016"/>
                  <a:pt x="50676" y="124926"/>
                  <a:pt x="51033" y="119345"/>
                </a:cubicBezTo>
                <a:lnTo>
                  <a:pt x="52239" y="100638"/>
                </a:lnTo>
                <a:cubicBezTo>
                  <a:pt x="48533" y="97780"/>
                  <a:pt x="45274" y="94476"/>
                  <a:pt x="42461" y="90815"/>
                </a:cubicBezTo>
                <a:lnTo>
                  <a:pt x="23708" y="92020"/>
                </a:lnTo>
                <a:cubicBezTo>
                  <a:pt x="18127" y="92378"/>
                  <a:pt x="13037" y="88716"/>
                  <a:pt x="11564" y="83314"/>
                </a:cubicBezTo>
                <a:lnTo>
                  <a:pt x="8439" y="71616"/>
                </a:lnTo>
                <a:cubicBezTo>
                  <a:pt x="7010" y="66214"/>
                  <a:pt x="9555" y="60499"/>
                  <a:pt x="14600" y="57998"/>
                </a:cubicBezTo>
                <a:lnTo>
                  <a:pt x="31433" y="49694"/>
                </a:lnTo>
                <a:cubicBezTo>
                  <a:pt x="31745" y="47417"/>
                  <a:pt x="32192" y="45184"/>
                  <a:pt x="32772" y="42907"/>
                </a:cubicBezTo>
                <a:cubicBezTo>
                  <a:pt x="33397" y="40630"/>
                  <a:pt x="34111" y="38442"/>
                  <a:pt x="35004" y="36344"/>
                </a:cubicBezTo>
                <a:lnTo>
                  <a:pt x="24601" y="20762"/>
                </a:lnTo>
                <a:cubicBezTo>
                  <a:pt x="21476" y="16073"/>
                  <a:pt x="22101" y="9867"/>
                  <a:pt x="26075" y="5894"/>
                </a:cubicBezTo>
                <a:lnTo>
                  <a:pt x="34647" y="-2679"/>
                </a:lnTo>
                <a:cubicBezTo>
                  <a:pt x="38621" y="-6653"/>
                  <a:pt x="44827" y="-7278"/>
                  <a:pt x="49515" y="-4152"/>
                </a:cubicBezTo>
                <a:lnTo>
                  <a:pt x="65142" y="6251"/>
                </a:lnTo>
                <a:cubicBezTo>
                  <a:pt x="69384" y="4509"/>
                  <a:pt x="73893" y="3259"/>
                  <a:pt x="78492" y="2634"/>
                </a:cubicBezTo>
                <a:lnTo>
                  <a:pt x="86797" y="-14154"/>
                </a:lnTo>
                <a:cubicBezTo>
                  <a:pt x="89297" y="-19199"/>
                  <a:pt x="94967" y="-21744"/>
                  <a:pt x="100414" y="-20315"/>
                </a:cubicBezTo>
                <a:close/>
                <a:moveTo>
                  <a:pt x="85904" y="37505"/>
                </a:moveTo>
                <a:cubicBezTo>
                  <a:pt x="75061" y="37505"/>
                  <a:pt x="66258" y="46307"/>
                  <a:pt x="66258" y="57150"/>
                </a:cubicBezTo>
                <a:cubicBezTo>
                  <a:pt x="66258" y="67993"/>
                  <a:pt x="75061" y="76795"/>
                  <a:pt x="85904" y="76795"/>
                </a:cubicBezTo>
                <a:cubicBezTo>
                  <a:pt x="96746" y="76795"/>
                  <a:pt x="105549" y="67993"/>
                  <a:pt x="105549" y="57150"/>
                </a:cubicBezTo>
                <a:cubicBezTo>
                  <a:pt x="105549" y="46307"/>
                  <a:pt x="96746" y="37505"/>
                  <a:pt x="85904" y="37505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7" name="Text 14"/>
          <p:cNvSpPr/>
          <p:nvPr/>
        </p:nvSpPr>
        <p:spPr>
          <a:xfrm>
            <a:off x="1323975" y="4227826"/>
            <a:ext cx="2943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Efisiensi Proses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371600" y="45707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Menghilangkan redundansi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371600" y="48374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Mengoptimalkan alur kerja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371600" y="51041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Menggunakan teknologi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4521200" y="3408842"/>
            <a:ext cx="3152775" cy="2076291"/>
          </a:xfrm>
          <a:custGeom>
            <a:avLst/>
            <a:gdLst/>
            <a:ahLst/>
            <a:cxnLst/>
            <a:rect l="l" t="t" r="r" b="b"/>
            <a:pathLst>
              <a:path w="3152775" h="2076291">
                <a:moveTo>
                  <a:pt x="37783" y="0"/>
                </a:moveTo>
                <a:lnTo>
                  <a:pt x="3114992" y="0"/>
                </a:lnTo>
                <a:cubicBezTo>
                  <a:pt x="3135859" y="0"/>
                  <a:pt x="3152775" y="16916"/>
                  <a:pt x="3152775" y="37783"/>
                </a:cubicBezTo>
                <a:lnTo>
                  <a:pt x="3152775" y="2000091"/>
                </a:lnTo>
                <a:cubicBezTo>
                  <a:pt x="3152775" y="2042175"/>
                  <a:pt x="3118659" y="2076291"/>
                  <a:pt x="3076575" y="2076291"/>
                </a:cubicBezTo>
                <a:lnTo>
                  <a:pt x="76200" y="2076291"/>
                </a:lnTo>
                <a:cubicBezTo>
                  <a:pt x="34116" y="2076291"/>
                  <a:pt x="0" y="2042175"/>
                  <a:pt x="0" y="2000091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8F7F2">
              <a:alpha val="10196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4521200" y="3408842"/>
            <a:ext cx="3152775" cy="37783"/>
          </a:xfrm>
          <a:custGeom>
            <a:avLst/>
            <a:gdLst/>
            <a:ahLst/>
            <a:cxnLst/>
            <a:rect l="l" t="t" r="r" b="b"/>
            <a:pathLst>
              <a:path w="3152775" h="37783">
                <a:moveTo>
                  <a:pt x="37783" y="0"/>
                </a:moveTo>
                <a:lnTo>
                  <a:pt x="3114992" y="0"/>
                </a:lnTo>
                <a:cubicBezTo>
                  <a:pt x="3135859" y="0"/>
                  <a:pt x="3152775" y="16916"/>
                  <a:pt x="3152775" y="37783"/>
                </a:cubicBezTo>
                <a:lnTo>
                  <a:pt x="3152775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3" name="Shape 20"/>
          <p:cNvSpPr/>
          <p:nvPr/>
        </p:nvSpPr>
        <p:spPr>
          <a:xfrm>
            <a:off x="5829300" y="358012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4" name="Shape 21"/>
          <p:cNvSpPr/>
          <p:nvPr/>
        </p:nvSpPr>
        <p:spPr>
          <a:xfrm>
            <a:off x="5967413" y="3732526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0060" y="38040"/>
                </a:moveTo>
                <a:lnTo>
                  <a:pt x="68000" y="95905"/>
                </a:lnTo>
                <a:cubicBezTo>
                  <a:pt x="65946" y="98182"/>
                  <a:pt x="66035" y="101709"/>
                  <a:pt x="68223" y="103897"/>
                </a:cubicBezTo>
                <a:cubicBezTo>
                  <a:pt x="81841" y="117515"/>
                  <a:pt x="103942" y="117515"/>
                  <a:pt x="117559" y="103897"/>
                </a:cubicBezTo>
                <a:lnTo>
                  <a:pt x="131758" y="89699"/>
                </a:lnTo>
                <a:cubicBezTo>
                  <a:pt x="133633" y="87823"/>
                  <a:pt x="135999" y="86797"/>
                  <a:pt x="138410" y="86618"/>
                </a:cubicBezTo>
                <a:cubicBezTo>
                  <a:pt x="141446" y="86350"/>
                  <a:pt x="144572" y="87377"/>
                  <a:pt x="146893" y="89699"/>
                </a:cubicBezTo>
                <a:lnTo>
                  <a:pt x="225743" y="167878"/>
                </a:lnTo>
                <a:lnTo>
                  <a:pt x="257175" y="142875"/>
                </a:lnTo>
                <a:lnTo>
                  <a:pt x="257175" y="14288"/>
                </a:lnTo>
                <a:lnTo>
                  <a:pt x="207169" y="42863"/>
                </a:lnTo>
                <a:lnTo>
                  <a:pt x="196542" y="35763"/>
                </a:lnTo>
                <a:cubicBezTo>
                  <a:pt x="189488" y="31075"/>
                  <a:pt x="181228" y="28575"/>
                  <a:pt x="172745" y="28575"/>
                </a:cubicBezTo>
                <a:lnTo>
                  <a:pt x="141312" y="28575"/>
                </a:lnTo>
                <a:cubicBezTo>
                  <a:pt x="140821" y="28575"/>
                  <a:pt x="140285" y="28575"/>
                  <a:pt x="139794" y="28620"/>
                </a:cubicBezTo>
                <a:cubicBezTo>
                  <a:pt x="132249" y="29021"/>
                  <a:pt x="125150" y="32415"/>
                  <a:pt x="120060" y="38040"/>
                </a:cubicBezTo>
                <a:close/>
                <a:moveTo>
                  <a:pt x="52060" y="81573"/>
                </a:moveTo>
                <a:lnTo>
                  <a:pt x="99745" y="28575"/>
                </a:lnTo>
                <a:lnTo>
                  <a:pt x="82064" y="28575"/>
                </a:lnTo>
                <a:cubicBezTo>
                  <a:pt x="70678" y="28575"/>
                  <a:pt x="59784" y="33084"/>
                  <a:pt x="51748" y="41121"/>
                </a:cubicBezTo>
                <a:lnTo>
                  <a:pt x="50006" y="42863"/>
                </a:lnTo>
                <a:lnTo>
                  <a:pt x="0" y="14288"/>
                </a:lnTo>
                <a:lnTo>
                  <a:pt x="0" y="142875"/>
                </a:lnTo>
                <a:lnTo>
                  <a:pt x="69830" y="201052"/>
                </a:lnTo>
                <a:cubicBezTo>
                  <a:pt x="80099" y="209624"/>
                  <a:pt x="93047" y="214313"/>
                  <a:pt x="106397" y="214313"/>
                </a:cubicBezTo>
                <a:lnTo>
                  <a:pt x="113407" y="214313"/>
                </a:lnTo>
                <a:lnTo>
                  <a:pt x="110282" y="211187"/>
                </a:lnTo>
                <a:cubicBezTo>
                  <a:pt x="106085" y="206990"/>
                  <a:pt x="106085" y="200204"/>
                  <a:pt x="110282" y="196051"/>
                </a:cubicBezTo>
                <a:cubicBezTo>
                  <a:pt x="114479" y="191899"/>
                  <a:pt x="121265" y="191854"/>
                  <a:pt x="125417" y="196051"/>
                </a:cubicBezTo>
                <a:lnTo>
                  <a:pt x="143723" y="214357"/>
                </a:lnTo>
                <a:lnTo>
                  <a:pt x="147742" y="214357"/>
                </a:lnTo>
                <a:cubicBezTo>
                  <a:pt x="156270" y="214357"/>
                  <a:pt x="164619" y="212437"/>
                  <a:pt x="172209" y="208865"/>
                </a:cubicBezTo>
                <a:lnTo>
                  <a:pt x="160288" y="196900"/>
                </a:lnTo>
                <a:cubicBezTo>
                  <a:pt x="156091" y="192703"/>
                  <a:pt x="156091" y="185916"/>
                  <a:pt x="160288" y="181764"/>
                </a:cubicBezTo>
                <a:cubicBezTo>
                  <a:pt x="164485" y="177611"/>
                  <a:pt x="171271" y="177567"/>
                  <a:pt x="175424" y="181764"/>
                </a:cubicBezTo>
                <a:lnTo>
                  <a:pt x="189711" y="196051"/>
                </a:lnTo>
                <a:lnTo>
                  <a:pt x="197525" y="188238"/>
                </a:lnTo>
                <a:cubicBezTo>
                  <a:pt x="201498" y="184264"/>
                  <a:pt x="202659" y="178504"/>
                  <a:pt x="200918" y="173459"/>
                </a:cubicBezTo>
                <a:lnTo>
                  <a:pt x="139348" y="112380"/>
                </a:lnTo>
                <a:lnTo>
                  <a:pt x="132695" y="119033"/>
                </a:lnTo>
                <a:cubicBezTo>
                  <a:pt x="110683" y="141044"/>
                  <a:pt x="75054" y="141044"/>
                  <a:pt x="53042" y="119033"/>
                </a:cubicBezTo>
                <a:cubicBezTo>
                  <a:pt x="42773" y="108764"/>
                  <a:pt x="42371" y="92288"/>
                  <a:pt x="52060" y="81528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25" name="Text 22"/>
          <p:cNvSpPr/>
          <p:nvPr/>
        </p:nvSpPr>
        <p:spPr>
          <a:xfrm>
            <a:off x="4625975" y="4227826"/>
            <a:ext cx="2943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Koordinasi Kerja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4673600" y="45707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Sinkronisasi antar unit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673600" y="48374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Komunikasi jelas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4673600" y="51041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Kolaborasi sinergis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7823200" y="3408842"/>
            <a:ext cx="3152775" cy="2076291"/>
          </a:xfrm>
          <a:custGeom>
            <a:avLst/>
            <a:gdLst/>
            <a:ahLst/>
            <a:cxnLst/>
            <a:rect l="l" t="t" r="r" b="b"/>
            <a:pathLst>
              <a:path w="3152775" h="2076291">
                <a:moveTo>
                  <a:pt x="37783" y="0"/>
                </a:moveTo>
                <a:lnTo>
                  <a:pt x="3114992" y="0"/>
                </a:lnTo>
                <a:cubicBezTo>
                  <a:pt x="3135859" y="0"/>
                  <a:pt x="3152775" y="16916"/>
                  <a:pt x="3152775" y="37783"/>
                </a:cubicBezTo>
                <a:lnTo>
                  <a:pt x="3152775" y="2000091"/>
                </a:lnTo>
                <a:cubicBezTo>
                  <a:pt x="3152775" y="2042175"/>
                  <a:pt x="3118659" y="2076291"/>
                  <a:pt x="3076575" y="2076291"/>
                </a:cubicBezTo>
                <a:lnTo>
                  <a:pt x="76200" y="2076291"/>
                </a:lnTo>
                <a:cubicBezTo>
                  <a:pt x="34116" y="2076291"/>
                  <a:pt x="0" y="2042175"/>
                  <a:pt x="0" y="2000091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8F7F2">
              <a:alpha val="10196"/>
            </a:srgbClr>
          </a:solidFill>
          <a:ln/>
        </p:spPr>
      </p:sp>
      <p:sp>
        <p:nvSpPr>
          <p:cNvPr id="30" name="Shape 27"/>
          <p:cNvSpPr/>
          <p:nvPr/>
        </p:nvSpPr>
        <p:spPr>
          <a:xfrm>
            <a:off x="7823200" y="3408842"/>
            <a:ext cx="3152775" cy="37783"/>
          </a:xfrm>
          <a:custGeom>
            <a:avLst/>
            <a:gdLst/>
            <a:ahLst/>
            <a:cxnLst/>
            <a:rect l="l" t="t" r="r" b="b"/>
            <a:pathLst>
              <a:path w="3152775" h="37783">
                <a:moveTo>
                  <a:pt x="37783" y="0"/>
                </a:moveTo>
                <a:lnTo>
                  <a:pt x="3114992" y="0"/>
                </a:lnTo>
                <a:cubicBezTo>
                  <a:pt x="3135859" y="0"/>
                  <a:pt x="3152775" y="16916"/>
                  <a:pt x="3152775" y="37783"/>
                </a:cubicBezTo>
                <a:lnTo>
                  <a:pt x="3152775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1" name="Shape 28"/>
          <p:cNvSpPr/>
          <p:nvPr/>
        </p:nvSpPr>
        <p:spPr>
          <a:xfrm>
            <a:off x="9131300" y="358012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2" name="Shape 29"/>
          <p:cNvSpPr/>
          <p:nvPr/>
        </p:nvSpPr>
        <p:spPr>
          <a:xfrm>
            <a:off x="9269413" y="3732526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38187" y="-8439"/>
                </a:moveTo>
                <a:cubicBezTo>
                  <a:pt x="136356" y="-12010"/>
                  <a:pt x="132651" y="-14287"/>
                  <a:pt x="128632" y="-14287"/>
                </a:cubicBezTo>
                <a:cubicBezTo>
                  <a:pt x="124614" y="-14287"/>
                  <a:pt x="120908" y="-12010"/>
                  <a:pt x="119077" y="-8439"/>
                </a:cubicBezTo>
                <a:lnTo>
                  <a:pt x="86216" y="55944"/>
                </a:lnTo>
                <a:lnTo>
                  <a:pt x="14823" y="67285"/>
                </a:lnTo>
                <a:cubicBezTo>
                  <a:pt x="10850" y="67910"/>
                  <a:pt x="7546" y="70723"/>
                  <a:pt x="6295" y="74563"/>
                </a:cubicBezTo>
                <a:cubicBezTo>
                  <a:pt x="5045" y="78403"/>
                  <a:pt x="6072" y="82600"/>
                  <a:pt x="8885" y="85457"/>
                </a:cubicBezTo>
                <a:lnTo>
                  <a:pt x="59963" y="136580"/>
                </a:lnTo>
                <a:lnTo>
                  <a:pt x="48711" y="207972"/>
                </a:lnTo>
                <a:cubicBezTo>
                  <a:pt x="48086" y="211946"/>
                  <a:pt x="49738" y="215964"/>
                  <a:pt x="52998" y="218331"/>
                </a:cubicBezTo>
                <a:cubicBezTo>
                  <a:pt x="56257" y="220697"/>
                  <a:pt x="60543" y="221054"/>
                  <a:pt x="64160" y="219224"/>
                </a:cubicBezTo>
                <a:lnTo>
                  <a:pt x="128632" y="186452"/>
                </a:lnTo>
                <a:lnTo>
                  <a:pt x="193060" y="219224"/>
                </a:lnTo>
                <a:cubicBezTo>
                  <a:pt x="196632" y="221054"/>
                  <a:pt x="200963" y="220697"/>
                  <a:pt x="204222" y="218331"/>
                </a:cubicBezTo>
                <a:cubicBezTo>
                  <a:pt x="207481" y="215964"/>
                  <a:pt x="209133" y="211991"/>
                  <a:pt x="208508" y="207972"/>
                </a:cubicBezTo>
                <a:lnTo>
                  <a:pt x="197212" y="136580"/>
                </a:lnTo>
                <a:lnTo>
                  <a:pt x="248290" y="85457"/>
                </a:lnTo>
                <a:cubicBezTo>
                  <a:pt x="251147" y="82600"/>
                  <a:pt x="252130" y="78403"/>
                  <a:pt x="250880" y="74563"/>
                </a:cubicBezTo>
                <a:cubicBezTo>
                  <a:pt x="249629" y="70723"/>
                  <a:pt x="246370" y="67910"/>
                  <a:pt x="242352" y="67285"/>
                </a:cubicBezTo>
                <a:lnTo>
                  <a:pt x="171004" y="55944"/>
                </a:lnTo>
                <a:lnTo>
                  <a:pt x="138187" y="-8439"/>
                </a:ln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33" name="Text 30"/>
          <p:cNvSpPr/>
          <p:nvPr/>
        </p:nvSpPr>
        <p:spPr>
          <a:xfrm>
            <a:off x="7927975" y="4227826"/>
            <a:ext cx="2943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Layanan Profesional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7975600" y="45707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Orientasi stakeholder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7975600" y="48374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Kualitas konsisten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7975600" y="5104126"/>
            <a:ext cx="2924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Continuous improvement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1219200" y="5637526"/>
            <a:ext cx="9753600" cy="1104900"/>
          </a:xfrm>
          <a:custGeom>
            <a:avLst/>
            <a:gdLst/>
            <a:ahLst/>
            <a:cxnLst/>
            <a:rect l="l" t="t" r="r" b="b"/>
            <a:pathLst>
              <a:path w="9753600" h="1104900">
                <a:moveTo>
                  <a:pt x="76205" y="0"/>
                </a:moveTo>
                <a:lnTo>
                  <a:pt x="9677395" y="0"/>
                </a:lnTo>
                <a:cubicBezTo>
                  <a:pt x="9719482" y="0"/>
                  <a:pt x="9753600" y="34118"/>
                  <a:pt x="9753600" y="76205"/>
                </a:cubicBezTo>
                <a:lnTo>
                  <a:pt x="9753600" y="1028695"/>
                </a:lnTo>
                <a:cubicBezTo>
                  <a:pt x="9753600" y="1070782"/>
                  <a:pt x="9719482" y="1104900"/>
                  <a:pt x="9677395" y="1104900"/>
                </a:cubicBezTo>
                <a:lnTo>
                  <a:pt x="76205" y="1104900"/>
                </a:lnTo>
                <a:cubicBezTo>
                  <a:pt x="34118" y="1104900"/>
                  <a:pt x="0" y="1070782"/>
                  <a:pt x="0" y="10286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flip="none" rotWithShape="1">
            <a:gsLst>
              <a:gs pos="0">
                <a:srgbClr val="D4A574"/>
              </a:gs>
              <a:gs pos="100000">
                <a:srgbClr val="D4A574">
                  <a:alpha val="80000"/>
                </a:srgbClr>
              </a:gs>
            </a:gsLst>
            <a:lin ang="0" scaled="1"/>
          </a:gradFill>
          <a:ln/>
        </p:spPr>
      </p:sp>
      <p:sp>
        <p:nvSpPr>
          <p:cNvPr id="38" name="Shape 35"/>
          <p:cNvSpPr/>
          <p:nvPr/>
        </p:nvSpPr>
        <p:spPr>
          <a:xfrm>
            <a:off x="1409700" y="604710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80535" y="0"/>
                </a:moveTo>
                <a:lnTo>
                  <a:pt x="205550" y="0"/>
                </a:lnTo>
                <a:cubicBezTo>
                  <a:pt x="220340" y="0"/>
                  <a:pt x="232395" y="12167"/>
                  <a:pt x="231837" y="26901"/>
                </a:cubicBezTo>
                <a:cubicBezTo>
                  <a:pt x="231725" y="29859"/>
                  <a:pt x="231614" y="32817"/>
                  <a:pt x="231446" y="35719"/>
                </a:cubicBezTo>
                <a:lnTo>
                  <a:pt x="259128" y="35719"/>
                </a:lnTo>
                <a:cubicBezTo>
                  <a:pt x="273695" y="35719"/>
                  <a:pt x="286531" y="47774"/>
                  <a:pt x="285415" y="63512"/>
                </a:cubicBezTo>
                <a:cubicBezTo>
                  <a:pt x="281229" y="121388"/>
                  <a:pt x="251650" y="153200"/>
                  <a:pt x="219559" y="169831"/>
                </a:cubicBezTo>
                <a:cubicBezTo>
                  <a:pt x="210741" y="174408"/>
                  <a:pt x="201755" y="177812"/>
                  <a:pt x="193216" y="180324"/>
                </a:cubicBezTo>
                <a:cubicBezTo>
                  <a:pt x="181942" y="196286"/>
                  <a:pt x="170222" y="204713"/>
                  <a:pt x="160902" y="209234"/>
                </a:cubicBezTo>
                <a:lnTo>
                  <a:pt x="160902" y="250031"/>
                </a:lnTo>
                <a:lnTo>
                  <a:pt x="196621" y="250031"/>
                </a:lnTo>
                <a:cubicBezTo>
                  <a:pt x="206499" y="250031"/>
                  <a:pt x="214480" y="258012"/>
                  <a:pt x="214480" y="267891"/>
                </a:cubicBezTo>
                <a:cubicBezTo>
                  <a:pt x="214480" y="277769"/>
                  <a:pt x="206499" y="285750"/>
                  <a:pt x="196621" y="285750"/>
                </a:cubicBezTo>
                <a:lnTo>
                  <a:pt x="89464" y="285750"/>
                </a:lnTo>
                <a:cubicBezTo>
                  <a:pt x="79586" y="285750"/>
                  <a:pt x="71605" y="277769"/>
                  <a:pt x="71605" y="267891"/>
                </a:cubicBezTo>
                <a:cubicBezTo>
                  <a:pt x="71605" y="258012"/>
                  <a:pt x="79586" y="250031"/>
                  <a:pt x="89464" y="250031"/>
                </a:cubicBezTo>
                <a:lnTo>
                  <a:pt x="125183" y="250031"/>
                </a:lnTo>
                <a:lnTo>
                  <a:pt x="125183" y="209234"/>
                </a:lnTo>
                <a:cubicBezTo>
                  <a:pt x="116253" y="204936"/>
                  <a:pt x="105147" y="196955"/>
                  <a:pt x="94320" y="182277"/>
                </a:cubicBezTo>
                <a:cubicBezTo>
                  <a:pt x="84051" y="179598"/>
                  <a:pt x="72889" y="175524"/>
                  <a:pt x="62006" y="169385"/>
                </a:cubicBezTo>
                <a:cubicBezTo>
                  <a:pt x="31812" y="152474"/>
                  <a:pt x="4576" y="120607"/>
                  <a:pt x="670" y="63401"/>
                </a:cubicBezTo>
                <a:cubicBezTo>
                  <a:pt x="-391" y="47718"/>
                  <a:pt x="12390" y="35663"/>
                  <a:pt x="26956" y="35663"/>
                </a:cubicBezTo>
                <a:lnTo>
                  <a:pt x="54639" y="35663"/>
                </a:lnTo>
                <a:cubicBezTo>
                  <a:pt x="54471" y="32761"/>
                  <a:pt x="54359" y="29859"/>
                  <a:pt x="54248" y="26845"/>
                </a:cubicBezTo>
                <a:cubicBezTo>
                  <a:pt x="53690" y="12055"/>
                  <a:pt x="65745" y="-56"/>
                  <a:pt x="80535" y="-56"/>
                </a:cubicBezTo>
                <a:close/>
                <a:moveTo>
                  <a:pt x="56648" y="62508"/>
                </a:moveTo>
                <a:lnTo>
                  <a:pt x="27403" y="62508"/>
                </a:lnTo>
                <a:cubicBezTo>
                  <a:pt x="30863" y="109779"/>
                  <a:pt x="52574" y="133443"/>
                  <a:pt x="74954" y="146000"/>
                </a:cubicBezTo>
                <a:cubicBezTo>
                  <a:pt x="66917" y="125183"/>
                  <a:pt x="60275" y="98003"/>
                  <a:pt x="56648" y="62508"/>
                </a:cubicBezTo>
                <a:close/>
                <a:moveTo>
                  <a:pt x="212080" y="143321"/>
                </a:moveTo>
                <a:cubicBezTo>
                  <a:pt x="234683" y="130039"/>
                  <a:pt x="255110" y="106431"/>
                  <a:pt x="258570" y="62508"/>
                </a:cubicBezTo>
                <a:lnTo>
                  <a:pt x="229381" y="62508"/>
                </a:lnTo>
                <a:cubicBezTo>
                  <a:pt x="225921" y="96496"/>
                  <a:pt x="219670" y="122895"/>
                  <a:pt x="212080" y="14332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39" name="Text 36"/>
          <p:cNvSpPr/>
          <p:nvPr/>
        </p:nvSpPr>
        <p:spPr>
          <a:xfrm>
            <a:off x="1881187" y="5789926"/>
            <a:ext cx="903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Manfaat Manajemen Perkantoran yang Baik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881187" y="6132826"/>
            <a:ext cx="29527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Keputusan lebih cepat: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Informasi tersedia tepat waktu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4911725" y="6132826"/>
            <a:ext cx="29527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Layanan lebih rapi: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Proses standar berkualitas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7942262" y="6132826"/>
            <a:ext cx="29527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Kinerja lebih profesional: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Citra organisasi meningkat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228725" cy="381000"/>
          </a:xfrm>
          <a:custGeom>
            <a:avLst/>
            <a:gdLst/>
            <a:ahLst/>
            <a:cxnLst/>
            <a:rect l="l" t="t" r="r" b="b"/>
            <a:pathLst>
              <a:path w="1228725" h="381000">
                <a:moveTo>
                  <a:pt x="0" y="0"/>
                </a:moveTo>
                <a:lnTo>
                  <a:pt x="1228725" y="0"/>
                </a:lnTo>
                <a:lnTo>
                  <a:pt x="122872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" name="Text 1"/>
          <p:cNvSpPr/>
          <p:nvPr/>
        </p:nvSpPr>
        <p:spPr>
          <a:xfrm>
            <a:off x="381000" y="381000"/>
            <a:ext cx="1304925" cy="381000"/>
          </a:xfrm>
          <a:prstGeom prst="rect">
            <a:avLst/>
          </a:prstGeom>
          <a:noFill/>
          <a:ln/>
        </p:spPr>
        <p:txBody>
          <a:bodyPr wrap="square" lIns="152400" tIns="76200" rIns="152400" bIns="7620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DAFTAR ISI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9144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Materi Pembelajaran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9891" y="1676400"/>
            <a:ext cx="5581491" cy="1533525"/>
          </a:xfrm>
          <a:custGeom>
            <a:avLst/>
            <a:gdLst/>
            <a:ahLst/>
            <a:cxnLst/>
            <a:rect l="l" t="t" r="r" b="b"/>
            <a:pathLst>
              <a:path w="5581491" h="1533525">
                <a:moveTo>
                  <a:pt x="37783" y="0"/>
                </a:moveTo>
                <a:lnTo>
                  <a:pt x="5505290" y="0"/>
                </a:lnTo>
                <a:cubicBezTo>
                  <a:pt x="5547347" y="0"/>
                  <a:pt x="5581491" y="34144"/>
                  <a:pt x="5581491" y="76201"/>
                </a:cubicBezTo>
                <a:lnTo>
                  <a:pt x="5581491" y="1457324"/>
                </a:lnTo>
                <a:cubicBezTo>
                  <a:pt x="5581491" y="1499381"/>
                  <a:pt x="5547347" y="1533525"/>
                  <a:pt x="5505290" y="1533525"/>
                </a:cubicBez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30"/>
                  <a:pt x="16930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99891" y="1676400"/>
            <a:ext cx="37783" cy="1533525"/>
          </a:xfrm>
          <a:custGeom>
            <a:avLst/>
            <a:gdLst/>
            <a:ahLst/>
            <a:cxnLst/>
            <a:rect l="l" t="t" r="r" b="b"/>
            <a:pathLst>
              <a:path w="37783" h="1533525">
                <a:moveTo>
                  <a:pt x="37783" y="0"/>
                </a:moveTo>
                <a:lnTo>
                  <a:pt x="37783" y="0"/>
                </a:lnTo>
                <a:lnTo>
                  <a:pt x="37783" y="1533525"/>
                </a:ln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7" name="Shape 5"/>
          <p:cNvSpPr/>
          <p:nvPr/>
        </p:nvSpPr>
        <p:spPr>
          <a:xfrm>
            <a:off x="647382" y="20034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8" name="Text 6"/>
          <p:cNvSpPr/>
          <p:nvPr/>
        </p:nvSpPr>
        <p:spPr>
          <a:xfrm>
            <a:off x="590232" y="200342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182" y="2003425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Pengertian Manajemen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33182" y="2384425"/>
            <a:ext cx="4495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Memahami konsep dasar, makna umum, dan cakupan kerja administrasi perkantoran secara komprehensif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29191" y="1676400"/>
            <a:ext cx="5581491" cy="1533525"/>
          </a:xfrm>
          <a:custGeom>
            <a:avLst/>
            <a:gdLst/>
            <a:ahLst/>
            <a:cxnLst/>
            <a:rect l="l" t="t" r="r" b="b"/>
            <a:pathLst>
              <a:path w="5581491" h="1533525">
                <a:moveTo>
                  <a:pt x="37783" y="0"/>
                </a:moveTo>
                <a:lnTo>
                  <a:pt x="5505290" y="0"/>
                </a:lnTo>
                <a:cubicBezTo>
                  <a:pt x="5547347" y="0"/>
                  <a:pt x="5581491" y="34144"/>
                  <a:pt x="5581491" y="76201"/>
                </a:cubicBezTo>
                <a:lnTo>
                  <a:pt x="5581491" y="1457324"/>
                </a:lnTo>
                <a:cubicBezTo>
                  <a:pt x="5581491" y="1499381"/>
                  <a:pt x="5547347" y="1533525"/>
                  <a:pt x="5505290" y="1533525"/>
                </a:cubicBez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30"/>
                  <a:pt x="16930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229191" y="1676400"/>
            <a:ext cx="37783" cy="1533525"/>
          </a:xfrm>
          <a:custGeom>
            <a:avLst/>
            <a:gdLst/>
            <a:ahLst/>
            <a:cxnLst/>
            <a:rect l="l" t="t" r="r" b="b"/>
            <a:pathLst>
              <a:path w="37783" h="1533525">
                <a:moveTo>
                  <a:pt x="37783" y="0"/>
                </a:moveTo>
                <a:lnTo>
                  <a:pt x="37783" y="0"/>
                </a:lnTo>
                <a:lnTo>
                  <a:pt x="37783" y="1533525"/>
                </a:ln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3" name="Shape 11"/>
          <p:cNvSpPr/>
          <p:nvPr/>
        </p:nvSpPr>
        <p:spPr>
          <a:xfrm>
            <a:off x="6476683" y="20034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4" name="Text 12"/>
          <p:cNvSpPr/>
          <p:nvPr/>
        </p:nvSpPr>
        <p:spPr>
          <a:xfrm>
            <a:off x="6419533" y="200342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2483" y="2003425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Fungsi Manajemen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162483" y="2384425"/>
            <a:ext cx="4495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Siklus manajemen klasik POAC dalam konteks operasional kantor sehari-hari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99891" y="3435350"/>
            <a:ext cx="5581491" cy="1533525"/>
          </a:xfrm>
          <a:custGeom>
            <a:avLst/>
            <a:gdLst/>
            <a:ahLst/>
            <a:cxnLst/>
            <a:rect l="l" t="t" r="r" b="b"/>
            <a:pathLst>
              <a:path w="5581491" h="1533525">
                <a:moveTo>
                  <a:pt x="37783" y="0"/>
                </a:moveTo>
                <a:lnTo>
                  <a:pt x="5505290" y="0"/>
                </a:lnTo>
                <a:cubicBezTo>
                  <a:pt x="5547347" y="0"/>
                  <a:pt x="5581491" y="34144"/>
                  <a:pt x="5581491" y="76201"/>
                </a:cubicBezTo>
                <a:lnTo>
                  <a:pt x="5581491" y="1457324"/>
                </a:lnTo>
                <a:cubicBezTo>
                  <a:pt x="5581491" y="1499381"/>
                  <a:pt x="5547347" y="1533525"/>
                  <a:pt x="5505290" y="1533525"/>
                </a:cubicBez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30"/>
                  <a:pt x="16930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99891" y="3435350"/>
            <a:ext cx="37783" cy="1533525"/>
          </a:xfrm>
          <a:custGeom>
            <a:avLst/>
            <a:gdLst/>
            <a:ahLst/>
            <a:cxnLst/>
            <a:rect l="l" t="t" r="r" b="b"/>
            <a:pathLst>
              <a:path w="37783" h="1533525">
                <a:moveTo>
                  <a:pt x="37783" y="0"/>
                </a:moveTo>
                <a:lnTo>
                  <a:pt x="37783" y="0"/>
                </a:lnTo>
                <a:lnTo>
                  <a:pt x="37783" y="1533525"/>
                </a:ln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9" name="Shape 17"/>
          <p:cNvSpPr/>
          <p:nvPr/>
        </p:nvSpPr>
        <p:spPr>
          <a:xfrm>
            <a:off x="647382" y="37623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0" name="Text 18"/>
          <p:cNvSpPr/>
          <p:nvPr/>
        </p:nvSpPr>
        <p:spPr>
          <a:xfrm>
            <a:off x="590232" y="376237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33182" y="3762375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Evolusi Teori Manajemen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333182" y="4143375"/>
            <a:ext cx="4495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Perkembangan teori dari era klasik hingga pendekatan modern yang adaptif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29191" y="3435350"/>
            <a:ext cx="5581491" cy="1533525"/>
          </a:xfrm>
          <a:custGeom>
            <a:avLst/>
            <a:gdLst/>
            <a:ahLst/>
            <a:cxnLst/>
            <a:rect l="l" t="t" r="r" b="b"/>
            <a:pathLst>
              <a:path w="5581491" h="1533525">
                <a:moveTo>
                  <a:pt x="37783" y="0"/>
                </a:moveTo>
                <a:lnTo>
                  <a:pt x="5505290" y="0"/>
                </a:lnTo>
                <a:cubicBezTo>
                  <a:pt x="5547347" y="0"/>
                  <a:pt x="5581491" y="34144"/>
                  <a:pt x="5581491" y="76201"/>
                </a:cubicBezTo>
                <a:lnTo>
                  <a:pt x="5581491" y="1457324"/>
                </a:lnTo>
                <a:cubicBezTo>
                  <a:pt x="5581491" y="1499381"/>
                  <a:pt x="5547347" y="1533525"/>
                  <a:pt x="5505290" y="1533525"/>
                </a:cubicBez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30"/>
                  <a:pt x="16930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229191" y="3435350"/>
            <a:ext cx="37783" cy="1533525"/>
          </a:xfrm>
          <a:custGeom>
            <a:avLst/>
            <a:gdLst/>
            <a:ahLst/>
            <a:cxnLst/>
            <a:rect l="l" t="t" r="r" b="b"/>
            <a:pathLst>
              <a:path w="37783" h="1533525">
                <a:moveTo>
                  <a:pt x="37783" y="0"/>
                </a:moveTo>
                <a:lnTo>
                  <a:pt x="37783" y="0"/>
                </a:lnTo>
                <a:lnTo>
                  <a:pt x="37783" y="1533525"/>
                </a:lnTo>
                <a:lnTo>
                  <a:pt x="37783" y="1533525"/>
                </a:lnTo>
                <a:cubicBezTo>
                  <a:pt x="16916" y="1533525"/>
                  <a:pt x="0" y="1516609"/>
                  <a:pt x="0" y="149574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25" name="Shape 23"/>
          <p:cNvSpPr/>
          <p:nvPr/>
        </p:nvSpPr>
        <p:spPr>
          <a:xfrm>
            <a:off x="6476683" y="37623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26" name="Text 24"/>
          <p:cNvSpPr/>
          <p:nvPr/>
        </p:nvSpPr>
        <p:spPr>
          <a:xfrm>
            <a:off x="6419533" y="376237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2483" y="3762375"/>
            <a:ext cx="453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Peran dan Kompetensi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62483" y="4143375"/>
            <a:ext cx="4495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Tanggung jawab manajer dan kompetensi esensial untuk sukses di bidang administrasi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99891" y="5194300"/>
            <a:ext cx="11410791" cy="1285875"/>
          </a:xfrm>
          <a:custGeom>
            <a:avLst/>
            <a:gdLst/>
            <a:ahLst/>
            <a:cxnLst/>
            <a:rect l="l" t="t" r="r" b="b"/>
            <a:pathLst>
              <a:path w="11410791" h="1285875">
                <a:moveTo>
                  <a:pt x="37783" y="0"/>
                </a:moveTo>
                <a:lnTo>
                  <a:pt x="11334590" y="0"/>
                </a:lnTo>
                <a:cubicBezTo>
                  <a:pt x="11376675" y="0"/>
                  <a:pt x="11410791" y="34116"/>
                  <a:pt x="11410791" y="76201"/>
                </a:cubicBezTo>
                <a:lnTo>
                  <a:pt x="11410791" y="1209674"/>
                </a:lnTo>
                <a:cubicBezTo>
                  <a:pt x="11410791" y="1251759"/>
                  <a:pt x="11376675" y="1285875"/>
                  <a:pt x="11334590" y="1285875"/>
                </a:cubicBezTo>
                <a:lnTo>
                  <a:pt x="37783" y="1285875"/>
                </a:lnTo>
                <a:cubicBezTo>
                  <a:pt x="16916" y="1285875"/>
                  <a:pt x="0" y="1268959"/>
                  <a:pt x="0" y="124809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399891" y="5194300"/>
            <a:ext cx="37783" cy="1285875"/>
          </a:xfrm>
          <a:custGeom>
            <a:avLst/>
            <a:gdLst/>
            <a:ahLst/>
            <a:cxnLst/>
            <a:rect l="l" t="t" r="r" b="b"/>
            <a:pathLst>
              <a:path w="37783" h="1285875">
                <a:moveTo>
                  <a:pt x="37783" y="0"/>
                </a:moveTo>
                <a:lnTo>
                  <a:pt x="37783" y="0"/>
                </a:lnTo>
                <a:lnTo>
                  <a:pt x="37783" y="1285875"/>
                </a:lnTo>
                <a:lnTo>
                  <a:pt x="37783" y="1285875"/>
                </a:lnTo>
                <a:cubicBezTo>
                  <a:pt x="16916" y="1285875"/>
                  <a:pt x="0" y="1268959"/>
                  <a:pt x="0" y="124809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1" name="Shape 29"/>
          <p:cNvSpPr/>
          <p:nvPr/>
        </p:nvSpPr>
        <p:spPr>
          <a:xfrm>
            <a:off x="647382" y="55213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2" name="Text 30"/>
          <p:cNvSpPr/>
          <p:nvPr/>
        </p:nvSpPr>
        <p:spPr>
          <a:xfrm>
            <a:off x="590232" y="5521325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333182" y="5521325"/>
            <a:ext cx="10363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Prospek Karir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333182" y="5902325"/>
            <a:ext cx="10325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Jenjang karir dan kompetensi yang paling diminati pasar kerja saat ini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vanschaiknet.com/030ab8a1e8dd4040e0080bf410be4afa08bd9ae5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30500" b="3050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3E50">
                  <a:alpha val="98000"/>
                </a:srgbClr>
              </a:gs>
              <a:gs pos="50000">
                <a:srgbClr val="2C3E50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657225"/>
            <a:ext cx="1133475" cy="495300"/>
          </a:xfrm>
          <a:custGeom>
            <a:avLst/>
            <a:gdLst/>
            <a:ahLst/>
            <a:cxnLst/>
            <a:rect l="l" t="t" r="r" b="b"/>
            <a:pathLst>
              <a:path w="1133475" h="495300">
                <a:moveTo>
                  <a:pt x="0" y="0"/>
                </a:moveTo>
                <a:lnTo>
                  <a:pt x="1133475" y="0"/>
                </a:lnTo>
                <a:lnTo>
                  <a:pt x="113347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381000" y="657225"/>
            <a:ext cx="1228725" cy="495300"/>
          </a:xfrm>
          <a:prstGeom prst="rect">
            <a:avLst/>
          </a:prstGeom>
          <a:noFill/>
          <a:ln/>
        </p:spPr>
        <p:txBody>
          <a:bodyPr wrap="square" lIns="228600" tIns="114300" rIns="228600" bIns="11430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457325"/>
            <a:ext cx="887730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PENGERTIAN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MANAJEMEN ADMINISTRASI PERKANTORAN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5114925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545782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Memahami konsep dasar, makna umum, dan cakupan kerja manajemen perkantoran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809625" cy="381000"/>
          </a:xfrm>
          <a:custGeom>
            <a:avLst/>
            <a:gdLst/>
            <a:ahLst/>
            <a:cxnLst/>
            <a:rect l="l" t="t" r="r" b="b"/>
            <a:pathLst>
              <a:path w="809625" h="381000">
                <a:moveTo>
                  <a:pt x="0" y="0"/>
                </a:moveTo>
                <a:lnTo>
                  <a:pt x="809625" y="0"/>
                </a:lnTo>
                <a:lnTo>
                  <a:pt x="80962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3" name="Text 1"/>
          <p:cNvSpPr/>
          <p:nvPr/>
        </p:nvSpPr>
        <p:spPr>
          <a:xfrm>
            <a:off x="381000" y="381000"/>
            <a:ext cx="885825" cy="381000"/>
          </a:xfrm>
          <a:prstGeom prst="rect">
            <a:avLst/>
          </a:prstGeom>
          <a:noFill/>
          <a:ln/>
        </p:spPr>
        <p:txBody>
          <a:bodyPr wrap="square" lIns="152400" tIns="76200" rIns="152400" bIns="7620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763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Makna Umum dan Cakupan Kerja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3335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Memahami definisi dan ruang lingkup administrasi perkantoran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752600"/>
            <a:ext cx="5638800" cy="4076700"/>
          </a:xfrm>
          <a:custGeom>
            <a:avLst/>
            <a:gdLst/>
            <a:ahLst/>
            <a:cxnLst/>
            <a:rect l="l" t="t" r="r" b="b"/>
            <a:pathLst>
              <a:path w="5638800" h="4076700">
                <a:moveTo>
                  <a:pt x="76194" y="0"/>
                </a:moveTo>
                <a:lnTo>
                  <a:pt x="5562606" y="0"/>
                </a:lnTo>
                <a:cubicBezTo>
                  <a:pt x="5604687" y="0"/>
                  <a:pt x="5638800" y="34113"/>
                  <a:pt x="5638800" y="76194"/>
                </a:cubicBezTo>
                <a:lnTo>
                  <a:pt x="5638800" y="4000506"/>
                </a:lnTo>
                <a:cubicBezTo>
                  <a:pt x="5638800" y="4042587"/>
                  <a:pt x="5604687" y="4076700"/>
                  <a:pt x="5562606" y="4076700"/>
                </a:cubicBezTo>
                <a:lnTo>
                  <a:pt x="76194" y="4076700"/>
                </a:lnTo>
                <a:cubicBezTo>
                  <a:pt x="34113" y="4076700"/>
                  <a:pt x="0" y="4042587"/>
                  <a:pt x="0" y="4000506"/>
                </a:cubicBezTo>
                <a:lnTo>
                  <a:pt x="0" y="76194"/>
                </a:lnTo>
                <a:cubicBezTo>
                  <a:pt x="0" y="34113"/>
                  <a:pt x="34113" y="0"/>
                  <a:pt x="761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71500" y="1943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8" name="Shape 6"/>
          <p:cNvSpPr/>
          <p:nvPr/>
        </p:nvSpPr>
        <p:spPr>
          <a:xfrm>
            <a:off x="704850" y="2076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52574"/>
                </a:moveTo>
                <a:lnTo>
                  <a:pt x="95250" y="167655"/>
                </a:lnTo>
                <a:lnTo>
                  <a:pt x="95436" y="167580"/>
                </a:lnTo>
                <a:cubicBezTo>
                  <a:pt x="115751" y="159134"/>
                  <a:pt x="137554" y="154781"/>
                  <a:pt x="159544" y="154781"/>
                </a:cubicBezTo>
                <a:lnTo>
                  <a:pt x="166688" y="154781"/>
                </a:lnTo>
                <a:lnTo>
                  <a:pt x="166688" y="35719"/>
                </a:lnTo>
                <a:lnTo>
                  <a:pt x="159544" y="35719"/>
                </a:lnTo>
                <a:cubicBezTo>
                  <a:pt x="143842" y="35719"/>
                  <a:pt x="128253" y="38844"/>
                  <a:pt x="113742" y="44872"/>
                </a:cubicBezTo>
                <a:cubicBezTo>
                  <a:pt x="107491" y="47476"/>
                  <a:pt x="101315" y="50043"/>
                  <a:pt x="95250" y="52574"/>
                </a:cubicBezTo>
                <a:close/>
                <a:moveTo>
                  <a:pt x="85911" y="22882"/>
                </a:moveTo>
                <a:lnTo>
                  <a:pt x="95250" y="26789"/>
                </a:lnTo>
                <a:lnTo>
                  <a:pt x="104589" y="22882"/>
                </a:lnTo>
                <a:cubicBezTo>
                  <a:pt x="122002" y="15627"/>
                  <a:pt x="140680" y="11906"/>
                  <a:pt x="159544" y="11906"/>
                </a:cubicBezTo>
                <a:lnTo>
                  <a:pt x="172641" y="11906"/>
                </a:lnTo>
                <a:cubicBezTo>
                  <a:pt x="182500" y="11906"/>
                  <a:pt x="190500" y="19906"/>
                  <a:pt x="190500" y="29766"/>
                </a:cubicBezTo>
                <a:lnTo>
                  <a:pt x="190500" y="160734"/>
                </a:lnTo>
                <a:cubicBezTo>
                  <a:pt x="190500" y="170594"/>
                  <a:pt x="182500" y="178594"/>
                  <a:pt x="172641" y="178594"/>
                </a:cubicBezTo>
                <a:lnTo>
                  <a:pt x="159544" y="178594"/>
                </a:lnTo>
                <a:cubicBezTo>
                  <a:pt x="140680" y="178594"/>
                  <a:pt x="122002" y="182314"/>
                  <a:pt x="104589" y="189570"/>
                </a:cubicBezTo>
                <a:lnTo>
                  <a:pt x="99826" y="191542"/>
                </a:lnTo>
                <a:cubicBezTo>
                  <a:pt x="96887" y="192770"/>
                  <a:pt x="93613" y="192770"/>
                  <a:pt x="90674" y="191542"/>
                </a:cubicBezTo>
                <a:lnTo>
                  <a:pt x="85911" y="189570"/>
                </a:lnTo>
                <a:cubicBezTo>
                  <a:pt x="68498" y="182314"/>
                  <a:pt x="49820" y="178594"/>
                  <a:pt x="30956" y="178594"/>
                </a:cubicBezTo>
                <a:lnTo>
                  <a:pt x="17859" y="178594"/>
                </a:lnTo>
                <a:cubicBezTo>
                  <a:pt x="8000" y="178594"/>
                  <a:pt x="0" y="170594"/>
                  <a:pt x="0" y="160734"/>
                </a:cubicBezTo>
                <a:lnTo>
                  <a:pt x="0" y="29766"/>
                </a:lnTo>
                <a:cubicBezTo>
                  <a:pt x="0" y="19906"/>
                  <a:pt x="8000" y="11906"/>
                  <a:pt x="17859" y="11906"/>
                </a:cubicBezTo>
                <a:lnTo>
                  <a:pt x="30956" y="11906"/>
                </a:lnTo>
                <a:cubicBezTo>
                  <a:pt x="49820" y="11906"/>
                  <a:pt x="68498" y="15627"/>
                  <a:pt x="85911" y="22882"/>
                </a:cubicBez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9" name="Text 7"/>
          <p:cNvSpPr/>
          <p:nvPr/>
        </p:nvSpPr>
        <p:spPr>
          <a:xfrm>
            <a:off x="1143000" y="2019300"/>
            <a:ext cx="1685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Makna Umum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1500" y="2552700"/>
            <a:ext cx="5334000" cy="1885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Manajemen administrasi perkantoran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adalah proses sistematis yang meliputi </a:t>
            </a:r>
            <a:r>
              <a:rPr lang="en-US" sz="1200" dirty="0">
                <a:solidFill>
                  <a:srgbClr val="2C3E50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perencanaan (planning), pengorganisasian (organizing), pengarahan (directing), dan pengendalian (controlling) 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terhadap seluruh aktivitas kantor.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4591050"/>
            <a:ext cx="5257800" cy="1047750"/>
          </a:xfrm>
          <a:custGeom>
            <a:avLst/>
            <a:gdLst/>
            <a:ahLst/>
            <a:cxnLst/>
            <a:rect l="l" t="t" r="r" b="b"/>
            <a:pathLst>
              <a:path w="5257800" h="1047750">
                <a:moveTo>
                  <a:pt x="76203" y="0"/>
                </a:moveTo>
                <a:lnTo>
                  <a:pt x="5181597" y="0"/>
                </a:lnTo>
                <a:cubicBezTo>
                  <a:pt x="5223655" y="0"/>
                  <a:pt x="5257800" y="34145"/>
                  <a:pt x="5257800" y="76203"/>
                </a:cubicBezTo>
                <a:lnTo>
                  <a:pt x="5257800" y="971547"/>
                </a:lnTo>
                <a:cubicBezTo>
                  <a:pt x="5257800" y="1013605"/>
                  <a:pt x="5223655" y="1047750"/>
                  <a:pt x="5181597" y="1047750"/>
                </a:cubicBezTo>
                <a:lnTo>
                  <a:pt x="76203" y="1047750"/>
                </a:lnTo>
                <a:cubicBezTo>
                  <a:pt x="34145" y="1047750"/>
                  <a:pt x="0" y="1013605"/>
                  <a:pt x="0" y="971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2C3E50">
              <a:alpha val="5098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23900" y="4743450"/>
            <a:ext cx="50292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Tujuan utama: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Memastikan pekerjaan administrasi berjalan dengan </a:t>
            </a:r>
            <a:r>
              <a:rPr lang="en-US" sz="1200" dirty="0">
                <a:solidFill>
                  <a:srgbClr val="2C3E50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efisien, terkoordinasi dengan baik, 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dan mampu mendukung pencapaian tujuan organisasi secara keseluruhan.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172200" y="1752600"/>
            <a:ext cx="5638800" cy="4076700"/>
          </a:xfrm>
          <a:custGeom>
            <a:avLst/>
            <a:gdLst/>
            <a:ahLst/>
            <a:cxnLst/>
            <a:rect l="l" t="t" r="r" b="b"/>
            <a:pathLst>
              <a:path w="5638800" h="4076700">
                <a:moveTo>
                  <a:pt x="76194" y="0"/>
                </a:moveTo>
                <a:lnTo>
                  <a:pt x="5562606" y="0"/>
                </a:lnTo>
                <a:cubicBezTo>
                  <a:pt x="5604687" y="0"/>
                  <a:pt x="5638800" y="34113"/>
                  <a:pt x="5638800" y="76194"/>
                </a:cubicBezTo>
                <a:lnTo>
                  <a:pt x="5638800" y="4000506"/>
                </a:lnTo>
                <a:cubicBezTo>
                  <a:pt x="5638800" y="4042587"/>
                  <a:pt x="5604687" y="4076700"/>
                  <a:pt x="5562606" y="4076700"/>
                </a:cubicBezTo>
                <a:lnTo>
                  <a:pt x="76194" y="4076700"/>
                </a:lnTo>
                <a:cubicBezTo>
                  <a:pt x="34113" y="4076700"/>
                  <a:pt x="0" y="4042587"/>
                  <a:pt x="0" y="4000506"/>
                </a:cubicBezTo>
                <a:lnTo>
                  <a:pt x="0" y="76194"/>
                </a:lnTo>
                <a:cubicBezTo>
                  <a:pt x="0" y="34113"/>
                  <a:pt x="34113" y="0"/>
                  <a:pt x="761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362700" y="1943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5" name="Shape 13"/>
          <p:cNvSpPr/>
          <p:nvPr/>
        </p:nvSpPr>
        <p:spPr>
          <a:xfrm>
            <a:off x="6496050" y="2076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9783" y="13506"/>
                </a:moveTo>
                <a:cubicBezTo>
                  <a:pt x="53839" y="16334"/>
                  <a:pt x="54806" y="21915"/>
                  <a:pt x="51978" y="25933"/>
                </a:cubicBezTo>
                <a:lnTo>
                  <a:pt x="31142" y="55699"/>
                </a:lnTo>
                <a:cubicBezTo>
                  <a:pt x="29617" y="57857"/>
                  <a:pt x="27236" y="59234"/>
                  <a:pt x="24594" y="59457"/>
                </a:cubicBezTo>
                <a:cubicBezTo>
                  <a:pt x="21952" y="59680"/>
                  <a:pt x="19348" y="58787"/>
                  <a:pt x="17487" y="56927"/>
                </a:cubicBezTo>
                <a:lnTo>
                  <a:pt x="2604" y="42044"/>
                </a:lnTo>
                <a:cubicBezTo>
                  <a:pt x="-856" y="38546"/>
                  <a:pt x="-856" y="32891"/>
                  <a:pt x="2604" y="29394"/>
                </a:cubicBezTo>
                <a:cubicBezTo>
                  <a:pt x="6065" y="25896"/>
                  <a:pt x="11757" y="25933"/>
                  <a:pt x="15255" y="29394"/>
                </a:cubicBezTo>
                <a:lnTo>
                  <a:pt x="22622" y="36761"/>
                </a:lnTo>
                <a:lnTo>
                  <a:pt x="37356" y="15701"/>
                </a:lnTo>
                <a:cubicBezTo>
                  <a:pt x="40184" y="11646"/>
                  <a:pt x="45765" y="10678"/>
                  <a:pt x="49783" y="13506"/>
                </a:cubicBezTo>
                <a:close/>
                <a:moveTo>
                  <a:pt x="49783" y="73037"/>
                </a:moveTo>
                <a:cubicBezTo>
                  <a:pt x="53839" y="75865"/>
                  <a:pt x="54806" y="81446"/>
                  <a:pt x="51978" y="85465"/>
                </a:cubicBezTo>
                <a:lnTo>
                  <a:pt x="31142" y="115230"/>
                </a:lnTo>
                <a:cubicBezTo>
                  <a:pt x="29617" y="117388"/>
                  <a:pt x="27236" y="118765"/>
                  <a:pt x="24594" y="118988"/>
                </a:cubicBezTo>
                <a:cubicBezTo>
                  <a:pt x="21952" y="119211"/>
                  <a:pt x="19348" y="118318"/>
                  <a:pt x="17487" y="116458"/>
                </a:cubicBezTo>
                <a:lnTo>
                  <a:pt x="2604" y="101575"/>
                </a:lnTo>
                <a:cubicBezTo>
                  <a:pt x="-893" y="98078"/>
                  <a:pt x="-893" y="92422"/>
                  <a:pt x="2604" y="88962"/>
                </a:cubicBezTo>
                <a:cubicBezTo>
                  <a:pt x="6102" y="85502"/>
                  <a:pt x="11757" y="85465"/>
                  <a:pt x="15218" y="88962"/>
                </a:cubicBezTo>
                <a:lnTo>
                  <a:pt x="22585" y="96329"/>
                </a:lnTo>
                <a:lnTo>
                  <a:pt x="37319" y="75270"/>
                </a:lnTo>
                <a:cubicBezTo>
                  <a:pt x="40146" y="71214"/>
                  <a:pt x="45727" y="70247"/>
                  <a:pt x="49746" y="73075"/>
                </a:cubicBezTo>
                <a:close/>
                <a:moveTo>
                  <a:pt x="83344" y="35719"/>
                </a:moveTo>
                <a:cubicBezTo>
                  <a:pt x="83344" y="29133"/>
                  <a:pt x="88664" y="23812"/>
                  <a:pt x="95250" y="23812"/>
                </a:cubicBezTo>
                <a:lnTo>
                  <a:pt x="178594" y="23812"/>
                </a:lnTo>
                <a:cubicBezTo>
                  <a:pt x="185179" y="23812"/>
                  <a:pt x="190500" y="29133"/>
                  <a:pt x="190500" y="35719"/>
                </a:cubicBezTo>
                <a:cubicBezTo>
                  <a:pt x="190500" y="42304"/>
                  <a:pt x="185179" y="47625"/>
                  <a:pt x="178594" y="47625"/>
                </a:cubicBezTo>
                <a:lnTo>
                  <a:pt x="95250" y="47625"/>
                </a:lnTo>
                <a:cubicBezTo>
                  <a:pt x="88664" y="47625"/>
                  <a:pt x="83344" y="42304"/>
                  <a:pt x="83344" y="35719"/>
                </a:cubicBezTo>
                <a:close/>
                <a:moveTo>
                  <a:pt x="83344" y="95250"/>
                </a:moveTo>
                <a:cubicBezTo>
                  <a:pt x="83344" y="88664"/>
                  <a:pt x="88664" y="83344"/>
                  <a:pt x="95250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95250" y="107156"/>
                </a:lnTo>
                <a:cubicBezTo>
                  <a:pt x="88664" y="107156"/>
                  <a:pt x="83344" y="101836"/>
                  <a:pt x="83344" y="95250"/>
                </a:cubicBezTo>
                <a:close/>
                <a:moveTo>
                  <a:pt x="59531" y="154781"/>
                </a:moveTo>
                <a:cubicBezTo>
                  <a:pt x="59531" y="148196"/>
                  <a:pt x="64852" y="142875"/>
                  <a:pt x="71438" y="142875"/>
                </a:cubicBezTo>
                <a:lnTo>
                  <a:pt x="178594" y="142875"/>
                </a:lnTo>
                <a:cubicBezTo>
                  <a:pt x="185179" y="142875"/>
                  <a:pt x="190500" y="148196"/>
                  <a:pt x="190500" y="154781"/>
                </a:cubicBezTo>
                <a:cubicBezTo>
                  <a:pt x="190500" y="161367"/>
                  <a:pt x="185179" y="166688"/>
                  <a:pt x="178594" y="166688"/>
                </a:cubicBezTo>
                <a:lnTo>
                  <a:pt x="71438" y="166688"/>
                </a:lnTo>
                <a:cubicBezTo>
                  <a:pt x="64852" y="166688"/>
                  <a:pt x="59531" y="161367"/>
                  <a:pt x="59531" y="154781"/>
                </a:cubicBezTo>
                <a:close/>
                <a:moveTo>
                  <a:pt x="23812" y="139898"/>
                </a:moveTo>
                <a:cubicBezTo>
                  <a:pt x="32027" y="139898"/>
                  <a:pt x="38695" y="146567"/>
                  <a:pt x="38695" y="154781"/>
                </a:cubicBezTo>
                <a:cubicBezTo>
                  <a:pt x="38695" y="162995"/>
                  <a:pt x="32027" y="169664"/>
                  <a:pt x="23812" y="169664"/>
                </a:cubicBezTo>
                <a:cubicBezTo>
                  <a:pt x="15598" y="169664"/>
                  <a:pt x="8930" y="162995"/>
                  <a:pt x="8930" y="154781"/>
                </a:cubicBezTo>
                <a:cubicBezTo>
                  <a:pt x="8930" y="146567"/>
                  <a:pt x="15598" y="139898"/>
                  <a:pt x="23812" y="139898"/>
                </a:cubicBez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16" name="Text 14"/>
          <p:cNvSpPr/>
          <p:nvPr/>
        </p:nvSpPr>
        <p:spPr>
          <a:xfrm>
            <a:off x="6934200" y="2019300"/>
            <a:ext cx="1828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Cakupan Kerja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362700" y="2590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8" name="Text 16"/>
          <p:cNvSpPr/>
          <p:nvPr/>
        </p:nvSpPr>
        <p:spPr>
          <a:xfrm>
            <a:off x="6329363" y="25908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781800" y="2552700"/>
            <a:ext cx="491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Pengelolaan Surat, Arsip, dan Data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781800" y="2819400"/>
            <a:ext cx="4914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Penerimaan, pengolahan, pengiriman surat-menyurat, penyimpanan arsip, dan pengolahan data untuk pelaporan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362700" y="3390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2" name="Text 20"/>
          <p:cNvSpPr/>
          <p:nvPr/>
        </p:nvSpPr>
        <p:spPr>
          <a:xfrm>
            <a:off x="6329363" y="33909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781800" y="3352800"/>
            <a:ext cx="491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Pengaturan Jadwal, Rapat, dan Layanan Pimpinan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781800" y="3619500"/>
            <a:ext cx="4914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Penyusunan agenda kerja, persiapan rapat, dan penyediaan informasi pendukung keputusan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62700" y="419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6" name="Text 24"/>
          <p:cNvSpPr/>
          <p:nvPr/>
        </p:nvSpPr>
        <p:spPr>
          <a:xfrm>
            <a:off x="6329363" y="41910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781800" y="4152900"/>
            <a:ext cx="491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Koordinasi Komunikasi Internal dan Eksternal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781800" y="4419600"/>
            <a:ext cx="4914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Penyampaian informasi antar unit, penanganan komunikasi eksternal, dan penjagaan citra organisasi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62700" y="4991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30" name="Text 28"/>
          <p:cNvSpPr/>
          <p:nvPr/>
        </p:nvSpPr>
        <p:spPr>
          <a:xfrm>
            <a:off x="6329363" y="49911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781800" y="4953000"/>
            <a:ext cx="491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Pemanfaatan Teknologi dan Prosedur Kerja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781800" y="5219700"/>
            <a:ext cx="4914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Implementasi TIK, penyusunan prosedur standar, dan evaluasi sistem kerja berkelanjutan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1000" y="5981700"/>
            <a:ext cx="11430000" cy="800100"/>
          </a:xfrm>
          <a:custGeom>
            <a:avLst/>
            <a:gdLst/>
            <a:ahLst/>
            <a:cxnLst/>
            <a:rect l="l" t="t" r="r" b="b"/>
            <a:pathLst>
              <a:path w="11430000" h="800100">
                <a:moveTo>
                  <a:pt x="76202" y="0"/>
                </a:moveTo>
                <a:lnTo>
                  <a:pt x="11353798" y="0"/>
                </a:lnTo>
                <a:cubicBezTo>
                  <a:pt x="11395883" y="0"/>
                  <a:pt x="11430000" y="34117"/>
                  <a:pt x="11430000" y="76202"/>
                </a:cubicBezTo>
                <a:lnTo>
                  <a:pt x="11430000" y="723898"/>
                </a:lnTo>
                <a:cubicBezTo>
                  <a:pt x="11430000" y="765983"/>
                  <a:pt x="11395883" y="800100"/>
                  <a:pt x="113537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gradFill flip="none" rotWithShape="1">
            <a:gsLst>
              <a:gs pos="0">
                <a:srgbClr val="2C3E50"/>
              </a:gs>
              <a:gs pos="100000">
                <a:srgbClr val="8B7355"/>
              </a:gs>
            </a:gsLst>
            <a:lin ang="0" scaled="1"/>
          </a:gradFill>
          <a:ln/>
        </p:spPr>
      </p:sp>
      <p:sp>
        <p:nvSpPr>
          <p:cNvPr id="34" name="Shape 32"/>
          <p:cNvSpPr/>
          <p:nvPr/>
        </p:nvSpPr>
        <p:spPr>
          <a:xfrm>
            <a:off x="607219" y="6238875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5" name="Text 33"/>
          <p:cNvSpPr/>
          <p:nvPr/>
        </p:nvSpPr>
        <p:spPr>
          <a:xfrm>
            <a:off x="1042988" y="6134100"/>
            <a:ext cx="106965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Insight:</a:t>
            </a:r>
            <a:r>
              <a:rPr lang="en-US" sz="1200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Kantor bukan sekadar ruang fisik, melainkan </a:t>
            </a:r>
            <a:r>
              <a:rPr lang="en-US" sz="1200" dirty="0">
                <a:solidFill>
                  <a:srgbClr val="F8F7F2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sistem yang mengelola alur informasi, waktu, arsip, sarana prasarana, </a:t>
            </a:r>
            <a:r>
              <a:rPr lang="en-US" sz="1200" dirty="0">
                <a:solidFill>
                  <a:srgbClr val="F8F7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dan layanan organisasi untuk mendukung pengambilan keputusan oleh pimpinan.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B7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youcanbook.me/922614582c7fcccb00496bc40def03eecbe1a1b8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7355">
                  <a:alpha val="98000"/>
                </a:srgbClr>
              </a:gs>
              <a:gs pos="50000">
                <a:srgbClr val="8B7355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085850"/>
            <a:ext cx="1133475" cy="495300"/>
          </a:xfrm>
          <a:custGeom>
            <a:avLst/>
            <a:gdLst/>
            <a:ahLst/>
            <a:cxnLst/>
            <a:rect l="l" t="t" r="r" b="b"/>
            <a:pathLst>
              <a:path w="1133475" h="495300">
                <a:moveTo>
                  <a:pt x="0" y="0"/>
                </a:moveTo>
                <a:lnTo>
                  <a:pt x="1133475" y="0"/>
                </a:lnTo>
                <a:lnTo>
                  <a:pt x="113347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381000" y="1085850"/>
            <a:ext cx="1228725" cy="495300"/>
          </a:xfrm>
          <a:prstGeom prst="rect">
            <a:avLst/>
          </a:prstGeom>
          <a:noFill/>
          <a:ln/>
        </p:spPr>
        <p:txBody>
          <a:bodyPr wrap="square" lIns="228600" tIns="114300" rIns="228600" bIns="11430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885950"/>
            <a:ext cx="88773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FUNGSI MANAJEMEN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ADMINISTRASI PERKANTORAN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686300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5029200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Siklus manajemen klasik dalam konteks operasional kantor sehari-hari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809625" cy="381000"/>
          </a:xfrm>
          <a:custGeom>
            <a:avLst/>
            <a:gdLst/>
            <a:ahLst/>
            <a:cxnLst/>
            <a:rect l="l" t="t" r="r" b="b"/>
            <a:pathLst>
              <a:path w="809625" h="381000">
                <a:moveTo>
                  <a:pt x="0" y="0"/>
                </a:moveTo>
                <a:lnTo>
                  <a:pt x="809625" y="0"/>
                </a:lnTo>
                <a:lnTo>
                  <a:pt x="80962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" name="Text 1"/>
          <p:cNvSpPr/>
          <p:nvPr/>
        </p:nvSpPr>
        <p:spPr>
          <a:xfrm>
            <a:off x="381000" y="381000"/>
            <a:ext cx="885825" cy="381000"/>
          </a:xfrm>
          <a:prstGeom prst="rect">
            <a:avLst/>
          </a:prstGeom>
          <a:noFill/>
          <a:ln/>
        </p:spPr>
        <p:txBody>
          <a:bodyPr wrap="square" lIns="152400" tIns="76200" rIns="152400" bIns="7620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763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Empat Fungsi Manajemen (POAC)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3335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Siklus manajemen klasik yang diterapkan dalam operasional kantor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695291"/>
            <a:ext cx="5657850" cy="2342991"/>
          </a:xfrm>
          <a:custGeom>
            <a:avLst/>
            <a:gdLst/>
            <a:ahLst/>
            <a:cxnLst/>
            <a:rect l="l" t="t" r="r" b="b"/>
            <a:pathLst>
              <a:path w="5657850" h="2342991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2266797"/>
                </a:lnTo>
                <a:cubicBezTo>
                  <a:pt x="5657850" y="2308878"/>
                  <a:pt x="5623737" y="2342991"/>
                  <a:pt x="5581656" y="2342991"/>
                </a:cubicBezTo>
                <a:lnTo>
                  <a:pt x="76194" y="2342991"/>
                </a:lnTo>
                <a:cubicBezTo>
                  <a:pt x="34113" y="2342991"/>
                  <a:pt x="0" y="2308878"/>
                  <a:pt x="0" y="2266797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81000" y="1695291"/>
            <a:ext cx="5657850" cy="37783"/>
          </a:xfrm>
          <a:custGeom>
            <a:avLst/>
            <a:gdLst/>
            <a:ahLst/>
            <a:cxnLst/>
            <a:rect l="l" t="t" r="r" b="b"/>
            <a:pathLst>
              <a:path w="5657850" h="37783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8" name="Shape 6"/>
          <p:cNvSpPr/>
          <p:nvPr/>
        </p:nvSpPr>
        <p:spPr>
          <a:xfrm>
            <a:off x="533400" y="186658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9" name="Shape 7"/>
          <p:cNvSpPr/>
          <p:nvPr/>
        </p:nvSpPr>
        <p:spPr>
          <a:xfrm>
            <a:off x="685800" y="20189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10" name="Text 8"/>
          <p:cNvSpPr/>
          <p:nvPr/>
        </p:nvSpPr>
        <p:spPr>
          <a:xfrm>
            <a:off x="1181100" y="1866581"/>
            <a:ext cx="114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Planning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81100" y="2171381"/>
            <a:ext cx="110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Perencanaan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52450" y="256952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3" name="Text 11"/>
          <p:cNvSpPr/>
          <p:nvPr/>
        </p:nvSpPr>
        <p:spPr>
          <a:xfrm>
            <a:off x="800100" y="2531427"/>
            <a:ext cx="51054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Menetapkan tujuan kerja kantor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yang selaras dengan tujuan organisasi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2450" y="285146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5" name="Text 13"/>
          <p:cNvSpPr/>
          <p:nvPr/>
        </p:nvSpPr>
        <p:spPr>
          <a:xfrm>
            <a:off x="800100" y="2813368"/>
            <a:ext cx="32861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Menyusun standar kerja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dan kualitas layanan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52450" y="313340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7" name="Text 15"/>
          <p:cNvSpPr/>
          <p:nvPr/>
        </p:nvSpPr>
        <p:spPr>
          <a:xfrm>
            <a:off x="800100" y="3095309"/>
            <a:ext cx="4019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Merencanakan jadwal kerja, rapat,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dan kegiatan kantor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52450" y="341550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19" name="Text 17"/>
          <p:cNvSpPr/>
          <p:nvPr/>
        </p:nvSpPr>
        <p:spPr>
          <a:xfrm>
            <a:off x="800100" y="3377408"/>
            <a:ext cx="50673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Menentukan kebutuhan sarana, prasarana,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dan sumber daya manusia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52450" y="369760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21" name="Text 19"/>
          <p:cNvSpPr/>
          <p:nvPr/>
        </p:nvSpPr>
        <p:spPr>
          <a:xfrm>
            <a:off x="800100" y="3659507"/>
            <a:ext cx="38576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Mengembangkan prosedur administrasi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yang efisien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53150" y="1695291"/>
            <a:ext cx="5657850" cy="2342991"/>
          </a:xfrm>
          <a:custGeom>
            <a:avLst/>
            <a:gdLst/>
            <a:ahLst/>
            <a:cxnLst/>
            <a:rect l="l" t="t" r="r" b="b"/>
            <a:pathLst>
              <a:path w="5657850" h="2342991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2266797"/>
                </a:lnTo>
                <a:cubicBezTo>
                  <a:pt x="5657850" y="2308878"/>
                  <a:pt x="5623737" y="2342991"/>
                  <a:pt x="5581656" y="2342991"/>
                </a:cubicBezTo>
                <a:lnTo>
                  <a:pt x="76194" y="2342991"/>
                </a:lnTo>
                <a:cubicBezTo>
                  <a:pt x="34113" y="2342991"/>
                  <a:pt x="0" y="2308878"/>
                  <a:pt x="0" y="2266797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153150" y="1695291"/>
            <a:ext cx="5657850" cy="37783"/>
          </a:xfrm>
          <a:custGeom>
            <a:avLst/>
            <a:gdLst/>
            <a:ahLst/>
            <a:cxnLst/>
            <a:rect l="l" t="t" r="r" b="b"/>
            <a:pathLst>
              <a:path w="5657850" h="37783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4" name="Shape 22"/>
          <p:cNvSpPr/>
          <p:nvPr/>
        </p:nvSpPr>
        <p:spPr>
          <a:xfrm>
            <a:off x="6305550" y="186658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Shape 23"/>
          <p:cNvSpPr/>
          <p:nvPr/>
        </p:nvSpPr>
        <p:spPr>
          <a:xfrm>
            <a:off x="6457950" y="20189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85725" y="28575"/>
                </a:moveTo>
                <a:cubicBezTo>
                  <a:pt x="85725" y="20672"/>
                  <a:pt x="92110" y="14288"/>
                  <a:pt x="100013" y="14288"/>
                </a:cubicBezTo>
                <a:lnTo>
                  <a:pt x="128588" y="14288"/>
                </a:lnTo>
                <a:cubicBezTo>
                  <a:pt x="136490" y="14288"/>
                  <a:pt x="142875" y="20672"/>
                  <a:pt x="142875" y="28575"/>
                </a:cubicBezTo>
                <a:lnTo>
                  <a:pt x="142875" y="57150"/>
                </a:lnTo>
                <a:cubicBezTo>
                  <a:pt x="142875" y="65053"/>
                  <a:pt x="136490" y="71438"/>
                  <a:pt x="128588" y="71438"/>
                </a:cubicBezTo>
                <a:lnTo>
                  <a:pt x="125016" y="71438"/>
                </a:lnTo>
                <a:lnTo>
                  <a:pt x="125016" y="100013"/>
                </a:lnTo>
                <a:lnTo>
                  <a:pt x="178594" y="100013"/>
                </a:lnTo>
                <a:cubicBezTo>
                  <a:pt x="196364" y="100013"/>
                  <a:pt x="210741" y="114389"/>
                  <a:pt x="210741" y="132159"/>
                </a:cubicBezTo>
                <a:lnTo>
                  <a:pt x="210741" y="157163"/>
                </a:lnTo>
                <a:lnTo>
                  <a:pt x="214313" y="157163"/>
                </a:lnTo>
                <a:cubicBezTo>
                  <a:pt x="222215" y="157163"/>
                  <a:pt x="228600" y="163547"/>
                  <a:pt x="228600" y="171450"/>
                </a:cubicBezTo>
                <a:lnTo>
                  <a:pt x="228600" y="200025"/>
                </a:lnTo>
                <a:cubicBezTo>
                  <a:pt x="228600" y="207928"/>
                  <a:pt x="222215" y="214313"/>
                  <a:pt x="214313" y="214313"/>
                </a:cubicBezTo>
                <a:lnTo>
                  <a:pt x="185738" y="214313"/>
                </a:lnTo>
                <a:cubicBezTo>
                  <a:pt x="177835" y="214313"/>
                  <a:pt x="171450" y="207928"/>
                  <a:pt x="171450" y="200025"/>
                </a:cubicBezTo>
                <a:lnTo>
                  <a:pt x="171450" y="171450"/>
                </a:lnTo>
                <a:cubicBezTo>
                  <a:pt x="171450" y="163547"/>
                  <a:pt x="177835" y="157163"/>
                  <a:pt x="185738" y="157163"/>
                </a:cubicBezTo>
                <a:lnTo>
                  <a:pt x="189309" y="157163"/>
                </a:lnTo>
                <a:lnTo>
                  <a:pt x="189309" y="132159"/>
                </a:lnTo>
                <a:cubicBezTo>
                  <a:pt x="189309" y="126221"/>
                  <a:pt x="184532" y="121444"/>
                  <a:pt x="178594" y="121444"/>
                </a:cubicBezTo>
                <a:lnTo>
                  <a:pt x="125016" y="121444"/>
                </a:lnTo>
                <a:lnTo>
                  <a:pt x="125016" y="157163"/>
                </a:lnTo>
                <a:lnTo>
                  <a:pt x="128588" y="157163"/>
                </a:lnTo>
                <a:cubicBezTo>
                  <a:pt x="136490" y="157163"/>
                  <a:pt x="142875" y="163547"/>
                  <a:pt x="142875" y="171450"/>
                </a:cubicBezTo>
                <a:lnTo>
                  <a:pt x="142875" y="200025"/>
                </a:lnTo>
                <a:cubicBezTo>
                  <a:pt x="142875" y="207928"/>
                  <a:pt x="136490" y="214313"/>
                  <a:pt x="128588" y="214313"/>
                </a:cubicBezTo>
                <a:lnTo>
                  <a:pt x="100013" y="214313"/>
                </a:lnTo>
                <a:cubicBezTo>
                  <a:pt x="92110" y="214313"/>
                  <a:pt x="85725" y="207928"/>
                  <a:pt x="85725" y="200025"/>
                </a:cubicBezTo>
                <a:lnTo>
                  <a:pt x="85725" y="171450"/>
                </a:lnTo>
                <a:cubicBezTo>
                  <a:pt x="85725" y="163547"/>
                  <a:pt x="92110" y="157163"/>
                  <a:pt x="100013" y="157163"/>
                </a:cubicBezTo>
                <a:lnTo>
                  <a:pt x="103584" y="157163"/>
                </a:lnTo>
                <a:lnTo>
                  <a:pt x="103584" y="121444"/>
                </a:lnTo>
                <a:lnTo>
                  <a:pt x="50006" y="121444"/>
                </a:lnTo>
                <a:cubicBezTo>
                  <a:pt x="44068" y="121444"/>
                  <a:pt x="39291" y="126221"/>
                  <a:pt x="39291" y="132159"/>
                </a:cubicBezTo>
                <a:lnTo>
                  <a:pt x="39291" y="157163"/>
                </a:lnTo>
                <a:lnTo>
                  <a:pt x="42863" y="157163"/>
                </a:lnTo>
                <a:cubicBezTo>
                  <a:pt x="50765" y="157163"/>
                  <a:pt x="57150" y="163547"/>
                  <a:pt x="57150" y="171450"/>
                </a:cubicBezTo>
                <a:lnTo>
                  <a:pt x="57150" y="200025"/>
                </a:lnTo>
                <a:cubicBezTo>
                  <a:pt x="57150" y="207928"/>
                  <a:pt x="50765" y="214313"/>
                  <a:pt x="42863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71450"/>
                </a:lnTo>
                <a:cubicBezTo>
                  <a:pt x="0" y="163547"/>
                  <a:pt x="6385" y="157163"/>
                  <a:pt x="14288" y="157163"/>
                </a:cubicBezTo>
                <a:lnTo>
                  <a:pt x="17859" y="157163"/>
                </a:lnTo>
                <a:lnTo>
                  <a:pt x="17859" y="132159"/>
                </a:lnTo>
                <a:cubicBezTo>
                  <a:pt x="17859" y="114389"/>
                  <a:pt x="32236" y="100013"/>
                  <a:pt x="50006" y="100013"/>
                </a:cubicBezTo>
                <a:lnTo>
                  <a:pt x="103584" y="100013"/>
                </a:lnTo>
                <a:lnTo>
                  <a:pt x="103584" y="71438"/>
                </a:lnTo>
                <a:lnTo>
                  <a:pt x="100013" y="71438"/>
                </a:lnTo>
                <a:cubicBezTo>
                  <a:pt x="92110" y="71438"/>
                  <a:pt x="85725" y="65053"/>
                  <a:pt x="85725" y="57150"/>
                </a:cubicBezTo>
                <a:lnTo>
                  <a:pt x="85725" y="28575"/>
                </a:ln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26" name="Text 24"/>
          <p:cNvSpPr/>
          <p:nvPr/>
        </p:nvSpPr>
        <p:spPr>
          <a:xfrm>
            <a:off x="6953250" y="1866581"/>
            <a:ext cx="1409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Organizing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953250" y="2171381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Pengorganisasian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24600" y="260477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9" name="Text 27"/>
          <p:cNvSpPr/>
          <p:nvPr/>
        </p:nvSpPr>
        <p:spPr>
          <a:xfrm>
            <a:off x="6572250" y="2566671"/>
            <a:ext cx="4295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Membagi tugas dan tanggung jawab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antar personel kantor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24600" y="295719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1" name="Text 29"/>
          <p:cNvSpPr/>
          <p:nvPr/>
        </p:nvSpPr>
        <p:spPr>
          <a:xfrm>
            <a:off x="6572250" y="2919096"/>
            <a:ext cx="43910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Menetapkan wewenang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dan hierarki pengambilan keputusan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24600" y="330977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3" name="Text 31"/>
          <p:cNvSpPr/>
          <p:nvPr/>
        </p:nvSpPr>
        <p:spPr>
          <a:xfrm>
            <a:off x="6572250" y="3271679"/>
            <a:ext cx="39052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Membangun alur kerja yang jelas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antar bagian kantor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24600" y="36623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5" name="Text 33"/>
          <p:cNvSpPr/>
          <p:nvPr/>
        </p:nvSpPr>
        <p:spPr>
          <a:xfrm>
            <a:off x="6572250" y="3624263"/>
            <a:ext cx="47244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Mengelola struktur organisasi kantor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agar fleksibel dan responsif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81000" y="4171791"/>
            <a:ext cx="5657850" cy="2304891"/>
          </a:xfrm>
          <a:custGeom>
            <a:avLst/>
            <a:gdLst/>
            <a:ahLst/>
            <a:cxnLst/>
            <a:rect l="l" t="t" r="r" b="b"/>
            <a:pathLst>
              <a:path w="5657850" h="2304891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2228692"/>
                </a:lnTo>
                <a:cubicBezTo>
                  <a:pt x="5657850" y="2270775"/>
                  <a:pt x="5623734" y="2304891"/>
                  <a:pt x="5581650" y="2304891"/>
                </a:cubicBezTo>
                <a:lnTo>
                  <a:pt x="76200" y="2304891"/>
                </a:lnTo>
                <a:cubicBezTo>
                  <a:pt x="34116" y="2304891"/>
                  <a:pt x="0" y="2270775"/>
                  <a:pt x="0" y="222869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381000" y="4171791"/>
            <a:ext cx="5657850" cy="37783"/>
          </a:xfrm>
          <a:custGeom>
            <a:avLst/>
            <a:gdLst/>
            <a:ahLst/>
            <a:cxnLst/>
            <a:rect l="l" t="t" r="r" b="b"/>
            <a:pathLst>
              <a:path w="5657850" h="37783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8" name="Shape 36"/>
          <p:cNvSpPr/>
          <p:nvPr/>
        </p:nvSpPr>
        <p:spPr>
          <a:xfrm>
            <a:off x="533400" y="434308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9" name="Shape 37"/>
          <p:cNvSpPr/>
          <p:nvPr/>
        </p:nvSpPr>
        <p:spPr>
          <a:xfrm>
            <a:off x="657225" y="4495484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40" name="Text 38"/>
          <p:cNvSpPr/>
          <p:nvPr/>
        </p:nvSpPr>
        <p:spPr>
          <a:xfrm>
            <a:off x="1181100" y="4343084"/>
            <a:ext cx="1162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Directing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181100" y="4647884"/>
            <a:ext cx="1123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Pengarahan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52450" y="505031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3" name="Text 41"/>
          <p:cNvSpPr/>
          <p:nvPr/>
        </p:nvSpPr>
        <p:spPr>
          <a:xfrm>
            <a:off x="800100" y="5012215"/>
            <a:ext cx="37719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Memberikan arahan dan instruksi kerja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kepada staf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52450" y="534082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5" name="Text 43"/>
          <p:cNvSpPr/>
          <p:nvPr/>
        </p:nvSpPr>
        <p:spPr>
          <a:xfrm>
            <a:off x="800100" y="5302727"/>
            <a:ext cx="5057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Memastikan komunikasi berjalan efektif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secara vertikal dan horizontal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52450" y="5631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7" name="Text 45"/>
          <p:cNvSpPr/>
          <p:nvPr/>
        </p:nvSpPr>
        <p:spPr>
          <a:xfrm>
            <a:off x="800100" y="5593398"/>
            <a:ext cx="39243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Memberikan motivasi dan dukungan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kepada personel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52450" y="592216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9" name="Text 47"/>
          <p:cNvSpPr/>
          <p:nvPr/>
        </p:nvSpPr>
        <p:spPr>
          <a:xfrm>
            <a:off x="800100" y="5884069"/>
            <a:ext cx="51625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Melakukan koordinasi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agar layanan kantor berjalan lancar tanpa hambatan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53150" y="4171791"/>
            <a:ext cx="5657850" cy="2304891"/>
          </a:xfrm>
          <a:custGeom>
            <a:avLst/>
            <a:gdLst/>
            <a:ahLst/>
            <a:cxnLst/>
            <a:rect l="l" t="t" r="r" b="b"/>
            <a:pathLst>
              <a:path w="5657850" h="2304891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2228692"/>
                </a:lnTo>
                <a:cubicBezTo>
                  <a:pt x="5657850" y="2270775"/>
                  <a:pt x="5623734" y="2304891"/>
                  <a:pt x="5581650" y="2304891"/>
                </a:cubicBezTo>
                <a:lnTo>
                  <a:pt x="76200" y="2304891"/>
                </a:lnTo>
                <a:cubicBezTo>
                  <a:pt x="34116" y="2304891"/>
                  <a:pt x="0" y="2270775"/>
                  <a:pt x="0" y="2228692"/>
                </a:cubicBez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6153150" y="4171791"/>
            <a:ext cx="5657850" cy="37783"/>
          </a:xfrm>
          <a:custGeom>
            <a:avLst/>
            <a:gdLst/>
            <a:ahLst/>
            <a:cxnLst/>
            <a:rect l="l" t="t" r="r" b="b"/>
            <a:pathLst>
              <a:path w="5657850" h="37783">
                <a:moveTo>
                  <a:pt x="37783" y="0"/>
                </a:moveTo>
                <a:lnTo>
                  <a:pt x="5620067" y="0"/>
                </a:lnTo>
                <a:cubicBezTo>
                  <a:pt x="5640934" y="0"/>
                  <a:pt x="5657850" y="16916"/>
                  <a:pt x="5657850" y="37783"/>
                </a:cubicBezTo>
                <a:lnTo>
                  <a:pt x="5657850" y="37783"/>
                </a:lnTo>
                <a:lnTo>
                  <a:pt x="0" y="37783"/>
                </a:lnTo>
                <a:lnTo>
                  <a:pt x="0" y="37783"/>
                </a:lnTo>
                <a:cubicBezTo>
                  <a:pt x="0" y="16916"/>
                  <a:pt x="16916" y="0"/>
                  <a:pt x="37783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2" name="Shape 50"/>
          <p:cNvSpPr/>
          <p:nvPr/>
        </p:nvSpPr>
        <p:spPr>
          <a:xfrm>
            <a:off x="6305550" y="434308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3" name="Shape 51"/>
          <p:cNvSpPr/>
          <p:nvPr/>
        </p:nvSpPr>
        <p:spPr>
          <a:xfrm>
            <a:off x="6486525" y="4495484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9035" y="14288"/>
                </a:moveTo>
                <a:lnTo>
                  <a:pt x="142875" y="14288"/>
                </a:lnTo>
                <a:cubicBezTo>
                  <a:pt x="158636" y="14288"/>
                  <a:pt x="171450" y="27102"/>
                  <a:pt x="171450" y="42863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42863"/>
                </a:lnTo>
                <a:cubicBezTo>
                  <a:pt x="0" y="27102"/>
                  <a:pt x="12814" y="14288"/>
                  <a:pt x="28575" y="14288"/>
                </a:cubicBezTo>
                <a:lnTo>
                  <a:pt x="32415" y="14288"/>
                </a:lnTo>
                <a:cubicBezTo>
                  <a:pt x="37326" y="5760"/>
                  <a:pt x="46568" y="0"/>
                  <a:pt x="57150" y="0"/>
                </a:cubicBezTo>
                <a:lnTo>
                  <a:pt x="114300" y="0"/>
                </a:lnTo>
                <a:cubicBezTo>
                  <a:pt x="124882" y="0"/>
                  <a:pt x="134124" y="5760"/>
                  <a:pt x="139035" y="14288"/>
                </a:cubicBezTo>
                <a:close/>
                <a:moveTo>
                  <a:pt x="110728" y="50006"/>
                </a:moveTo>
                <a:cubicBezTo>
                  <a:pt x="116666" y="50006"/>
                  <a:pt x="121444" y="45229"/>
                  <a:pt x="121444" y="39291"/>
                </a:cubicBezTo>
                <a:cubicBezTo>
                  <a:pt x="121444" y="33352"/>
                  <a:pt x="116666" y="28575"/>
                  <a:pt x="110728" y="28575"/>
                </a:cubicBezTo>
                <a:lnTo>
                  <a:pt x="60722" y="28575"/>
                </a:lnTo>
                <a:cubicBezTo>
                  <a:pt x="54784" y="28575"/>
                  <a:pt x="50006" y="33352"/>
                  <a:pt x="50006" y="39291"/>
                </a:cubicBezTo>
                <a:cubicBezTo>
                  <a:pt x="50006" y="45229"/>
                  <a:pt x="54784" y="50006"/>
                  <a:pt x="60722" y="50006"/>
                </a:cubicBezTo>
                <a:lnTo>
                  <a:pt x="110728" y="50006"/>
                </a:lnTo>
                <a:close/>
                <a:moveTo>
                  <a:pt x="123408" y="116398"/>
                </a:moveTo>
                <a:cubicBezTo>
                  <a:pt x="126534" y="111398"/>
                  <a:pt x="125016" y="104790"/>
                  <a:pt x="120015" y="101620"/>
                </a:cubicBezTo>
                <a:cubicBezTo>
                  <a:pt x="115014" y="98450"/>
                  <a:pt x="108406" y="100013"/>
                  <a:pt x="105236" y="105013"/>
                </a:cubicBezTo>
                <a:lnTo>
                  <a:pt x="77822" y="148903"/>
                </a:lnTo>
                <a:lnTo>
                  <a:pt x="65767" y="132829"/>
                </a:lnTo>
                <a:cubicBezTo>
                  <a:pt x="62195" y="128096"/>
                  <a:pt x="55498" y="127114"/>
                  <a:pt x="50765" y="130686"/>
                </a:cubicBezTo>
                <a:cubicBezTo>
                  <a:pt x="46033" y="134258"/>
                  <a:pt x="45050" y="140955"/>
                  <a:pt x="48622" y="145688"/>
                </a:cubicBezTo>
                <a:lnTo>
                  <a:pt x="70053" y="174263"/>
                </a:lnTo>
                <a:cubicBezTo>
                  <a:pt x="72152" y="177076"/>
                  <a:pt x="75545" y="178683"/>
                  <a:pt x="79072" y="178549"/>
                </a:cubicBezTo>
                <a:cubicBezTo>
                  <a:pt x="82600" y="178415"/>
                  <a:pt x="85814" y="176540"/>
                  <a:pt x="87690" y="173504"/>
                </a:cubicBezTo>
                <a:lnTo>
                  <a:pt x="123408" y="116354"/>
                </a:lnTo>
                <a:close/>
              </a:path>
            </a:pathLst>
          </a:custGeom>
          <a:solidFill>
            <a:srgbClr val="F8F7F2"/>
          </a:solidFill>
          <a:ln/>
        </p:spPr>
      </p:sp>
      <p:sp>
        <p:nvSpPr>
          <p:cNvPr id="54" name="Text 52"/>
          <p:cNvSpPr/>
          <p:nvPr/>
        </p:nvSpPr>
        <p:spPr>
          <a:xfrm>
            <a:off x="6953250" y="4343084"/>
            <a:ext cx="14192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Controlling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953250" y="4647884"/>
            <a:ext cx="1381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Pengendalian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24600" y="505031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7" name="Text 55"/>
          <p:cNvSpPr/>
          <p:nvPr/>
        </p:nvSpPr>
        <p:spPr>
          <a:xfrm>
            <a:off x="6572250" y="5012215"/>
            <a:ext cx="50006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Mengawasi mutu hasil kerja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dan ketepatan waktu penyelesaian tugas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324600" y="534082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9" name="Text 57"/>
          <p:cNvSpPr/>
          <p:nvPr/>
        </p:nvSpPr>
        <p:spPr>
          <a:xfrm>
            <a:off x="6572250" y="5302727"/>
            <a:ext cx="46672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Memastikan kepatuhan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terhadap prosedur yang telah ditetapkan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6324600" y="56314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61" name="Text 59"/>
          <p:cNvSpPr/>
          <p:nvPr/>
        </p:nvSpPr>
        <p:spPr>
          <a:xfrm>
            <a:off x="6572250" y="5593398"/>
            <a:ext cx="51625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Mengevaluasi efisiensi penggunaan sumber daya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(waktu, biaya, personel)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324600" y="613171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63" name="Text 61"/>
          <p:cNvSpPr/>
          <p:nvPr/>
        </p:nvSpPr>
        <p:spPr>
          <a:xfrm>
            <a:off x="6572250" y="6093619"/>
            <a:ext cx="46386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Melakukan koreksi dan perbaikan</a:t>
            </a:r>
            <a:r>
              <a:rPr lang="en-US" sz="12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jika ditemukan penyimpangan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thedigitaltransformationpeople.com/2e02471acb27fd559d6d3df4d620a07fc0902f70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771" b="777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C3E50">
                  <a:alpha val="98000"/>
                </a:srgbClr>
              </a:gs>
              <a:gs pos="50000">
                <a:srgbClr val="2C3E50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514475"/>
            <a:ext cx="1133475" cy="495300"/>
          </a:xfrm>
          <a:custGeom>
            <a:avLst/>
            <a:gdLst/>
            <a:ahLst/>
            <a:cxnLst/>
            <a:rect l="l" t="t" r="r" b="b"/>
            <a:pathLst>
              <a:path w="1133475" h="495300">
                <a:moveTo>
                  <a:pt x="0" y="0"/>
                </a:moveTo>
                <a:lnTo>
                  <a:pt x="1133475" y="0"/>
                </a:lnTo>
                <a:lnTo>
                  <a:pt x="1133475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381000" y="1514475"/>
            <a:ext cx="1228725" cy="495300"/>
          </a:xfrm>
          <a:prstGeom prst="rect">
            <a:avLst/>
          </a:prstGeom>
          <a:noFill/>
          <a:ln/>
        </p:spPr>
        <p:txBody>
          <a:bodyPr wrap="square" lIns="228600" tIns="114300" rIns="228600" bIns="11430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314575"/>
            <a:ext cx="88773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EVOLUSI TEORI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MANAJEMEN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57675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60057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Perkembangan teori manajemen dari era klasik hingga pendekatan modern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674688" cy="317500"/>
          </a:xfrm>
          <a:custGeom>
            <a:avLst/>
            <a:gdLst/>
            <a:ahLst/>
            <a:cxnLst/>
            <a:rect l="l" t="t" r="r" b="b"/>
            <a:pathLst>
              <a:path w="674688" h="317500">
                <a:moveTo>
                  <a:pt x="0" y="0"/>
                </a:moveTo>
                <a:lnTo>
                  <a:pt x="674688" y="0"/>
                </a:lnTo>
                <a:lnTo>
                  <a:pt x="674688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3" name="Text 1"/>
          <p:cNvSpPr/>
          <p:nvPr/>
        </p:nvSpPr>
        <p:spPr>
          <a:xfrm>
            <a:off x="317500" y="317500"/>
            <a:ext cx="738188" cy="317500"/>
          </a:xfrm>
          <a:prstGeom prst="rect">
            <a:avLst/>
          </a:prstGeom>
          <a:noFill/>
          <a:ln/>
        </p:spPr>
        <p:txBody>
          <a:bodyPr wrap="square" lIns="127000" tIns="63500" rIns="127000" bIns="6350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7302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Aliran Teori Manajemen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7500" y="111125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2C3E50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Perkembangan paradigma manajemen dari era industri hingga digital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3243" y="1460500"/>
            <a:ext cx="5698993" cy="3079750"/>
          </a:xfrm>
          <a:custGeom>
            <a:avLst/>
            <a:gdLst/>
            <a:ahLst/>
            <a:cxnLst/>
            <a:rect l="l" t="t" r="r" b="b"/>
            <a:pathLst>
              <a:path w="5698993" h="3079750">
                <a:moveTo>
                  <a:pt x="31485" y="0"/>
                </a:moveTo>
                <a:lnTo>
                  <a:pt x="5635488" y="0"/>
                </a:lnTo>
                <a:cubicBezTo>
                  <a:pt x="5670561" y="0"/>
                  <a:pt x="5698993" y="28432"/>
                  <a:pt x="5698993" y="63504"/>
                </a:cubicBezTo>
                <a:lnTo>
                  <a:pt x="5698993" y="3016246"/>
                </a:lnTo>
                <a:cubicBezTo>
                  <a:pt x="5698993" y="3051318"/>
                  <a:pt x="5670561" y="3079750"/>
                  <a:pt x="5635488" y="3079750"/>
                </a:cubicBezTo>
                <a:lnTo>
                  <a:pt x="31485" y="3079750"/>
                </a:lnTo>
                <a:cubicBezTo>
                  <a:pt x="14097" y="3079750"/>
                  <a:pt x="0" y="3065653"/>
                  <a:pt x="0" y="30482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47625" dist="317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33243" y="1460500"/>
            <a:ext cx="31485" cy="3079750"/>
          </a:xfrm>
          <a:custGeom>
            <a:avLst/>
            <a:gdLst/>
            <a:ahLst/>
            <a:cxnLst/>
            <a:rect l="l" t="t" r="r" b="b"/>
            <a:pathLst>
              <a:path w="31485" h="3079750">
                <a:moveTo>
                  <a:pt x="31485" y="0"/>
                </a:moveTo>
                <a:lnTo>
                  <a:pt x="31485" y="0"/>
                </a:lnTo>
                <a:lnTo>
                  <a:pt x="31485" y="3079750"/>
                </a:lnTo>
                <a:lnTo>
                  <a:pt x="31485" y="3079750"/>
                </a:lnTo>
                <a:cubicBezTo>
                  <a:pt x="14097" y="3079750"/>
                  <a:pt x="0" y="3065653"/>
                  <a:pt x="0" y="30482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8" name="Shape 6"/>
          <p:cNvSpPr/>
          <p:nvPr/>
        </p:nvSpPr>
        <p:spPr>
          <a:xfrm>
            <a:off x="507735" y="16351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9" name="Text 7"/>
          <p:cNvSpPr/>
          <p:nvPr/>
        </p:nvSpPr>
        <p:spPr>
          <a:xfrm>
            <a:off x="468048" y="1635125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83985" y="1619250"/>
            <a:ext cx="1103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Aliran Klasik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83985" y="1841500"/>
            <a:ext cx="1087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Classical School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7735" y="2178844"/>
            <a:ext cx="5365750" cy="317500"/>
          </a:xfrm>
          <a:custGeom>
            <a:avLst/>
            <a:gdLst/>
            <a:ahLst/>
            <a:cxnLst/>
            <a:rect l="l" t="t" r="r" b="b"/>
            <a:pathLst>
              <a:path w="5365750" h="317500">
                <a:moveTo>
                  <a:pt x="31750" y="0"/>
                </a:moveTo>
                <a:lnTo>
                  <a:pt x="5334000" y="0"/>
                </a:lnTo>
                <a:cubicBezTo>
                  <a:pt x="5351523" y="0"/>
                  <a:pt x="5365750" y="14227"/>
                  <a:pt x="5365750" y="31750"/>
                </a:cubicBezTo>
                <a:lnTo>
                  <a:pt x="5365750" y="285750"/>
                </a:lnTo>
                <a:cubicBezTo>
                  <a:pt x="5365750" y="303273"/>
                  <a:pt x="5351523" y="317500"/>
                  <a:pt x="533400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C3E50">
              <a:alpha val="5098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71235" y="2242344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Masa: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Era Revolusi Industri (akhir abad 19 - awal abad 20)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7735" y="2663031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Fokus Utama: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7735" y="2885281"/>
            <a:ext cx="5429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Efisiensi, pembagian kerja spesialisasi, standarisasi, dan struktur organisasi formal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07735" y="3226594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Tokoh Penting: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34735" y="3448844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</a:t>
            </a:r>
            <a:r>
              <a:rPr lang="en-US" sz="1000" b="1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Frederick Winslow Taylor:</a:t>
            </a: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Bapak Scientific Management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34735" y="3671094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</a:t>
            </a:r>
            <a:r>
              <a:rPr lang="en-US" sz="1000" b="1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Henri Fayol:</a:t>
            </a: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14 Prinsip Manajemen Umum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7735" y="4028281"/>
            <a:ext cx="5365750" cy="301625"/>
          </a:xfrm>
          <a:custGeom>
            <a:avLst/>
            <a:gdLst/>
            <a:ahLst/>
            <a:cxnLst/>
            <a:rect l="l" t="t" r="r" b="b"/>
            <a:pathLst>
              <a:path w="5365750" h="301625">
                <a:moveTo>
                  <a:pt x="31749" y="0"/>
                </a:moveTo>
                <a:lnTo>
                  <a:pt x="5334001" y="0"/>
                </a:lnTo>
                <a:cubicBezTo>
                  <a:pt x="5351535" y="0"/>
                  <a:pt x="5365750" y="14215"/>
                  <a:pt x="5365750" y="31749"/>
                </a:cubicBezTo>
                <a:lnTo>
                  <a:pt x="5365750" y="269876"/>
                </a:lnTo>
                <a:cubicBezTo>
                  <a:pt x="5365750" y="287410"/>
                  <a:pt x="5351535" y="301625"/>
                  <a:pt x="5334001" y="301625"/>
                </a:cubicBezTo>
                <a:lnTo>
                  <a:pt x="31749" y="301625"/>
                </a:lnTo>
                <a:cubicBezTo>
                  <a:pt x="14215" y="301625"/>
                  <a:pt x="0" y="287410"/>
                  <a:pt x="0" y="269876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571235" y="4091781"/>
            <a:ext cx="5302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Karakteristik: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Pendekatan mekanistik, hierarki ketat, formalisasi prosedur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75243" y="1460500"/>
            <a:ext cx="5698993" cy="3079750"/>
          </a:xfrm>
          <a:custGeom>
            <a:avLst/>
            <a:gdLst/>
            <a:ahLst/>
            <a:cxnLst/>
            <a:rect l="l" t="t" r="r" b="b"/>
            <a:pathLst>
              <a:path w="5698993" h="3079750">
                <a:moveTo>
                  <a:pt x="31485" y="0"/>
                </a:moveTo>
                <a:lnTo>
                  <a:pt x="5635488" y="0"/>
                </a:lnTo>
                <a:cubicBezTo>
                  <a:pt x="5670561" y="0"/>
                  <a:pt x="5698993" y="28432"/>
                  <a:pt x="5698993" y="63504"/>
                </a:cubicBezTo>
                <a:lnTo>
                  <a:pt x="5698993" y="3016246"/>
                </a:lnTo>
                <a:cubicBezTo>
                  <a:pt x="5698993" y="3051318"/>
                  <a:pt x="5670561" y="3079750"/>
                  <a:pt x="5635488" y="3079750"/>
                </a:cubicBezTo>
                <a:lnTo>
                  <a:pt x="31485" y="3079750"/>
                </a:lnTo>
                <a:cubicBezTo>
                  <a:pt x="14097" y="3079750"/>
                  <a:pt x="0" y="3065653"/>
                  <a:pt x="0" y="30482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47625" dist="317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75243" y="1460500"/>
            <a:ext cx="31485" cy="3079750"/>
          </a:xfrm>
          <a:custGeom>
            <a:avLst/>
            <a:gdLst/>
            <a:ahLst/>
            <a:cxnLst/>
            <a:rect l="l" t="t" r="r" b="b"/>
            <a:pathLst>
              <a:path w="31485" h="3079750">
                <a:moveTo>
                  <a:pt x="31485" y="0"/>
                </a:moveTo>
                <a:lnTo>
                  <a:pt x="31485" y="0"/>
                </a:lnTo>
                <a:lnTo>
                  <a:pt x="31485" y="3079750"/>
                </a:lnTo>
                <a:lnTo>
                  <a:pt x="31485" y="3079750"/>
                </a:lnTo>
                <a:cubicBezTo>
                  <a:pt x="14097" y="3079750"/>
                  <a:pt x="0" y="3065653"/>
                  <a:pt x="0" y="30482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3" name="Shape 21"/>
          <p:cNvSpPr/>
          <p:nvPr/>
        </p:nvSpPr>
        <p:spPr>
          <a:xfrm>
            <a:off x="6349735" y="16351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4" name="Text 22"/>
          <p:cNvSpPr/>
          <p:nvPr/>
        </p:nvSpPr>
        <p:spPr>
          <a:xfrm>
            <a:off x="6310048" y="1635125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825985" y="1619250"/>
            <a:ext cx="2159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Aliran Hubungan Manusia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825985" y="1841500"/>
            <a:ext cx="2143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Human Relations School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49735" y="2127250"/>
            <a:ext cx="5365750" cy="317500"/>
          </a:xfrm>
          <a:custGeom>
            <a:avLst/>
            <a:gdLst/>
            <a:ahLst/>
            <a:cxnLst/>
            <a:rect l="l" t="t" r="r" b="b"/>
            <a:pathLst>
              <a:path w="5365750" h="317500">
                <a:moveTo>
                  <a:pt x="31750" y="0"/>
                </a:moveTo>
                <a:lnTo>
                  <a:pt x="5334000" y="0"/>
                </a:lnTo>
                <a:cubicBezTo>
                  <a:pt x="5351523" y="0"/>
                  <a:pt x="5365750" y="14227"/>
                  <a:pt x="5365750" y="31750"/>
                </a:cubicBezTo>
                <a:lnTo>
                  <a:pt x="5365750" y="285750"/>
                </a:lnTo>
                <a:cubicBezTo>
                  <a:pt x="5365750" y="303273"/>
                  <a:pt x="5351523" y="317500"/>
                  <a:pt x="533400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7355">
              <a:alpha val="5098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413235" y="2190750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Periode: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1920-an - 1930-an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49735" y="2508250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Perubahan Paradigma: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49735" y="2730500"/>
            <a:ext cx="5429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Perhatian bergeser dari mesin dan prosedur ke </a:t>
            </a:r>
            <a:r>
              <a:rPr lang="en-US" sz="1000" dirty="0">
                <a:solidFill>
                  <a:srgbClr val="2C3E50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faktor manusia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49735" y="2968625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Temuan Penting: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349735" y="3190875"/>
            <a:ext cx="54292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Produktivitas tidak hanya ditentukan oleh kondisi fisik kerja, tetapi juga oleh </a:t>
            </a:r>
            <a:r>
              <a:rPr lang="en-US" sz="1000" dirty="0">
                <a:solidFill>
                  <a:srgbClr val="2C3E50"/>
                </a:solidFill>
                <a:highlight>
                  <a:srgbClr val="D4A574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faktor sosial dan psikologis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49735" y="3603625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Tokoh: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49735" y="3825875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Elton Mayo (Hawthorne Studies)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49735" y="4079875"/>
            <a:ext cx="5365750" cy="301625"/>
          </a:xfrm>
          <a:custGeom>
            <a:avLst/>
            <a:gdLst/>
            <a:ahLst/>
            <a:cxnLst/>
            <a:rect l="l" t="t" r="r" b="b"/>
            <a:pathLst>
              <a:path w="5365750" h="301625">
                <a:moveTo>
                  <a:pt x="31749" y="0"/>
                </a:moveTo>
                <a:lnTo>
                  <a:pt x="5334001" y="0"/>
                </a:lnTo>
                <a:cubicBezTo>
                  <a:pt x="5351535" y="0"/>
                  <a:pt x="5365750" y="14215"/>
                  <a:pt x="5365750" y="31749"/>
                </a:cubicBezTo>
                <a:lnTo>
                  <a:pt x="5365750" y="269876"/>
                </a:lnTo>
                <a:cubicBezTo>
                  <a:pt x="5365750" y="287410"/>
                  <a:pt x="5351535" y="301625"/>
                  <a:pt x="5334001" y="301625"/>
                </a:cubicBezTo>
                <a:lnTo>
                  <a:pt x="31749" y="301625"/>
                </a:lnTo>
                <a:cubicBezTo>
                  <a:pt x="14215" y="301625"/>
                  <a:pt x="0" y="287410"/>
                  <a:pt x="0" y="269876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6413235" y="4143375"/>
            <a:ext cx="5302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Fokus: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Motivasi, kepuasan kerja, dinamika kelompok, komunikasi interpersonal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33243" y="4667250"/>
            <a:ext cx="5698993" cy="2889250"/>
          </a:xfrm>
          <a:custGeom>
            <a:avLst/>
            <a:gdLst/>
            <a:ahLst/>
            <a:cxnLst/>
            <a:rect l="l" t="t" r="r" b="b"/>
            <a:pathLst>
              <a:path w="5698993" h="2889250">
                <a:moveTo>
                  <a:pt x="31485" y="0"/>
                </a:moveTo>
                <a:lnTo>
                  <a:pt x="5635487" y="0"/>
                </a:lnTo>
                <a:cubicBezTo>
                  <a:pt x="5670560" y="0"/>
                  <a:pt x="5698993" y="28432"/>
                  <a:pt x="5698993" y="63506"/>
                </a:cubicBezTo>
                <a:lnTo>
                  <a:pt x="5698993" y="2825744"/>
                </a:lnTo>
                <a:cubicBezTo>
                  <a:pt x="5698993" y="2860818"/>
                  <a:pt x="5670560" y="2889250"/>
                  <a:pt x="5635487" y="2889250"/>
                </a:cubicBezTo>
                <a:lnTo>
                  <a:pt x="31485" y="2889250"/>
                </a:lnTo>
                <a:cubicBezTo>
                  <a:pt x="14097" y="2889250"/>
                  <a:pt x="0" y="2875153"/>
                  <a:pt x="0" y="28577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47625" dist="317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333243" y="4667250"/>
            <a:ext cx="31485" cy="2889250"/>
          </a:xfrm>
          <a:custGeom>
            <a:avLst/>
            <a:gdLst/>
            <a:ahLst/>
            <a:cxnLst/>
            <a:rect l="l" t="t" r="r" b="b"/>
            <a:pathLst>
              <a:path w="31485" h="2889250">
                <a:moveTo>
                  <a:pt x="31485" y="0"/>
                </a:moveTo>
                <a:lnTo>
                  <a:pt x="31485" y="0"/>
                </a:lnTo>
                <a:lnTo>
                  <a:pt x="31485" y="2889250"/>
                </a:lnTo>
                <a:lnTo>
                  <a:pt x="31485" y="2889250"/>
                </a:lnTo>
                <a:cubicBezTo>
                  <a:pt x="14097" y="2889250"/>
                  <a:pt x="0" y="2875153"/>
                  <a:pt x="0" y="28577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9" name="Shape 37"/>
          <p:cNvSpPr/>
          <p:nvPr/>
        </p:nvSpPr>
        <p:spPr>
          <a:xfrm>
            <a:off x="507735" y="48418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0" name="Text 38"/>
          <p:cNvSpPr/>
          <p:nvPr/>
        </p:nvSpPr>
        <p:spPr>
          <a:xfrm>
            <a:off x="468048" y="4841875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C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83985" y="4826000"/>
            <a:ext cx="1285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Aliran Perilaku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83985" y="5048250"/>
            <a:ext cx="127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Behavioral School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07735" y="5334000"/>
            <a:ext cx="5365750" cy="317500"/>
          </a:xfrm>
          <a:custGeom>
            <a:avLst/>
            <a:gdLst/>
            <a:ahLst/>
            <a:cxnLst/>
            <a:rect l="l" t="t" r="r" b="b"/>
            <a:pathLst>
              <a:path w="5365750" h="317500">
                <a:moveTo>
                  <a:pt x="31750" y="0"/>
                </a:moveTo>
                <a:lnTo>
                  <a:pt x="5334000" y="0"/>
                </a:lnTo>
                <a:cubicBezTo>
                  <a:pt x="5351523" y="0"/>
                  <a:pt x="5365750" y="14227"/>
                  <a:pt x="5365750" y="31750"/>
                </a:cubicBezTo>
                <a:lnTo>
                  <a:pt x="5365750" y="285750"/>
                </a:lnTo>
                <a:cubicBezTo>
                  <a:pt x="5365750" y="303273"/>
                  <a:pt x="5351523" y="317500"/>
                  <a:pt x="533400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4A574">
              <a:alpha val="5098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571235" y="5397500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Perkembangan: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1940-an - 1960-an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07735" y="5715000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Cakupan: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07735" y="5937250"/>
            <a:ext cx="5429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Mempelajari aspek psikologis, sosiologis, dan antropologis dalam organisasi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07735" y="6175375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Area Penelitian: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34735" y="639762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Kebutuhan dan perilaku pegawai (Maslow, McGregor)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34735" y="661987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Gaya kepemimpinan dan efektivitasnya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34735" y="684212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Dinamika kelompok dan perilaku organisasi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07735" y="7096125"/>
            <a:ext cx="5365750" cy="301625"/>
          </a:xfrm>
          <a:custGeom>
            <a:avLst/>
            <a:gdLst/>
            <a:ahLst/>
            <a:cxnLst/>
            <a:rect l="l" t="t" r="r" b="b"/>
            <a:pathLst>
              <a:path w="5365750" h="301625">
                <a:moveTo>
                  <a:pt x="31749" y="0"/>
                </a:moveTo>
                <a:lnTo>
                  <a:pt x="5334001" y="0"/>
                </a:lnTo>
                <a:cubicBezTo>
                  <a:pt x="5351535" y="0"/>
                  <a:pt x="5365750" y="14215"/>
                  <a:pt x="5365750" y="31749"/>
                </a:cubicBezTo>
                <a:lnTo>
                  <a:pt x="5365750" y="269876"/>
                </a:lnTo>
                <a:cubicBezTo>
                  <a:pt x="5365750" y="287410"/>
                  <a:pt x="5351535" y="301625"/>
                  <a:pt x="5334001" y="301625"/>
                </a:cubicBezTo>
                <a:lnTo>
                  <a:pt x="31749" y="301625"/>
                </a:lnTo>
                <a:cubicBezTo>
                  <a:pt x="14215" y="301625"/>
                  <a:pt x="0" y="287410"/>
                  <a:pt x="0" y="269876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571235" y="7159625"/>
            <a:ext cx="5302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Kontribusi: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Memahami bahwa organisasi adalah sistem sosial yang kompleks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75243" y="4667250"/>
            <a:ext cx="5698993" cy="2889250"/>
          </a:xfrm>
          <a:custGeom>
            <a:avLst/>
            <a:gdLst/>
            <a:ahLst/>
            <a:cxnLst/>
            <a:rect l="l" t="t" r="r" b="b"/>
            <a:pathLst>
              <a:path w="5698993" h="2889250">
                <a:moveTo>
                  <a:pt x="31485" y="0"/>
                </a:moveTo>
                <a:lnTo>
                  <a:pt x="5635487" y="0"/>
                </a:lnTo>
                <a:cubicBezTo>
                  <a:pt x="5670560" y="0"/>
                  <a:pt x="5698993" y="28432"/>
                  <a:pt x="5698993" y="63506"/>
                </a:cubicBezTo>
                <a:lnTo>
                  <a:pt x="5698993" y="2825744"/>
                </a:lnTo>
                <a:cubicBezTo>
                  <a:pt x="5698993" y="2860818"/>
                  <a:pt x="5670560" y="2889250"/>
                  <a:pt x="5635487" y="2889250"/>
                </a:cubicBezTo>
                <a:lnTo>
                  <a:pt x="31485" y="2889250"/>
                </a:lnTo>
                <a:cubicBezTo>
                  <a:pt x="14097" y="2889250"/>
                  <a:pt x="0" y="2875153"/>
                  <a:pt x="0" y="28577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47625" dist="317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4" name="Shape 52"/>
          <p:cNvSpPr/>
          <p:nvPr/>
        </p:nvSpPr>
        <p:spPr>
          <a:xfrm>
            <a:off x="6175243" y="4667250"/>
            <a:ext cx="31485" cy="2889250"/>
          </a:xfrm>
          <a:custGeom>
            <a:avLst/>
            <a:gdLst/>
            <a:ahLst/>
            <a:cxnLst/>
            <a:rect l="l" t="t" r="r" b="b"/>
            <a:pathLst>
              <a:path w="31485" h="2889250">
                <a:moveTo>
                  <a:pt x="31485" y="0"/>
                </a:moveTo>
                <a:lnTo>
                  <a:pt x="31485" y="0"/>
                </a:lnTo>
                <a:lnTo>
                  <a:pt x="31485" y="2889250"/>
                </a:lnTo>
                <a:lnTo>
                  <a:pt x="31485" y="2889250"/>
                </a:lnTo>
                <a:cubicBezTo>
                  <a:pt x="14097" y="2889250"/>
                  <a:pt x="0" y="2875153"/>
                  <a:pt x="0" y="2857765"/>
                </a:cubicBezTo>
                <a:lnTo>
                  <a:pt x="0" y="31485"/>
                </a:lnTo>
                <a:cubicBezTo>
                  <a:pt x="0" y="14108"/>
                  <a:pt x="14108" y="0"/>
                  <a:pt x="31485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5" name="Shape 53"/>
          <p:cNvSpPr/>
          <p:nvPr/>
        </p:nvSpPr>
        <p:spPr>
          <a:xfrm>
            <a:off x="6349735" y="48418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3E50"/>
          </a:solidFill>
          <a:ln/>
        </p:spPr>
      </p:sp>
      <p:sp>
        <p:nvSpPr>
          <p:cNvPr id="56" name="Text 54"/>
          <p:cNvSpPr/>
          <p:nvPr/>
        </p:nvSpPr>
        <p:spPr>
          <a:xfrm>
            <a:off x="6310048" y="4841875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D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825985" y="4826000"/>
            <a:ext cx="1706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2C3E50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Pendekatan Modern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825985" y="5048250"/>
            <a:ext cx="169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B73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Modern Approach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49735" y="5334000"/>
            <a:ext cx="5365750" cy="317500"/>
          </a:xfrm>
          <a:custGeom>
            <a:avLst/>
            <a:gdLst/>
            <a:ahLst/>
            <a:cxnLst/>
            <a:rect l="l" t="t" r="r" b="b"/>
            <a:pathLst>
              <a:path w="5365750" h="317500">
                <a:moveTo>
                  <a:pt x="31750" y="0"/>
                </a:moveTo>
                <a:lnTo>
                  <a:pt x="5334000" y="0"/>
                </a:lnTo>
                <a:cubicBezTo>
                  <a:pt x="5351523" y="0"/>
                  <a:pt x="5365750" y="14227"/>
                  <a:pt x="5365750" y="31750"/>
                </a:cubicBezTo>
                <a:lnTo>
                  <a:pt x="5365750" y="285750"/>
                </a:lnTo>
                <a:cubicBezTo>
                  <a:pt x="5365750" y="303273"/>
                  <a:pt x="5351523" y="317500"/>
                  <a:pt x="5334000" y="317500"/>
                </a:cubicBezTo>
                <a:lnTo>
                  <a:pt x="31750" y="317500"/>
                </a:lnTo>
                <a:cubicBezTo>
                  <a:pt x="14227" y="317500"/>
                  <a:pt x="0" y="303273"/>
                  <a:pt x="0" y="285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C3E50">
              <a:alpha val="5098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6413235" y="5397500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Periode: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1960-an hingga sekarang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349735" y="5715000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Ciri Khas: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349735" y="5941351"/>
            <a:ext cx="1860947" cy="166423"/>
          </a:xfrm>
          <a:custGeom>
            <a:avLst/>
            <a:gdLst/>
            <a:ahLst/>
            <a:cxnLst/>
            <a:rect l="l" t="t" r="r" b="b"/>
            <a:pathLst>
              <a:path w="1860947" h="166423">
                <a:moveTo>
                  <a:pt x="0" y="0"/>
                </a:moveTo>
                <a:lnTo>
                  <a:pt x="1860947" y="0"/>
                </a:lnTo>
                <a:lnTo>
                  <a:pt x="1860947" y="166423"/>
                </a:lnTo>
                <a:lnTo>
                  <a:pt x="0" y="166423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30196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6349735" y="5941351"/>
            <a:ext cx="1924447" cy="166423"/>
          </a:xfrm>
          <a:prstGeom prst="rect">
            <a:avLst/>
          </a:prstGeom>
          <a:noFill/>
          <a:ln/>
        </p:spPr>
        <p:txBody>
          <a:bodyPr wrap="square" lIns="31750" tIns="0" rIns="3175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Integratif, sistemik, dan adaptif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349735" y="6175375"/>
            <a:ext cx="542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Pendekatan Utama: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6476735" y="639762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</a:t>
            </a:r>
            <a:r>
              <a:rPr lang="en-US" sz="1000" b="1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Sistem:</a:t>
            </a: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Organisasi sebagai sistem terbuka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476735" y="661987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</a:t>
            </a:r>
            <a:r>
              <a:rPr lang="en-US" sz="1000" b="1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Kontingensi:</a:t>
            </a: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Manajemen disesuaikan dengan situasi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6476735" y="684212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• </a:t>
            </a:r>
            <a:r>
              <a:rPr lang="en-US" sz="1000" b="1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Berbasis Informasi:</a:t>
            </a:r>
            <a:r>
              <a:rPr lang="en-US" sz="1000" dirty="0">
                <a:solidFill>
                  <a:srgbClr val="2C3E50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TIK untuk pengambilan keputusan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349735" y="7096125"/>
            <a:ext cx="5365750" cy="301625"/>
          </a:xfrm>
          <a:custGeom>
            <a:avLst/>
            <a:gdLst/>
            <a:ahLst/>
            <a:cxnLst/>
            <a:rect l="l" t="t" r="r" b="b"/>
            <a:pathLst>
              <a:path w="5365750" h="301625">
                <a:moveTo>
                  <a:pt x="31749" y="0"/>
                </a:moveTo>
                <a:lnTo>
                  <a:pt x="5334001" y="0"/>
                </a:lnTo>
                <a:cubicBezTo>
                  <a:pt x="5351535" y="0"/>
                  <a:pt x="5365750" y="14215"/>
                  <a:pt x="5365750" y="31749"/>
                </a:cubicBezTo>
                <a:lnTo>
                  <a:pt x="5365750" y="269876"/>
                </a:lnTo>
                <a:cubicBezTo>
                  <a:pt x="5365750" y="287410"/>
                  <a:pt x="5351535" y="301625"/>
                  <a:pt x="5334001" y="301625"/>
                </a:cubicBezTo>
                <a:lnTo>
                  <a:pt x="31749" y="301625"/>
                </a:lnTo>
                <a:cubicBezTo>
                  <a:pt x="14215" y="301625"/>
                  <a:pt x="0" y="287410"/>
                  <a:pt x="0" y="269876"/>
                </a:cubicBezTo>
                <a:lnTo>
                  <a:pt x="0" y="31749"/>
                </a:lnTo>
                <a:cubicBezTo>
                  <a:pt x="0" y="14226"/>
                  <a:pt x="14226" y="0"/>
                  <a:pt x="31749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69" name="Text 67"/>
          <p:cNvSpPr/>
          <p:nvPr/>
        </p:nvSpPr>
        <p:spPr>
          <a:xfrm>
            <a:off x="6413235" y="7159625"/>
            <a:ext cx="5302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Implikasi Kantor Modern:</a:t>
            </a:r>
            <a:r>
              <a:rPr lang="en-US" sz="1000" dirty="0">
                <a:solidFill>
                  <a:srgbClr val="2C3E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Teknologi digital, otomatisasi, big data analytics, cloud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B7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orsys-lemag.com/ae58a65e10da490550818b7a0c3556c5b23e97d4.webp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7355">
                  <a:alpha val="98000"/>
                </a:srgbClr>
              </a:gs>
              <a:gs pos="50000">
                <a:srgbClr val="8B7355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51447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0" y="0"/>
                </a:moveTo>
                <a:lnTo>
                  <a:pt x="1562100" y="0"/>
                </a:lnTo>
                <a:lnTo>
                  <a:pt x="15621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381000" y="1514475"/>
            <a:ext cx="1657350" cy="495300"/>
          </a:xfrm>
          <a:prstGeom prst="rect">
            <a:avLst/>
          </a:prstGeom>
          <a:noFill/>
          <a:ln/>
        </p:spPr>
        <p:txBody>
          <a:bodyPr wrap="square" lIns="228600" tIns="114300" rIns="228600" bIns="114300" rtlCol="0" anchor="ctr"/>
          <a:lstStyle/>
          <a:p>
            <a:pPr>
              <a:lnSpc>
                <a:spcPct val="120000"/>
              </a:lnSpc>
            </a:pPr>
            <a:r>
              <a:rPr lang="en-US" sz="1500" b="1" kern="0" spc="150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BAB 4 &amp; 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314575"/>
            <a:ext cx="88773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PERAN DAN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7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KOMPETENSI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57675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60057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7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Tanggung jawab manajer dan kompetensi esensial untuk sukses di bidang administrasi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1236</Words>
  <Application>Microsoft Office PowerPoint</Application>
  <PresentationFormat>Widescreen</PresentationFormat>
  <Paragraphs>249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Alimama ShuHeiTi</vt:lpstr>
      <vt:lpstr>MiSans</vt:lpstr>
      <vt:lpstr>Arial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Perkantoran</dc:title>
  <dc:subject>Manajemen Perkantoran</dc:subject>
  <dc:creator>Kimi</dc:creator>
  <cp:lastModifiedBy>King Ican</cp:lastModifiedBy>
  <cp:revision>2</cp:revision>
  <dcterms:created xsi:type="dcterms:W3CDTF">2026-04-03T06:34:59Z</dcterms:created>
  <dcterms:modified xsi:type="dcterms:W3CDTF">2026-04-03T07:03:41Z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{"Label":"Manajemen Perkantoran","ContentProducer":"001191110108MACG2KBH8F10000","ProduceID":"19d520c6-1852-8947-8000-0000b8f2d20e","ReservedCode1":"","ContentPropagator":"001191110108MACG2KBH8F20000","PropagateID":"19d520c6-1852-8947-8000-0000b8f2d20e","ReservedCode2":""}</vt:lpwstr>
  </property>
</Properties>
</file>