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5143500" type="screen16x9"/>
  <p:notesSz cx="51435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31" autoAdjust="0"/>
    <p:restoredTop sz="94610"/>
  </p:normalViewPr>
  <p:slideViewPr>
    <p:cSldViewPr snapToGrid="0" snapToObjects="1">
      <p:cViewPr varScale="1">
        <p:scale>
          <a:sx n="86" d="100"/>
          <a:sy n="86" d="100"/>
        </p:scale>
        <p:origin x="24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ng Ican" userId="7289262f8061d4f9" providerId="LiveId" clId="{40BBB78F-344A-4FF4-A474-EEE17F410E54}"/>
    <pc:docChg chg="modSld">
      <pc:chgData name="King Ican" userId="7289262f8061d4f9" providerId="LiveId" clId="{40BBB78F-344A-4FF4-A474-EEE17F410E54}" dt="2026-04-22T14:47:17.669" v="0" actId="1076"/>
      <pc:docMkLst>
        <pc:docMk/>
      </pc:docMkLst>
      <pc:sldChg chg="modSp mod">
        <pc:chgData name="King Ican" userId="7289262f8061d4f9" providerId="LiveId" clId="{40BBB78F-344A-4FF4-A474-EEE17F410E54}" dt="2026-04-22T14:47:17.669" v="0" actId="1076"/>
        <pc:sldMkLst>
          <pc:docMk/>
          <pc:sldMk cId="0" sldId="262"/>
        </pc:sldMkLst>
        <pc:spChg chg="mod">
          <ac:chgData name="King Ican" userId="7289262f8061d4f9" providerId="LiveId" clId="{40BBB78F-344A-4FF4-A474-EEE17F410E54}" dt="2026-04-22T14:47:17.669" v="0" actId="1076"/>
          <ac:spMkLst>
            <pc:docMk/>
            <pc:sldMk cId="0" sldId="262"/>
            <ac:spMk id="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6584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3335" y="601724"/>
            <a:ext cx="6477805" cy="1906073"/>
          </a:xfrm>
        </p:spPr>
        <p:txBody>
          <a:bodyPr bIns="0" anchor="b">
            <a:normAutofit/>
          </a:bodyPr>
          <a:lstStyle>
            <a:lvl1pPr algn="l"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3335" y="2648403"/>
            <a:ext cx="6477804" cy="733216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35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35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12376" y="246981"/>
            <a:ext cx="3730436" cy="2319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8249" y="599230"/>
            <a:ext cx="608264" cy="377684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813335" y="2646407"/>
            <a:ext cx="647780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820604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74903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79333" y="599230"/>
            <a:ext cx="1211807" cy="3494917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3504" y="599230"/>
            <a:ext cx="5871623" cy="34949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7079333" y="599230"/>
            <a:ext cx="0" cy="3494917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07011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864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416169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0679" y="1317097"/>
            <a:ext cx="6482366" cy="1415963"/>
          </a:xfrm>
        </p:spPr>
        <p:txBody>
          <a:bodyPr anchor="b">
            <a:normAutofit/>
          </a:bodyPr>
          <a:lstStyle>
            <a:lvl1pPr algn="l"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0679" y="2854647"/>
            <a:ext cx="6472835" cy="759697"/>
          </a:xfrm>
        </p:spPr>
        <p:txBody>
          <a:bodyPr tIns="91440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090679" y="2853739"/>
            <a:ext cx="647283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887589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6913" y="603667"/>
            <a:ext cx="7204226" cy="7944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5498" y="1508159"/>
            <a:ext cx="3483864" cy="25864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328" y="1513007"/>
            <a:ext cx="3483864" cy="25811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493357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5394" y="603123"/>
            <a:ext cx="7205746" cy="7922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5393" y="1514662"/>
            <a:ext cx="3483864" cy="60145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5393" y="2118202"/>
            <a:ext cx="3483864" cy="19833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9272" y="1517253"/>
            <a:ext cx="3483864" cy="601678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9272" y="2116119"/>
            <a:ext cx="3483864" cy="19780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653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090422" y="1385316"/>
            <a:ext cx="720564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383718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67259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504" y="599230"/>
            <a:ext cx="2454824" cy="1685338"/>
          </a:xfrm>
        </p:spPr>
        <p:txBody>
          <a:bodyPr anchor="b">
            <a:normAutofit/>
          </a:bodyPr>
          <a:lstStyle>
            <a:lvl1pPr algn="l">
              <a:defRPr sz="1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2785" y="599230"/>
            <a:ext cx="4509353" cy="349412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3504" y="2404119"/>
            <a:ext cx="2456260" cy="1686136"/>
          </a:xfrm>
        </p:spPr>
        <p:txBody>
          <a:bodyPr/>
          <a:lstStyle>
            <a:lvl1pPr marL="0" indent="0" algn="l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086210" y="2404118"/>
            <a:ext cx="245211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410734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608041" y="361628"/>
            <a:ext cx="3055900" cy="3861826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405" y="847135"/>
            <a:ext cx="4149246" cy="1372938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3292" y="841907"/>
            <a:ext cx="2093378" cy="2899745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7747" y="2359494"/>
            <a:ext cx="4143303" cy="1502807"/>
          </a:xfrm>
        </p:spPr>
        <p:txBody>
          <a:bodyPr>
            <a:normAutofit/>
          </a:bodyPr>
          <a:lstStyle>
            <a:lvl1pPr marL="0" indent="0" algn="l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85537" y="4102393"/>
            <a:ext cx="4145513" cy="240092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85537" y="238981"/>
            <a:ext cx="4155753" cy="24069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085537" y="2357704"/>
            <a:ext cx="414551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098191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514607"/>
            <a:ext cx="9144000" cy="3079456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4594860"/>
            <a:ext cx="9144000" cy="5572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8685" y="603390"/>
            <a:ext cx="7202456" cy="78692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8685" y="1511799"/>
            <a:ext cx="7202456" cy="2587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65604" y="247778"/>
            <a:ext cx="2625536" cy="231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684" y="246981"/>
            <a:ext cx="4454127" cy="231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0046" y="599230"/>
            <a:ext cx="608264" cy="37768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1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4596310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524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5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3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0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0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0352" y="513457"/>
            <a:ext cx="8083296" cy="1571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2375"/>
              </a:lnSpc>
              <a:buNone/>
            </a:pPr>
            <a:endParaRPr lang="en-US" sz="8250" dirty="0"/>
          </a:p>
        </p:txBody>
      </p:sp>
      <p:sp>
        <p:nvSpPr>
          <p:cNvPr id="3" name="Text 1"/>
          <p:cNvSpPr/>
          <p:nvPr/>
        </p:nvSpPr>
        <p:spPr>
          <a:xfrm>
            <a:off x="530352" y="429518"/>
            <a:ext cx="8083296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9000"/>
              </a:lnSpc>
              <a:buNone/>
            </a:pP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Sistem Perkantoran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275909" y="2085082"/>
            <a:ext cx="8653405" cy="8569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340"/>
              </a:lnSpc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  <a:latin typeface="DM Serif Display" pitchFamily="2" charset="0"/>
                <a:ea typeface="Plus Jakarta Sans" pitchFamily="34" charset="-122"/>
                <a:cs typeface="Plus Jakarta Sans" pitchFamily="34" charset="-120"/>
              </a:rPr>
              <a:t>Mata Kuliah </a:t>
            </a:r>
            <a:r>
              <a:rPr lang="en-US" sz="4000" dirty="0" err="1">
                <a:solidFill>
                  <a:schemeClr val="accent2">
                    <a:lumMod val="75000"/>
                  </a:schemeClr>
                </a:solidFill>
                <a:latin typeface="DM Serif Display" pitchFamily="2" charset="0"/>
                <a:ea typeface="Plus Jakarta Sans" pitchFamily="34" charset="-122"/>
                <a:cs typeface="Plus Jakarta Sans" pitchFamily="34" charset="-120"/>
              </a:rPr>
              <a:t>Manajemen</a:t>
            </a:r>
            <a:r>
              <a:rPr lang="en-US" sz="4000" dirty="0">
                <a:solidFill>
                  <a:schemeClr val="accent2">
                    <a:lumMod val="75000"/>
                  </a:schemeClr>
                </a:solidFill>
                <a:latin typeface="DM Serif Display" pitchFamily="2" charset="0"/>
                <a:ea typeface="Plus Jakarta Sans" pitchFamily="34" charset="-122"/>
                <a:cs typeface="Plus Jakarta Sans" pitchFamily="34" charset="-120"/>
              </a:rPr>
              <a:t> </a:t>
            </a:r>
          </a:p>
          <a:p>
            <a:pPr marL="0" indent="0" algn="ctr">
              <a:lnSpc>
                <a:spcPts val="2340"/>
              </a:lnSpc>
              <a:buNone/>
            </a:pPr>
            <a:endParaRPr lang="en-US" sz="4000" dirty="0">
              <a:solidFill>
                <a:schemeClr val="accent2">
                  <a:lumMod val="75000"/>
                </a:schemeClr>
              </a:solidFill>
              <a:latin typeface="DM Serif Display" pitchFamily="2" charset="0"/>
              <a:ea typeface="Plus Jakarta Sans" pitchFamily="34" charset="-122"/>
              <a:cs typeface="Plus Jakarta Sans" pitchFamily="34" charset="-120"/>
            </a:endParaRPr>
          </a:p>
          <a:p>
            <a:pPr marL="0" indent="0" algn="ctr">
              <a:lnSpc>
                <a:spcPts val="2340"/>
              </a:lnSpc>
              <a:buNone/>
            </a:pPr>
            <a:r>
              <a:rPr lang="en-US" sz="4000" dirty="0" err="1">
                <a:solidFill>
                  <a:schemeClr val="accent2">
                    <a:lumMod val="75000"/>
                  </a:schemeClr>
                </a:solidFill>
                <a:latin typeface="DM Serif Display" pitchFamily="2" charset="0"/>
                <a:ea typeface="Plus Jakarta Sans" pitchFamily="34" charset="-122"/>
                <a:cs typeface="Plus Jakarta Sans" pitchFamily="34" charset="-120"/>
              </a:rPr>
              <a:t>Perkantoran</a:t>
            </a:r>
            <a:endParaRPr lang="en-US" sz="4000" dirty="0">
              <a:solidFill>
                <a:schemeClr val="accent2">
                  <a:lumMod val="75000"/>
                </a:schemeClr>
              </a:solidFill>
              <a:latin typeface="DM Serif Display" pitchFamily="2" charset="0"/>
              <a:ea typeface="Plus Jakarta Sans" pitchFamily="34" charset="-122"/>
              <a:cs typeface="Plus Jakarta Sans" pitchFamily="34" charset="-120"/>
            </a:endParaRPr>
          </a:p>
          <a:p>
            <a:pPr marL="0" indent="0" algn="ctr">
              <a:lnSpc>
                <a:spcPts val="2340"/>
              </a:lnSpc>
              <a:buNone/>
            </a:pPr>
            <a:endParaRPr lang="en-US" sz="2400" dirty="0">
              <a:solidFill>
                <a:schemeClr val="accent2">
                  <a:lumMod val="75000"/>
                </a:schemeClr>
              </a:solidFill>
              <a:latin typeface="DM Serif Display" pitchFamily="2" charset="0"/>
              <a:ea typeface="Plus Jakarta Sans" pitchFamily="34" charset="-122"/>
            </a:endParaRPr>
          </a:p>
          <a:p>
            <a:pPr marL="0" indent="0" algn="ctr">
              <a:lnSpc>
                <a:spcPts val="2340"/>
              </a:lnSpc>
              <a:buNone/>
            </a:pPr>
            <a:endParaRPr lang="en-US" sz="2400" dirty="0">
              <a:solidFill>
                <a:schemeClr val="accent2">
                  <a:lumMod val="75000"/>
                </a:schemeClr>
              </a:solidFill>
              <a:latin typeface="DM Serif Display" pitchFamily="2" charset="0"/>
              <a:ea typeface="Plus Jakarta Sans" pitchFamily="34" charset="-122"/>
            </a:endParaRPr>
          </a:p>
          <a:p>
            <a:pPr marL="0" indent="0" algn="ctr">
              <a:lnSpc>
                <a:spcPts val="2340"/>
              </a:lnSpc>
              <a:buNone/>
            </a:pPr>
            <a:endParaRPr lang="en-US" sz="2400" dirty="0">
              <a:solidFill>
                <a:schemeClr val="accent2">
                  <a:lumMod val="75000"/>
                </a:schemeClr>
              </a:solidFill>
              <a:latin typeface="DM Serif Display" pitchFamily="2" charset="0"/>
              <a:ea typeface="Plus Jakarta Sans" pitchFamily="34" charset="-122"/>
            </a:endParaRPr>
          </a:p>
          <a:p>
            <a:pPr marL="0" indent="0" algn="ctr">
              <a:lnSpc>
                <a:spcPts val="2340"/>
              </a:lnSpc>
              <a:buNone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DM Serif Display" pitchFamily="2" charset="0"/>
                <a:ea typeface="Plus Jakarta Sans" pitchFamily="34" charset="-122"/>
              </a:rPr>
              <a:t>LIA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DM Serif Display" pitchFamily="2" charset="0"/>
                <a:ea typeface="Plus Jakarta Sans" pitchFamily="34" charset="-122"/>
              </a:rPr>
              <a:t>MARTHALIA,S.Pd,M.M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DM Serif Display" pitchFamily="2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914400" y="4096643"/>
            <a:ext cx="7315200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endParaRPr lang="en-US" sz="13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9270" y="847725"/>
            <a:ext cx="4452730" cy="3829050"/>
          </a:xfrm>
          <a:prstGeom prst="roundRect">
            <a:avLst>
              <a:gd name="adj" fmla="val 576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675118" y="504825"/>
            <a:ext cx="3559302" cy="4200525"/>
          </a:xfrm>
          <a:prstGeom prst="roundRect">
            <a:avLst>
              <a:gd name="adj" fmla="val 576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9600" y="161925"/>
            <a:ext cx="808329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400"/>
              </a:lnSpc>
              <a:buNone/>
            </a:pPr>
            <a:r>
              <a:rPr lang="en-US" sz="3600" dirty="0">
                <a:solidFill>
                  <a:srgbClr val="0F172A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Apa Itu Sistem?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23925" y="1466850"/>
            <a:ext cx="318135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Dalam konteks perkantoran, sistem adalah segenap rangkaian prosedur, tata kerja, dan tata tertib yang disusun secara teratur untuk menyelesaikan suatu fungsi kerja organisasi.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923925" y="3143250"/>
            <a:ext cx="318135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Sistem membantu setiap pekerjaan berada dalam arus kerja yang sama sehingga kegiatan administrasi menjadi lebih tertib, terarah, dan mudah dikendalikan.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5038725" y="1466850"/>
            <a:ext cx="3244977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Ciri sistem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038725" y="1924050"/>
            <a:ext cx="3181350" cy="24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00"/>
              </a:lnSpc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Terdiri atas bagian-bagian yang saling terkait.</a:t>
            </a:r>
            <a:endParaRPr lang="en-US" sz="1350" dirty="0"/>
          </a:p>
          <a:p>
            <a:pPr marL="342900" indent="-342900">
              <a:lnSpc>
                <a:spcPts val="2400"/>
              </a:lnSpc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Memiliki tujuan yang jelas.</a:t>
            </a:r>
            <a:endParaRPr lang="en-US" sz="1350" dirty="0"/>
          </a:p>
          <a:p>
            <a:pPr marL="342900" indent="-342900">
              <a:lnSpc>
                <a:spcPts val="2400"/>
              </a:lnSpc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Bekerja melalui prosedur yang teratur.</a:t>
            </a:r>
            <a:endParaRPr lang="en-US" sz="1350" dirty="0"/>
          </a:p>
          <a:p>
            <a:pPr marL="342900" indent="-342900">
              <a:lnSpc>
                <a:spcPts val="2400"/>
              </a:lnSpc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Menghasilkan keluaran yang berguna.</a:t>
            </a:r>
            <a:endParaRPr lang="en-US" sz="1350" dirty="0"/>
          </a:p>
          <a:p>
            <a:pPr marL="342900" indent="-342900">
              <a:lnSpc>
                <a:spcPts val="2400"/>
              </a:lnSpc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Dapat dievaluasi melalui umpan balik.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47700"/>
            <a:ext cx="2489150" cy="2305050"/>
          </a:xfrm>
          <a:prstGeom prst="roundRect">
            <a:avLst>
              <a:gd name="adj" fmla="val 95207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327350" y="647700"/>
            <a:ext cx="2489150" cy="2305050"/>
          </a:xfrm>
          <a:prstGeom prst="roundRect">
            <a:avLst>
              <a:gd name="adj" fmla="val 95207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45101" y="647700"/>
            <a:ext cx="2489299" cy="2305050"/>
          </a:xfrm>
          <a:prstGeom prst="roundRect">
            <a:avLst>
              <a:gd name="adj" fmla="val 95207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09600" y="3181350"/>
            <a:ext cx="2489150" cy="2305050"/>
          </a:xfrm>
          <a:prstGeom prst="roundRect">
            <a:avLst>
              <a:gd name="adj" fmla="val 95207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3327350" y="3181350"/>
            <a:ext cx="2489150" cy="2305050"/>
          </a:xfrm>
          <a:prstGeom prst="roundRect">
            <a:avLst>
              <a:gd name="adj" fmla="val 95207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6045101" y="3181350"/>
            <a:ext cx="2489299" cy="2305050"/>
          </a:xfrm>
          <a:prstGeom prst="roundRect">
            <a:avLst>
              <a:gd name="adj" fmla="val 95207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09600" y="-342900"/>
            <a:ext cx="808329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400"/>
              </a:lnSpc>
              <a:buNone/>
            </a:pPr>
            <a:r>
              <a:rPr lang="en-US" sz="3600" dirty="0">
                <a:solidFill>
                  <a:srgbClr val="0F172A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Unsur Pokok Sistem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885825" y="923925"/>
            <a:ext cx="197543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27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📥</a:t>
            </a:r>
            <a:endParaRPr lang="en-US" sz="2700" dirty="0"/>
          </a:p>
        </p:txBody>
      </p:sp>
      <p:sp>
        <p:nvSpPr>
          <p:cNvPr id="10" name="Text 8"/>
          <p:cNvSpPr/>
          <p:nvPr/>
        </p:nvSpPr>
        <p:spPr>
          <a:xfrm>
            <a:off x="885825" y="1419225"/>
            <a:ext cx="197543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Input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885825" y="1762125"/>
            <a:ext cx="19367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Data, dokumen, permintaan, atau instruksi yang masuk ke kantor untuk diolah.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603575" y="923925"/>
            <a:ext cx="197543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27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⚙️</a:t>
            </a:r>
            <a:endParaRPr lang="en-US" sz="2700" dirty="0"/>
          </a:p>
        </p:txBody>
      </p:sp>
      <p:sp>
        <p:nvSpPr>
          <p:cNvPr id="13" name="Text 11"/>
          <p:cNvSpPr/>
          <p:nvPr/>
        </p:nvSpPr>
        <p:spPr>
          <a:xfrm>
            <a:off x="3603575" y="1419225"/>
            <a:ext cx="197543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Proses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3603575" y="1762125"/>
            <a:ext cx="19367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Kegiatan mengolah data melalui prosedur kerja, pembagian tugas, dan penggunaan alat.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321326" y="923925"/>
            <a:ext cx="197558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27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📤</a:t>
            </a:r>
            <a:endParaRPr lang="en-US" sz="2700" dirty="0"/>
          </a:p>
        </p:txBody>
      </p:sp>
      <p:sp>
        <p:nvSpPr>
          <p:cNvPr id="16" name="Text 14"/>
          <p:cNvSpPr/>
          <p:nvPr/>
        </p:nvSpPr>
        <p:spPr>
          <a:xfrm>
            <a:off x="6321326" y="1419225"/>
            <a:ext cx="197558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Output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6321326" y="1762125"/>
            <a:ext cx="1936849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Informasi, laporan, surat, keputusan, atau layanan administrasi yang dihasilkan.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85825" y="3457575"/>
            <a:ext cx="197543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27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🔁</a:t>
            </a:r>
            <a:endParaRPr lang="en-US" sz="2700" dirty="0"/>
          </a:p>
        </p:txBody>
      </p:sp>
      <p:sp>
        <p:nvSpPr>
          <p:cNvPr id="19" name="Text 17"/>
          <p:cNvSpPr/>
          <p:nvPr/>
        </p:nvSpPr>
        <p:spPr>
          <a:xfrm>
            <a:off x="885825" y="3952875"/>
            <a:ext cx="197543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Umpan Balik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885825" y="4295775"/>
            <a:ext cx="19367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Masukan untuk menilai apakah hasil kerja sesuai tujuan dan standar kantor.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603575" y="3457575"/>
            <a:ext cx="197543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27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🛡️</a:t>
            </a:r>
            <a:endParaRPr lang="en-US" sz="2700" dirty="0"/>
          </a:p>
        </p:txBody>
      </p:sp>
      <p:sp>
        <p:nvSpPr>
          <p:cNvPr id="22" name="Text 20"/>
          <p:cNvSpPr/>
          <p:nvPr/>
        </p:nvSpPr>
        <p:spPr>
          <a:xfrm>
            <a:off x="3603575" y="3952875"/>
            <a:ext cx="197543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Pengendalian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3603575" y="4295775"/>
            <a:ext cx="19367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Pengawasan agar proses kerja berjalan tepat, hemat waktu, dan minim kesalahan.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321326" y="3457575"/>
            <a:ext cx="197558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27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🎯</a:t>
            </a:r>
            <a:endParaRPr lang="en-US" sz="2700" dirty="0"/>
          </a:p>
        </p:txBody>
      </p:sp>
      <p:sp>
        <p:nvSpPr>
          <p:cNvPr id="25" name="Text 23"/>
          <p:cNvSpPr/>
          <p:nvPr/>
        </p:nvSpPr>
        <p:spPr>
          <a:xfrm>
            <a:off x="6321326" y="3952875"/>
            <a:ext cx="197558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Tujuan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6321326" y="4295775"/>
            <a:ext cx="1936849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Arah akhir sistem, yaitu mendukung tercapainya efektivitas dan efisiensi organisasi.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32381" y="1188803"/>
            <a:ext cx="3848100" cy="3486150"/>
          </a:xfrm>
          <a:prstGeom prst="roundRect">
            <a:avLst>
              <a:gd name="adj" fmla="val 62951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436364" y="952500"/>
            <a:ext cx="3848100" cy="3486150"/>
          </a:xfrm>
          <a:prstGeom prst="roundRect">
            <a:avLst>
              <a:gd name="adj" fmla="val 62951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9600" y="333375"/>
            <a:ext cx="808329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400"/>
              </a:lnSpc>
              <a:buNone/>
            </a:pPr>
            <a:r>
              <a:rPr lang="en-US" sz="3600" dirty="0">
                <a:solidFill>
                  <a:srgbClr val="0F172A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Manfaat Sistem Perkantoran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23925" y="1638300"/>
            <a:ext cx="3283839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Bagi organisasi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923925" y="2057400"/>
            <a:ext cx="3219450" cy="24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00"/>
              </a:lnSpc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Memperjelas alur kerja dan tanggung jawab.</a:t>
            </a:r>
            <a:endParaRPr lang="en-US" sz="1350" dirty="0"/>
          </a:p>
          <a:p>
            <a:pPr marL="342900" indent="-342900">
              <a:lnSpc>
                <a:spcPts val="2400"/>
              </a:lnSpc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Mencegah duplikasi tugas dan pemborosan.</a:t>
            </a:r>
            <a:endParaRPr lang="en-US" sz="1350" dirty="0"/>
          </a:p>
          <a:p>
            <a:pPr marL="342900" indent="-342900">
              <a:lnSpc>
                <a:spcPts val="2400"/>
              </a:lnSpc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Memudahkan koordinasi antarbagian.</a:t>
            </a:r>
            <a:endParaRPr lang="en-US" sz="1350" dirty="0"/>
          </a:p>
          <a:p>
            <a:pPr marL="342900" indent="-342900">
              <a:lnSpc>
                <a:spcPts val="2400"/>
              </a:lnSpc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Mendukung pengambilan keputusan manajemen.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5000625" y="1638300"/>
            <a:ext cx="3283839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Bagi pegawai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000625" y="2057400"/>
            <a:ext cx="3219450" cy="213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00"/>
              </a:lnSpc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Memberi pedoman kerja yang seragam.</a:t>
            </a:r>
            <a:endParaRPr lang="en-US" sz="1350" dirty="0"/>
          </a:p>
          <a:p>
            <a:pPr marL="342900" indent="-342900">
              <a:lnSpc>
                <a:spcPts val="2400"/>
              </a:lnSpc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Mempercepat proses belajar pegawai baru.</a:t>
            </a:r>
            <a:endParaRPr lang="en-US" sz="1350" dirty="0"/>
          </a:p>
          <a:p>
            <a:pPr marL="342900" indent="-342900">
              <a:lnSpc>
                <a:spcPts val="2400"/>
              </a:lnSpc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Mengurangi kesalahan administratif.</a:t>
            </a:r>
            <a:endParaRPr lang="en-US" sz="1350" dirty="0"/>
          </a:p>
          <a:p>
            <a:pPr marL="342900" indent="-342900">
              <a:lnSpc>
                <a:spcPts val="2400"/>
              </a:lnSpc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Meningkatkan ketepatan pelayanan kantor.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30352" y="1943100"/>
            <a:ext cx="808329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7200"/>
              </a:lnSpc>
              <a:buNone/>
            </a:pPr>
            <a:r>
              <a:rPr lang="en-US" sz="4800" dirty="0">
                <a:solidFill>
                  <a:srgbClr val="0F172A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Alat-Alat Sistem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914400" y="3009900"/>
            <a:ext cx="7315200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Alat sistem adalah sarana yang dipakai untuk menjalankan, mencatat, mengolah, menyimpan, dan mengendalikan pekerjaan kantor agar sistem berjalan efektif.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514350"/>
            <a:ext cx="2489150" cy="2533650"/>
          </a:xfrm>
          <a:prstGeom prst="roundRect">
            <a:avLst>
              <a:gd name="adj" fmla="val 88165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327350" y="514350"/>
            <a:ext cx="2489150" cy="2533650"/>
          </a:xfrm>
          <a:prstGeom prst="roundRect">
            <a:avLst>
              <a:gd name="adj" fmla="val 88165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45101" y="514350"/>
            <a:ext cx="2489299" cy="2533650"/>
          </a:xfrm>
          <a:prstGeom prst="roundRect">
            <a:avLst>
              <a:gd name="adj" fmla="val 8816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09600" y="3276600"/>
            <a:ext cx="2489150" cy="2343150"/>
          </a:xfrm>
          <a:prstGeom prst="roundRect">
            <a:avLst>
              <a:gd name="adj" fmla="val 93659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3327350" y="3276600"/>
            <a:ext cx="2489150" cy="2343150"/>
          </a:xfrm>
          <a:prstGeom prst="roundRect">
            <a:avLst>
              <a:gd name="adj" fmla="val 93659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6045101" y="3276600"/>
            <a:ext cx="2489299" cy="2343150"/>
          </a:xfrm>
          <a:prstGeom prst="roundRect">
            <a:avLst>
              <a:gd name="adj" fmla="val 93659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2603500" y="-133350"/>
            <a:ext cx="808329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400"/>
              </a:lnSpc>
              <a:buNone/>
            </a:pPr>
            <a:r>
              <a:rPr lang="en-US" sz="3600" dirty="0">
                <a:solidFill>
                  <a:srgbClr val="0F172A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Jenis Alat Sistem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885825" y="790575"/>
            <a:ext cx="197543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27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📄</a:t>
            </a:r>
            <a:endParaRPr lang="en-US" sz="2700" dirty="0"/>
          </a:p>
        </p:txBody>
      </p:sp>
      <p:sp>
        <p:nvSpPr>
          <p:cNvPr id="10" name="Text 8"/>
          <p:cNvSpPr/>
          <p:nvPr/>
        </p:nvSpPr>
        <p:spPr>
          <a:xfrm>
            <a:off x="885825" y="1285875"/>
            <a:ext cx="197543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Formulir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885825" y="1628775"/>
            <a:ext cx="19367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Dipakai untuk menghimpun data secara seragam, seperti formulir surat masuk, cuti, dan disposisi.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603575" y="790575"/>
            <a:ext cx="197543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27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🗂️</a:t>
            </a:r>
            <a:endParaRPr lang="en-US" sz="2700" dirty="0"/>
          </a:p>
        </p:txBody>
      </p:sp>
      <p:sp>
        <p:nvSpPr>
          <p:cNvPr id="13" name="Text 11"/>
          <p:cNvSpPr/>
          <p:nvPr/>
        </p:nvSpPr>
        <p:spPr>
          <a:xfrm>
            <a:off x="3603575" y="1285875"/>
            <a:ext cx="197543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Arsip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3603575" y="1628775"/>
            <a:ext cx="19367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Menyimpan dokumen agar mudah ditemukan kembali saat dibutuhkan.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321326" y="790575"/>
            <a:ext cx="197558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27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📘</a:t>
            </a:r>
            <a:endParaRPr lang="en-US" sz="2700" dirty="0"/>
          </a:p>
        </p:txBody>
      </p:sp>
      <p:sp>
        <p:nvSpPr>
          <p:cNvPr id="16" name="Text 14"/>
          <p:cNvSpPr/>
          <p:nvPr/>
        </p:nvSpPr>
        <p:spPr>
          <a:xfrm>
            <a:off x="6321326" y="1285875"/>
            <a:ext cx="197558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Buku/Pedoman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6321326" y="1628775"/>
            <a:ext cx="1936849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Berisi aturan, SOP, dan petunjuk kerja sebagai acuan operasional kantor.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85825" y="3552825"/>
            <a:ext cx="197543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27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💻</a:t>
            </a:r>
            <a:endParaRPr lang="en-US" sz="2700" dirty="0"/>
          </a:p>
        </p:txBody>
      </p:sp>
      <p:sp>
        <p:nvSpPr>
          <p:cNvPr id="19" name="Text 17"/>
          <p:cNvSpPr/>
          <p:nvPr/>
        </p:nvSpPr>
        <p:spPr>
          <a:xfrm>
            <a:off x="885825" y="4048125"/>
            <a:ext cx="197543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Komputer &amp; Laptop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885825" y="4391025"/>
            <a:ext cx="19367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Mengolah data, membuat dokumen, dan menjalankan aplikasi administrasi.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603575" y="3552825"/>
            <a:ext cx="197543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27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🖨️</a:t>
            </a:r>
            <a:endParaRPr lang="en-US" sz="2700" dirty="0"/>
          </a:p>
        </p:txBody>
      </p:sp>
      <p:sp>
        <p:nvSpPr>
          <p:cNvPr id="22" name="Text 20"/>
          <p:cNvSpPr/>
          <p:nvPr/>
        </p:nvSpPr>
        <p:spPr>
          <a:xfrm>
            <a:off x="3603575" y="4048125"/>
            <a:ext cx="197543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Printer &amp; Scanner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3603575" y="4391025"/>
            <a:ext cx="19367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Mencetak dokumen serta mengubah dokumen fisik menjadi digital.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321326" y="3552825"/>
            <a:ext cx="197558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000"/>
              </a:lnSpc>
              <a:buNone/>
            </a:pPr>
            <a:r>
              <a:rPr lang="en-US" sz="27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📞</a:t>
            </a:r>
            <a:endParaRPr lang="en-US" sz="2700" dirty="0"/>
          </a:p>
        </p:txBody>
      </p:sp>
      <p:sp>
        <p:nvSpPr>
          <p:cNvPr id="25" name="Text 23"/>
          <p:cNvSpPr/>
          <p:nvPr/>
        </p:nvSpPr>
        <p:spPr>
          <a:xfrm>
            <a:off x="6321326" y="4048125"/>
            <a:ext cx="1936849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Telepon &amp; Komunikasi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6321326" y="4657725"/>
            <a:ext cx="1936849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Memperlancar koordinasi internal maupun layanan kepada pihak luar.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58902" y="619125"/>
            <a:ext cx="3810000" cy="4286250"/>
          </a:xfrm>
          <a:prstGeom prst="roundRect">
            <a:avLst>
              <a:gd name="adj" fmla="val 576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261484" y="695325"/>
            <a:ext cx="4651927" cy="4286250"/>
          </a:xfrm>
          <a:prstGeom prst="roundRect">
            <a:avLst>
              <a:gd name="adj" fmla="val 5760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5038725" y="2000250"/>
            <a:ext cx="3181350" cy="171450"/>
          </a:xfrm>
          <a:prstGeom prst="roundRect">
            <a:avLst>
              <a:gd name="adj" fmla="val 53280000"/>
            </a:avLst>
          </a:prstGeom>
          <a:solidFill>
            <a:srgbClr val="2563EB">
              <a:alpha val="12000"/>
            </a:srgbClr>
          </a:solidFill>
          <a:ln/>
        </p:spPr>
        <p:txBody>
          <a:bodyPr wrap="none" lIns="0" tIns="0" rIns="0" bIns="0" rtlCol="0" anchor="ctr">
            <a:normAutofit fontScale="47500" lnSpcReduction="20000"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038725" y="2667000"/>
            <a:ext cx="3181350" cy="171450"/>
          </a:xfrm>
          <a:prstGeom prst="roundRect">
            <a:avLst>
              <a:gd name="adj" fmla="val 53280000"/>
            </a:avLst>
          </a:prstGeom>
          <a:solidFill>
            <a:srgbClr val="2563EB">
              <a:alpha val="12000"/>
            </a:srgbClr>
          </a:solidFill>
          <a:ln/>
        </p:spPr>
        <p:txBody>
          <a:bodyPr wrap="none" lIns="0" tIns="0" rIns="0" bIns="0" rtlCol="0" anchor="ctr">
            <a:normAutofit fontScale="47500" lnSpcReduction="20000"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038725" y="3333750"/>
            <a:ext cx="3181350" cy="171450"/>
          </a:xfrm>
          <a:prstGeom prst="roundRect">
            <a:avLst>
              <a:gd name="adj" fmla="val 53280000"/>
            </a:avLst>
          </a:prstGeom>
          <a:solidFill>
            <a:srgbClr val="2563EB">
              <a:alpha val="12000"/>
            </a:srgbClr>
          </a:solidFill>
          <a:ln/>
        </p:spPr>
        <p:txBody>
          <a:bodyPr wrap="none" lIns="0" tIns="0" rIns="0" bIns="0" rtlCol="0" anchor="ctr">
            <a:normAutofit fontScale="47500" lnSpcReduction="20000"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5038725" y="4000500"/>
            <a:ext cx="3181350" cy="171450"/>
          </a:xfrm>
          <a:prstGeom prst="roundRect">
            <a:avLst>
              <a:gd name="adj" fmla="val 53280000"/>
            </a:avLst>
          </a:prstGeom>
          <a:solidFill>
            <a:srgbClr val="2563EB">
              <a:alpha val="12000"/>
            </a:srgbClr>
          </a:solidFill>
          <a:ln/>
        </p:spPr>
        <p:txBody>
          <a:bodyPr wrap="none" lIns="0" tIns="0" rIns="0" bIns="0" rtlCol="0" anchor="ctr">
            <a:normAutofit fontScale="47500" lnSpcReduction="20000"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09600" y="-66675"/>
            <a:ext cx="808329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400"/>
              </a:lnSpc>
              <a:buNone/>
            </a:pPr>
            <a:r>
              <a:rPr lang="en-US" sz="3600" dirty="0">
                <a:solidFill>
                  <a:srgbClr val="0F172A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Perangkat Digital Penunjang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923925" y="1238250"/>
            <a:ext cx="3244977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Aplikasi dan platform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23925" y="1695450"/>
            <a:ext cx="3181350" cy="24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00"/>
              </a:lnSpc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Pengolah kata untuk surat, memo, dan laporan.</a:t>
            </a:r>
            <a:endParaRPr lang="en-US" sz="1350" dirty="0"/>
          </a:p>
          <a:p>
            <a:pPr marL="342900" indent="-342900">
              <a:lnSpc>
                <a:spcPts val="2400"/>
              </a:lnSpc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Lembar kerja untuk data, rekap, dan anggaran.</a:t>
            </a:r>
            <a:endParaRPr lang="en-US" sz="1350" dirty="0"/>
          </a:p>
          <a:p>
            <a:pPr marL="342900" indent="-342900">
              <a:lnSpc>
                <a:spcPts val="2400"/>
              </a:lnSpc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Email dan aplikasi konferensi untuk komunikasi cepat.</a:t>
            </a:r>
            <a:endParaRPr lang="en-US" sz="1350" dirty="0"/>
          </a:p>
          <a:p>
            <a:pPr marL="342900" indent="-342900">
              <a:lnSpc>
                <a:spcPts val="2400"/>
              </a:lnSpc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Sistem manajemen dokumen untuk kolaborasi dan penyimpanan.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5038725" y="1238250"/>
            <a:ext cx="3244977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Fungsi utama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5038725" y="1695450"/>
            <a:ext cx="120472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Kecepatan kerja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858125" y="1695450"/>
            <a:ext cx="36918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90%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038725" y="2362200"/>
            <a:ext cx="89382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Akurasi data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877175" y="2362200"/>
            <a:ext cx="34975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85%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038725" y="3028950"/>
            <a:ext cx="127273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Kemudahan arsip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877175" y="3028950"/>
            <a:ext cx="34975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88%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038725" y="3695700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Koordinasi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877175" y="3695700"/>
            <a:ext cx="34975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92%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485638" y="4200525"/>
            <a:ext cx="2529277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500"/>
              </a:lnSpc>
              <a:buNone/>
            </a:pPr>
            <a:r>
              <a:rPr lang="en-US" sz="1050" dirty="0">
                <a:solidFill>
                  <a:srgbClr val="64748B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Persentase pada diagram bersifat ilustratif untuk menunjukkan kontribusi alat digital terhadap efektivitas kerja kantor.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90331" y="942975"/>
            <a:ext cx="2489150" cy="2076450"/>
          </a:xfrm>
          <a:prstGeom prst="roundRect">
            <a:avLst>
              <a:gd name="adj" fmla="val 105688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327350" y="990600"/>
            <a:ext cx="2489150" cy="2076450"/>
          </a:xfrm>
          <a:prstGeom prst="roundRect">
            <a:avLst>
              <a:gd name="adj" fmla="val 105688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45101" y="990600"/>
            <a:ext cx="2489299" cy="2076450"/>
          </a:xfrm>
          <a:prstGeom prst="roundRect">
            <a:avLst>
              <a:gd name="adj" fmla="val 105688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09600" y="3295650"/>
            <a:ext cx="2489150" cy="1847850"/>
          </a:xfrm>
          <a:prstGeom prst="roundRect">
            <a:avLst>
              <a:gd name="adj" fmla="val 118763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3327350" y="3295650"/>
            <a:ext cx="2489150" cy="1847850"/>
          </a:xfrm>
          <a:prstGeom prst="roundRect">
            <a:avLst>
              <a:gd name="adj" fmla="val 118763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6045101" y="3295650"/>
            <a:ext cx="2489299" cy="1847850"/>
          </a:xfrm>
          <a:prstGeom prst="roundRect">
            <a:avLst>
              <a:gd name="adj" fmla="val 118763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09600" y="0"/>
            <a:ext cx="808329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400"/>
              </a:lnSpc>
              <a:buNone/>
            </a:pPr>
            <a:r>
              <a:rPr lang="en-US" sz="3600" dirty="0">
                <a:solidFill>
                  <a:srgbClr val="0F172A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Contoh Penerapan di Kantor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885825" y="1266825"/>
            <a:ext cx="197543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Surat Masuk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885825" y="1647825"/>
            <a:ext cx="19367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Formulir agenda digunakan untuk mencatat nomor surat, tanggal, asal surat, dan disposisi pimpinan.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603575" y="1266825"/>
            <a:ext cx="197543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Pengarsipan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603575" y="1647825"/>
            <a:ext cx="19367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Dokumen disimpan dalam map, lemari arsip, serta backup digital agar mudah dicari kembali.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321326" y="1266825"/>
            <a:ext cx="197558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Laporan Bulanan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321326" y="1647825"/>
            <a:ext cx="1936849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Data dihimpun melalui spreadsheet lalu diproses menjadi laporan untuk pimpinan.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85825" y="3571875"/>
            <a:ext cx="197543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Pelayanan Tamu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885825" y="3952875"/>
            <a:ext cx="19367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Buku tamu atau aplikasi registrasi membantu pencatatan identitas dan tujuan kunjungan.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603575" y="3571875"/>
            <a:ext cx="197543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Komunikasi Internal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3603575" y="3952875"/>
            <a:ext cx="19367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Email dan grup kerja mempercepat distribusi informasi antarunit.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321326" y="3571875"/>
            <a:ext cx="197558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Pengendalian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321326" y="3952875"/>
            <a:ext cx="1936849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SOP dan checklist memudahkan pimpinan menilai ketepatan proses administrasi.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1666875"/>
            <a:ext cx="2489150" cy="2381250"/>
          </a:xfrm>
          <a:prstGeom prst="roundRect">
            <a:avLst>
              <a:gd name="adj" fmla="val 9216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327350" y="1666875"/>
            <a:ext cx="2489150" cy="2381250"/>
          </a:xfrm>
          <a:prstGeom prst="roundRect">
            <a:avLst>
              <a:gd name="adj" fmla="val 9216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45101" y="1666875"/>
            <a:ext cx="2489299" cy="2381250"/>
          </a:xfrm>
          <a:prstGeom prst="roundRect">
            <a:avLst>
              <a:gd name="adj" fmla="val 92160"/>
            </a:avLst>
          </a:prstGeom>
          <a:solidFill>
            <a:srgbClr val="FFFFFF">
              <a:alpha val="85000"/>
            </a:srgbClr>
          </a:solidFill>
          <a:ln w="9525">
            <a:solidFill>
              <a:srgbClr val="000000"/>
            </a:solidFill>
          </a:ln>
          <a:effectLst>
            <a:outerShdw blurRad="285750" dist="95250" dir="5400000" algn="bl" rotWithShape="0">
              <a:srgbClr val="2563EB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30352" y="447675"/>
            <a:ext cx="808329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7200"/>
              </a:lnSpc>
              <a:buNone/>
            </a:pPr>
            <a:r>
              <a:rPr lang="en-US" sz="4800" dirty="0">
                <a:solidFill>
                  <a:srgbClr val="0F172A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Penutup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866458" y="1943100"/>
            <a:ext cx="197543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000"/>
              </a:lnSpc>
              <a:buNone/>
            </a:pPr>
            <a:r>
              <a:rPr lang="en-US" sz="27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885825" y="2438400"/>
            <a:ext cx="19367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Sistem perkantoran menata pekerjaan agar berjalan terarah dan seragam.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3584208" y="1943100"/>
            <a:ext cx="197543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000"/>
              </a:lnSpc>
              <a:buNone/>
            </a:pPr>
            <a:r>
              <a:rPr lang="en-US" sz="27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</a:t>
            </a:r>
            <a:endParaRPr lang="en-US" sz="2700" dirty="0"/>
          </a:p>
        </p:txBody>
      </p:sp>
      <p:sp>
        <p:nvSpPr>
          <p:cNvPr id="9" name="Text 7"/>
          <p:cNvSpPr/>
          <p:nvPr/>
        </p:nvSpPr>
        <p:spPr>
          <a:xfrm>
            <a:off x="3603575" y="2438400"/>
            <a:ext cx="1936700" cy="133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Alat sistem membantu pencatatan, pengolahan, penyimpanan, dan pengendalian kerja.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301957" y="1943100"/>
            <a:ext cx="197558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000"/>
              </a:lnSpc>
              <a:buNone/>
            </a:pPr>
            <a:r>
              <a:rPr lang="en-US" sz="2700" dirty="0">
                <a:solidFill>
                  <a:srgbClr val="0F172A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</a:t>
            </a:r>
            <a:endParaRPr lang="en-US" sz="2700" dirty="0"/>
          </a:p>
        </p:txBody>
      </p:sp>
      <p:sp>
        <p:nvSpPr>
          <p:cNvPr id="11" name="Text 9"/>
          <p:cNvSpPr/>
          <p:nvPr/>
        </p:nvSpPr>
        <p:spPr>
          <a:xfrm>
            <a:off x="6321326" y="2438400"/>
            <a:ext cx="1936849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Perpaduan prosedur dan teknologi membuat kantor lebih efektif, efisien, dan responsif.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530352" y="4429125"/>
            <a:ext cx="80832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dirty="0">
                <a:solidFill>
                  <a:srgbClr val="64748B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Terima kasih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15</TotalTime>
  <Words>580</Words>
  <Application>Microsoft Office PowerPoint</Application>
  <PresentationFormat>On-screen Show (16:9)</PresentationFormat>
  <Paragraphs>114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DM Serif Display</vt:lpstr>
      <vt:lpstr>Gill Sans MT</vt:lpstr>
      <vt:lpstr>Plus Jakarta Sans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Converted Presentation</dc:title>
  <dc:subject>PptxGenJS Presentation</dc:subject>
  <dc:creator>Perplexity</dc:creator>
  <cp:lastModifiedBy>King Ican</cp:lastModifiedBy>
  <cp:revision>2</cp:revision>
  <dcterms:created xsi:type="dcterms:W3CDTF">2026-04-15T13:11:50Z</dcterms:created>
  <dcterms:modified xsi:type="dcterms:W3CDTF">2026-04-22T14:47:23Z</dcterms:modified>
</cp:coreProperties>
</file>