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2.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notesMasterIdLst>
    <p:notesMasterId r:id="rId16"/>
  </p:notesMasterIdLst>
  <p:sldIdLst>
    <p:sldId id="256" r:id="rId2"/>
    <p:sldId id="257" r:id="rId3"/>
    <p:sldId id="259" r:id="rId4"/>
    <p:sldId id="260" r:id="rId5"/>
    <p:sldId id="262" r:id="rId6"/>
    <p:sldId id="263" r:id="rId7"/>
    <p:sldId id="265" r:id="rId8"/>
    <p:sldId id="266" r:id="rId9"/>
    <p:sldId id="268" r:id="rId10"/>
    <p:sldId id="269" r:id="rId11"/>
    <p:sldId id="271" r:id="rId12"/>
    <p:sldId id="272" r:id="rId13"/>
    <p:sldId id="274" r:id="rId14"/>
    <p:sldId id="275" r:id="rId15"/>
  </p:sldIdLst>
  <p:sldSz cx="16256000" cy="9144000"/>
  <p:notesSz cx="9144000" cy="16256000"/>
  <p:embeddedFontLst>
    <p:embeddedFont>
      <p:font typeface="Quattrocento Sans" panose="020B0502050000020003" pitchFamily="34" charset="0"/>
      <p:regular r:id="rId17"/>
    </p:embeddedFont>
    <p:embeddedFont>
      <p:font typeface="Unna" panose="020B0604020202020204" charset="0"/>
      <p:regular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49" d="100"/>
          <a:sy n="49" d="100"/>
        </p:scale>
        <p:origin x="219" y="3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ng Ican" userId="7289262f8061d4f9" providerId="LiveId" clId="{40BBB78F-344A-4FF4-A474-EEE17F410E54}"/>
    <pc:docChg chg="custSel modSld">
      <pc:chgData name="King Ican" userId="7289262f8061d4f9" providerId="LiveId" clId="{40BBB78F-344A-4FF4-A474-EEE17F410E54}" dt="2026-04-25T15:00:36.747" v="7" actId="478"/>
      <pc:docMkLst>
        <pc:docMk/>
      </pc:docMkLst>
      <pc:sldChg chg="delSp mod">
        <pc:chgData name="King Ican" userId="7289262f8061d4f9" providerId="LiveId" clId="{40BBB78F-344A-4FF4-A474-EEE17F410E54}" dt="2026-04-25T15:00:06.867" v="4" actId="478"/>
        <pc:sldMkLst>
          <pc:docMk/>
          <pc:sldMk cId="0" sldId="259"/>
        </pc:sldMkLst>
        <pc:spChg chg="del">
          <ac:chgData name="King Ican" userId="7289262f8061d4f9" providerId="LiveId" clId="{40BBB78F-344A-4FF4-A474-EEE17F410E54}" dt="2026-04-25T15:00:06.867" v="4" actId="478"/>
          <ac:spMkLst>
            <pc:docMk/>
            <pc:sldMk cId="0" sldId="259"/>
            <ac:spMk id="13" creationId="{00000000-0000-0000-0000-000000000000}"/>
          </ac:spMkLst>
        </pc:spChg>
      </pc:sldChg>
      <pc:sldChg chg="delSp mod">
        <pc:chgData name="King Ican" userId="7289262f8061d4f9" providerId="LiveId" clId="{40BBB78F-344A-4FF4-A474-EEE17F410E54}" dt="2026-04-25T15:00:13.317" v="5" actId="478"/>
        <pc:sldMkLst>
          <pc:docMk/>
          <pc:sldMk cId="0" sldId="260"/>
        </pc:sldMkLst>
        <pc:spChg chg="del">
          <ac:chgData name="King Ican" userId="7289262f8061d4f9" providerId="LiveId" clId="{40BBB78F-344A-4FF4-A474-EEE17F410E54}" dt="2026-04-25T15:00:13.317" v="5" actId="478"/>
          <ac:spMkLst>
            <pc:docMk/>
            <pc:sldMk cId="0" sldId="260"/>
            <ac:spMk id="10" creationId="{00000000-0000-0000-0000-000000000000}"/>
          </ac:spMkLst>
        </pc:spChg>
      </pc:sldChg>
      <pc:sldChg chg="delSp mod">
        <pc:chgData name="King Ican" userId="7289262f8061d4f9" providerId="LiveId" clId="{40BBB78F-344A-4FF4-A474-EEE17F410E54}" dt="2026-04-25T14:59:56.975" v="3" actId="478"/>
        <pc:sldMkLst>
          <pc:docMk/>
          <pc:sldMk cId="0" sldId="262"/>
        </pc:sldMkLst>
        <pc:spChg chg="del">
          <ac:chgData name="King Ican" userId="7289262f8061d4f9" providerId="LiveId" clId="{40BBB78F-344A-4FF4-A474-EEE17F410E54}" dt="2026-04-25T14:59:56.975" v="3" actId="478"/>
          <ac:spMkLst>
            <pc:docMk/>
            <pc:sldMk cId="0" sldId="262"/>
            <ac:spMk id="10" creationId="{00000000-0000-0000-0000-000000000000}"/>
          </ac:spMkLst>
        </pc:spChg>
      </pc:sldChg>
      <pc:sldChg chg="delSp modSp mod">
        <pc:chgData name="King Ican" userId="7289262f8061d4f9" providerId="LiveId" clId="{40BBB78F-344A-4FF4-A474-EEE17F410E54}" dt="2026-04-25T14:59:51.477" v="2" actId="478"/>
        <pc:sldMkLst>
          <pc:docMk/>
          <pc:sldMk cId="0" sldId="263"/>
        </pc:sldMkLst>
        <pc:spChg chg="del mod">
          <ac:chgData name="King Ican" userId="7289262f8061d4f9" providerId="LiveId" clId="{40BBB78F-344A-4FF4-A474-EEE17F410E54}" dt="2026-04-25T14:59:51.477" v="2" actId="478"/>
          <ac:spMkLst>
            <pc:docMk/>
            <pc:sldMk cId="0" sldId="263"/>
            <ac:spMk id="13" creationId="{00000000-0000-0000-0000-000000000000}"/>
          </ac:spMkLst>
        </pc:spChg>
      </pc:sldChg>
      <pc:sldChg chg="delSp mod">
        <pc:chgData name="King Ican" userId="7289262f8061d4f9" providerId="LiveId" clId="{40BBB78F-344A-4FF4-A474-EEE17F410E54}" dt="2026-04-25T14:59:43.751" v="0" actId="478"/>
        <pc:sldMkLst>
          <pc:docMk/>
          <pc:sldMk cId="0" sldId="265"/>
        </pc:sldMkLst>
        <pc:spChg chg="del">
          <ac:chgData name="King Ican" userId="7289262f8061d4f9" providerId="LiveId" clId="{40BBB78F-344A-4FF4-A474-EEE17F410E54}" dt="2026-04-25T14:59:43.751" v="0" actId="478"/>
          <ac:spMkLst>
            <pc:docMk/>
            <pc:sldMk cId="0" sldId="265"/>
            <ac:spMk id="8" creationId="{00000000-0000-0000-0000-000000000000}"/>
          </ac:spMkLst>
        </pc:spChg>
      </pc:sldChg>
      <pc:sldChg chg="delSp mod">
        <pc:chgData name="King Ican" userId="7289262f8061d4f9" providerId="LiveId" clId="{40BBB78F-344A-4FF4-A474-EEE17F410E54}" dt="2026-04-25T15:00:27.601" v="6" actId="478"/>
        <pc:sldMkLst>
          <pc:docMk/>
          <pc:sldMk cId="0" sldId="266"/>
        </pc:sldMkLst>
        <pc:spChg chg="del">
          <ac:chgData name="King Ican" userId="7289262f8061d4f9" providerId="LiveId" clId="{40BBB78F-344A-4FF4-A474-EEE17F410E54}" dt="2026-04-25T15:00:27.601" v="6" actId="478"/>
          <ac:spMkLst>
            <pc:docMk/>
            <pc:sldMk cId="0" sldId="266"/>
            <ac:spMk id="11" creationId="{00000000-0000-0000-0000-000000000000}"/>
          </ac:spMkLst>
        </pc:spChg>
      </pc:sldChg>
      <pc:sldChg chg="delSp mod">
        <pc:chgData name="King Ican" userId="7289262f8061d4f9" providerId="LiveId" clId="{40BBB78F-344A-4FF4-A474-EEE17F410E54}" dt="2026-04-25T15:00:36.747" v="7" actId="478"/>
        <pc:sldMkLst>
          <pc:docMk/>
          <pc:sldMk cId="0" sldId="271"/>
        </pc:sldMkLst>
        <pc:spChg chg="del">
          <ac:chgData name="King Ican" userId="7289262f8061d4f9" providerId="LiveId" clId="{40BBB78F-344A-4FF4-A474-EEE17F410E54}" dt="2026-04-25T15:00:36.747" v="7" actId="478"/>
          <ac:spMkLst>
            <pc:docMk/>
            <pc:sldMk cId="0" sldId="271"/>
            <ac:spMk id="11" creationId="{00000000-0000-0000-0000-000000000000}"/>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col"/>
        <c:grouping val="clustered"/>
        <c:varyColors val="0"/>
        <c:ser>
          <c:idx val="0"/>
          <c:order val="0"/>
          <c:tx>
            <c:strRef>
              <c:f>Sheet1!$B$1</c:f>
              <c:strCache>
                <c:ptCount val="1"/>
                <c:pt idx="0">
                  <c:v>Pengguna (miliar)</c:v>
                </c:pt>
              </c:strCache>
            </c:strRef>
          </c:tx>
          <c:spPr>
            <a:solidFill>
              <a:srgbClr val="1B3A5C"/>
            </a:solidFill>
            <a:effectLst/>
          </c:spPr>
          <c:invertIfNegative val="0"/>
          <c:dLbls>
            <c:numFmt formatCode="#,##0" sourceLinked="0"/>
            <c:spPr>
              <a:noFill/>
              <a:ln>
                <a:noFill/>
              </a:ln>
              <a:effectLst/>
            </c:spPr>
            <c:txPr>
              <a:bodyPr/>
              <a:lstStyle/>
              <a:p>
                <a:pPr>
                  <a:defRPr sz="1200" b="0" i="0" u="none" strike="noStrike">
                    <a:solidFill>
                      <a:srgbClr val="2D2D2D"/>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2019</c:v>
                </c:pt>
                <c:pt idx="1">
                  <c:v>2021</c:v>
                </c:pt>
                <c:pt idx="2">
                  <c:v>2023</c:v>
                </c:pt>
                <c:pt idx="3">
                  <c:v>2025</c:v>
                </c:pt>
              </c:strCache>
            </c:strRef>
          </c:cat>
          <c:val>
            <c:numRef>
              <c:f>Sheet1!$B$2:$B$5</c:f>
              <c:numCache>
                <c:formatCode>General</c:formatCode>
                <c:ptCount val="4"/>
                <c:pt idx="0">
                  <c:v>4.0999999999999996</c:v>
                </c:pt>
                <c:pt idx="1">
                  <c:v>4.9000000000000004</c:v>
                </c:pt>
                <c:pt idx="2">
                  <c:v>5.4</c:v>
                </c:pt>
                <c:pt idx="3">
                  <c:v>6</c:v>
                </c:pt>
              </c:numCache>
            </c:numRef>
          </c:val>
          <c:extLst>
            <c:ext xmlns:c16="http://schemas.microsoft.com/office/drawing/2014/chart" uri="{C3380CC4-5D6E-409C-BE32-E72D297353CC}">
              <c16:uniqueId val="{00000000-2AF1-4B47-B3C9-FEC2028A9B05}"/>
            </c:ext>
          </c:extLst>
        </c:ser>
        <c:dLbls>
          <c:showLegendKey val="0"/>
          <c:showVal val="1"/>
          <c:showCatName val="0"/>
          <c:showSerName val="0"/>
          <c:showPercent val="0"/>
          <c:showBubbleSize val="0"/>
        </c:dLbls>
        <c:gapWidth val="25"/>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6B7B8D"/>
                </a:solidFill>
                <a:latin typeface="Arial"/>
              </a:defRPr>
            </a:pPr>
            <a:endParaRPr lang="en-US"/>
          </a:p>
        </c:txPr>
        <c:crossAx val="2094734552"/>
        <c:crosses val="autoZero"/>
        <c:auto val="1"/>
        <c:lblAlgn val="ctr"/>
        <c:lblOffset val="100"/>
        <c:noMultiLvlLbl val="1"/>
      </c:catAx>
      <c:valAx>
        <c:axId val="2094734552"/>
        <c:scaling>
          <c:orientation val="minMax"/>
        </c:scaling>
        <c:delete val="1"/>
        <c:axPos val="l"/>
        <c:majorGridlines>
          <c:spPr>
            <a:ln w="12700" cap="flat">
              <a:solidFill>
                <a:srgbClr val="E0E6F1"/>
              </a:solidFill>
              <a:prstDash val="solid"/>
              <a:round/>
            </a:ln>
          </c:spPr>
        </c:majorGridlines>
        <c:numFmt formatCode="General" sourceLinked="0"/>
        <c:majorTickMark val="out"/>
        <c:minorTickMark val="none"/>
        <c:tickLblPos val="nextTo"/>
        <c:crossAx val="2094734554"/>
        <c:crosses val="autoZero"/>
        <c:crossBetween val="between"/>
      </c:valAx>
      <c:spPr>
        <a:noFill/>
        <a:ln>
          <a:noFill/>
        </a:ln>
        <a:effectLst/>
      </c:spPr>
    </c:plotArea>
    <c:plotVisOnly val="1"/>
    <c:dispBlanksAs val="span"/>
    <c:showDLblsOverMax val="1"/>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bar"/>
        <c:grouping val="clustered"/>
        <c:varyColors val="0"/>
        <c:ser>
          <c:idx val="0"/>
          <c:order val="0"/>
          <c:tx>
            <c:strRef>
              <c:f>Sheet1!$B$1</c:f>
              <c:strCache>
                <c:ptCount val="1"/>
                <c:pt idx="0">
                  <c:v>Persentase (%)</c:v>
                </c:pt>
              </c:strCache>
            </c:strRef>
          </c:tx>
          <c:spPr>
            <a:solidFill>
              <a:srgbClr val="1B3A5C"/>
            </a:solidFill>
            <a:effectLst/>
          </c:spPr>
          <c:invertIfNegative val="0"/>
          <c:dLbls>
            <c:numFmt formatCode="#,##0" sourceLinked="0"/>
            <c:spPr>
              <a:noFill/>
              <a:ln>
                <a:noFill/>
              </a:ln>
              <a:effectLst/>
            </c:spPr>
            <c:txPr>
              <a:bodyPr/>
              <a:lstStyle/>
              <a:p>
                <a:pPr>
                  <a:defRPr sz="1200" b="0" i="0" u="none" strike="noStrike">
                    <a:solidFill>
                      <a:srgbClr val="2D2D2D"/>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Remote workers lebih produktif</c:v>
                </c:pt>
                <c:pt idx="1">
                  <c:v>Manajer: tim lebih produktif</c:v>
                </c:pt>
                <c:pt idx="2">
                  <c:v>Focused work lebih mudah</c:v>
                </c:pt>
                <c:pt idx="3">
                  <c:v>Stres lebih mudah dikelola</c:v>
                </c:pt>
              </c:strCache>
            </c:strRef>
          </c:cat>
          <c:val>
            <c:numRef>
              <c:f>Sheet1!$B$2:$B$5</c:f>
              <c:numCache>
                <c:formatCode>General</c:formatCode>
                <c:ptCount val="4"/>
                <c:pt idx="0">
                  <c:v>77</c:v>
                </c:pt>
                <c:pt idx="1">
                  <c:v>70</c:v>
                </c:pt>
                <c:pt idx="2">
                  <c:v>70</c:v>
                </c:pt>
                <c:pt idx="3">
                  <c:v>65</c:v>
                </c:pt>
              </c:numCache>
            </c:numRef>
          </c:val>
          <c:extLst>
            <c:ext xmlns:c16="http://schemas.microsoft.com/office/drawing/2014/chart" uri="{C3380CC4-5D6E-409C-BE32-E72D297353CC}">
              <c16:uniqueId val="{00000000-15EF-44BB-A7C6-A513C3695444}"/>
            </c:ext>
          </c:extLst>
        </c:ser>
        <c:dLbls>
          <c:showLegendKey val="0"/>
          <c:showVal val="1"/>
          <c:showCatName val="0"/>
          <c:showSerName val="0"/>
          <c:showPercent val="0"/>
          <c:showBubbleSize val="0"/>
        </c:dLbls>
        <c:gapWidth val="25"/>
        <c:axId val="2094734554"/>
        <c:axId val="2094734552"/>
      </c:barChart>
      <c:catAx>
        <c:axId val="2094734554"/>
        <c:scaling>
          <c:orientation val="minMax"/>
        </c:scaling>
        <c:delete val="1"/>
        <c:axPos val="l"/>
        <c:numFmt formatCode="General" sourceLinked="1"/>
        <c:majorTickMark val="out"/>
        <c:minorTickMark val="none"/>
        <c:tickLblPos val="nextTo"/>
        <c:crossAx val="2094734552"/>
        <c:crosses val="autoZero"/>
        <c:auto val="1"/>
        <c:lblAlgn val="ctr"/>
        <c:lblOffset val="100"/>
        <c:noMultiLvlLbl val="1"/>
      </c:catAx>
      <c:valAx>
        <c:axId val="2094734552"/>
        <c:scaling>
          <c:orientation val="minMax"/>
        </c:scaling>
        <c:delete val="0"/>
        <c:axPos val="b"/>
        <c:numFmt formatCode="General" sourceLinked="0"/>
        <c:majorTickMark val="out"/>
        <c:minorTickMark val="none"/>
        <c:tickLblPos val="low"/>
        <c:spPr>
          <a:ln w="12700" cap="flat">
            <a:solidFill>
              <a:srgbClr val="888888"/>
            </a:solidFill>
            <a:prstDash val="solid"/>
            <a:round/>
          </a:ln>
        </c:spPr>
        <c:txPr>
          <a:bodyPr/>
          <a:lstStyle/>
          <a:p>
            <a:pPr>
              <a:defRPr sz="1100" b="0" i="0" u="none" strike="noStrike">
                <a:solidFill>
                  <a:srgbClr val="6B7B8D"/>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620223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PPTIST_MASTER">
    <p:bg>
      <p:bgPr>
        <a:solidFill>
          <a:srgbClr val="FFFFFF"/>
        </a:solidFill>
        <a:effectLst/>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https://kimi-img.moonshot.cn/pub/slides/okc/c7533ntj6r5ym/mnt/agents/output/office_comm_tech/images/3_ICT_Information_Technology_in_Server.png"/>
          <p:cNvPicPr>
            <a:picLocks noChangeAspect="1"/>
          </p:cNvPicPr>
          <p:nvPr/>
        </p:nvPicPr>
        <p:blipFill>
          <a:blip r:embed="rId3"/>
          <a:srcRect t="7865" b="7865"/>
          <a:stretch/>
        </p:blipFill>
        <p:spPr>
          <a:xfrm>
            <a:off x="0" y="0"/>
            <a:ext cx="16256000" cy="9144000"/>
          </a:xfrm>
          <a:prstGeom prst="rect">
            <a:avLst/>
          </a:prstGeom>
        </p:spPr>
      </p:pic>
      <p:sp>
        <p:nvSpPr>
          <p:cNvPr id="3" name="Shape 0"/>
          <p:cNvSpPr/>
          <p:nvPr/>
        </p:nvSpPr>
        <p:spPr>
          <a:xfrm>
            <a:off x="0" y="0"/>
            <a:ext cx="16256000" cy="9144000"/>
          </a:xfrm>
          <a:prstGeom prst="rect">
            <a:avLst/>
          </a:prstGeom>
          <a:gradFill flip="none" rotWithShape="1">
            <a:gsLst>
              <a:gs pos="0">
                <a:srgbClr val="1B3A5C">
                  <a:alpha val="94000"/>
                </a:srgbClr>
              </a:gs>
              <a:gs pos="60000">
                <a:srgbClr val="1B3A5C">
                  <a:alpha val="63000"/>
                </a:srgbClr>
              </a:gs>
              <a:gs pos="100000">
                <a:srgbClr val="1B3A5C">
                  <a:alpha val="13000"/>
                </a:srgbClr>
              </a:gs>
            </a:gsLst>
            <a:lin ang="0" scaled="1"/>
          </a:gradFill>
          <a:ln w="12700">
            <a:solidFill>
              <a:srgbClr val="333333"/>
            </a:solidFill>
            <a:prstDash val="solid"/>
          </a:ln>
        </p:spPr>
      </p:sp>
      <p:sp>
        <p:nvSpPr>
          <p:cNvPr id="4" name="Text 1"/>
          <p:cNvSpPr/>
          <p:nvPr/>
        </p:nvSpPr>
        <p:spPr>
          <a:xfrm>
            <a:off x="1016000" y="3048000"/>
            <a:ext cx="11183434" cy="1651000"/>
          </a:xfrm>
          <a:prstGeom prst="rect">
            <a:avLst/>
          </a:prstGeom>
          <a:noFill/>
          <a:ln/>
        </p:spPr>
        <p:txBody>
          <a:bodyPr wrap="square" lIns="0" tIns="0" rIns="0" bIns="0" rtlCol="0" anchor="ctr"/>
          <a:lstStyle/>
          <a:p>
            <a:pPr>
              <a:lnSpc>
                <a:spcPct val="120000"/>
              </a:lnSpc>
            </a:pPr>
            <a:r>
              <a:rPr lang="en-US" sz="4800" dirty="0">
                <a:solidFill>
                  <a:srgbClr val="FFFFFF"/>
                </a:solidFill>
                <a:latin typeface="Unna" pitchFamily="34" charset="0"/>
                <a:ea typeface="Unna" pitchFamily="34" charset="-122"/>
                <a:cs typeface="Unna" pitchFamily="34" charset="-120"/>
              </a:rPr>
              <a:t>Teknologi Komunikasi</a:t>
            </a:r>
            <a:endParaRPr lang="en-US" sz="4800" dirty="0"/>
          </a:p>
          <a:p>
            <a:pPr>
              <a:lnSpc>
                <a:spcPct val="120000"/>
              </a:lnSpc>
            </a:pPr>
            <a:r>
              <a:rPr lang="en-US" sz="4800" dirty="0">
                <a:solidFill>
                  <a:srgbClr val="FFFFFF"/>
                </a:solidFill>
                <a:latin typeface="Unna" pitchFamily="34" charset="0"/>
                <a:ea typeface="Unna" pitchFamily="34" charset="-122"/>
                <a:cs typeface="Unna" pitchFamily="34" charset="-120"/>
              </a:rPr>
              <a:t>Perkantoran</a:t>
            </a:r>
            <a:endParaRPr lang="en-US" sz="4800" dirty="0"/>
          </a:p>
        </p:txBody>
      </p:sp>
      <p:sp>
        <p:nvSpPr>
          <p:cNvPr id="5" name="Text 2"/>
          <p:cNvSpPr/>
          <p:nvPr/>
        </p:nvSpPr>
        <p:spPr>
          <a:xfrm>
            <a:off x="882185" y="6689492"/>
            <a:ext cx="7620000" cy="1016000"/>
          </a:xfrm>
          <a:prstGeom prst="rect">
            <a:avLst/>
          </a:prstGeom>
          <a:noFill/>
          <a:ln/>
        </p:spPr>
        <p:txBody>
          <a:bodyPr wrap="square" lIns="0" tIns="0" rIns="0" bIns="0" rtlCol="0" anchor="t"/>
          <a:lstStyle/>
          <a:p>
            <a:pPr>
              <a:lnSpc>
                <a:spcPct val="150000"/>
              </a:lnSpc>
            </a:pPr>
            <a:r>
              <a:rPr lang="en-US" sz="4800" dirty="0">
                <a:solidFill>
                  <a:srgbClr val="FFFFFF">
                    <a:alpha val="80000"/>
                  </a:srgbClr>
                </a:solidFill>
                <a:latin typeface="Quattrocento Sans" pitchFamily="34" charset="0"/>
                <a:ea typeface="Quattrocento Sans" pitchFamily="34" charset="-122"/>
                <a:cs typeface="Quattrocento Sans" pitchFamily="34" charset="-120"/>
              </a:rPr>
              <a:t>Lia </a:t>
            </a:r>
            <a:r>
              <a:rPr lang="en-US" sz="4800" dirty="0" err="1">
                <a:solidFill>
                  <a:srgbClr val="FFFFFF">
                    <a:alpha val="80000"/>
                  </a:srgbClr>
                </a:solidFill>
                <a:latin typeface="Quattrocento Sans" pitchFamily="34" charset="0"/>
                <a:ea typeface="Quattrocento Sans" pitchFamily="34" charset="-122"/>
                <a:cs typeface="Quattrocento Sans" pitchFamily="34" charset="-120"/>
              </a:rPr>
              <a:t>Marthalia,S.Pd,MM</a:t>
            </a:r>
            <a:endParaRPr lang="en-US" sz="4800" dirty="0"/>
          </a:p>
        </p:txBody>
      </p:sp>
      <p:sp>
        <p:nvSpPr>
          <p:cNvPr id="6" name="Shape 3"/>
          <p:cNvSpPr/>
          <p:nvPr/>
        </p:nvSpPr>
        <p:spPr>
          <a:xfrm>
            <a:off x="1016000" y="4826000"/>
            <a:ext cx="1524000" cy="0"/>
          </a:xfrm>
          <a:prstGeom prst="straightConnector1">
            <a:avLst/>
          </a:prstGeom>
          <a:noFill/>
          <a:ln w="38100">
            <a:solidFill>
              <a:srgbClr val="C49A3B"/>
            </a:solidFill>
            <a:prstDash val="solid"/>
            <a:headEnd type="none"/>
            <a:tailEnd type="none"/>
          </a:ln>
        </p:spPr>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name="Slide 14">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16256000" cy="457200"/>
          </a:xfrm>
          <a:prstGeom prst="rect">
            <a:avLst/>
          </a:prstGeom>
          <a:solidFill>
            <a:srgbClr val="1B3A5C"/>
          </a:solidFill>
          <a:ln/>
        </p:spPr>
      </p:sp>
      <p:sp>
        <p:nvSpPr>
          <p:cNvPr id="3" name="Text 1"/>
          <p:cNvSpPr/>
          <p:nvPr/>
        </p:nvSpPr>
        <p:spPr>
          <a:xfrm>
            <a:off x="762000" y="0"/>
            <a:ext cx="14732000" cy="457200"/>
          </a:xfrm>
          <a:prstGeom prst="rect">
            <a:avLst/>
          </a:prstGeom>
          <a:noFill/>
          <a:ln/>
        </p:spPr>
        <p:txBody>
          <a:bodyPr wrap="none" lIns="0" tIns="0" rIns="0" bIns="0" rtlCol="0" anchor="ctr"/>
          <a:lstStyle/>
          <a:p>
            <a:pPr algn="ctr">
              <a:lnSpc>
                <a:spcPct val="120000"/>
              </a:lnSpc>
            </a:pPr>
            <a:endParaRPr lang="en-US" sz="1200" dirty="0"/>
          </a:p>
        </p:txBody>
      </p:sp>
      <p:sp>
        <p:nvSpPr>
          <p:cNvPr id="4" name="Shape 2"/>
          <p:cNvSpPr/>
          <p:nvPr/>
        </p:nvSpPr>
        <p:spPr>
          <a:xfrm>
            <a:off x="762000" y="711200"/>
            <a:ext cx="50800" cy="355600"/>
          </a:xfrm>
          <a:prstGeom prst="rect">
            <a:avLst/>
          </a:prstGeom>
          <a:solidFill>
            <a:srgbClr val="C49A3B"/>
          </a:solidFill>
          <a:ln/>
        </p:spPr>
      </p:sp>
      <p:sp>
        <p:nvSpPr>
          <p:cNvPr id="5" name="Text 3"/>
          <p:cNvSpPr/>
          <p:nvPr/>
        </p:nvSpPr>
        <p:spPr>
          <a:xfrm>
            <a:off x="965200" y="660400"/>
            <a:ext cx="8890000" cy="457200"/>
          </a:xfrm>
          <a:prstGeom prst="rect">
            <a:avLst/>
          </a:prstGeom>
          <a:noFill/>
          <a:ln/>
        </p:spPr>
        <p:txBody>
          <a:bodyPr wrap="none" lIns="0" tIns="0" rIns="0" bIns="0" rtlCol="0" anchor="ctr"/>
          <a:lstStyle/>
          <a:p>
            <a:pPr>
              <a:lnSpc>
                <a:spcPct val="130000"/>
              </a:lnSpc>
            </a:pPr>
            <a:r>
              <a:rPr lang="en-US" sz="2800" dirty="0">
                <a:solidFill>
                  <a:srgbClr val="1B3A5C"/>
                </a:solidFill>
                <a:latin typeface="Unna" pitchFamily="34" charset="0"/>
                <a:ea typeface="Unna" pitchFamily="34" charset="-122"/>
                <a:cs typeface="Unna" pitchFamily="34" charset="-120"/>
              </a:rPr>
              <a:t>Layanan Internet dalam Konteks Perkantoran</a:t>
            </a:r>
            <a:endParaRPr lang="en-US" sz="2800" dirty="0"/>
          </a:p>
        </p:txBody>
      </p:sp>
      <p:sp>
        <p:nvSpPr>
          <p:cNvPr id="6" name="Text 4"/>
          <p:cNvSpPr/>
          <p:nvPr/>
        </p:nvSpPr>
        <p:spPr>
          <a:xfrm>
            <a:off x="762000" y="1397000"/>
            <a:ext cx="7366000" cy="4699000"/>
          </a:xfrm>
          <a:prstGeom prst="rect">
            <a:avLst/>
          </a:prstGeom>
          <a:noFill/>
          <a:ln/>
        </p:spPr>
        <p:txBody>
          <a:bodyPr wrap="square" lIns="0" tIns="0" rIns="0" bIns="0" rtlCol="0" anchor="t"/>
          <a:lstStyle/>
          <a:p>
            <a:pPr>
              <a:lnSpc>
                <a:spcPct val="150000"/>
              </a:lnSpc>
            </a:pPr>
            <a:r>
              <a:rPr lang="en-US" sz="1600" b="1" dirty="0">
                <a:solidFill>
                  <a:srgbClr val="2D2D2D"/>
                </a:solidFill>
                <a:latin typeface="Quattrocento Sans" pitchFamily="34" charset="0"/>
                <a:ea typeface="Quattrocento Sans" pitchFamily="34" charset="-122"/>
                <a:cs typeface="Quattrocento Sans" pitchFamily="34" charset="-120"/>
              </a:rPr>
              <a:t>Simon Hall</a:t>
            </a:r>
            <a:r>
              <a:rPr lang="en-US" sz="1600" dirty="0">
                <a:solidFill>
                  <a:srgbClr val="2D2D2D"/>
                </a:solidFill>
                <a:latin typeface="Quattrocento Sans" pitchFamily="34" charset="0"/>
                <a:ea typeface="Quattrocento Sans" pitchFamily="34" charset="-122"/>
                <a:cs typeface="Quattrocento Sans" pitchFamily="34" charset="-120"/>
              </a:rPr>
              <a:t> (Cambridge Advance Online) menekankan bahwa teknologi komunikasi bisnis modern — AI, video conferencing, dan team chats — memiliki peran besar dalam transformasi perkantoran.</a:t>
            </a:r>
            <a:endParaRPr lang="en-US" sz="1600" dirty="0"/>
          </a:p>
          <a:p>
            <a:pPr>
              <a:lnSpc>
                <a:spcPct val="150000"/>
              </a:lnSpc>
              <a:spcBef>
                <a:spcPts val="800"/>
              </a:spcBef>
            </a:pPr>
            <a:r>
              <a:rPr lang="en-US" sz="1600" dirty="0">
                <a:solidFill>
                  <a:srgbClr val="2D2D2D"/>
                </a:solidFill>
                <a:latin typeface="Quattrocento Sans" pitchFamily="34" charset="0"/>
                <a:ea typeface="Quattrocento Sans" pitchFamily="34" charset="-122"/>
                <a:cs typeface="Quattrocento Sans" pitchFamily="34" charset="-120"/>
              </a:rPr>
              <a:t>Perubahan fundamental yang diakselerasi internet:</a:t>
            </a:r>
            <a:endParaRPr lang="en-US" sz="1600" dirty="0"/>
          </a:p>
          <a:p>
            <a:pPr>
              <a:lnSpc>
                <a:spcPct val="150000"/>
              </a:lnSpc>
              <a:spcBef>
                <a:spcPts val="600"/>
              </a:spcBef>
            </a:pPr>
            <a:r>
              <a:rPr lang="en-US" sz="1600" dirty="0">
                <a:solidFill>
                  <a:srgbClr val="C49A3B"/>
                </a:solidFill>
                <a:latin typeface="Quattrocento Sans" pitchFamily="34" charset="0"/>
                <a:ea typeface="Quattrocento Sans" pitchFamily="34" charset="-122"/>
                <a:cs typeface="Quattrocento Sans" pitchFamily="34" charset="-120"/>
              </a:rPr>
              <a:t>■</a:t>
            </a:r>
            <a:r>
              <a:rPr lang="en-US" sz="1600" dirty="0">
                <a:solidFill>
                  <a:srgbClr val="2D2D2D"/>
                </a:solidFill>
                <a:latin typeface="Quattrocento Sans" pitchFamily="34" charset="0"/>
                <a:ea typeface="Quattrocento Sans" pitchFamily="34" charset="-122"/>
                <a:cs typeface="Quattrocento Sans" pitchFamily="34" charset="-120"/>
              </a:rPr>
              <a:t> </a:t>
            </a:r>
            <a:r>
              <a:rPr lang="en-US" sz="1600" b="1" dirty="0">
                <a:solidFill>
                  <a:srgbClr val="2D2D2D"/>
                </a:solidFill>
                <a:latin typeface="Quattrocento Sans" pitchFamily="34" charset="0"/>
                <a:ea typeface="Quattrocento Sans" pitchFamily="34" charset="-122"/>
                <a:cs typeface="Quattrocento Sans" pitchFamily="34" charset="-120"/>
              </a:rPr>
              <a:t>Instant Communications</a:t>
            </a:r>
            <a:r>
              <a:rPr lang="en-US" sz="1600" dirty="0">
                <a:solidFill>
                  <a:srgbClr val="2D2D2D"/>
                </a:solidFill>
                <a:latin typeface="Quattrocento Sans" pitchFamily="34" charset="0"/>
                <a:ea typeface="Quattrocento Sans" pitchFamily="34" charset="-122"/>
                <a:cs typeface="Quattrocento Sans" pitchFamily="34" charset="-120"/>
              </a:rPr>
              <a:t> — Teams, Slack, Zoom memungkinkan kolaborasi real-time tanpa batas geografis.</a:t>
            </a:r>
            <a:endParaRPr lang="en-US" sz="1600" dirty="0"/>
          </a:p>
          <a:p>
            <a:pPr>
              <a:lnSpc>
                <a:spcPct val="150000"/>
              </a:lnSpc>
            </a:pPr>
            <a:r>
              <a:rPr lang="en-US" sz="1600" dirty="0">
                <a:solidFill>
                  <a:srgbClr val="C49A3B"/>
                </a:solidFill>
                <a:latin typeface="Quattrocento Sans" pitchFamily="34" charset="0"/>
                <a:ea typeface="Quattrocento Sans" pitchFamily="34" charset="-122"/>
                <a:cs typeface="Quattrocento Sans" pitchFamily="34" charset="-120"/>
              </a:rPr>
              <a:t>■</a:t>
            </a:r>
            <a:r>
              <a:rPr lang="en-US" sz="1600" dirty="0">
                <a:solidFill>
                  <a:srgbClr val="2D2D2D"/>
                </a:solidFill>
                <a:latin typeface="Quattrocento Sans" pitchFamily="34" charset="0"/>
                <a:ea typeface="Quattrocento Sans" pitchFamily="34" charset="-122"/>
                <a:cs typeface="Quattrocento Sans" pitchFamily="34" charset="-120"/>
              </a:rPr>
              <a:t> </a:t>
            </a:r>
            <a:r>
              <a:rPr lang="en-US" sz="1600" b="1" dirty="0">
                <a:solidFill>
                  <a:srgbClr val="2D2D2D"/>
                </a:solidFill>
                <a:latin typeface="Quattrocento Sans" pitchFamily="34" charset="0"/>
                <a:ea typeface="Quattrocento Sans" pitchFamily="34" charset="-122"/>
                <a:cs typeface="Quattrocento Sans" pitchFamily="34" charset="-120"/>
              </a:rPr>
              <a:t>Cloud-based Collaboration</a:t>
            </a:r>
            <a:r>
              <a:rPr lang="en-US" sz="1600" dirty="0">
                <a:solidFill>
                  <a:srgbClr val="2D2D2D"/>
                </a:solidFill>
                <a:latin typeface="Quattrocento Sans" pitchFamily="34" charset="0"/>
                <a:ea typeface="Quattrocento Sans" pitchFamily="34" charset="-122"/>
                <a:cs typeface="Quattrocento Sans" pitchFamily="34" charset="-120"/>
              </a:rPr>
              <a:t> — Google Workspace memungkinkan editing dokumen dari mana saja, kapan saja.</a:t>
            </a:r>
            <a:endParaRPr lang="en-US" sz="1600" dirty="0"/>
          </a:p>
          <a:p>
            <a:pPr>
              <a:lnSpc>
                <a:spcPct val="150000"/>
              </a:lnSpc>
            </a:pPr>
            <a:r>
              <a:rPr lang="en-US" sz="1600" dirty="0">
                <a:solidFill>
                  <a:srgbClr val="C49A3B"/>
                </a:solidFill>
                <a:latin typeface="Quattrocento Sans" pitchFamily="34" charset="0"/>
                <a:ea typeface="Quattrocento Sans" pitchFamily="34" charset="-122"/>
                <a:cs typeface="Quattrocento Sans" pitchFamily="34" charset="-120"/>
              </a:rPr>
              <a:t>■</a:t>
            </a:r>
            <a:r>
              <a:rPr lang="en-US" sz="1600" dirty="0">
                <a:solidFill>
                  <a:srgbClr val="2D2D2D"/>
                </a:solidFill>
                <a:latin typeface="Quattrocento Sans" pitchFamily="34" charset="0"/>
                <a:ea typeface="Quattrocento Sans" pitchFamily="34" charset="-122"/>
                <a:cs typeface="Quattrocento Sans" pitchFamily="34" charset="-120"/>
              </a:rPr>
              <a:t> </a:t>
            </a:r>
            <a:r>
              <a:rPr lang="en-US" sz="1600" b="1" dirty="0">
                <a:solidFill>
                  <a:srgbClr val="2D2D2D"/>
                </a:solidFill>
                <a:latin typeface="Quattrocento Sans" pitchFamily="34" charset="0"/>
                <a:ea typeface="Quattrocento Sans" pitchFamily="34" charset="-122"/>
                <a:cs typeface="Quattrocento Sans" pitchFamily="34" charset="-120"/>
              </a:rPr>
              <a:t>Artificial Intelligence</a:t>
            </a:r>
            <a:r>
              <a:rPr lang="en-US" sz="1600" dirty="0">
                <a:solidFill>
                  <a:srgbClr val="2D2D2D"/>
                </a:solidFill>
                <a:latin typeface="Quattrocento Sans" pitchFamily="34" charset="0"/>
                <a:ea typeface="Quattrocento Sans" pitchFamily="34" charset="-122"/>
                <a:cs typeface="Quattrocento Sans" pitchFamily="34" charset="-120"/>
              </a:rPr>
              <a:t> — Chatbots 24/7, Grammarly, ChatGPT untuk personalisasi dan translasi komunikasi.</a:t>
            </a:r>
            <a:endParaRPr lang="en-US" sz="1600" dirty="0"/>
          </a:p>
        </p:txBody>
      </p:sp>
      <p:sp>
        <p:nvSpPr>
          <p:cNvPr id="7" name="Shape 5"/>
          <p:cNvSpPr/>
          <p:nvPr/>
        </p:nvSpPr>
        <p:spPr>
          <a:xfrm>
            <a:off x="8636000" y="1397000"/>
            <a:ext cx="6858000" cy="2286000"/>
          </a:xfrm>
          <a:prstGeom prst="rect">
            <a:avLst/>
          </a:prstGeom>
          <a:solidFill>
            <a:srgbClr val="1B3A5C"/>
          </a:solidFill>
          <a:ln/>
        </p:spPr>
      </p:sp>
      <p:sp>
        <p:nvSpPr>
          <p:cNvPr id="8" name="Text 6"/>
          <p:cNvSpPr/>
          <p:nvPr/>
        </p:nvSpPr>
        <p:spPr>
          <a:xfrm>
            <a:off x="8890000" y="1524000"/>
            <a:ext cx="6350000" cy="1714500"/>
          </a:xfrm>
          <a:prstGeom prst="rect">
            <a:avLst/>
          </a:prstGeom>
          <a:noFill/>
          <a:ln/>
        </p:spPr>
        <p:txBody>
          <a:bodyPr wrap="square" lIns="0" tIns="0" rIns="0" bIns="0" rtlCol="0" anchor="t"/>
          <a:lstStyle/>
          <a:p>
            <a:pPr>
              <a:lnSpc>
                <a:spcPct val="150000"/>
              </a:lnSpc>
            </a:pPr>
            <a:r>
              <a:rPr lang="en-US" sz="1800" i="1" dirty="0">
                <a:solidFill>
                  <a:srgbClr val="FFFFFF"/>
                </a:solidFill>
                <a:latin typeface="Quattrocento Sans" pitchFamily="34" charset="0"/>
                <a:ea typeface="Quattrocento Sans" pitchFamily="34" charset="-122"/>
                <a:cs typeface="Quattrocento Sans" pitchFamily="34" charset="-120"/>
              </a:rPr>
              <a:t>"AI, video conferencing, dan team chats memiliki peran besar dalam komunikasi bisnis — namun efektivitasnya bergantung pada prinsip komunikasi yang kompeling, bukan sekadar informatif."</a:t>
            </a:r>
            <a:endParaRPr lang="en-US" sz="1600" dirty="0"/>
          </a:p>
        </p:txBody>
      </p:sp>
      <p:sp>
        <p:nvSpPr>
          <p:cNvPr id="9" name="Text 7"/>
          <p:cNvSpPr/>
          <p:nvPr/>
        </p:nvSpPr>
        <p:spPr>
          <a:xfrm>
            <a:off x="8890000" y="3276600"/>
            <a:ext cx="6350000" cy="254000"/>
          </a:xfrm>
          <a:prstGeom prst="rect">
            <a:avLst/>
          </a:prstGeom>
          <a:noFill/>
          <a:ln/>
        </p:spPr>
        <p:txBody>
          <a:bodyPr wrap="none" lIns="0" tIns="0" rIns="0" bIns="0" rtlCol="0" anchor="ctr"/>
          <a:lstStyle/>
          <a:p>
            <a:pPr>
              <a:lnSpc>
                <a:spcPct val="100000"/>
              </a:lnSpc>
            </a:pPr>
            <a:r>
              <a:rPr lang="en-US" sz="1300" dirty="0">
                <a:solidFill>
                  <a:srgbClr val="FFFFFF">
                    <a:alpha val="60000"/>
                  </a:srgbClr>
                </a:solidFill>
                <a:latin typeface="Quattrocento Sans" pitchFamily="34" charset="0"/>
                <a:ea typeface="Quattrocento Sans" pitchFamily="34" charset="-122"/>
                <a:cs typeface="Quattrocento Sans" pitchFamily="34" charset="-120"/>
              </a:rPr>
              <a:t>— Simon Hall, Cambridge (2025)</a:t>
            </a:r>
            <a:endParaRPr lang="en-US" sz="1600" dirty="0"/>
          </a:p>
        </p:txBody>
      </p:sp>
      <p:sp>
        <p:nvSpPr>
          <p:cNvPr id="10" name="Shape 8"/>
          <p:cNvSpPr/>
          <p:nvPr/>
        </p:nvSpPr>
        <p:spPr>
          <a:xfrm>
            <a:off x="8636000" y="3937000"/>
            <a:ext cx="6858000" cy="2159000"/>
          </a:xfrm>
          <a:prstGeom prst="rect">
            <a:avLst/>
          </a:prstGeom>
          <a:solidFill>
            <a:srgbClr val="EAE6DE"/>
          </a:solidFill>
          <a:ln/>
        </p:spPr>
      </p:sp>
      <p:sp>
        <p:nvSpPr>
          <p:cNvPr id="11" name="Text 9"/>
          <p:cNvSpPr/>
          <p:nvPr/>
        </p:nvSpPr>
        <p:spPr>
          <a:xfrm>
            <a:off x="8890000" y="4064000"/>
            <a:ext cx="6350000" cy="355600"/>
          </a:xfrm>
          <a:prstGeom prst="rect">
            <a:avLst/>
          </a:prstGeom>
          <a:noFill/>
          <a:ln/>
        </p:spPr>
        <p:txBody>
          <a:bodyPr wrap="none" lIns="0" tIns="0" rIns="0" bIns="0" rtlCol="0" anchor="ctr"/>
          <a:lstStyle/>
          <a:p>
            <a:pPr>
              <a:lnSpc>
                <a:spcPct val="100000"/>
              </a:lnSpc>
            </a:pPr>
            <a:r>
              <a:rPr lang="en-US" sz="1600" b="1" dirty="0">
                <a:solidFill>
                  <a:srgbClr val="1B3A5C"/>
                </a:solidFill>
                <a:latin typeface="Quattrocento Sans" pitchFamily="34" charset="0"/>
                <a:ea typeface="Quattrocento Sans" pitchFamily="34" charset="-122"/>
                <a:cs typeface="Quattrocento Sans" pitchFamily="34" charset="-120"/>
              </a:rPr>
              <a:t>Tantangan Implementasi</a:t>
            </a:r>
            <a:endParaRPr lang="en-US" sz="1600" dirty="0"/>
          </a:p>
        </p:txBody>
      </p:sp>
      <p:sp>
        <p:nvSpPr>
          <p:cNvPr id="12" name="Text 10"/>
          <p:cNvSpPr/>
          <p:nvPr/>
        </p:nvSpPr>
        <p:spPr>
          <a:xfrm>
            <a:off x="8890000" y="4508500"/>
            <a:ext cx="6350000" cy="1460500"/>
          </a:xfrm>
          <a:prstGeom prst="rect">
            <a:avLst/>
          </a:prstGeom>
          <a:noFill/>
          <a:ln/>
        </p:spPr>
        <p:txBody>
          <a:bodyPr wrap="square" lIns="0" tIns="0" rIns="0" bIns="0" rtlCol="0" anchor="t"/>
          <a:lstStyle/>
          <a:p>
            <a:pPr>
              <a:lnSpc>
                <a:spcPct val="150000"/>
              </a:lnSpc>
            </a:pPr>
            <a:r>
              <a:rPr lang="en-US" sz="1500" dirty="0">
                <a:solidFill>
                  <a:srgbClr val="C49A3B"/>
                </a:solidFill>
                <a:latin typeface="Quattrocento Sans" pitchFamily="34" charset="0"/>
                <a:ea typeface="Quattrocento Sans" pitchFamily="34" charset="-122"/>
                <a:cs typeface="Quattrocento Sans" pitchFamily="34" charset="-120"/>
              </a:rPr>
              <a:t>■</a:t>
            </a:r>
            <a:r>
              <a:rPr lang="en-US" sz="1500" dirty="0">
                <a:solidFill>
                  <a:srgbClr val="2D2D2D"/>
                </a:solidFill>
                <a:latin typeface="Quattrocento Sans" pitchFamily="34" charset="0"/>
                <a:ea typeface="Quattrocento Sans" pitchFamily="34" charset="-122"/>
                <a:cs typeface="Quattrocento Sans" pitchFamily="34" charset="-120"/>
              </a:rPr>
              <a:t> Security dan data privacy</a:t>
            </a:r>
            <a:endParaRPr lang="en-US" sz="1600" dirty="0"/>
          </a:p>
          <a:p>
            <a:pPr>
              <a:lnSpc>
                <a:spcPct val="150000"/>
              </a:lnSpc>
            </a:pPr>
            <a:r>
              <a:rPr lang="en-US" sz="1500" dirty="0">
                <a:solidFill>
                  <a:srgbClr val="C49A3B"/>
                </a:solidFill>
                <a:latin typeface="Quattrocento Sans" pitchFamily="34" charset="0"/>
                <a:ea typeface="Quattrocento Sans" pitchFamily="34" charset="-122"/>
                <a:cs typeface="Quattrocento Sans" pitchFamily="34" charset="-120"/>
              </a:rPr>
              <a:t>■</a:t>
            </a:r>
            <a:r>
              <a:rPr lang="en-US" sz="1500" dirty="0">
                <a:solidFill>
                  <a:srgbClr val="2D2D2D"/>
                </a:solidFill>
                <a:latin typeface="Quattrocento Sans" pitchFamily="34" charset="0"/>
                <a:ea typeface="Quattrocento Sans" pitchFamily="34" charset="-122"/>
                <a:cs typeface="Quattrocento Sans" pitchFamily="34" charset="-120"/>
              </a:rPr>
              <a:t> Digital divide — 2.2 miliar masih offline (ITU 2025)</a:t>
            </a:r>
            <a:endParaRPr lang="en-US" sz="1600" dirty="0"/>
          </a:p>
          <a:p>
            <a:pPr>
              <a:lnSpc>
                <a:spcPct val="150000"/>
              </a:lnSpc>
            </a:pPr>
            <a:r>
              <a:rPr lang="en-US" sz="1500" dirty="0">
                <a:solidFill>
                  <a:srgbClr val="C49A3B"/>
                </a:solidFill>
                <a:latin typeface="Quattrocento Sans" pitchFamily="34" charset="0"/>
                <a:ea typeface="Quattrocento Sans" pitchFamily="34" charset="-122"/>
                <a:cs typeface="Quattrocento Sans" pitchFamily="34" charset="-120"/>
              </a:rPr>
              <a:t>■</a:t>
            </a:r>
            <a:r>
              <a:rPr lang="en-US" sz="1500" dirty="0">
                <a:solidFill>
                  <a:srgbClr val="2D2D2D"/>
                </a:solidFill>
                <a:latin typeface="Quattrocento Sans" pitchFamily="34" charset="0"/>
                <a:ea typeface="Quattrocento Sans" pitchFamily="34" charset="-122"/>
                <a:cs typeface="Quattrocento Sans" pitchFamily="34" charset="-120"/>
              </a:rPr>
              <a:t> Over-reliance pada teknologi</a:t>
            </a:r>
            <a:endParaRPr lang="en-US" sz="1600" dirty="0"/>
          </a:p>
          <a:p>
            <a:pPr>
              <a:lnSpc>
                <a:spcPct val="150000"/>
              </a:lnSpc>
            </a:pPr>
            <a:r>
              <a:rPr lang="en-US" sz="1500" dirty="0">
                <a:solidFill>
                  <a:srgbClr val="C49A3B"/>
                </a:solidFill>
                <a:latin typeface="Quattrocento Sans" pitchFamily="34" charset="0"/>
                <a:ea typeface="Quattrocento Sans" pitchFamily="34" charset="-122"/>
                <a:cs typeface="Quattrocento Sans" pitchFamily="34" charset="-120"/>
              </a:rPr>
              <a:t>■</a:t>
            </a:r>
            <a:r>
              <a:rPr lang="en-US" sz="1500" dirty="0">
                <a:solidFill>
                  <a:srgbClr val="2D2D2D"/>
                </a:solidFill>
                <a:latin typeface="Quattrocento Sans" pitchFamily="34" charset="0"/>
                <a:ea typeface="Quattrocento Sans" pitchFamily="34" charset="-122"/>
                <a:cs typeface="Quattrocento Sans" pitchFamily="34" charset="-120"/>
              </a:rPr>
              <a:t> Information overload dan notification fatigue</a:t>
            </a:r>
            <a:endParaRPr lang="en-US" sz="1600" dirty="0"/>
          </a:p>
        </p:txBody>
      </p:sp>
      <p:sp>
        <p:nvSpPr>
          <p:cNvPr id="13" name="Text 11"/>
          <p:cNvSpPr/>
          <p:nvPr/>
        </p:nvSpPr>
        <p:spPr>
          <a:xfrm>
            <a:off x="762000" y="6477000"/>
            <a:ext cx="14732000" cy="1778000"/>
          </a:xfrm>
          <a:prstGeom prst="rect">
            <a:avLst/>
          </a:prstGeom>
          <a:noFill/>
          <a:ln/>
        </p:spPr>
        <p:txBody>
          <a:bodyPr wrap="square" lIns="0" tIns="0" rIns="0" bIns="0" rtlCol="0" anchor="t"/>
          <a:lstStyle/>
          <a:p>
            <a:pPr>
              <a:lnSpc>
                <a:spcPct val="150000"/>
              </a:lnSpc>
            </a:pPr>
            <a:r>
              <a:rPr lang="en-US" sz="1600" b="1" dirty="0">
                <a:solidFill>
                  <a:srgbClr val="2D2D2D"/>
                </a:solidFill>
                <a:latin typeface="Quattrocento Sans" pitchFamily="34" charset="0"/>
                <a:ea typeface="Quattrocento Sans" pitchFamily="34" charset="-122"/>
                <a:cs typeface="Quattrocento Sans" pitchFamily="34" charset="-120"/>
              </a:rPr>
              <a:t>Paradoks Teknologi Komunikasi.</a:t>
            </a:r>
            <a:r>
              <a:rPr lang="en-US" sz="1600" dirty="0">
                <a:solidFill>
                  <a:srgbClr val="2D2D2D"/>
                </a:solidFill>
                <a:latin typeface="Quattrocento Sans" pitchFamily="34" charset="0"/>
                <a:ea typeface="Quattrocento Sans" pitchFamily="34" charset="-122"/>
                <a:cs typeface="Quattrocento Sans" pitchFamily="34" charset="-120"/>
              </a:rPr>
              <a:t> Mortensen &amp; Haas (2018) dalam </a:t>
            </a:r>
            <a:r>
              <a:rPr lang="en-US" sz="1600" i="1" dirty="0">
                <a:solidFill>
                  <a:srgbClr val="2D2D2D"/>
                </a:solidFill>
                <a:latin typeface="Quattrocento Sans" pitchFamily="34" charset="0"/>
                <a:ea typeface="Quattrocento Sans" pitchFamily="34" charset="-122"/>
                <a:cs typeface="Quattrocento Sans" pitchFamily="34" charset="-120"/>
              </a:rPr>
              <a:t>Organization Science</a:t>
            </a:r>
            <a:r>
              <a:rPr lang="en-US" sz="1600" dirty="0">
                <a:solidFill>
                  <a:srgbClr val="2D2D2D"/>
                </a:solidFill>
                <a:latin typeface="Quattrocento Sans" pitchFamily="34" charset="0"/>
                <a:ea typeface="Quattrocento Sans" pitchFamily="34" charset="-122"/>
                <a:cs typeface="Quattrocento Sans" pitchFamily="34" charset="-120"/>
              </a:rPr>
              <a:t> mengingatkan bahwa teknologi kolaborasi digital, meski powerful, dapat menciptakan "bounded membership" yang kaku. Organisasi perlu bertransformasi menuju "dynamic participation" — di mana anggota tim berpartisipasi secara fleksibel melintasi batas formal. Dennis et al. (2008) menambahkan </a:t>
            </a:r>
            <a:r>
              <a:rPr lang="en-US" sz="1600" b="1" dirty="0">
                <a:solidFill>
                  <a:srgbClr val="2D2D2D"/>
                </a:solidFill>
                <a:latin typeface="Quattrocento Sans" pitchFamily="34" charset="0"/>
                <a:ea typeface="Quattrocento Sans" pitchFamily="34" charset="-122"/>
                <a:cs typeface="Quattrocento Sans" pitchFamily="34" charset="-120"/>
              </a:rPr>
              <a:t>Media Synchronicity Theory</a:t>
            </a:r>
            <a:r>
              <a:rPr lang="en-US" sz="1600" dirty="0">
                <a:solidFill>
                  <a:srgbClr val="2D2D2D"/>
                </a:solidFill>
                <a:latin typeface="Quattrocento Sans" pitchFamily="34" charset="0"/>
                <a:ea typeface="Quattrocento Sans" pitchFamily="34" charset="-122"/>
                <a:cs typeface="Quattrocento Sans" pitchFamily="34" charset="-120"/>
              </a:rPr>
              <a:t>: efektivitas komunikasi digital bergantung pada kesesuaian media dengan tugas — konvergen untuk brainstorming, transmisi untuk laporan rutin.</a:t>
            </a:r>
            <a:endParaRPr lang="en-US" sz="1600" dirty="0"/>
          </a:p>
        </p:txBody>
      </p:sp>
      <p:sp>
        <p:nvSpPr>
          <p:cNvPr id="15" name="Text 13"/>
          <p:cNvSpPr/>
          <p:nvPr/>
        </p:nvSpPr>
        <p:spPr>
          <a:xfrm>
            <a:off x="14478000" y="8636000"/>
            <a:ext cx="1016000" cy="304800"/>
          </a:xfrm>
          <a:prstGeom prst="rect">
            <a:avLst/>
          </a:prstGeom>
          <a:noFill/>
          <a:ln/>
        </p:spPr>
        <p:txBody>
          <a:bodyPr wrap="none" lIns="0" tIns="0" rIns="0" bIns="0" rtlCol="0" anchor="ctr"/>
          <a:lstStyle/>
          <a:p>
            <a:pPr algn="r">
              <a:lnSpc>
                <a:spcPct val="140000"/>
              </a:lnSpc>
            </a:pPr>
            <a:r>
              <a:rPr lang="en-US" sz="1300" dirty="0">
                <a:solidFill>
                  <a:srgbClr val="6B7B8D"/>
                </a:solidFill>
                <a:latin typeface="QuattrocentoSans" pitchFamily="34" charset="0"/>
                <a:ea typeface="QuattrocentoSans" pitchFamily="34" charset="-122"/>
                <a:cs typeface="QuattrocentoSans" pitchFamily="34" charset="-120"/>
              </a:rPr>
              <a:t>14</a:t>
            </a:r>
            <a:endParaRPr lang="en-US" sz="1300" dirty="0"/>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name="Slide 16">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16256000" cy="457200"/>
          </a:xfrm>
          <a:prstGeom prst="rect">
            <a:avLst/>
          </a:prstGeom>
          <a:solidFill>
            <a:srgbClr val="1B3A5C"/>
          </a:solidFill>
          <a:ln/>
        </p:spPr>
      </p:sp>
      <p:sp>
        <p:nvSpPr>
          <p:cNvPr id="3" name="Text 1"/>
          <p:cNvSpPr/>
          <p:nvPr/>
        </p:nvSpPr>
        <p:spPr>
          <a:xfrm>
            <a:off x="762000" y="0"/>
            <a:ext cx="14732000" cy="457200"/>
          </a:xfrm>
          <a:prstGeom prst="rect">
            <a:avLst/>
          </a:prstGeom>
          <a:noFill/>
          <a:ln/>
        </p:spPr>
        <p:txBody>
          <a:bodyPr wrap="none" lIns="0" tIns="0" rIns="0" bIns="0" rtlCol="0" anchor="ctr"/>
          <a:lstStyle/>
          <a:p>
            <a:pPr algn="ctr">
              <a:lnSpc>
                <a:spcPct val="120000"/>
              </a:lnSpc>
            </a:pPr>
            <a:endParaRPr lang="en-US" sz="1200" dirty="0"/>
          </a:p>
        </p:txBody>
      </p:sp>
      <p:sp>
        <p:nvSpPr>
          <p:cNvPr id="4" name="Shape 2"/>
          <p:cNvSpPr/>
          <p:nvPr/>
        </p:nvSpPr>
        <p:spPr>
          <a:xfrm>
            <a:off x="762000" y="711200"/>
            <a:ext cx="50800" cy="355600"/>
          </a:xfrm>
          <a:prstGeom prst="rect">
            <a:avLst/>
          </a:prstGeom>
          <a:solidFill>
            <a:srgbClr val="C49A3B"/>
          </a:solidFill>
          <a:ln/>
        </p:spPr>
      </p:sp>
      <p:sp>
        <p:nvSpPr>
          <p:cNvPr id="5" name="Text 3"/>
          <p:cNvSpPr/>
          <p:nvPr/>
        </p:nvSpPr>
        <p:spPr>
          <a:xfrm>
            <a:off x="965200" y="660400"/>
            <a:ext cx="8890000" cy="457200"/>
          </a:xfrm>
          <a:prstGeom prst="rect">
            <a:avLst/>
          </a:prstGeom>
          <a:noFill/>
          <a:ln/>
        </p:spPr>
        <p:txBody>
          <a:bodyPr wrap="none" lIns="0" tIns="0" rIns="0" bIns="0" rtlCol="0" anchor="ctr"/>
          <a:lstStyle/>
          <a:p>
            <a:pPr>
              <a:lnSpc>
                <a:spcPct val="130000"/>
              </a:lnSpc>
            </a:pPr>
            <a:r>
              <a:rPr lang="en-US" sz="2800" dirty="0">
                <a:solidFill>
                  <a:srgbClr val="1B3A5C"/>
                </a:solidFill>
                <a:latin typeface="Unna" pitchFamily="34" charset="0"/>
                <a:ea typeface="Unna" pitchFamily="34" charset="-122"/>
                <a:cs typeface="Unna" pitchFamily="34" charset="-120"/>
              </a:rPr>
              <a:t>Konsep Telecommuting dan Karakteristiknya</a:t>
            </a:r>
            <a:endParaRPr lang="en-US" sz="2800" dirty="0"/>
          </a:p>
        </p:txBody>
      </p:sp>
      <p:sp>
        <p:nvSpPr>
          <p:cNvPr id="6" name="Text 4"/>
          <p:cNvSpPr/>
          <p:nvPr/>
        </p:nvSpPr>
        <p:spPr>
          <a:xfrm>
            <a:off x="762000" y="1397000"/>
            <a:ext cx="7620000" cy="5080000"/>
          </a:xfrm>
          <a:prstGeom prst="rect">
            <a:avLst/>
          </a:prstGeom>
          <a:noFill/>
          <a:ln/>
        </p:spPr>
        <p:txBody>
          <a:bodyPr wrap="square" lIns="0" tIns="0" rIns="0" bIns="0" rtlCol="0" anchor="t"/>
          <a:lstStyle/>
          <a:p>
            <a:pPr>
              <a:lnSpc>
                <a:spcPct val="150000"/>
              </a:lnSpc>
            </a:pPr>
            <a:r>
              <a:rPr lang="en-US" sz="1600" b="1" dirty="0">
                <a:solidFill>
                  <a:srgbClr val="2D2D2D"/>
                </a:solidFill>
                <a:latin typeface="Quattrocento Sans" pitchFamily="34" charset="0"/>
                <a:ea typeface="Quattrocento Sans" pitchFamily="34" charset="-122"/>
                <a:cs typeface="Quattrocento Sans" pitchFamily="34" charset="-120"/>
              </a:rPr>
              <a:t>Telecommuting</a:t>
            </a:r>
            <a:r>
              <a:rPr lang="en-US" sz="1600" dirty="0">
                <a:solidFill>
                  <a:srgbClr val="2D2D2D"/>
                </a:solidFill>
                <a:latin typeface="Quattrocento Sans" pitchFamily="34" charset="0"/>
                <a:ea typeface="Quattrocento Sans" pitchFamily="34" charset="-122"/>
                <a:cs typeface="Quattrocento Sans" pitchFamily="34" charset="-120"/>
              </a:rPr>
              <a:t> (atau </a:t>
            </a:r>
            <a:r>
              <a:rPr lang="en-US" sz="1600" i="1" dirty="0">
                <a:solidFill>
                  <a:srgbClr val="2D2D2D"/>
                </a:solidFill>
                <a:latin typeface="Quattrocento Sans" pitchFamily="34" charset="0"/>
                <a:ea typeface="Quattrocento Sans" pitchFamily="34" charset="-122"/>
                <a:cs typeface="Quattrocento Sans" pitchFamily="34" charset="-120"/>
              </a:rPr>
              <a:t>telework</a:t>
            </a:r>
            <a:r>
              <a:rPr lang="en-US" sz="1600" dirty="0">
                <a:solidFill>
                  <a:srgbClr val="2D2D2D"/>
                </a:solidFill>
                <a:latin typeface="Quattrocento Sans" pitchFamily="34" charset="0"/>
                <a:ea typeface="Quattrocento Sans" pitchFamily="34" charset="-122"/>
                <a:cs typeface="Quattrocento Sans" pitchFamily="34" charset="-120"/>
              </a:rPr>
              <a:t>) didefinisikan sebagai bekerja dari lokasi alternatif — rumah, remote office, atau mobile office — menggunakan teknologi telekomunikasi untuk berhubungan dengan kantor pusat.</a:t>
            </a:r>
            <a:endParaRPr lang="en-US" sz="1600" dirty="0"/>
          </a:p>
          <a:p>
            <a:pPr>
              <a:lnSpc>
                <a:spcPct val="150000"/>
              </a:lnSpc>
              <a:spcBef>
                <a:spcPts val="800"/>
              </a:spcBef>
            </a:pPr>
            <a:r>
              <a:rPr lang="en-US" sz="1600" dirty="0">
                <a:solidFill>
                  <a:srgbClr val="2D2D2D"/>
                </a:solidFill>
                <a:latin typeface="Quattrocento Sans" pitchFamily="34" charset="0"/>
                <a:ea typeface="Quattrocento Sans" pitchFamily="34" charset="-122"/>
                <a:cs typeface="Quattrocento Sans" pitchFamily="34" charset="-120"/>
              </a:rPr>
              <a:t>Menurut </a:t>
            </a:r>
            <a:r>
              <a:rPr lang="en-US" sz="1600" b="1" dirty="0">
                <a:solidFill>
                  <a:srgbClr val="2D2D2D"/>
                </a:solidFill>
                <a:latin typeface="Quattrocento Sans" pitchFamily="34" charset="0"/>
                <a:ea typeface="Quattrocento Sans" pitchFamily="34" charset="-122"/>
                <a:cs typeface="Quattrocento Sans" pitchFamily="34" charset="-120"/>
              </a:rPr>
              <a:t>Bailey &amp; Kurland (2002)</a:t>
            </a:r>
            <a:r>
              <a:rPr lang="en-US" sz="1600" dirty="0">
                <a:solidFill>
                  <a:srgbClr val="2D2D2D"/>
                </a:solidFill>
                <a:latin typeface="Quattrocento Sans" pitchFamily="34" charset="0"/>
                <a:ea typeface="Quattrocento Sans" pitchFamily="34" charset="-122"/>
                <a:cs typeface="Quattrocento Sans" pitchFamily="34" charset="-120"/>
              </a:rPr>
              <a:t> dalam </a:t>
            </a:r>
            <a:r>
              <a:rPr lang="en-US" sz="1600" i="1" dirty="0">
                <a:solidFill>
                  <a:srgbClr val="2D2D2D"/>
                </a:solidFill>
                <a:latin typeface="Quattrocento Sans" pitchFamily="34" charset="0"/>
                <a:ea typeface="Quattrocento Sans" pitchFamily="34" charset="-122"/>
                <a:cs typeface="Quattrocento Sans" pitchFamily="34" charset="-120"/>
              </a:rPr>
              <a:t>Journal of Organizational Behavior</a:t>
            </a:r>
            <a:r>
              <a:rPr lang="en-US" sz="1600" dirty="0">
                <a:solidFill>
                  <a:srgbClr val="2D2D2D"/>
                </a:solidFill>
                <a:latin typeface="Quattrocento Sans" pitchFamily="34" charset="0"/>
                <a:ea typeface="Quattrocento Sans" pitchFamily="34" charset="-122"/>
                <a:cs typeface="Quattrocento Sans" pitchFamily="34" charset="-120"/>
              </a:rPr>
              <a:t>, dampak telecommuting bergantung pada </a:t>
            </a:r>
            <a:r>
              <a:rPr lang="en-US" sz="1600" b="1" dirty="0">
                <a:solidFill>
                  <a:srgbClr val="C49A3B"/>
                </a:solidFill>
                <a:latin typeface="Quattrocento Sans" pitchFamily="34" charset="0"/>
                <a:ea typeface="Quattrocento Sans" pitchFamily="34" charset="-122"/>
                <a:cs typeface="Quattrocento Sans" pitchFamily="34" charset="-120"/>
              </a:rPr>
              <a:t>frekuensi</a:t>
            </a:r>
            <a:r>
              <a:rPr lang="en-US" sz="1600" dirty="0">
                <a:solidFill>
                  <a:srgbClr val="2D2D2D"/>
                </a:solidFill>
                <a:latin typeface="Quattrocento Sans" pitchFamily="34" charset="0"/>
                <a:ea typeface="Quattrocento Sans" pitchFamily="34" charset="-122"/>
                <a:cs typeface="Quattrocento Sans" pitchFamily="34" charset="-120"/>
              </a:rPr>
              <a:t>:</a:t>
            </a:r>
            <a:endParaRPr lang="en-US" sz="1600" dirty="0"/>
          </a:p>
          <a:p>
            <a:pPr>
              <a:lnSpc>
                <a:spcPct val="150000"/>
              </a:lnSpc>
              <a:spcBef>
                <a:spcPts val="600"/>
              </a:spcBef>
            </a:pPr>
            <a:r>
              <a:rPr lang="en-US" sz="1600" dirty="0">
                <a:solidFill>
                  <a:srgbClr val="C49A3B"/>
                </a:solidFill>
                <a:latin typeface="Quattrocento Sans" pitchFamily="34" charset="0"/>
                <a:ea typeface="Quattrocento Sans" pitchFamily="34" charset="-122"/>
                <a:cs typeface="Quattrocento Sans" pitchFamily="34" charset="-120"/>
              </a:rPr>
              <a:t>■</a:t>
            </a:r>
            <a:r>
              <a:rPr lang="en-US" sz="1600" dirty="0">
                <a:solidFill>
                  <a:srgbClr val="2D2D2D"/>
                </a:solidFill>
                <a:latin typeface="Quattrocento Sans" pitchFamily="34" charset="0"/>
                <a:ea typeface="Quattrocento Sans" pitchFamily="34" charset="-122"/>
                <a:cs typeface="Quattrocento Sans" pitchFamily="34" charset="-120"/>
              </a:rPr>
              <a:t> </a:t>
            </a:r>
            <a:r>
              <a:rPr lang="en-US" sz="1600" b="1" dirty="0">
                <a:solidFill>
                  <a:srgbClr val="2D2D2D"/>
                </a:solidFill>
                <a:latin typeface="Quattrocento Sans" pitchFamily="34" charset="0"/>
                <a:ea typeface="Quattrocento Sans" pitchFamily="34" charset="-122"/>
                <a:cs typeface="Quattrocento Sans" pitchFamily="34" charset="-120"/>
              </a:rPr>
              <a:t>Part-time</a:t>
            </a:r>
            <a:r>
              <a:rPr lang="en-US" sz="1600" dirty="0">
                <a:solidFill>
                  <a:srgbClr val="2D2D2D"/>
                </a:solidFill>
                <a:latin typeface="Quattrocento Sans" pitchFamily="34" charset="0"/>
                <a:ea typeface="Quattrocento Sans" pitchFamily="34" charset="-122"/>
                <a:cs typeface="Quattrocento Sans" pitchFamily="34" charset="-120"/>
              </a:rPr>
              <a:t> — dampak komunikasi terbatas, teleworkers tidak terisolasi dari office network (Belanger, 1999)</a:t>
            </a:r>
            <a:endParaRPr lang="en-US" sz="1600" dirty="0"/>
          </a:p>
          <a:p>
            <a:pPr>
              <a:lnSpc>
                <a:spcPct val="150000"/>
              </a:lnSpc>
            </a:pPr>
            <a:r>
              <a:rPr lang="en-US" sz="1600" dirty="0">
                <a:solidFill>
                  <a:srgbClr val="C49A3B"/>
                </a:solidFill>
                <a:latin typeface="Quattrocento Sans" pitchFamily="34" charset="0"/>
                <a:ea typeface="Quattrocento Sans" pitchFamily="34" charset="-122"/>
                <a:cs typeface="Quattrocento Sans" pitchFamily="34" charset="-120"/>
              </a:rPr>
              <a:t>■</a:t>
            </a:r>
            <a:r>
              <a:rPr lang="en-US" sz="1600" dirty="0">
                <a:solidFill>
                  <a:srgbClr val="2D2D2D"/>
                </a:solidFill>
                <a:latin typeface="Quattrocento Sans" pitchFamily="34" charset="0"/>
                <a:ea typeface="Quattrocento Sans" pitchFamily="34" charset="-122"/>
                <a:cs typeface="Quattrocento Sans" pitchFamily="34" charset="-120"/>
              </a:rPr>
              <a:t> </a:t>
            </a:r>
            <a:r>
              <a:rPr lang="en-US" sz="1600" b="1" dirty="0">
                <a:solidFill>
                  <a:srgbClr val="2D2D2D"/>
                </a:solidFill>
                <a:latin typeface="Quattrocento Sans" pitchFamily="34" charset="0"/>
                <a:ea typeface="Quattrocento Sans" pitchFamily="34" charset="-122"/>
                <a:cs typeface="Quattrocento Sans" pitchFamily="34" charset="-120"/>
              </a:rPr>
              <a:t>Full-time</a:t>
            </a:r>
            <a:r>
              <a:rPr lang="en-US" sz="1600" dirty="0">
                <a:solidFill>
                  <a:srgbClr val="2D2D2D"/>
                </a:solidFill>
                <a:latin typeface="Quattrocento Sans" pitchFamily="34" charset="0"/>
                <a:ea typeface="Quattrocento Sans" pitchFamily="34" charset="-122"/>
                <a:cs typeface="Quattrocento Sans" pitchFamily="34" charset="-120"/>
              </a:rPr>
              <a:t> — berpotensi menyebabkan </a:t>
            </a:r>
            <a:r>
              <a:rPr lang="en-US" sz="1600" i="1" dirty="0">
                <a:solidFill>
                  <a:srgbClr val="2D2D2D"/>
                </a:solidFill>
                <a:latin typeface="Quattrocento Sans" pitchFamily="34" charset="0"/>
                <a:ea typeface="Quattrocento Sans" pitchFamily="34" charset="-122"/>
                <a:cs typeface="Quattrocento Sans" pitchFamily="34" charset="-120"/>
              </a:rPr>
              <a:t>professional isolation</a:t>
            </a:r>
            <a:r>
              <a:rPr lang="en-US" sz="1600" dirty="0">
                <a:solidFill>
                  <a:srgbClr val="2D2D2D"/>
                </a:solidFill>
                <a:latin typeface="Quattrocento Sans" pitchFamily="34" charset="0"/>
                <a:ea typeface="Quattrocento Sans" pitchFamily="34" charset="-122"/>
                <a:cs typeface="Quattrocento Sans" pitchFamily="34" charset="-120"/>
              </a:rPr>
              <a:t> dan kehilangan komunikasi informal (gossip, mentoring)</a:t>
            </a:r>
            <a:endParaRPr lang="en-US" sz="1600" dirty="0"/>
          </a:p>
          <a:p>
            <a:pPr>
              <a:lnSpc>
                <a:spcPct val="150000"/>
              </a:lnSpc>
              <a:spcBef>
                <a:spcPts val="600"/>
              </a:spcBef>
            </a:pPr>
            <a:r>
              <a:rPr lang="en-US" sz="1600" b="1" dirty="0">
                <a:solidFill>
                  <a:srgbClr val="2D2D2D"/>
                </a:solidFill>
                <a:latin typeface="Quattrocento Sans" pitchFamily="34" charset="0"/>
                <a:ea typeface="Quattrocento Sans" pitchFamily="34" charset="-122"/>
                <a:cs typeface="Quattrocento Sans" pitchFamily="34" charset="-120"/>
              </a:rPr>
              <a:t>Zhang (2020)</a:t>
            </a:r>
            <a:r>
              <a:rPr lang="en-US" sz="1600" dirty="0">
                <a:solidFill>
                  <a:srgbClr val="2D2D2D"/>
                </a:solidFill>
                <a:latin typeface="Quattrocento Sans" pitchFamily="34" charset="0"/>
                <a:ea typeface="Quattrocento Sans" pitchFamily="34" charset="-122"/>
                <a:cs typeface="Quattrocento Sans" pitchFamily="34" charset="-120"/>
              </a:rPr>
              <a:t> menambahkan bahwa telecommuting memperkuat </a:t>
            </a:r>
            <a:r>
              <a:rPr lang="en-US" sz="1600" b="1" dirty="0">
                <a:solidFill>
                  <a:srgbClr val="2D2D2D"/>
                </a:solidFill>
                <a:latin typeface="Quattrocento Sans" pitchFamily="34" charset="0"/>
                <a:ea typeface="Quattrocento Sans" pitchFamily="34" charset="-122"/>
                <a:cs typeface="Quattrocento Sans" pitchFamily="34" charset="-120"/>
              </a:rPr>
              <a:t>manajemen SDM fleksibel</a:t>
            </a:r>
            <a:r>
              <a:rPr lang="en-US" sz="1600" dirty="0">
                <a:solidFill>
                  <a:srgbClr val="2D2D2D"/>
                </a:solidFill>
                <a:latin typeface="Quattrocento Sans" pitchFamily="34" charset="0"/>
                <a:ea typeface="Quattrocento Sans" pitchFamily="34" charset="-122"/>
                <a:cs typeface="Quattrocento Sans" pitchFamily="34" charset="-120"/>
              </a:rPr>
              <a:t> dan mengubah model penilaian kinerja menjadi </a:t>
            </a:r>
            <a:r>
              <a:rPr lang="en-US" sz="1600" i="1" dirty="0">
                <a:solidFill>
                  <a:srgbClr val="2D2D2D"/>
                </a:solidFill>
                <a:latin typeface="Quattrocento Sans" pitchFamily="34" charset="0"/>
                <a:ea typeface="Quattrocento Sans" pitchFamily="34" charset="-122"/>
                <a:cs typeface="Quattrocento Sans" pitchFamily="34" charset="-120"/>
              </a:rPr>
              <a:t>result-oriented</a:t>
            </a:r>
            <a:r>
              <a:rPr lang="en-US" sz="1600" dirty="0">
                <a:solidFill>
                  <a:srgbClr val="2D2D2D"/>
                </a:solidFill>
                <a:latin typeface="Quattrocento Sans" pitchFamily="34" charset="0"/>
                <a:ea typeface="Quattrocento Sans" pitchFamily="34" charset="-122"/>
                <a:cs typeface="Quattrocento Sans" pitchFamily="34" charset="-120"/>
              </a:rPr>
              <a:t>.</a:t>
            </a:r>
            <a:endParaRPr lang="en-US" sz="1600" dirty="0"/>
          </a:p>
        </p:txBody>
      </p:sp>
      <p:sp>
        <p:nvSpPr>
          <p:cNvPr id="7" name="Shape 5"/>
          <p:cNvSpPr/>
          <p:nvPr/>
        </p:nvSpPr>
        <p:spPr>
          <a:xfrm>
            <a:off x="8890000" y="1397000"/>
            <a:ext cx="6604000" cy="3810000"/>
          </a:xfrm>
          <a:prstGeom prst="rect">
            <a:avLst/>
          </a:prstGeom>
          <a:solidFill>
            <a:srgbClr val="EAE6DE"/>
          </a:solidFill>
          <a:ln/>
        </p:spPr>
      </p:sp>
      <p:sp>
        <p:nvSpPr>
          <p:cNvPr id="8" name="Text 6"/>
          <p:cNvSpPr/>
          <p:nvPr/>
        </p:nvSpPr>
        <p:spPr>
          <a:xfrm>
            <a:off x="9144000" y="1524000"/>
            <a:ext cx="6096000" cy="355600"/>
          </a:xfrm>
          <a:prstGeom prst="rect">
            <a:avLst/>
          </a:prstGeom>
          <a:noFill/>
          <a:ln/>
        </p:spPr>
        <p:txBody>
          <a:bodyPr wrap="none" lIns="0" tIns="0" rIns="0" bIns="0" rtlCol="0" anchor="ctr"/>
          <a:lstStyle/>
          <a:p>
            <a:pPr>
              <a:lnSpc>
                <a:spcPct val="100000"/>
              </a:lnSpc>
            </a:pPr>
            <a:r>
              <a:rPr lang="en-US" sz="1800" b="1" dirty="0">
                <a:solidFill>
                  <a:srgbClr val="1B3A5C"/>
                </a:solidFill>
                <a:latin typeface="Quattrocento Sans" pitchFamily="34" charset="0"/>
                <a:ea typeface="Quattrocento Sans" pitchFamily="34" charset="-122"/>
                <a:cs typeface="Quattrocento Sans" pitchFamily="34" charset="-120"/>
              </a:rPr>
              <a:t>Karakteristik Pekerjaan yang Cocok</a:t>
            </a:r>
            <a:endParaRPr lang="en-US" sz="1600" dirty="0"/>
          </a:p>
        </p:txBody>
      </p:sp>
      <p:sp>
        <p:nvSpPr>
          <p:cNvPr id="9" name="Text 7"/>
          <p:cNvSpPr/>
          <p:nvPr/>
        </p:nvSpPr>
        <p:spPr>
          <a:xfrm>
            <a:off x="9144000" y="1968500"/>
            <a:ext cx="6096000" cy="3048000"/>
          </a:xfrm>
          <a:prstGeom prst="rect">
            <a:avLst/>
          </a:prstGeom>
          <a:noFill/>
          <a:ln/>
        </p:spPr>
        <p:txBody>
          <a:bodyPr wrap="square" lIns="0" tIns="0" rIns="0" bIns="0" rtlCol="0" anchor="t"/>
          <a:lstStyle/>
          <a:p>
            <a:pPr>
              <a:lnSpc>
                <a:spcPct val="160000"/>
              </a:lnSpc>
            </a:pPr>
            <a:r>
              <a:rPr lang="en-US" sz="1600" dirty="0">
                <a:solidFill>
                  <a:srgbClr val="C49A3B"/>
                </a:solidFill>
                <a:latin typeface="Quattrocento Sans" pitchFamily="34" charset="0"/>
                <a:ea typeface="Quattrocento Sans" pitchFamily="34" charset="-122"/>
                <a:cs typeface="Quattrocento Sans" pitchFamily="34" charset="-120"/>
              </a:rPr>
              <a:t>1.</a:t>
            </a:r>
            <a:r>
              <a:rPr lang="en-US" sz="1600" dirty="0">
                <a:solidFill>
                  <a:srgbClr val="2D2D2D"/>
                </a:solidFill>
                <a:latin typeface="Quattrocento Sans" pitchFamily="34" charset="0"/>
                <a:ea typeface="Quattrocento Sans" pitchFamily="34" charset="-122"/>
                <a:cs typeface="Quattrocento Sans" pitchFamily="34" charset="-120"/>
              </a:rPr>
              <a:t> Hasil pekerjaan jelas dan terukur</a:t>
            </a:r>
            <a:endParaRPr lang="en-US" sz="1600" dirty="0"/>
          </a:p>
          <a:p>
            <a:pPr>
              <a:lnSpc>
                <a:spcPct val="160000"/>
              </a:lnSpc>
            </a:pPr>
            <a:r>
              <a:rPr lang="en-US" sz="1600" dirty="0">
                <a:solidFill>
                  <a:srgbClr val="C49A3B"/>
                </a:solidFill>
                <a:latin typeface="Quattrocento Sans" pitchFamily="34" charset="0"/>
                <a:ea typeface="Quattrocento Sans" pitchFamily="34" charset="-122"/>
                <a:cs typeface="Quattrocento Sans" pitchFamily="34" charset="-120"/>
              </a:rPr>
              <a:t>2.</a:t>
            </a:r>
            <a:r>
              <a:rPr lang="en-US" sz="1600" dirty="0">
                <a:solidFill>
                  <a:srgbClr val="2D2D2D"/>
                </a:solidFill>
                <a:latin typeface="Quattrocento Sans" pitchFamily="34" charset="0"/>
                <a:ea typeface="Quattrocento Sans" pitchFamily="34" charset="-122"/>
                <a:cs typeface="Quattrocento Sans" pitchFamily="34" charset="-120"/>
              </a:rPr>
              <a:t> Tidak memerlukan interaksi tinggi dengan rekan kerja</a:t>
            </a:r>
            <a:endParaRPr lang="en-US" sz="1600" dirty="0"/>
          </a:p>
          <a:p>
            <a:pPr>
              <a:lnSpc>
                <a:spcPct val="160000"/>
              </a:lnSpc>
            </a:pPr>
            <a:r>
              <a:rPr lang="en-US" sz="1600" dirty="0">
                <a:solidFill>
                  <a:srgbClr val="C49A3B"/>
                </a:solidFill>
                <a:latin typeface="Quattrocento Sans" pitchFamily="34" charset="0"/>
                <a:ea typeface="Quattrocento Sans" pitchFamily="34" charset="-122"/>
                <a:cs typeface="Quattrocento Sans" pitchFamily="34" charset="-120"/>
              </a:rPr>
              <a:t>3.</a:t>
            </a:r>
            <a:r>
              <a:rPr lang="en-US" sz="1600" dirty="0">
                <a:solidFill>
                  <a:srgbClr val="2D2D2D"/>
                </a:solidFill>
                <a:latin typeface="Quattrocento Sans" pitchFamily="34" charset="0"/>
                <a:ea typeface="Quattrocento Sans" pitchFamily="34" charset="-122"/>
                <a:cs typeface="Quattrocento Sans" pitchFamily="34" charset="-120"/>
              </a:rPr>
              <a:t> Dapat dilakukan dengan baik di luar kantor</a:t>
            </a:r>
            <a:endParaRPr lang="en-US" sz="1600" dirty="0"/>
          </a:p>
          <a:p>
            <a:pPr>
              <a:lnSpc>
                <a:spcPct val="160000"/>
              </a:lnSpc>
            </a:pPr>
            <a:r>
              <a:rPr lang="en-US" sz="1600" dirty="0">
                <a:solidFill>
                  <a:srgbClr val="C49A3B"/>
                </a:solidFill>
                <a:latin typeface="Quattrocento Sans" pitchFamily="34" charset="0"/>
                <a:ea typeface="Quattrocento Sans" pitchFamily="34" charset="-122"/>
                <a:cs typeface="Quattrocento Sans" pitchFamily="34" charset="-120"/>
              </a:rPr>
              <a:t>4.</a:t>
            </a:r>
            <a:r>
              <a:rPr lang="en-US" sz="1600" dirty="0">
                <a:solidFill>
                  <a:srgbClr val="2D2D2D"/>
                </a:solidFill>
                <a:latin typeface="Quattrocento Sans" pitchFamily="34" charset="0"/>
                <a:ea typeface="Quattrocento Sans" pitchFamily="34" charset="-122"/>
                <a:cs typeface="Quattrocento Sans" pitchFamily="34" charset="-120"/>
              </a:rPr>
              <a:t> Tidak memerlukan pengawasan langsung</a:t>
            </a:r>
            <a:endParaRPr lang="en-US" sz="1600" dirty="0"/>
          </a:p>
          <a:p>
            <a:pPr>
              <a:lnSpc>
                <a:spcPct val="160000"/>
              </a:lnSpc>
            </a:pPr>
            <a:r>
              <a:rPr lang="en-US" sz="1600" dirty="0">
                <a:solidFill>
                  <a:srgbClr val="C49A3B"/>
                </a:solidFill>
                <a:latin typeface="Quattrocento Sans" pitchFamily="34" charset="0"/>
                <a:ea typeface="Quattrocento Sans" pitchFamily="34" charset="-122"/>
                <a:cs typeface="Quattrocento Sans" pitchFamily="34" charset="-120"/>
              </a:rPr>
              <a:t>5.</a:t>
            </a:r>
            <a:r>
              <a:rPr lang="en-US" sz="1600" dirty="0">
                <a:solidFill>
                  <a:srgbClr val="2D2D2D"/>
                </a:solidFill>
                <a:latin typeface="Quattrocento Sans" pitchFamily="34" charset="0"/>
                <a:ea typeface="Quattrocento Sans" pitchFamily="34" charset="-122"/>
                <a:cs typeface="Quattrocento Sans" pitchFamily="34" charset="-120"/>
              </a:rPr>
              <a:t> Membutuhkan interaksi harian dengan pelanggan (via digital)</a:t>
            </a:r>
            <a:endParaRPr lang="en-US" sz="1600" dirty="0"/>
          </a:p>
          <a:p>
            <a:pPr>
              <a:lnSpc>
                <a:spcPct val="160000"/>
              </a:lnSpc>
              <a:spcBef>
                <a:spcPts val="1000"/>
              </a:spcBef>
            </a:pPr>
            <a:r>
              <a:rPr lang="en-US" sz="1400" i="1" dirty="0">
                <a:solidFill>
                  <a:srgbClr val="6B7B8D"/>
                </a:solidFill>
                <a:latin typeface="Quattrocento Sans" pitchFamily="34" charset="0"/>
                <a:ea typeface="Quattrocento Sans" pitchFamily="34" charset="-122"/>
                <a:cs typeface="Quattrocento Sans" pitchFamily="34" charset="-120"/>
              </a:rPr>
              <a:t>Karakteristik ini menurut Rowe (2002) dan Zhang (2020)</a:t>
            </a:r>
            <a:endParaRPr lang="en-US" sz="1600" dirty="0"/>
          </a:p>
        </p:txBody>
      </p:sp>
      <p:sp>
        <p:nvSpPr>
          <p:cNvPr id="10" name="Text 8"/>
          <p:cNvSpPr/>
          <p:nvPr/>
        </p:nvSpPr>
        <p:spPr>
          <a:xfrm>
            <a:off x="762000" y="6731000"/>
            <a:ext cx="14732000" cy="1270000"/>
          </a:xfrm>
          <a:prstGeom prst="rect">
            <a:avLst/>
          </a:prstGeom>
          <a:noFill/>
          <a:ln/>
        </p:spPr>
        <p:txBody>
          <a:bodyPr wrap="square" lIns="0" tIns="0" rIns="0" bIns="0" rtlCol="0" anchor="t"/>
          <a:lstStyle/>
          <a:p>
            <a:pPr>
              <a:lnSpc>
                <a:spcPct val="150000"/>
              </a:lnSpc>
            </a:pPr>
            <a:r>
              <a:rPr lang="en-US" sz="1600" b="1" dirty="0">
                <a:solidFill>
                  <a:srgbClr val="2D2D2D"/>
                </a:solidFill>
                <a:latin typeface="Quattrocento Sans" pitchFamily="34" charset="0"/>
                <a:ea typeface="Quattrocento Sans" pitchFamily="34" charset="-122"/>
                <a:cs typeface="Quattrocento Sans" pitchFamily="34" charset="-120"/>
              </a:rPr>
              <a:t>Dampak Negatif Potensial.</a:t>
            </a:r>
            <a:r>
              <a:rPr lang="en-US" sz="1600" dirty="0">
                <a:solidFill>
                  <a:srgbClr val="2D2D2D"/>
                </a:solidFill>
                <a:latin typeface="Quattrocento Sans" pitchFamily="34" charset="0"/>
                <a:ea typeface="Quattrocento Sans" pitchFamily="34" charset="-122"/>
                <a:cs typeface="Quattrocento Sans" pitchFamily="34" charset="-120"/>
              </a:rPr>
              <a:t> Telecommuting juga membawa risiko: (1) pegawai menghindari pengawasan manajemen, (2) isolasi sosial dari rekan kerja, (3) peningkatan stres rumah tangga karena blur boundary work-home, dan (4) anggapan telecommuting kurang menguntungkan untuk karier jangka panjang (Rowe, 2002; Bailey &amp; Kurland, 2002).</a:t>
            </a:r>
            <a:endParaRPr lang="en-US" sz="1600" dirty="0"/>
          </a:p>
        </p:txBody>
      </p:sp>
      <p:sp>
        <p:nvSpPr>
          <p:cNvPr id="12" name="Text 10"/>
          <p:cNvSpPr/>
          <p:nvPr/>
        </p:nvSpPr>
        <p:spPr>
          <a:xfrm>
            <a:off x="14478000" y="8636000"/>
            <a:ext cx="1016000" cy="304800"/>
          </a:xfrm>
          <a:prstGeom prst="rect">
            <a:avLst/>
          </a:prstGeom>
          <a:noFill/>
          <a:ln/>
        </p:spPr>
        <p:txBody>
          <a:bodyPr wrap="none" lIns="0" tIns="0" rIns="0" bIns="0" rtlCol="0" anchor="ctr"/>
          <a:lstStyle/>
          <a:p>
            <a:pPr algn="r">
              <a:lnSpc>
                <a:spcPct val="140000"/>
              </a:lnSpc>
            </a:pPr>
            <a:r>
              <a:rPr lang="en-US" sz="1300" dirty="0">
                <a:solidFill>
                  <a:srgbClr val="6B7B8D"/>
                </a:solidFill>
                <a:latin typeface="QuattrocentoSans" pitchFamily="34" charset="0"/>
                <a:ea typeface="QuattrocentoSans" pitchFamily="34" charset="-122"/>
                <a:cs typeface="QuattrocentoSans" pitchFamily="34" charset="-120"/>
              </a:rPr>
              <a:t>16</a:t>
            </a:r>
            <a:endParaRPr lang="en-US" sz="1300" dirty="0"/>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name="Slide 17">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16256000" cy="457200"/>
          </a:xfrm>
          <a:prstGeom prst="rect">
            <a:avLst/>
          </a:prstGeom>
          <a:solidFill>
            <a:srgbClr val="1B3A5C"/>
          </a:solidFill>
          <a:ln/>
        </p:spPr>
      </p:sp>
      <p:sp>
        <p:nvSpPr>
          <p:cNvPr id="3" name="Text 1"/>
          <p:cNvSpPr/>
          <p:nvPr/>
        </p:nvSpPr>
        <p:spPr>
          <a:xfrm>
            <a:off x="762000" y="0"/>
            <a:ext cx="14732000" cy="457200"/>
          </a:xfrm>
          <a:prstGeom prst="rect">
            <a:avLst/>
          </a:prstGeom>
          <a:noFill/>
          <a:ln/>
        </p:spPr>
        <p:txBody>
          <a:bodyPr wrap="none" lIns="0" tIns="0" rIns="0" bIns="0" rtlCol="0" anchor="ctr"/>
          <a:lstStyle/>
          <a:p>
            <a:pPr algn="ctr">
              <a:lnSpc>
                <a:spcPct val="120000"/>
              </a:lnSpc>
            </a:pPr>
            <a:endParaRPr lang="en-US" sz="1200" dirty="0"/>
          </a:p>
        </p:txBody>
      </p:sp>
      <p:sp>
        <p:nvSpPr>
          <p:cNvPr id="4" name="Shape 2"/>
          <p:cNvSpPr/>
          <p:nvPr/>
        </p:nvSpPr>
        <p:spPr>
          <a:xfrm>
            <a:off x="762000" y="711200"/>
            <a:ext cx="50800" cy="355600"/>
          </a:xfrm>
          <a:prstGeom prst="rect">
            <a:avLst/>
          </a:prstGeom>
          <a:solidFill>
            <a:srgbClr val="C49A3B"/>
          </a:solidFill>
          <a:ln/>
        </p:spPr>
      </p:sp>
      <p:sp>
        <p:nvSpPr>
          <p:cNvPr id="5" name="Text 3"/>
          <p:cNvSpPr/>
          <p:nvPr/>
        </p:nvSpPr>
        <p:spPr>
          <a:xfrm>
            <a:off x="965200" y="660400"/>
            <a:ext cx="10160000" cy="457200"/>
          </a:xfrm>
          <a:prstGeom prst="rect">
            <a:avLst/>
          </a:prstGeom>
          <a:noFill/>
          <a:ln/>
        </p:spPr>
        <p:txBody>
          <a:bodyPr wrap="none" lIns="0" tIns="0" rIns="0" bIns="0" rtlCol="0" anchor="ctr"/>
          <a:lstStyle/>
          <a:p>
            <a:pPr>
              <a:lnSpc>
                <a:spcPct val="130000"/>
              </a:lnSpc>
            </a:pPr>
            <a:r>
              <a:rPr lang="en-US" sz="2800" dirty="0">
                <a:solidFill>
                  <a:srgbClr val="1B3A5C"/>
                </a:solidFill>
                <a:latin typeface="Unna" pitchFamily="34" charset="0"/>
                <a:ea typeface="Unna" pitchFamily="34" charset="-122"/>
                <a:cs typeface="Unna" pitchFamily="34" charset="-120"/>
              </a:rPr>
              <a:t>Dampak Telecommuting terhadap Produktivitas dan Komunikasi</a:t>
            </a:r>
            <a:endParaRPr lang="en-US" sz="2800" dirty="0"/>
          </a:p>
        </p:txBody>
      </p:sp>
      <p:sp>
        <p:nvSpPr>
          <p:cNvPr id="6" name="Text 4"/>
          <p:cNvSpPr/>
          <p:nvPr/>
        </p:nvSpPr>
        <p:spPr>
          <a:xfrm>
            <a:off x="762000" y="1397000"/>
            <a:ext cx="7620000" cy="3810000"/>
          </a:xfrm>
          <a:prstGeom prst="rect">
            <a:avLst/>
          </a:prstGeom>
          <a:noFill/>
          <a:ln/>
        </p:spPr>
        <p:txBody>
          <a:bodyPr wrap="square" lIns="0" tIns="0" rIns="0" bIns="0" rtlCol="0" anchor="t"/>
          <a:lstStyle/>
          <a:p>
            <a:pPr>
              <a:lnSpc>
                <a:spcPct val="160000"/>
              </a:lnSpc>
            </a:pPr>
            <a:r>
              <a:rPr lang="en-US" sz="1800" b="1" dirty="0">
                <a:solidFill>
                  <a:srgbClr val="2D2D2D"/>
                </a:solidFill>
                <a:latin typeface="QuattrocentoSans" pitchFamily="34" charset="0"/>
                <a:ea typeface="QuattrocentoSans" pitchFamily="34" charset="-122"/>
                <a:cs typeface="QuattrocentoSans" pitchFamily="34" charset="-120"/>
              </a:rPr>
              <a:t>Bureau of Labor Statistics (2024)</a:t>
            </a:r>
            <a:r>
              <a:rPr lang="en-US" sz="1800" dirty="0">
                <a:solidFill>
                  <a:srgbClr val="2D2D2D"/>
                </a:solidFill>
                <a:latin typeface="QuattrocentoSans" pitchFamily="34" charset="0"/>
                <a:ea typeface="QuattrocentoSans" pitchFamily="34" charset="-122"/>
                <a:cs typeface="QuattrocentoSans" pitchFamily="34" charset="-120"/>
              </a:rPr>
              <a:t> menemukan hubungan positif antara remote work dan </a:t>
            </a:r>
            <a:r>
              <a:rPr lang="en-US" sz="1800" b="1" dirty="0">
                <a:solidFill>
                  <a:srgbClr val="2D2D2D"/>
                </a:solidFill>
                <a:latin typeface="QuattrocentoSans" pitchFamily="34" charset="0"/>
                <a:ea typeface="QuattrocentoSans" pitchFamily="34" charset="-122"/>
                <a:cs typeface="QuattrocentoSans" pitchFamily="34" charset="-120"/>
              </a:rPr>
              <a:t>Total Factor Productivity (TFP)</a:t>
            </a:r>
            <a:r>
              <a:rPr lang="en-US" sz="1800" dirty="0">
                <a:solidFill>
                  <a:srgbClr val="2D2D2D"/>
                </a:solidFill>
                <a:latin typeface="QuattrocentoSans" pitchFamily="34" charset="0"/>
                <a:ea typeface="QuattrocentoSans" pitchFamily="34" charset="-122"/>
                <a:cs typeface="QuattrocentoSans" pitchFamily="34" charset="-120"/>
              </a:rPr>
              <a:t>:</a:t>
            </a:r>
            <a:endParaRPr lang="en-US" sz="1800" dirty="0"/>
          </a:p>
          <a:p>
            <a:pPr>
              <a:lnSpc>
                <a:spcPct val="160000"/>
              </a:lnSpc>
              <a:spcBef>
                <a:spcPts val="800"/>
              </a:spcBef>
            </a:pPr>
            <a:r>
              <a:rPr lang="en-US" sz="1800" dirty="0">
                <a:solidFill>
                  <a:srgbClr val="2D2D2D"/>
                </a:solidFill>
                <a:latin typeface="QuattrocentoSans" pitchFamily="34" charset="0"/>
                <a:ea typeface="QuattrocentoSans" pitchFamily="34" charset="-122"/>
                <a:cs typeface="QuattrocentoSans" pitchFamily="34" charset="-120"/>
              </a:rPr>
              <a:t>Setiap </a:t>
            </a:r>
            <a:r>
              <a:rPr lang="en-US" sz="1800" b="1" dirty="0">
                <a:solidFill>
                  <a:srgbClr val="C49A3B"/>
                </a:solidFill>
                <a:latin typeface="QuattrocentoSans" pitchFamily="34" charset="0"/>
                <a:ea typeface="QuattrocentoSans" pitchFamily="34" charset="-122"/>
                <a:cs typeface="QuattrocentoSans" pitchFamily="34" charset="-120"/>
              </a:rPr>
              <a:t>1%</a:t>
            </a:r>
            <a:r>
              <a:rPr lang="en-US" sz="1800" dirty="0">
                <a:solidFill>
                  <a:srgbClr val="2D2D2D"/>
                </a:solidFill>
                <a:latin typeface="QuattrocentoSans" pitchFamily="34" charset="0"/>
                <a:ea typeface="QuattrocentoSans" pitchFamily="34" charset="-122"/>
                <a:cs typeface="QuattrocentoSans" pitchFamily="34" charset="-120"/>
              </a:rPr>
              <a:t> peningkatan remote work dikaitkan dengan </a:t>
            </a:r>
            <a:r>
              <a:rPr lang="en-US" sz="1800" b="1" dirty="0">
                <a:solidFill>
                  <a:srgbClr val="C49A3B"/>
                </a:solidFill>
                <a:latin typeface="QuattrocentoSans" pitchFamily="34" charset="0"/>
                <a:ea typeface="QuattrocentoSans" pitchFamily="34" charset="-122"/>
                <a:cs typeface="QuattrocentoSans" pitchFamily="34" charset="-120"/>
              </a:rPr>
              <a:t>0.08–0.09%</a:t>
            </a:r>
            <a:r>
              <a:rPr lang="en-US" sz="1800" dirty="0">
                <a:solidFill>
                  <a:srgbClr val="2D2D2D"/>
                </a:solidFill>
                <a:latin typeface="QuattrocentoSans" pitchFamily="34" charset="0"/>
                <a:ea typeface="QuattrocentoSans" pitchFamily="34" charset="-122"/>
                <a:cs typeface="QuattrocentoSans" pitchFamily="34" charset="-120"/>
              </a:rPr>
              <a:t> peningkatan TFP growth — hubungan yang </a:t>
            </a:r>
            <a:r>
              <a:rPr lang="en-US" sz="1800" i="1" dirty="0">
                <a:solidFill>
                  <a:srgbClr val="2D2D2D"/>
                </a:solidFill>
                <a:latin typeface="QuattrocentoSans" pitchFamily="34" charset="0"/>
                <a:ea typeface="QuattrocentoSans" pitchFamily="34" charset="-122"/>
                <a:cs typeface="QuattrocentoSans" pitchFamily="34" charset="-120"/>
              </a:rPr>
              <a:t>statistically significant</a:t>
            </a:r>
            <a:r>
              <a:rPr lang="en-US" sz="1800" dirty="0">
                <a:solidFill>
                  <a:srgbClr val="2D2D2D"/>
                </a:solidFill>
                <a:latin typeface="QuattrocentoSans" pitchFamily="34" charset="0"/>
                <a:ea typeface="QuattrocentoSans" pitchFamily="34" charset="-122"/>
                <a:cs typeface="QuattrocentoSans" pitchFamily="34" charset="-120"/>
              </a:rPr>
              <a:t>.</a:t>
            </a:r>
            <a:endParaRPr lang="en-US" sz="1800" dirty="0"/>
          </a:p>
          <a:p>
            <a:pPr>
              <a:lnSpc>
                <a:spcPct val="160000"/>
              </a:lnSpc>
              <a:spcBef>
                <a:spcPts val="1000"/>
              </a:spcBef>
            </a:pPr>
            <a:r>
              <a:rPr lang="en-US" sz="1800" b="1" dirty="0">
                <a:solidFill>
                  <a:srgbClr val="2D2D2D"/>
                </a:solidFill>
                <a:latin typeface="QuattrocentoSans" pitchFamily="34" charset="0"/>
                <a:ea typeface="QuattrocentoSans" pitchFamily="34" charset="-122"/>
                <a:cs typeface="QuattrocentoSans" pitchFamily="34" charset="-120"/>
              </a:rPr>
              <a:t>Studi Stanford</a:t>
            </a:r>
            <a:r>
              <a:rPr lang="en-US" sz="1800" dirty="0">
                <a:solidFill>
                  <a:srgbClr val="2D2D2D"/>
                </a:solidFill>
                <a:latin typeface="QuattrocentoSans" pitchFamily="34" charset="0"/>
                <a:ea typeface="QuattrocentoSans" pitchFamily="34" charset="-122"/>
                <a:cs typeface="QuattrocentoSans" pitchFamily="34" charset="-120"/>
              </a:rPr>
              <a:t> (Bloom et al., 2023) menunjukkan:</a:t>
            </a:r>
            <a:endParaRPr lang="en-US" sz="1800" dirty="0"/>
          </a:p>
          <a:p>
            <a:pPr>
              <a:lnSpc>
                <a:spcPct val="160000"/>
              </a:lnSpc>
            </a:pPr>
            <a:r>
              <a:rPr lang="en-US" sz="1800" dirty="0">
                <a:solidFill>
                  <a:srgbClr val="C49A3B"/>
                </a:solidFill>
                <a:latin typeface="QuattrocentoSans" pitchFamily="34" charset="0"/>
                <a:ea typeface="QuattrocentoSans" pitchFamily="34" charset="-122"/>
                <a:cs typeface="QuattrocentoSans" pitchFamily="34" charset="-120"/>
              </a:rPr>
              <a:t>■</a:t>
            </a:r>
            <a:r>
              <a:rPr lang="en-US" sz="1800" dirty="0">
                <a:solidFill>
                  <a:srgbClr val="2D2D2D"/>
                </a:solidFill>
                <a:latin typeface="QuattrocentoSans" pitchFamily="34" charset="0"/>
                <a:ea typeface="QuattrocentoSans" pitchFamily="34" charset="-122"/>
                <a:cs typeface="QuattrocentoSans" pitchFamily="34" charset="-120"/>
              </a:rPr>
              <a:t> Hybrid work: </a:t>
            </a:r>
            <a:r>
              <a:rPr lang="en-US" sz="1800" b="1" dirty="0">
                <a:solidFill>
                  <a:srgbClr val="2D2D2D"/>
                </a:solidFill>
                <a:latin typeface="QuattrocentoSans" pitchFamily="34" charset="0"/>
                <a:ea typeface="QuattrocentoSans" pitchFamily="34" charset="-122"/>
                <a:cs typeface="QuattrocentoSans" pitchFamily="34" charset="-120"/>
              </a:rPr>
              <a:t>zero negative impact</a:t>
            </a:r>
            <a:r>
              <a:rPr lang="en-US" sz="1800" dirty="0">
                <a:solidFill>
                  <a:srgbClr val="2D2D2D"/>
                </a:solidFill>
                <a:latin typeface="QuattrocentoSans" pitchFamily="34" charset="0"/>
                <a:ea typeface="QuattrocentoSans" pitchFamily="34" charset="-122"/>
                <a:cs typeface="QuattrocentoSans" pitchFamily="34" charset="-120"/>
              </a:rPr>
              <a:t> pada produktivitas</a:t>
            </a:r>
            <a:endParaRPr lang="en-US" sz="1800" dirty="0"/>
          </a:p>
          <a:p>
            <a:pPr>
              <a:lnSpc>
                <a:spcPct val="160000"/>
              </a:lnSpc>
            </a:pPr>
            <a:r>
              <a:rPr lang="en-US" sz="1800" dirty="0">
                <a:solidFill>
                  <a:srgbClr val="C49A3B"/>
                </a:solidFill>
                <a:latin typeface="QuattrocentoSans" pitchFamily="34" charset="0"/>
                <a:ea typeface="QuattrocentoSans" pitchFamily="34" charset="-122"/>
                <a:cs typeface="QuattrocentoSans" pitchFamily="34" charset="-120"/>
              </a:rPr>
              <a:t>■</a:t>
            </a:r>
            <a:r>
              <a:rPr lang="en-US" sz="1800" dirty="0">
                <a:solidFill>
                  <a:srgbClr val="2D2D2D"/>
                </a:solidFill>
                <a:latin typeface="QuattrocentoSans" pitchFamily="34" charset="0"/>
                <a:ea typeface="QuattrocentoSans" pitchFamily="34" charset="-122"/>
                <a:cs typeface="QuattrocentoSans" pitchFamily="34" charset="-120"/>
              </a:rPr>
              <a:t> Pengurangan </a:t>
            </a:r>
            <a:r>
              <a:rPr lang="en-US" sz="1800" b="1" dirty="0">
                <a:solidFill>
                  <a:srgbClr val="2D2D2D"/>
                </a:solidFill>
                <a:latin typeface="QuattrocentoSans" pitchFamily="34" charset="0"/>
                <a:ea typeface="QuattrocentoSans" pitchFamily="34" charset="-122"/>
                <a:cs typeface="QuattrocentoSans" pitchFamily="34" charset="-120"/>
              </a:rPr>
              <a:t>employee turnover 33%</a:t>
            </a:r>
            <a:endParaRPr lang="en-US" sz="1800" dirty="0"/>
          </a:p>
          <a:p>
            <a:pPr>
              <a:lnSpc>
                <a:spcPct val="160000"/>
              </a:lnSpc>
            </a:pPr>
            <a:r>
              <a:rPr lang="en-US" sz="1800" dirty="0">
                <a:solidFill>
                  <a:srgbClr val="C49A3B"/>
                </a:solidFill>
                <a:latin typeface="QuattrocentoSans" pitchFamily="34" charset="0"/>
                <a:ea typeface="QuattrocentoSans" pitchFamily="34" charset="-122"/>
                <a:cs typeface="QuattrocentoSans" pitchFamily="34" charset="-120"/>
              </a:rPr>
              <a:t>■</a:t>
            </a:r>
            <a:r>
              <a:rPr lang="en-US" sz="1800" dirty="0">
                <a:solidFill>
                  <a:srgbClr val="2D2D2D"/>
                </a:solidFill>
                <a:latin typeface="QuattrocentoSans" pitchFamily="34" charset="0"/>
                <a:ea typeface="QuattrocentoSans" pitchFamily="34" charset="-122"/>
                <a:cs typeface="QuattrocentoSans" pitchFamily="34" charset="-120"/>
              </a:rPr>
              <a:t> Fully remote: </a:t>
            </a:r>
            <a:r>
              <a:rPr lang="en-US" sz="1800" b="1" dirty="0">
                <a:solidFill>
                  <a:srgbClr val="2D2D2D"/>
                </a:solidFill>
                <a:latin typeface="QuattrocentoSans" pitchFamily="34" charset="0"/>
                <a:ea typeface="QuattrocentoSans" pitchFamily="34" charset="-122"/>
                <a:cs typeface="QuattrocentoSans" pitchFamily="34" charset="-120"/>
              </a:rPr>
              <a:t>~10% lower</a:t>
            </a:r>
            <a:r>
              <a:rPr lang="en-US" sz="1800" dirty="0">
                <a:solidFill>
                  <a:srgbClr val="2D2D2D"/>
                </a:solidFill>
                <a:latin typeface="QuattrocentoSans" pitchFamily="34" charset="0"/>
                <a:ea typeface="QuattrocentoSans" pitchFamily="34" charset="-122"/>
                <a:cs typeface="QuattrocentoSans" pitchFamily="34" charset="-120"/>
              </a:rPr>
              <a:t> produktivitas vs. in-person</a:t>
            </a:r>
            <a:endParaRPr lang="en-US" sz="1800" dirty="0"/>
          </a:p>
        </p:txBody>
      </p:sp>
      <p:graphicFrame>
        <p:nvGraphicFramePr>
          <p:cNvPr id="7" name="Chart 0"/>
          <p:cNvGraphicFramePr/>
          <p:nvPr/>
        </p:nvGraphicFramePr>
        <p:xfrm>
          <a:off x="8890000" y="1397000"/>
          <a:ext cx="6604000" cy="35560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5"/>
          <p:cNvSpPr/>
          <p:nvPr/>
        </p:nvSpPr>
        <p:spPr>
          <a:xfrm>
            <a:off x="762000" y="5334000"/>
            <a:ext cx="5080000" cy="355600"/>
          </a:xfrm>
          <a:prstGeom prst="rect">
            <a:avLst/>
          </a:prstGeom>
          <a:noFill/>
          <a:ln/>
        </p:spPr>
        <p:txBody>
          <a:bodyPr wrap="none" lIns="0" tIns="0" rIns="0" bIns="0" rtlCol="0" anchor="ctr"/>
          <a:lstStyle/>
          <a:p>
            <a:pPr>
              <a:lnSpc>
                <a:spcPct val="130000"/>
              </a:lnSpc>
            </a:pPr>
            <a:r>
              <a:rPr lang="en-US" sz="2200" dirty="0">
                <a:solidFill>
                  <a:srgbClr val="1B3A5C"/>
                </a:solidFill>
                <a:latin typeface="QuattrocentoSans" pitchFamily="34" charset="0"/>
                <a:ea typeface="QuattrocentoSans" pitchFamily="34" charset="-122"/>
                <a:cs typeface="QuattrocentoSans" pitchFamily="34" charset="-120"/>
              </a:rPr>
              <a:t>Tantangan Komunikasi Remote</a:t>
            </a:r>
            <a:endParaRPr lang="en-US" sz="2200" dirty="0"/>
          </a:p>
        </p:txBody>
      </p:sp>
      <p:sp>
        <p:nvSpPr>
          <p:cNvPr id="9" name="Text 6"/>
          <p:cNvSpPr/>
          <p:nvPr/>
        </p:nvSpPr>
        <p:spPr>
          <a:xfrm>
            <a:off x="762000" y="5842000"/>
            <a:ext cx="14732000" cy="2667000"/>
          </a:xfrm>
          <a:prstGeom prst="rect">
            <a:avLst/>
          </a:prstGeom>
          <a:noFill/>
          <a:ln/>
        </p:spPr>
        <p:txBody>
          <a:bodyPr wrap="square" lIns="0" tIns="0" rIns="0" bIns="0" rtlCol="0" anchor="t"/>
          <a:lstStyle/>
          <a:p>
            <a:pPr>
              <a:lnSpc>
                <a:spcPct val="160000"/>
              </a:lnSpc>
            </a:pPr>
            <a:r>
              <a:rPr lang="en-US" sz="1600" b="1" dirty="0">
                <a:solidFill>
                  <a:srgbClr val="C49A3B"/>
                </a:solidFill>
                <a:latin typeface="Quattrocento Sans" pitchFamily="34" charset="0"/>
                <a:ea typeface="Quattrocento Sans" pitchFamily="34" charset="-122"/>
                <a:cs typeface="Quattrocento Sans" pitchFamily="34" charset="-120"/>
              </a:rPr>
              <a:t>Productivity Paranoia.</a:t>
            </a:r>
            <a:r>
              <a:rPr lang="en-US" sz="1600" dirty="0">
                <a:solidFill>
                  <a:srgbClr val="2D2D2D"/>
                </a:solidFill>
                <a:latin typeface="Quattrocento Sans" pitchFamily="34" charset="0"/>
                <a:ea typeface="Quattrocento Sans" pitchFamily="34" charset="-122"/>
                <a:cs typeface="Quattrocento Sans" pitchFamily="34" charset="-120"/>
              </a:rPr>
              <a:t> 85% pemimpin bisnis mengalami kesulitan mempercayai produktivitas karyawan hybrid (Microsoft Work Trend Index). 60% manajer menganggap reduced visibility membuat performance review lebih menantang.</a:t>
            </a:r>
            <a:endParaRPr lang="en-US" sz="1600" dirty="0"/>
          </a:p>
          <a:p>
            <a:pPr>
              <a:lnSpc>
                <a:spcPct val="160000"/>
              </a:lnSpc>
              <a:spcBef>
                <a:spcPts val="800"/>
              </a:spcBef>
            </a:pPr>
            <a:r>
              <a:rPr lang="en-US" sz="1600" b="1" dirty="0">
                <a:solidFill>
                  <a:srgbClr val="C49A3B"/>
                </a:solidFill>
                <a:latin typeface="Quattrocento Sans" pitchFamily="34" charset="0"/>
                <a:ea typeface="Quattrocento Sans" pitchFamily="34" charset="-122"/>
                <a:cs typeface="Quattrocento Sans" pitchFamily="34" charset="-120"/>
              </a:rPr>
              <a:t>Komunikasi Informal Terbatas.</a:t>
            </a:r>
            <a:r>
              <a:rPr lang="en-US" sz="1600" dirty="0">
                <a:solidFill>
                  <a:srgbClr val="2D2D2D"/>
                </a:solidFill>
                <a:latin typeface="Quattrocento Sans" pitchFamily="34" charset="0"/>
                <a:ea typeface="Quattrocento Sans" pitchFamily="34" charset="-122"/>
                <a:cs typeface="Quattrocento Sans" pitchFamily="34" charset="-120"/>
              </a:rPr>
              <a:t> Belanger (1999) menemukan teleworkers part-time tidak terisolasi dari office network, namun komunikasi informal — gossip, mentoring, brainstorming tak terencana — tetap terbatas.</a:t>
            </a:r>
            <a:endParaRPr lang="en-US" sz="1600" dirty="0"/>
          </a:p>
          <a:p>
            <a:pPr>
              <a:lnSpc>
                <a:spcPct val="160000"/>
              </a:lnSpc>
              <a:spcBef>
                <a:spcPts val="800"/>
              </a:spcBef>
            </a:pPr>
            <a:r>
              <a:rPr lang="en-US" sz="1600" b="1" dirty="0">
                <a:solidFill>
                  <a:srgbClr val="C49A3B"/>
                </a:solidFill>
                <a:latin typeface="Quattrocento Sans" pitchFamily="34" charset="0"/>
                <a:ea typeface="Quattrocento Sans" pitchFamily="34" charset="-122"/>
                <a:cs typeface="Quattrocento Sans" pitchFamily="34" charset="-120"/>
              </a:rPr>
              <a:t>Performative Work.</a:t>
            </a:r>
            <a:r>
              <a:rPr lang="en-US" sz="1600" dirty="0">
                <a:solidFill>
                  <a:srgbClr val="2D2D2D"/>
                </a:solidFill>
                <a:latin typeface="Quattrocento Sans" pitchFamily="34" charset="0"/>
                <a:ea typeface="Quattrocento Sans" pitchFamily="34" charset="-122"/>
                <a:cs typeface="Quattrocento Sans" pitchFamily="34" charset="-120"/>
              </a:rPr>
              <a:t> 88% karyawan remote merasa perlu membuktikan produktivitas mereka, yang mengarah pada "productivity theater" — aktivitas yang terlihat sibuk tapi tidak produktif (WorkTime, 2026).</a:t>
            </a:r>
            <a:endParaRPr lang="en-US" sz="1600" dirty="0"/>
          </a:p>
        </p:txBody>
      </p:sp>
      <p:sp>
        <p:nvSpPr>
          <p:cNvPr id="11" name="Text 8"/>
          <p:cNvSpPr/>
          <p:nvPr/>
        </p:nvSpPr>
        <p:spPr>
          <a:xfrm>
            <a:off x="14478000" y="8636000"/>
            <a:ext cx="1016000" cy="304800"/>
          </a:xfrm>
          <a:prstGeom prst="rect">
            <a:avLst/>
          </a:prstGeom>
          <a:noFill/>
          <a:ln/>
        </p:spPr>
        <p:txBody>
          <a:bodyPr wrap="none" lIns="0" tIns="0" rIns="0" bIns="0" rtlCol="0" anchor="ctr"/>
          <a:lstStyle/>
          <a:p>
            <a:pPr algn="r">
              <a:lnSpc>
                <a:spcPct val="140000"/>
              </a:lnSpc>
            </a:pPr>
            <a:r>
              <a:rPr lang="en-US" sz="1300" dirty="0">
                <a:solidFill>
                  <a:srgbClr val="6B7B8D"/>
                </a:solidFill>
                <a:latin typeface="QuattrocentoSans" pitchFamily="34" charset="0"/>
                <a:ea typeface="QuattrocentoSans" pitchFamily="34" charset="-122"/>
                <a:cs typeface="QuattrocentoSans" pitchFamily="34" charset="-120"/>
              </a:rPr>
              <a:t>17</a:t>
            </a:r>
            <a:endParaRPr lang="en-US" sz="1300" dirty="0"/>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name="Slide 19">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16256000" cy="457200"/>
          </a:xfrm>
          <a:prstGeom prst="rect">
            <a:avLst/>
          </a:prstGeom>
          <a:solidFill>
            <a:srgbClr val="1B3A5C"/>
          </a:solidFill>
          <a:ln/>
        </p:spPr>
      </p:sp>
      <p:sp>
        <p:nvSpPr>
          <p:cNvPr id="3" name="Text 1"/>
          <p:cNvSpPr/>
          <p:nvPr/>
        </p:nvSpPr>
        <p:spPr>
          <a:xfrm>
            <a:off x="762000" y="0"/>
            <a:ext cx="14732000" cy="457200"/>
          </a:xfrm>
          <a:prstGeom prst="rect">
            <a:avLst/>
          </a:prstGeom>
          <a:noFill/>
          <a:ln/>
        </p:spPr>
        <p:txBody>
          <a:bodyPr wrap="none" lIns="0" tIns="0" rIns="0" bIns="0" rtlCol="0" anchor="ctr"/>
          <a:lstStyle/>
          <a:p>
            <a:pPr algn="ctr">
              <a:lnSpc>
                <a:spcPct val="120000"/>
              </a:lnSpc>
            </a:pPr>
            <a:endParaRPr lang="en-US" sz="1200" dirty="0"/>
          </a:p>
        </p:txBody>
      </p:sp>
      <p:sp>
        <p:nvSpPr>
          <p:cNvPr id="4" name="Shape 2"/>
          <p:cNvSpPr/>
          <p:nvPr/>
        </p:nvSpPr>
        <p:spPr>
          <a:xfrm>
            <a:off x="762000" y="711200"/>
            <a:ext cx="50800" cy="355600"/>
          </a:xfrm>
          <a:prstGeom prst="rect">
            <a:avLst/>
          </a:prstGeom>
          <a:solidFill>
            <a:srgbClr val="C49A3B"/>
          </a:solidFill>
          <a:ln/>
        </p:spPr>
      </p:sp>
      <p:sp>
        <p:nvSpPr>
          <p:cNvPr id="5" name="Text 3"/>
          <p:cNvSpPr/>
          <p:nvPr/>
        </p:nvSpPr>
        <p:spPr>
          <a:xfrm>
            <a:off x="965200" y="660400"/>
            <a:ext cx="8890000" cy="457200"/>
          </a:xfrm>
          <a:prstGeom prst="rect">
            <a:avLst/>
          </a:prstGeom>
          <a:noFill/>
          <a:ln/>
        </p:spPr>
        <p:txBody>
          <a:bodyPr wrap="none" lIns="0" tIns="0" rIns="0" bIns="0" rtlCol="0" anchor="ctr"/>
          <a:lstStyle/>
          <a:p>
            <a:pPr>
              <a:lnSpc>
                <a:spcPct val="130000"/>
              </a:lnSpc>
            </a:pPr>
            <a:r>
              <a:rPr lang="en-US" sz="2800" dirty="0">
                <a:solidFill>
                  <a:srgbClr val="1B3A5C"/>
                </a:solidFill>
                <a:latin typeface="Unna" pitchFamily="34" charset="0"/>
                <a:ea typeface="Unna" pitchFamily="34" charset="-122"/>
                <a:cs typeface="Unna" pitchFamily="34" charset="-120"/>
              </a:rPr>
              <a:t>Teori Manajemen Perkantoran dan Komunikasi</a:t>
            </a:r>
            <a:endParaRPr lang="en-US" sz="2800" dirty="0"/>
          </a:p>
        </p:txBody>
      </p:sp>
      <p:sp>
        <p:nvSpPr>
          <p:cNvPr id="6" name="Shape 4"/>
          <p:cNvSpPr/>
          <p:nvPr/>
        </p:nvSpPr>
        <p:spPr>
          <a:xfrm>
            <a:off x="762000" y="1397000"/>
            <a:ext cx="7112000" cy="2286000"/>
          </a:xfrm>
          <a:prstGeom prst="rect">
            <a:avLst/>
          </a:prstGeom>
          <a:solidFill>
            <a:srgbClr val="EAE6DE"/>
          </a:solidFill>
          <a:ln/>
        </p:spPr>
      </p:sp>
      <p:sp>
        <p:nvSpPr>
          <p:cNvPr id="7" name="Text 5"/>
          <p:cNvSpPr/>
          <p:nvPr/>
        </p:nvSpPr>
        <p:spPr>
          <a:xfrm>
            <a:off x="1016000" y="1498600"/>
            <a:ext cx="6604000" cy="2082800"/>
          </a:xfrm>
          <a:prstGeom prst="rect">
            <a:avLst/>
          </a:prstGeom>
          <a:noFill/>
          <a:ln/>
        </p:spPr>
        <p:txBody>
          <a:bodyPr wrap="square" lIns="0" tIns="0" rIns="0" bIns="0" rtlCol="0" anchor="t"/>
          <a:lstStyle/>
          <a:p>
            <a:pPr>
              <a:lnSpc>
                <a:spcPct val="150000"/>
              </a:lnSpc>
            </a:pPr>
            <a:r>
              <a:rPr lang="en-US" sz="1500" b="1" dirty="0">
                <a:solidFill>
                  <a:srgbClr val="C49A3B"/>
                </a:solidFill>
                <a:latin typeface="Quattrocento Sans" pitchFamily="34" charset="0"/>
                <a:ea typeface="Quattrocento Sans" pitchFamily="34" charset="-122"/>
                <a:cs typeface="Quattrocento Sans" pitchFamily="34" charset="-120"/>
              </a:rPr>
              <a:t>Robinson (1953)</a:t>
            </a:r>
            <a:r>
              <a:rPr lang="en-US" sz="1500" dirty="0">
                <a:solidFill>
                  <a:srgbClr val="2D2D2D"/>
                </a:solidFill>
                <a:latin typeface="Quattrocento Sans" pitchFamily="34" charset="0"/>
                <a:ea typeface="Quattrocento Sans" pitchFamily="34" charset="-122"/>
                <a:cs typeface="Quattrocento Sans" pitchFamily="34" charset="-120"/>
              </a:rPr>
              <a:t> — </a:t>
            </a:r>
            <a:r>
              <a:rPr lang="en-US" sz="1500" i="1" dirty="0">
                <a:solidFill>
                  <a:srgbClr val="2D2D2D"/>
                </a:solidFill>
                <a:latin typeface="Quattrocento Sans" pitchFamily="34" charset="0"/>
                <a:ea typeface="Quattrocento Sans" pitchFamily="34" charset="-122"/>
                <a:cs typeface="Quattrocento Sans" pitchFamily="34" charset="-120"/>
              </a:rPr>
              <a:t>Textbook of Office Management</a:t>
            </a:r>
            <a:r>
              <a:rPr lang="en-US" sz="1500" dirty="0">
                <a:solidFill>
                  <a:srgbClr val="2D2D2D"/>
                </a:solidFill>
                <a:latin typeface="Quattrocento Sans" pitchFamily="34" charset="0"/>
                <a:ea typeface="Quattrocento Sans" pitchFamily="34" charset="-122"/>
                <a:cs typeface="Quattrocento Sans" pitchFamily="34" charset="-120"/>
              </a:rPr>
              <a:t>: Manajemen perkantoran berkaitan dengan </a:t>
            </a:r>
            <a:r>
              <a:rPr lang="en-US" sz="1500" b="1" dirty="0">
                <a:solidFill>
                  <a:srgbClr val="2D2D2D"/>
                </a:solidFill>
                <a:latin typeface="Quattrocento Sans" pitchFamily="34" charset="0"/>
                <a:ea typeface="Quattrocento Sans" pitchFamily="34" charset="-122"/>
                <a:cs typeface="Quattrocento Sans" pitchFamily="34" charset="-120"/>
              </a:rPr>
              <a:t>pengarahan dan pengawasan</a:t>
            </a:r>
            <a:r>
              <a:rPr lang="en-US" sz="1500" dirty="0">
                <a:solidFill>
                  <a:srgbClr val="2D2D2D"/>
                </a:solidFill>
                <a:latin typeface="Quattrocento Sans" pitchFamily="34" charset="0"/>
                <a:ea typeface="Quattrocento Sans" pitchFamily="34" charset="-122"/>
                <a:cs typeface="Quattrocento Sans" pitchFamily="34" charset="-120"/>
              </a:rPr>
              <a:t> pekerjaan perkantoran.</a:t>
            </a:r>
            <a:endParaRPr lang="en-US" sz="1600" dirty="0"/>
          </a:p>
          <a:p>
            <a:pPr>
              <a:lnSpc>
                <a:spcPct val="150000"/>
              </a:lnSpc>
              <a:spcBef>
                <a:spcPts val="600"/>
              </a:spcBef>
            </a:pPr>
            <a:r>
              <a:rPr lang="en-US" sz="1500" b="1" dirty="0">
                <a:solidFill>
                  <a:srgbClr val="C49A3B"/>
                </a:solidFill>
                <a:latin typeface="Quattrocento Sans" pitchFamily="34" charset="0"/>
                <a:ea typeface="Quattrocento Sans" pitchFamily="34" charset="-122"/>
                <a:cs typeface="Quattrocento Sans" pitchFamily="34" charset="-120"/>
              </a:rPr>
              <a:t>Wylie &amp; Brecht (1961)</a:t>
            </a:r>
            <a:r>
              <a:rPr lang="en-US" sz="1500" dirty="0">
                <a:solidFill>
                  <a:srgbClr val="2D2D2D"/>
                </a:solidFill>
                <a:latin typeface="Quattrocento Sans" pitchFamily="34" charset="0"/>
                <a:ea typeface="Quattrocento Sans" pitchFamily="34" charset="-122"/>
                <a:cs typeface="Quattrocento Sans" pitchFamily="34" charset="-120"/>
              </a:rPr>
              <a:t> — </a:t>
            </a:r>
            <a:r>
              <a:rPr lang="en-US" sz="1500" i="1" dirty="0">
                <a:solidFill>
                  <a:srgbClr val="2D2D2D"/>
                </a:solidFill>
                <a:latin typeface="Quattrocento Sans" pitchFamily="34" charset="0"/>
                <a:ea typeface="Quattrocento Sans" pitchFamily="34" charset="-122"/>
                <a:cs typeface="Quattrocento Sans" pitchFamily="34" charset="-120"/>
              </a:rPr>
              <a:t>Office Organization and Management</a:t>
            </a:r>
            <a:r>
              <a:rPr lang="en-US" sz="1500" dirty="0">
                <a:solidFill>
                  <a:srgbClr val="2D2D2D"/>
                </a:solidFill>
                <a:latin typeface="Quattrocento Sans" pitchFamily="34" charset="0"/>
                <a:ea typeface="Quattrocento Sans" pitchFamily="34" charset="-122"/>
                <a:cs typeface="Quattrocento Sans" pitchFamily="34" charset="-120"/>
              </a:rPr>
              <a:t>: Pemanfaatan dan pengendalian </a:t>
            </a:r>
            <a:r>
              <a:rPr lang="en-US" sz="1500" b="1" dirty="0">
                <a:solidFill>
                  <a:srgbClr val="2D2D2D"/>
                </a:solidFill>
                <a:latin typeface="Quattrocento Sans" pitchFamily="34" charset="0"/>
                <a:ea typeface="Quattrocento Sans" pitchFamily="34" charset="-122"/>
                <a:cs typeface="Quattrocento Sans" pitchFamily="34" charset="-120"/>
              </a:rPr>
              <a:t>manusia, metode, mesin, dan material</a:t>
            </a:r>
            <a:r>
              <a:rPr lang="en-US" sz="1500" dirty="0">
                <a:solidFill>
                  <a:srgbClr val="2D2D2D"/>
                </a:solidFill>
                <a:latin typeface="Quattrocento Sans" pitchFamily="34" charset="0"/>
                <a:ea typeface="Quattrocento Sans" pitchFamily="34" charset="-122"/>
                <a:cs typeface="Quattrocento Sans" pitchFamily="34" charset="-120"/>
              </a:rPr>
              <a:t> untuk mencapai hasil terbaik.</a:t>
            </a:r>
            <a:endParaRPr lang="en-US" sz="1600" dirty="0"/>
          </a:p>
        </p:txBody>
      </p:sp>
      <p:sp>
        <p:nvSpPr>
          <p:cNvPr id="8" name="Shape 6"/>
          <p:cNvSpPr/>
          <p:nvPr/>
        </p:nvSpPr>
        <p:spPr>
          <a:xfrm>
            <a:off x="8382000" y="1397000"/>
            <a:ext cx="7112000" cy="2286000"/>
          </a:xfrm>
          <a:prstGeom prst="rect">
            <a:avLst/>
          </a:prstGeom>
          <a:solidFill>
            <a:srgbClr val="EAE6DE"/>
          </a:solidFill>
          <a:ln/>
        </p:spPr>
      </p:sp>
      <p:sp>
        <p:nvSpPr>
          <p:cNvPr id="9" name="Text 7"/>
          <p:cNvSpPr/>
          <p:nvPr/>
        </p:nvSpPr>
        <p:spPr>
          <a:xfrm>
            <a:off x="8636000" y="1498600"/>
            <a:ext cx="6604000" cy="2082800"/>
          </a:xfrm>
          <a:prstGeom prst="rect">
            <a:avLst/>
          </a:prstGeom>
          <a:noFill/>
          <a:ln/>
        </p:spPr>
        <p:txBody>
          <a:bodyPr wrap="square" lIns="0" tIns="0" rIns="0" bIns="0" rtlCol="0" anchor="t"/>
          <a:lstStyle/>
          <a:p>
            <a:pPr>
              <a:lnSpc>
                <a:spcPct val="150000"/>
              </a:lnSpc>
            </a:pPr>
            <a:r>
              <a:rPr lang="en-US" sz="1500" b="1" dirty="0">
                <a:solidFill>
                  <a:srgbClr val="C49A3B"/>
                </a:solidFill>
                <a:latin typeface="Quattrocento Sans" pitchFamily="34" charset="0"/>
                <a:ea typeface="Quattrocento Sans" pitchFamily="34" charset="-122"/>
                <a:cs typeface="Quattrocento Sans" pitchFamily="34" charset="-120"/>
              </a:rPr>
              <a:t>E.C. Eyre (1989)</a:t>
            </a:r>
            <a:r>
              <a:rPr lang="en-US" sz="1500" dirty="0">
                <a:solidFill>
                  <a:srgbClr val="2D2D2D"/>
                </a:solidFill>
                <a:latin typeface="Quattrocento Sans" pitchFamily="34" charset="0"/>
                <a:ea typeface="Quattrocento Sans" pitchFamily="34" charset="-122"/>
                <a:cs typeface="Quattrocento Sans" pitchFamily="34" charset="-120"/>
              </a:rPr>
              <a:t> — </a:t>
            </a:r>
            <a:r>
              <a:rPr lang="en-US" sz="1500" i="1" dirty="0">
                <a:solidFill>
                  <a:srgbClr val="2D2D2D"/>
                </a:solidFill>
                <a:latin typeface="Quattrocento Sans" pitchFamily="34" charset="0"/>
                <a:ea typeface="Quattrocento Sans" pitchFamily="34" charset="-122"/>
                <a:cs typeface="Quattrocento Sans" pitchFamily="34" charset="-120"/>
              </a:rPr>
              <a:t>Office Administration</a:t>
            </a:r>
            <a:r>
              <a:rPr lang="en-US" sz="1500" dirty="0">
                <a:solidFill>
                  <a:srgbClr val="2D2D2D"/>
                </a:solidFill>
                <a:latin typeface="Quattrocento Sans" pitchFamily="34" charset="0"/>
                <a:ea typeface="Quattrocento Sans" pitchFamily="34" charset="-122"/>
                <a:cs typeface="Quattrocento Sans" pitchFamily="34" charset="-120"/>
              </a:rPr>
              <a:t>: Manajemen kantor berkaitan dengan penyediaan </a:t>
            </a:r>
            <a:r>
              <a:rPr lang="en-US" sz="1500" b="1" dirty="0">
                <a:solidFill>
                  <a:srgbClr val="2D2D2D"/>
                </a:solidFill>
                <a:latin typeface="Quattrocento Sans" pitchFamily="34" charset="0"/>
                <a:ea typeface="Quattrocento Sans" pitchFamily="34" charset="-122"/>
                <a:cs typeface="Quattrocento Sans" pitchFamily="34" charset="-120"/>
              </a:rPr>
              <a:t>layanan komunikasi, informasi, dan pengamanan aset</a:t>
            </a:r>
            <a:r>
              <a:rPr lang="en-US" sz="1500" dirty="0">
                <a:solidFill>
                  <a:srgbClr val="2D2D2D"/>
                </a:solidFill>
                <a:latin typeface="Quattrocento Sans" pitchFamily="34" charset="0"/>
                <a:ea typeface="Quattrocento Sans" pitchFamily="34" charset="-122"/>
                <a:cs typeface="Quattrocento Sans" pitchFamily="34" charset="-120"/>
              </a:rPr>
              <a:t>.</a:t>
            </a:r>
            <a:endParaRPr lang="en-US" sz="1600" dirty="0"/>
          </a:p>
          <a:p>
            <a:pPr>
              <a:lnSpc>
                <a:spcPct val="150000"/>
              </a:lnSpc>
              <a:spcBef>
                <a:spcPts val="600"/>
              </a:spcBef>
            </a:pPr>
            <a:r>
              <a:rPr lang="en-US" sz="1500" b="1" dirty="0">
                <a:solidFill>
                  <a:srgbClr val="C49A3B"/>
                </a:solidFill>
                <a:latin typeface="Quattrocento Sans" pitchFamily="34" charset="0"/>
                <a:ea typeface="Quattrocento Sans" pitchFamily="34" charset="-122"/>
                <a:cs typeface="Quattrocento Sans" pitchFamily="34" charset="-120"/>
              </a:rPr>
              <a:t>Thukaram Rao (2000)</a:t>
            </a:r>
            <a:r>
              <a:rPr lang="en-US" sz="1500" dirty="0">
                <a:solidFill>
                  <a:srgbClr val="2D2D2D"/>
                </a:solidFill>
                <a:latin typeface="Quattrocento Sans" pitchFamily="34" charset="0"/>
                <a:ea typeface="Quattrocento Sans" pitchFamily="34" charset="-122"/>
                <a:cs typeface="Quattrocento Sans" pitchFamily="34" charset="-120"/>
              </a:rPr>
              <a:t> — </a:t>
            </a:r>
            <a:r>
              <a:rPr lang="en-US" sz="1500" i="1" dirty="0">
                <a:solidFill>
                  <a:srgbClr val="2D2D2D"/>
                </a:solidFill>
                <a:latin typeface="Quattrocento Sans" pitchFamily="34" charset="0"/>
                <a:ea typeface="Quattrocento Sans" pitchFamily="34" charset="-122"/>
                <a:cs typeface="Quattrocento Sans" pitchFamily="34" charset="-120"/>
              </a:rPr>
              <a:t>Office Organisation and Management</a:t>
            </a:r>
            <a:r>
              <a:rPr lang="en-US" sz="1500" dirty="0">
                <a:solidFill>
                  <a:srgbClr val="2D2D2D"/>
                </a:solidFill>
                <a:latin typeface="Quattrocento Sans" pitchFamily="34" charset="0"/>
                <a:ea typeface="Quattrocento Sans" pitchFamily="34" charset="-122"/>
                <a:cs typeface="Quattrocento Sans" pitchFamily="34" charset="-120"/>
              </a:rPr>
              <a:t>: Bentuk </a:t>
            </a:r>
            <a:r>
              <a:rPr lang="en-US" sz="1500" b="1" dirty="0">
                <a:solidFill>
                  <a:srgbClr val="2D2D2D"/>
                </a:solidFill>
                <a:latin typeface="Quattrocento Sans" pitchFamily="34" charset="0"/>
                <a:ea typeface="Quattrocento Sans" pitchFamily="34" charset="-122"/>
                <a:cs typeface="Quattrocento Sans" pitchFamily="34" charset="-120"/>
              </a:rPr>
              <a:t>perencanaan, pengorganisasian, dan pengendalian dokumen</a:t>
            </a:r>
            <a:r>
              <a:rPr lang="en-US" sz="1500" dirty="0">
                <a:solidFill>
                  <a:srgbClr val="2D2D2D"/>
                </a:solidFill>
                <a:latin typeface="Quattrocento Sans" pitchFamily="34" charset="0"/>
                <a:ea typeface="Quattrocento Sans" pitchFamily="34" charset="-122"/>
                <a:cs typeface="Quattrocento Sans" pitchFamily="34" charset="-120"/>
              </a:rPr>
              <a:t> oleh administrator.</a:t>
            </a:r>
            <a:endParaRPr lang="en-US" sz="1600" dirty="0"/>
          </a:p>
        </p:txBody>
      </p:sp>
      <p:sp>
        <p:nvSpPr>
          <p:cNvPr id="10" name="Text 8"/>
          <p:cNvSpPr/>
          <p:nvPr/>
        </p:nvSpPr>
        <p:spPr>
          <a:xfrm>
            <a:off x="762000" y="3937000"/>
            <a:ext cx="6350000" cy="355600"/>
          </a:xfrm>
          <a:prstGeom prst="rect">
            <a:avLst/>
          </a:prstGeom>
          <a:noFill/>
          <a:ln/>
        </p:spPr>
        <p:txBody>
          <a:bodyPr wrap="none" lIns="0" tIns="0" rIns="0" bIns="0" rtlCol="0" anchor="ctr"/>
          <a:lstStyle/>
          <a:p>
            <a:pPr>
              <a:lnSpc>
                <a:spcPct val="130000"/>
              </a:lnSpc>
            </a:pPr>
            <a:r>
              <a:rPr lang="en-US" sz="2200" dirty="0">
                <a:solidFill>
                  <a:srgbClr val="1B3A5C"/>
                </a:solidFill>
                <a:latin typeface="QuattrocentoSans" pitchFamily="34" charset="0"/>
                <a:ea typeface="QuattrocentoSans" pitchFamily="34" charset="-122"/>
                <a:cs typeface="QuattrocentoSans" pitchFamily="34" charset="-120"/>
              </a:rPr>
              <a:t>Kerangka Manajemen Pelayanan Komunikasi</a:t>
            </a:r>
            <a:endParaRPr lang="en-US" sz="2200" dirty="0"/>
          </a:p>
        </p:txBody>
      </p:sp>
      <p:sp>
        <p:nvSpPr>
          <p:cNvPr id="11" name="Text 9"/>
          <p:cNvSpPr/>
          <p:nvPr/>
        </p:nvSpPr>
        <p:spPr>
          <a:xfrm>
            <a:off x="762000" y="4445000"/>
            <a:ext cx="14732000" cy="3302000"/>
          </a:xfrm>
          <a:prstGeom prst="rect">
            <a:avLst/>
          </a:prstGeom>
          <a:noFill/>
          <a:ln/>
        </p:spPr>
        <p:txBody>
          <a:bodyPr wrap="square" lIns="0" tIns="0" rIns="0" bIns="0" rtlCol="0" anchor="t"/>
          <a:lstStyle/>
          <a:p>
            <a:pPr>
              <a:lnSpc>
                <a:spcPct val="150000"/>
              </a:lnSpc>
            </a:pPr>
            <a:r>
              <a:rPr lang="en-US" sz="1600" dirty="0">
                <a:solidFill>
                  <a:srgbClr val="2D2D2D"/>
                </a:solidFill>
                <a:latin typeface="Quattrocento Sans" pitchFamily="34" charset="0"/>
                <a:ea typeface="Quattrocento Sans" pitchFamily="34" charset="-122"/>
                <a:cs typeface="Quattrocento Sans" pitchFamily="34" charset="-120"/>
              </a:rPr>
              <a:t>Dalam konteks komunikasi, manajemen pelayanan mencakup empat fungsi manajemen klasik yang diadaptasi untuk infrastruktur komunikasi:</a:t>
            </a:r>
            <a:endParaRPr lang="en-US" sz="1600" dirty="0"/>
          </a:p>
          <a:p>
            <a:pPr>
              <a:lnSpc>
                <a:spcPct val="150000"/>
              </a:lnSpc>
              <a:spcBef>
                <a:spcPts val="800"/>
              </a:spcBef>
            </a:pPr>
            <a:r>
              <a:rPr lang="en-US" sz="1600" b="1" dirty="0">
                <a:solidFill>
                  <a:srgbClr val="C49A3B"/>
                </a:solidFill>
                <a:latin typeface="Quattrocento Sans" pitchFamily="34" charset="0"/>
                <a:ea typeface="Quattrocento Sans" pitchFamily="34" charset="-122"/>
                <a:cs typeface="Quattrocento Sans" pitchFamily="34" charset="-120"/>
              </a:rPr>
              <a:t>Perencanaan (Planning)</a:t>
            </a:r>
            <a:r>
              <a:rPr lang="en-US" sz="1600" dirty="0">
                <a:solidFill>
                  <a:srgbClr val="2D2D2D"/>
                </a:solidFill>
                <a:latin typeface="Quattrocento Sans" pitchFamily="34" charset="0"/>
                <a:ea typeface="Quattrocento Sans" pitchFamily="34" charset="-122"/>
                <a:cs typeface="Quattrocento Sans" pitchFamily="34" charset="-120"/>
              </a:rPr>
              <a:t> — Analisis kebutuhan bandwidth, pemilihan teknologi (VoIP vs. PSTN), perencanaan skalabilitas jaringan, dan anggaran infrastruktur telekomunikasi.</a:t>
            </a:r>
            <a:endParaRPr lang="en-US" sz="1600" dirty="0"/>
          </a:p>
          <a:p>
            <a:pPr>
              <a:lnSpc>
                <a:spcPct val="150000"/>
              </a:lnSpc>
              <a:spcBef>
                <a:spcPts val="400"/>
              </a:spcBef>
            </a:pPr>
            <a:r>
              <a:rPr lang="en-US" sz="1600" b="1" dirty="0">
                <a:solidFill>
                  <a:srgbClr val="C49A3B"/>
                </a:solidFill>
                <a:latin typeface="Quattrocento Sans" pitchFamily="34" charset="0"/>
                <a:ea typeface="Quattrocento Sans" pitchFamily="34" charset="-122"/>
                <a:cs typeface="Quattrocento Sans" pitchFamily="34" charset="-120"/>
              </a:rPr>
              <a:t>Pengorganisasian (Organizing)</a:t>
            </a:r>
            <a:r>
              <a:rPr lang="en-US" sz="1600" dirty="0">
                <a:solidFill>
                  <a:srgbClr val="2D2D2D"/>
                </a:solidFill>
                <a:latin typeface="Quattrocento Sans" pitchFamily="34" charset="0"/>
                <a:ea typeface="Quattrocento Sans" pitchFamily="34" charset="-122"/>
                <a:cs typeface="Quattrocento Sans" pitchFamily="34" charset="-120"/>
              </a:rPr>
              <a:t> — Struktur tim IT/telekomunikasi, distribusi perangkat, konfigurasi saluran komunikasi, dan penetapan SOP penggunaan teknologi.</a:t>
            </a:r>
            <a:endParaRPr lang="en-US" sz="1600" dirty="0"/>
          </a:p>
          <a:p>
            <a:pPr>
              <a:lnSpc>
                <a:spcPct val="150000"/>
              </a:lnSpc>
              <a:spcBef>
                <a:spcPts val="400"/>
              </a:spcBef>
            </a:pPr>
            <a:r>
              <a:rPr lang="en-US" sz="1600" b="1" dirty="0">
                <a:solidFill>
                  <a:srgbClr val="C49A3B"/>
                </a:solidFill>
                <a:latin typeface="Quattrocento Sans" pitchFamily="34" charset="0"/>
                <a:ea typeface="Quattrocento Sans" pitchFamily="34" charset="-122"/>
                <a:cs typeface="Quattrocento Sans" pitchFamily="34" charset="-120"/>
              </a:rPr>
              <a:t>Pengarahan (Directing)</a:t>
            </a:r>
            <a:r>
              <a:rPr lang="en-US" sz="1600" dirty="0">
                <a:solidFill>
                  <a:srgbClr val="2D2D2D"/>
                </a:solidFill>
                <a:latin typeface="Quattrocento Sans" pitchFamily="34" charset="0"/>
                <a:ea typeface="Quattrocento Sans" pitchFamily="34" charset="-122"/>
                <a:cs typeface="Quattrocento Sans" pitchFamily="34" charset="-120"/>
              </a:rPr>
              <a:t> — Training pengguna, socialisasi kebijakan komunikasi, dan koordinasi antar-departemen dalam penggunaan sistem telekomunikasi.</a:t>
            </a:r>
            <a:endParaRPr lang="en-US" sz="1600" dirty="0"/>
          </a:p>
          <a:p>
            <a:pPr>
              <a:lnSpc>
                <a:spcPct val="150000"/>
              </a:lnSpc>
              <a:spcBef>
                <a:spcPts val="400"/>
              </a:spcBef>
            </a:pPr>
            <a:r>
              <a:rPr lang="en-US" sz="1600" b="1" dirty="0">
                <a:solidFill>
                  <a:srgbClr val="C49A3B"/>
                </a:solidFill>
                <a:latin typeface="Quattrocento Sans" pitchFamily="34" charset="0"/>
                <a:ea typeface="Quattrocento Sans" pitchFamily="34" charset="-122"/>
                <a:cs typeface="Quattrocento Sans" pitchFamily="34" charset="-120"/>
              </a:rPr>
              <a:t>Pengawasan (Controlling)</a:t>
            </a:r>
            <a:r>
              <a:rPr lang="en-US" sz="1600" dirty="0">
                <a:solidFill>
                  <a:srgbClr val="2D2D2D"/>
                </a:solidFill>
                <a:latin typeface="Quattrocento Sans" pitchFamily="34" charset="0"/>
                <a:ea typeface="Quattrocento Sans" pitchFamily="34" charset="-122"/>
                <a:cs typeface="Quattrocento Sans" pitchFamily="34" charset="-120"/>
              </a:rPr>
              <a:t> — Monitoring kualitas layanan, evaluasi efektivitas komunikasi, audit penggunaan, dan continuous improvement.</a:t>
            </a:r>
            <a:endParaRPr lang="en-US" sz="1600" dirty="0"/>
          </a:p>
        </p:txBody>
      </p:sp>
      <p:sp>
        <p:nvSpPr>
          <p:cNvPr id="13" name="Text 11"/>
          <p:cNvSpPr/>
          <p:nvPr/>
        </p:nvSpPr>
        <p:spPr>
          <a:xfrm>
            <a:off x="14478000" y="8636000"/>
            <a:ext cx="1016000" cy="304800"/>
          </a:xfrm>
          <a:prstGeom prst="rect">
            <a:avLst/>
          </a:prstGeom>
          <a:noFill/>
          <a:ln/>
        </p:spPr>
        <p:txBody>
          <a:bodyPr wrap="none" lIns="0" tIns="0" rIns="0" bIns="0" rtlCol="0" anchor="ctr"/>
          <a:lstStyle/>
          <a:p>
            <a:pPr algn="r">
              <a:lnSpc>
                <a:spcPct val="140000"/>
              </a:lnSpc>
            </a:pPr>
            <a:r>
              <a:rPr lang="en-US" sz="1300" dirty="0">
                <a:solidFill>
                  <a:srgbClr val="6B7B8D"/>
                </a:solidFill>
                <a:latin typeface="QuattrocentoSans" pitchFamily="34" charset="0"/>
                <a:ea typeface="QuattrocentoSans" pitchFamily="34" charset="-122"/>
                <a:cs typeface="QuattrocentoSans" pitchFamily="34" charset="-120"/>
              </a:rPr>
              <a:t>19</a:t>
            </a:r>
            <a:endParaRPr lang="en-US" sz="1300" dirty="0"/>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name="Slide 20">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16256000" cy="457200"/>
          </a:xfrm>
          <a:prstGeom prst="rect">
            <a:avLst/>
          </a:prstGeom>
          <a:solidFill>
            <a:srgbClr val="1B3A5C"/>
          </a:solidFill>
          <a:ln/>
        </p:spPr>
      </p:sp>
      <p:sp>
        <p:nvSpPr>
          <p:cNvPr id="3" name="Text 1"/>
          <p:cNvSpPr/>
          <p:nvPr/>
        </p:nvSpPr>
        <p:spPr>
          <a:xfrm>
            <a:off x="762000" y="0"/>
            <a:ext cx="14732000" cy="457200"/>
          </a:xfrm>
          <a:prstGeom prst="rect">
            <a:avLst/>
          </a:prstGeom>
          <a:noFill/>
          <a:ln/>
        </p:spPr>
        <p:txBody>
          <a:bodyPr wrap="none" lIns="0" tIns="0" rIns="0" bIns="0" rtlCol="0" anchor="ctr"/>
          <a:lstStyle/>
          <a:p>
            <a:pPr algn="ctr">
              <a:lnSpc>
                <a:spcPct val="120000"/>
              </a:lnSpc>
            </a:pPr>
            <a:endParaRPr lang="en-US" sz="1200" dirty="0"/>
          </a:p>
        </p:txBody>
      </p:sp>
      <p:sp>
        <p:nvSpPr>
          <p:cNvPr id="4" name="Shape 2"/>
          <p:cNvSpPr/>
          <p:nvPr/>
        </p:nvSpPr>
        <p:spPr>
          <a:xfrm>
            <a:off x="762000" y="711200"/>
            <a:ext cx="50800" cy="355600"/>
          </a:xfrm>
          <a:prstGeom prst="rect">
            <a:avLst/>
          </a:prstGeom>
          <a:solidFill>
            <a:srgbClr val="C49A3B"/>
          </a:solidFill>
          <a:ln/>
        </p:spPr>
      </p:sp>
      <p:sp>
        <p:nvSpPr>
          <p:cNvPr id="5" name="Text 3"/>
          <p:cNvSpPr/>
          <p:nvPr/>
        </p:nvSpPr>
        <p:spPr>
          <a:xfrm>
            <a:off x="965200" y="660400"/>
            <a:ext cx="8890000" cy="457200"/>
          </a:xfrm>
          <a:prstGeom prst="rect">
            <a:avLst/>
          </a:prstGeom>
          <a:noFill/>
          <a:ln/>
        </p:spPr>
        <p:txBody>
          <a:bodyPr wrap="none" lIns="0" tIns="0" rIns="0" bIns="0" rtlCol="0" anchor="ctr"/>
          <a:lstStyle/>
          <a:p>
            <a:pPr>
              <a:lnSpc>
                <a:spcPct val="130000"/>
              </a:lnSpc>
            </a:pPr>
            <a:r>
              <a:rPr lang="en-US" sz="2800" dirty="0">
                <a:solidFill>
                  <a:srgbClr val="1B3A5C"/>
                </a:solidFill>
                <a:latin typeface="Unna" pitchFamily="34" charset="0"/>
                <a:ea typeface="Unna" pitchFamily="34" charset="-122"/>
                <a:cs typeface="Unna" pitchFamily="34" charset="-120"/>
              </a:rPr>
              <a:t>Komunikasi Efektif dan Pelayanan Prima</a:t>
            </a:r>
            <a:endParaRPr lang="en-US" sz="2800" dirty="0"/>
          </a:p>
        </p:txBody>
      </p:sp>
      <p:sp>
        <p:nvSpPr>
          <p:cNvPr id="6" name="Text 4"/>
          <p:cNvSpPr/>
          <p:nvPr/>
        </p:nvSpPr>
        <p:spPr>
          <a:xfrm>
            <a:off x="762000" y="1397000"/>
            <a:ext cx="7366000" cy="4572000"/>
          </a:xfrm>
          <a:prstGeom prst="rect">
            <a:avLst/>
          </a:prstGeom>
          <a:noFill/>
          <a:ln/>
        </p:spPr>
        <p:txBody>
          <a:bodyPr wrap="square" lIns="0" tIns="0" rIns="0" bIns="0" rtlCol="0" anchor="t"/>
          <a:lstStyle/>
          <a:p>
            <a:pPr>
              <a:lnSpc>
                <a:spcPct val="150000"/>
              </a:lnSpc>
            </a:pPr>
            <a:r>
              <a:rPr lang="en-US" sz="1600" b="1" dirty="0">
                <a:solidFill>
                  <a:srgbClr val="2D2D2D"/>
                </a:solidFill>
                <a:latin typeface="Quattrocento Sans" pitchFamily="34" charset="0"/>
                <a:ea typeface="Quattrocento Sans" pitchFamily="34" charset="-122"/>
                <a:cs typeface="Quattrocento Sans" pitchFamily="34" charset="-120"/>
              </a:rPr>
              <a:t>Ramadhani (2023)</a:t>
            </a:r>
            <a:r>
              <a:rPr lang="en-US" sz="1600" dirty="0">
                <a:solidFill>
                  <a:srgbClr val="2D2D2D"/>
                </a:solidFill>
                <a:latin typeface="Quattrocento Sans" pitchFamily="34" charset="0"/>
                <a:ea typeface="Quattrocento Sans" pitchFamily="34" charset="-122"/>
                <a:cs typeface="Quattrocento Sans" pitchFamily="34" charset="-120"/>
              </a:rPr>
              <a:t> menegaskan bahwa komunikasi efektif dalam administrasi perkantoran memainkan peran sentral dalam keberhasilan organisasi. Teknik komunikasi efektif meliputi:</a:t>
            </a:r>
            <a:endParaRPr lang="en-US" sz="1600" dirty="0"/>
          </a:p>
          <a:p>
            <a:pPr>
              <a:lnSpc>
                <a:spcPct val="150000"/>
              </a:lnSpc>
              <a:spcBef>
                <a:spcPts val="600"/>
              </a:spcBef>
            </a:pPr>
            <a:r>
              <a:rPr lang="en-US" sz="1600" dirty="0">
                <a:solidFill>
                  <a:srgbClr val="C49A3B"/>
                </a:solidFill>
                <a:latin typeface="Quattrocento Sans" pitchFamily="34" charset="0"/>
                <a:ea typeface="Quattrocento Sans" pitchFamily="34" charset="-122"/>
                <a:cs typeface="Quattrocento Sans" pitchFamily="34" charset="-120"/>
              </a:rPr>
              <a:t>■</a:t>
            </a:r>
            <a:r>
              <a:rPr lang="en-US" sz="1600" dirty="0">
                <a:solidFill>
                  <a:srgbClr val="2D2D2D"/>
                </a:solidFill>
                <a:latin typeface="Quattrocento Sans" pitchFamily="34" charset="0"/>
                <a:ea typeface="Quattrocento Sans" pitchFamily="34" charset="-122"/>
                <a:cs typeface="Quattrocento Sans" pitchFamily="34" charset="-120"/>
              </a:rPr>
              <a:t> </a:t>
            </a:r>
            <a:r>
              <a:rPr lang="en-US" sz="1600" b="1" dirty="0">
                <a:solidFill>
                  <a:srgbClr val="2D2D2D"/>
                </a:solidFill>
                <a:latin typeface="Quattrocento Sans" pitchFamily="34" charset="0"/>
                <a:ea typeface="Quattrocento Sans" pitchFamily="34" charset="-122"/>
                <a:cs typeface="Quattrocento Sans" pitchFamily="34" charset="-120"/>
              </a:rPr>
              <a:t>Active listening</a:t>
            </a:r>
            <a:r>
              <a:rPr lang="en-US" sz="1600" dirty="0">
                <a:solidFill>
                  <a:srgbClr val="2D2D2D"/>
                </a:solidFill>
                <a:latin typeface="Quattrocento Sans" pitchFamily="34" charset="0"/>
                <a:ea typeface="Quattrocento Sans" pitchFamily="34" charset="-122"/>
                <a:cs typeface="Quattrocento Sans" pitchFamily="34" charset="-120"/>
              </a:rPr>
              <a:t> — mendengarkan dengan penuh perhatian dan empati</a:t>
            </a:r>
            <a:endParaRPr lang="en-US" sz="1600" dirty="0"/>
          </a:p>
          <a:p>
            <a:pPr>
              <a:lnSpc>
                <a:spcPct val="150000"/>
              </a:lnSpc>
            </a:pPr>
            <a:r>
              <a:rPr lang="en-US" sz="1600" dirty="0">
                <a:solidFill>
                  <a:srgbClr val="C49A3B"/>
                </a:solidFill>
                <a:latin typeface="Quattrocento Sans" pitchFamily="34" charset="0"/>
                <a:ea typeface="Quattrocento Sans" pitchFamily="34" charset="-122"/>
                <a:cs typeface="Quattrocento Sans" pitchFamily="34" charset="-120"/>
              </a:rPr>
              <a:t>■</a:t>
            </a:r>
            <a:r>
              <a:rPr lang="en-US" sz="1600" dirty="0">
                <a:solidFill>
                  <a:srgbClr val="2D2D2D"/>
                </a:solidFill>
                <a:latin typeface="Quattrocento Sans" pitchFamily="34" charset="0"/>
                <a:ea typeface="Quattrocento Sans" pitchFamily="34" charset="-122"/>
                <a:cs typeface="Quattrocento Sans" pitchFamily="34" charset="-120"/>
              </a:rPr>
              <a:t> </a:t>
            </a:r>
            <a:r>
              <a:rPr lang="en-US" sz="1600" b="1" dirty="0">
                <a:solidFill>
                  <a:srgbClr val="2D2D2D"/>
                </a:solidFill>
                <a:latin typeface="Quattrocento Sans" pitchFamily="34" charset="0"/>
                <a:ea typeface="Quattrocento Sans" pitchFamily="34" charset="-122"/>
                <a:cs typeface="Quattrocento Sans" pitchFamily="34" charset="-120"/>
              </a:rPr>
              <a:t>Bahasa yang jelas</a:t>
            </a:r>
            <a:r>
              <a:rPr lang="en-US" sz="1600" dirty="0">
                <a:solidFill>
                  <a:srgbClr val="2D2D2D"/>
                </a:solidFill>
                <a:latin typeface="Quattrocento Sans" pitchFamily="34" charset="0"/>
                <a:ea typeface="Quattrocento Sans" pitchFamily="34" charset="-122"/>
                <a:cs typeface="Quattrocento Sans" pitchFamily="34" charset="-120"/>
              </a:rPr>
              <a:t> — menghindari ambiguitas dan jargon berlebihan</a:t>
            </a:r>
            <a:endParaRPr lang="en-US" sz="1600" dirty="0"/>
          </a:p>
          <a:p>
            <a:pPr>
              <a:lnSpc>
                <a:spcPct val="150000"/>
              </a:lnSpc>
            </a:pPr>
            <a:r>
              <a:rPr lang="en-US" sz="1600" dirty="0">
                <a:solidFill>
                  <a:srgbClr val="C49A3B"/>
                </a:solidFill>
                <a:latin typeface="Quattrocento Sans" pitchFamily="34" charset="0"/>
                <a:ea typeface="Quattrocento Sans" pitchFamily="34" charset="-122"/>
                <a:cs typeface="Quattrocento Sans" pitchFamily="34" charset="-120"/>
              </a:rPr>
              <a:t>■</a:t>
            </a:r>
            <a:r>
              <a:rPr lang="en-US" sz="1600" dirty="0">
                <a:solidFill>
                  <a:srgbClr val="2D2D2D"/>
                </a:solidFill>
                <a:latin typeface="Quattrocento Sans" pitchFamily="34" charset="0"/>
                <a:ea typeface="Quattrocento Sans" pitchFamily="34" charset="-122"/>
                <a:cs typeface="Quattrocento Sans" pitchFamily="34" charset="-120"/>
              </a:rPr>
              <a:t> </a:t>
            </a:r>
            <a:r>
              <a:rPr lang="en-US" sz="1600" b="1" dirty="0">
                <a:solidFill>
                  <a:srgbClr val="2D2D2D"/>
                </a:solidFill>
                <a:latin typeface="Quattrocento Sans" pitchFamily="34" charset="0"/>
                <a:ea typeface="Quattrocento Sans" pitchFamily="34" charset="-122"/>
                <a:cs typeface="Quattrocento Sans" pitchFamily="34" charset="-120"/>
              </a:rPr>
              <a:t>Pengaturan waktu dan prioritas</a:t>
            </a:r>
            <a:r>
              <a:rPr lang="en-US" sz="1600" dirty="0">
                <a:solidFill>
                  <a:srgbClr val="2D2D2D"/>
                </a:solidFill>
                <a:latin typeface="Quattrocento Sans" pitchFamily="34" charset="0"/>
                <a:ea typeface="Quattrocento Sans" pitchFamily="34" charset="-122"/>
                <a:cs typeface="Quattrocento Sans" pitchFamily="34" charset="-120"/>
              </a:rPr>
              <a:t> — komunikasi tepat waktu dan relevan</a:t>
            </a:r>
            <a:endParaRPr lang="en-US" sz="1600" dirty="0"/>
          </a:p>
          <a:p>
            <a:pPr>
              <a:lnSpc>
                <a:spcPct val="150000"/>
              </a:lnSpc>
            </a:pPr>
            <a:r>
              <a:rPr lang="en-US" sz="1600" dirty="0">
                <a:solidFill>
                  <a:srgbClr val="C49A3B"/>
                </a:solidFill>
                <a:latin typeface="Quattrocento Sans" pitchFamily="34" charset="0"/>
                <a:ea typeface="Quattrocento Sans" pitchFamily="34" charset="-122"/>
                <a:cs typeface="Quattrocento Sans" pitchFamily="34" charset="-120"/>
              </a:rPr>
              <a:t>■</a:t>
            </a:r>
            <a:r>
              <a:rPr lang="en-US" sz="1600" dirty="0">
                <a:solidFill>
                  <a:srgbClr val="2D2D2D"/>
                </a:solidFill>
                <a:latin typeface="Quattrocento Sans" pitchFamily="34" charset="0"/>
                <a:ea typeface="Quattrocento Sans" pitchFamily="34" charset="-122"/>
                <a:cs typeface="Quattrocento Sans" pitchFamily="34" charset="-120"/>
              </a:rPr>
              <a:t> </a:t>
            </a:r>
            <a:r>
              <a:rPr lang="en-US" sz="1600" b="1" dirty="0">
                <a:solidFill>
                  <a:srgbClr val="2D2D2D"/>
                </a:solidFill>
                <a:latin typeface="Quattrocento Sans" pitchFamily="34" charset="0"/>
                <a:ea typeface="Quattrocento Sans" pitchFamily="34" charset="-122"/>
                <a:cs typeface="Quattrocento Sans" pitchFamily="34" charset="-120"/>
              </a:rPr>
              <a:t>Teknologi yang tepat</a:t>
            </a:r>
            <a:r>
              <a:rPr lang="en-US" sz="1600" dirty="0">
                <a:solidFill>
                  <a:srgbClr val="2D2D2D"/>
                </a:solidFill>
                <a:latin typeface="Quattrocento Sans" pitchFamily="34" charset="0"/>
                <a:ea typeface="Quattrocento Sans" pitchFamily="34" charset="-122"/>
                <a:cs typeface="Quattrocento Sans" pitchFamily="34" charset="-120"/>
              </a:rPr>
              <a:t> — memilih media sesuai urgensi dan kompleksitas pesan</a:t>
            </a:r>
            <a:endParaRPr lang="en-US" sz="1600" dirty="0"/>
          </a:p>
          <a:p>
            <a:pPr>
              <a:lnSpc>
                <a:spcPct val="150000"/>
              </a:lnSpc>
            </a:pPr>
            <a:r>
              <a:rPr lang="en-US" sz="1600" dirty="0">
                <a:solidFill>
                  <a:srgbClr val="C49A3B"/>
                </a:solidFill>
                <a:latin typeface="Quattrocento Sans" pitchFamily="34" charset="0"/>
                <a:ea typeface="Quattrocento Sans" pitchFamily="34" charset="-122"/>
                <a:cs typeface="Quattrocento Sans" pitchFamily="34" charset="-120"/>
              </a:rPr>
              <a:t>■</a:t>
            </a:r>
            <a:r>
              <a:rPr lang="en-US" sz="1600" dirty="0">
                <a:solidFill>
                  <a:srgbClr val="2D2D2D"/>
                </a:solidFill>
                <a:latin typeface="Quattrocento Sans" pitchFamily="34" charset="0"/>
                <a:ea typeface="Quattrocento Sans" pitchFamily="34" charset="-122"/>
                <a:cs typeface="Quattrocento Sans" pitchFamily="34" charset="-120"/>
              </a:rPr>
              <a:t> </a:t>
            </a:r>
            <a:r>
              <a:rPr lang="en-US" sz="1600" b="1" dirty="0">
                <a:solidFill>
                  <a:srgbClr val="2D2D2D"/>
                </a:solidFill>
                <a:latin typeface="Quattrocento Sans" pitchFamily="34" charset="0"/>
                <a:ea typeface="Quattrocento Sans" pitchFamily="34" charset="-122"/>
                <a:cs typeface="Quattrocento Sans" pitchFamily="34" charset="-120"/>
              </a:rPr>
              <a:t>Pertemuan efektif</a:t>
            </a:r>
            <a:r>
              <a:rPr lang="en-US" sz="1600" dirty="0">
                <a:solidFill>
                  <a:srgbClr val="2D2D2D"/>
                </a:solidFill>
                <a:latin typeface="Quattrocento Sans" pitchFamily="34" charset="0"/>
                <a:ea typeface="Quattrocento Sans" pitchFamily="34" charset="-122"/>
                <a:cs typeface="Quattrocento Sans" pitchFamily="34" charset="-120"/>
              </a:rPr>
              <a:t> — agenda jelas, partisipasi terarah, tindak lanjut konkret</a:t>
            </a:r>
            <a:endParaRPr lang="en-US" sz="1600" dirty="0"/>
          </a:p>
        </p:txBody>
      </p:sp>
      <p:sp>
        <p:nvSpPr>
          <p:cNvPr id="7" name="Text 5"/>
          <p:cNvSpPr/>
          <p:nvPr/>
        </p:nvSpPr>
        <p:spPr>
          <a:xfrm>
            <a:off x="8636000" y="1397000"/>
            <a:ext cx="6858000" cy="4572000"/>
          </a:xfrm>
          <a:prstGeom prst="rect">
            <a:avLst/>
          </a:prstGeom>
          <a:noFill/>
          <a:ln/>
        </p:spPr>
        <p:txBody>
          <a:bodyPr wrap="square" lIns="0" tIns="0" rIns="0" bIns="0" rtlCol="0" anchor="t"/>
          <a:lstStyle/>
          <a:p>
            <a:pPr>
              <a:lnSpc>
                <a:spcPct val="150000"/>
              </a:lnSpc>
            </a:pPr>
            <a:r>
              <a:rPr lang="en-US" sz="1600" b="1" dirty="0">
                <a:solidFill>
                  <a:srgbClr val="2D2D2D"/>
                </a:solidFill>
                <a:latin typeface="Quattrocento Sans" pitchFamily="34" charset="0"/>
                <a:ea typeface="Quattrocento Sans" pitchFamily="34" charset="-122"/>
                <a:cs typeface="Quattrocento Sans" pitchFamily="34" charset="-120"/>
              </a:rPr>
              <a:t>Manfaat Komunikasi Efektif:</a:t>
            </a:r>
            <a:endParaRPr lang="en-US" sz="1600" dirty="0"/>
          </a:p>
          <a:p>
            <a:pPr>
              <a:lnSpc>
                <a:spcPct val="150000"/>
              </a:lnSpc>
              <a:spcBef>
                <a:spcPts val="600"/>
              </a:spcBef>
            </a:pPr>
            <a:r>
              <a:rPr lang="en-US" sz="1600" dirty="0">
                <a:solidFill>
                  <a:srgbClr val="C49A3B"/>
                </a:solidFill>
                <a:latin typeface="Quattrocento Sans" pitchFamily="34" charset="0"/>
                <a:ea typeface="Quattrocento Sans" pitchFamily="34" charset="-122"/>
                <a:cs typeface="Quattrocento Sans" pitchFamily="34" charset="-120"/>
              </a:rPr>
              <a:t>1.</a:t>
            </a:r>
            <a:r>
              <a:rPr lang="en-US" sz="1600" dirty="0">
                <a:solidFill>
                  <a:srgbClr val="2D2D2D"/>
                </a:solidFill>
                <a:latin typeface="Quattrocento Sans" pitchFamily="34" charset="0"/>
                <a:ea typeface="Quattrocento Sans" pitchFamily="34" charset="-122"/>
                <a:cs typeface="Quattrocento Sans" pitchFamily="34" charset="-120"/>
              </a:rPr>
              <a:t> Peningkatan </a:t>
            </a:r>
            <a:r>
              <a:rPr lang="en-US" sz="1600" b="1" dirty="0">
                <a:solidFill>
                  <a:srgbClr val="2D2D2D"/>
                </a:solidFill>
                <a:latin typeface="Quattrocento Sans" pitchFamily="34" charset="0"/>
                <a:ea typeface="Quattrocento Sans" pitchFamily="34" charset="-122"/>
                <a:cs typeface="Quattrocento Sans" pitchFamily="34" charset="-120"/>
              </a:rPr>
              <a:t>produktivitas</a:t>
            </a:r>
            <a:r>
              <a:rPr lang="en-US" sz="1600" dirty="0">
                <a:solidFill>
                  <a:srgbClr val="2D2D2D"/>
                </a:solidFill>
                <a:latin typeface="Quattrocento Sans" pitchFamily="34" charset="0"/>
                <a:ea typeface="Quattrocento Sans" pitchFamily="34" charset="-122"/>
                <a:cs typeface="Quattrocento Sans" pitchFamily="34" charset="-120"/>
              </a:rPr>
              <a:t> pegawai dan departemen</a:t>
            </a:r>
            <a:endParaRPr lang="en-US" sz="1600" dirty="0"/>
          </a:p>
          <a:p>
            <a:pPr>
              <a:lnSpc>
                <a:spcPct val="150000"/>
              </a:lnSpc>
            </a:pPr>
            <a:r>
              <a:rPr lang="en-US" sz="1600" dirty="0">
                <a:solidFill>
                  <a:srgbClr val="C49A3B"/>
                </a:solidFill>
                <a:latin typeface="Quattrocento Sans" pitchFamily="34" charset="0"/>
                <a:ea typeface="Quattrocento Sans" pitchFamily="34" charset="-122"/>
                <a:cs typeface="Quattrocento Sans" pitchFamily="34" charset="-120"/>
              </a:rPr>
              <a:t>2.</a:t>
            </a:r>
            <a:r>
              <a:rPr lang="en-US" sz="1600" dirty="0">
                <a:solidFill>
                  <a:srgbClr val="2D2D2D"/>
                </a:solidFill>
                <a:latin typeface="Quattrocento Sans" pitchFamily="34" charset="0"/>
                <a:ea typeface="Quattrocento Sans" pitchFamily="34" charset="-122"/>
                <a:cs typeface="Quattrocento Sans" pitchFamily="34" charset="-120"/>
              </a:rPr>
              <a:t> Kolaborasi antar-tim yang lebih </a:t>
            </a:r>
            <a:r>
              <a:rPr lang="en-US" sz="1600" b="1" dirty="0">
                <a:solidFill>
                  <a:srgbClr val="2D2D2D"/>
                </a:solidFill>
                <a:latin typeface="Quattrocento Sans" pitchFamily="34" charset="0"/>
                <a:ea typeface="Quattrocento Sans" pitchFamily="34" charset="-122"/>
                <a:cs typeface="Quattrocento Sans" pitchFamily="34" charset="-120"/>
              </a:rPr>
              <a:t>koheren</a:t>
            </a:r>
            <a:endParaRPr lang="en-US" sz="1600" dirty="0"/>
          </a:p>
          <a:p>
            <a:pPr>
              <a:lnSpc>
                <a:spcPct val="150000"/>
              </a:lnSpc>
            </a:pPr>
            <a:r>
              <a:rPr lang="en-US" sz="1600" dirty="0">
                <a:solidFill>
                  <a:srgbClr val="C49A3B"/>
                </a:solidFill>
                <a:latin typeface="Quattrocento Sans" pitchFamily="34" charset="0"/>
                <a:ea typeface="Quattrocento Sans" pitchFamily="34" charset="-122"/>
                <a:cs typeface="Quattrocento Sans" pitchFamily="34" charset="-120"/>
              </a:rPr>
              <a:t>3.</a:t>
            </a:r>
            <a:r>
              <a:rPr lang="en-US" sz="1600" dirty="0">
                <a:solidFill>
                  <a:srgbClr val="2D2D2D"/>
                </a:solidFill>
                <a:latin typeface="Quattrocento Sans" pitchFamily="34" charset="0"/>
                <a:ea typeface="Quattrocento Sans" pitchFamily="34" charset="-122"/>
                <a:cs typeface="Quattrocento Sans" pitchFamily="34" charset="-120"/>
              </a:rPr>
              <a:t> Hubungan interpersonal dan profesional yang </a:t>
            </a:r>
            <a:r>
              <a:rPr lang="en-US" sz="1600" b="1" dirty="0">
                <a:solidFill>
                  <a:srgbClr val="2D2D2D"/>
                </a:solidFill>
                <a:latin typeface="Quattrocento Sans" pitchFamily="34" charset="0"/>
                <a:ea typeface="Quattrocento Sans" pitchFamily="34" charset="-122"/>
                <a:cs typeface="Quattrocento Sans" pitchFamily="34" charset="-120"/>
              </a:rPr>
              <a:t>positif</a:t>
            </a:r>
            <a:endParaRPr lang="en-US" sz="1600" dirty="0"/>
          </a:p>
          <a:p>
            <a:pPr>
              <a:lnSpc>
                <a:spcPct val="150000"/>
              </a:lnSpc>
            </a:pPr>
            <a:r>
              <a:rPr lang="en-US" sz="1600" dirty="0">
                <a:solidFill>
                  <a:srgbClr val="C49A3B"/>
                </a:solidFill>
                <a:latin typeface="Quattrocento Sans" pitchFamily="34" charset="0"/>
                <a:ea typeface="Quattrocento Sans" pitchFamily="34" charset="-122"/>
                <a:cs typeface="Quattrocento Sans" pitchFamily="34" charset="-120"/>
              </a:rPr>
              <a:t>4.</a:t>
            </a:r>
            <a:r>
              <a:rPr lang="en-US" sz="1600" dirty="0">
                <a:solidFill>
                  <a:srgbClr val="2D2D2D"/>
                </a:solidFill>
                <a:latin typeface="Quattrocento Sans" pitchFamily="34" charset="0"/>
                <a:ea typeface="Quattrocento Sans" pitchFamily="34" charset="-122"/>
                <a:cs typeface="Quattrocento Sans" pitchFamily="34" charset="-120"/>
              </a:rPr>
              <a:t> Pengurangan </a:t>
            </a:r>
            <a:r>
              <a:rPr lang="en-US" sz="1600" b="1" dirty="0">
                <a:solidFill>
                  <a:srgbClr val="2D2D2D"/>
                </a:solidFill>
                <a:latin typeface="Quattrocento Sans" pitchFamily="34" charset="0"/>
                <a:ea typeface="Quattrocento Sans" pitchFamily="34" charset="-122"/>
                <a:cs typeface="Quattrocento Sans" pitchFamily="34" charset="-120"/>
              </a:rPr>
              <a:t>konflik</a:t>
            </a:r>
            <a:r>
              <a:rPr lang="en-US" sz="1600" dirty="0">
                <a:solidFill>
                  <a:srgbClr val="2D2D2D"/>
                </a:solidFill>
                <a:latin typeface="Quattrocento Sans" pitchFamily="34" charset="0"/>
                <a:ea typeface="Quattrocento Sans" pitchFamily="34" charset="-122"/>
                <a:cs typeface="Quattrocento Sans" pitchFamily="34" charset="-120"/>
              </a:rPr>
              <a:t> akibat miskomunikasi</a:t>
            </a:r>
            <a:endParaRPr lang="en-US" sz="1600" dirty="0"/>
          </a:p>
          <a:p>
            <a:pPr>
              <a:lnSpc>
                <a:spcPct val="150000"/>
              </a:lnSpc>
            </a:pPr>
            <a:r>
              <a:rPr lang="en-US" sz="1600" dirty="0">
                <a:solidFill>
                  <a:srgbClr val="C49A3B"/>
                </a:solidFill>
                <a:latin typeface="Quattrocento Sans" pitchFamily="34" charset="0"/>
                <a:ea typeface="Quattrocento Sans" pitchFamily="34" charset="-122"/>
                <a:cs typeface="Quattrocento Sans" pitchFamily="34" charset="-120"/>
              </a:rPr>
              <a:t>5.</a:t>
            </a:r>
            <a:r>
              <a:rPr lang="en-US" sz="1600" dirty="0">
                <a:solidFill>
                  <a:srgbClr val="2D2D2D"/>
                </a:solidFill>
                <a:latin typeface="Quattrocento Sans" pitchFamily="34" charset="0"/>
                <a:ea typeface="Quattrocento Sans" pitchFamily="34" charset="-122"/>
                <a:cs typeface="Quattrocento Sans" pitchFamily="34" charset="-120"/>
              </a:rPr>
              <a:t> Peningkatan </a:t>
            </a:r>
            <a:r>
              <a:rPr lang="en-US" sz="1600" b="1" dirty="0">
                <a:solidFill>
                  <a:srgbClr val="2D2D2D"/>
                </a:solidFill>
                <a:latin typeface="Quattrocento Sans" pitchFamily="34" charset="0"/>
                <a:ea typeface="Quattrocento Sans" pitchFamily="34" charset="-122"/>
                <a:cs typeface="Quattrocento Sans" pitchFamily="34" charset="-120"/>
              </a:rPr>
              <a:t>kepuasan pelanggan</a:t>
            </a:r>
            <a:r>
              <a:rPr lang="en-US" sz="1600" dirty="0">
                <a:solidFill>
                  <a:srgbClr val="2D2D2D"/>
                </a:solidFill>
                <a:latin typeface="Quattrocento Sans" pitchFamily="34" charset="0"/>
                <a:ea typeface="Quattrocento Sans" pitchFamily="34" charset="-122"/>
                <a:cs typeface="Quattrocento Sans" pitchFamily="34" charset="-120"/>
              </a:rPr>
              <a:t> internal dan eksternal</a:t>
            </a:r>
            <a:endParaRPr lang="en-US" sz="1600" dirty="0"/>
          </a:p>
          <a:p>
            <a:pPr>
              <a:lnSpc>
                <a:spcPct val="150000"/>
              </a:lnSpc>
              <a:spcBef>
                <a:spcPts val="800"/>
              </a:spcBef>
            </a:pPr>
            <a:r>
              <a:rPr lang="en-US" sz="1600" b="1" dirty="0">
                <a:solidFill>
                  <a:srgbClr val="2D2D2D"/>
                </a:solidFill>
                <a:latin typeface="Quattrocento Sans" pitchFamily="34" charset="0"/>
                <a:ea typeface="Quattrocento Sans" pitchFamily="34" charset="-122"/>
                <a:cs typeface="Quattrocento Sans" pitchFamily="34" charset="-120"/>
              </a:rPr>
              <a:t>Rahmayanti (2010)</a:t>
            </a:r>
            <a:r>
              <a:rPr lang="en-US" sz="1600" dirty="0">
                <a:solidFill>
                  <a:srgbClr val="2D2D2D"/>
                </a:solidFill>
                <a:latin typeface="Quattrocento Sans" pitchFamily="34" charset="0"/>
                <a:ea typeface="Quattrocento Sans" pitchFamily="34" charset="-122"/>
                <a:cs typeface="Quattrocento Sans" pitchFamily="34" charset="-120"/>
              </a:rPr>
              <a:t> dan </a:t>
            </a:r>
            <a:r>
              <a:rPr lang="en-US" sz="1600" b="1" dirty="0">
                <a:solidFill>
                  <a:srgbClr val="2D2D2D"/>
                </a:solidFill>
                <a:latin typeface="Quattrocento Sans" pitchFamily="34" charset="0"/>
                <a:ea typeface="Quattrocento Sans" pitchFamily="34" charset="-122"/>
                <a:cs typeface="Quattrocento Sans" pitchFamily="34" charset="-120"/>
              </a:rPr>
              <a:t>Tjiptono (2005)</a:t>
            </a:r>
            <a:r>
              <a:rPr lang="en-US" sz="1600" dirty="0">
                <a:solidFill>
                  <a:srgbClr val="2D2D2D"/>
                </a:solidFill>
                <a:latin typeface="Quattrocento Sans" pitchFamily="34" charset="0"/>
                <a:ea typeface="Quattrocento Sans" pitchFamily="34" charset="-122"/>
                <a:cs typeface="Quattrocento Sans" pitchFamily="34" charset="-120"/>
              </a:rPr>
              <a:t> menambahkan konsep </a:t>
            </a:r>
            <a:r>
              <a:rPr lang="en-US" sz="1600" i="1" dirty="0">
                <a:solidFill>
                  <a:srgbClr val="2D2D2D"/>
                </a:solidFill>
                <a:latin typeface="Quattrocento Sans" pitchFamily="34" charset="0"/>
                <a:ea typeface="Quattrocento Sans" pitchFamily="34" charset="-122"/>
                <a:cs typeface="Quattrocento Sans" pitchFamily="34" charset="-120"/>
              </a:rPr>
              <a:t>pelayanan prima</a:t>
            </a:r>
            <a:r>
              <a:rPr lang="en-US" sz="1600" dirty="0">
                <a:solidFill>
                  <a:srgbClr val="2D2D2D"/>
                </a:solidFill>
                <a:latin typeface="Quattrocento Sans" pitchFamily="34" charset="0"/>
                <a:ea typeface="Quattrocento Sans" pitchFamily="34" charset="-122"/>
                <a:cs typeface="Quattrocento Sans" pitchFamily="34" charset="-120"/>
              </a:rPr>
              <a:t> (</a:t>
            </a:r>
            <a:r>
              <a:rPr lang="en-US" sz="1600" b="1" dirty="0">
                <a:solidFill>
                  <a:srgbClr val="2D2D2D"/>
                </a:solidFill>
                <a:latin typeface="Quattrocento Sans" pitchFamily="34" charset="0"/>
                <a:ea typeface="Quattrocento Sans" pitchFamily="34" charset="-122"/>
                <a:cs typeface="Quattrocento Sans" pitchFamily="34" charset="-120"/>
              </a:rPr>
              <a:t>service excellence</a:t>
            </a:r>
            <a:r>
              <a:rPr lang="en-US" sz="1600" dirty="0">
                <a:solidFill>
                  <a:srgbClr val="2D2D2D"/>
                </a:solidFill>
                <a:latin typeface="Quattrocento Sans" pitchFamily="34" charset="0"/>
                <a:ea typeface="Quattrocento Sans" pitchFamily="34" charset="-122"/>
                <a:cs typeface="Quattrocento Sans" pitchFamily="34" charset="-120"/>
              </a:rPr>
              <a:t>) yang menuntut </a:t>
            </a:r>
            <a:r>
              <a:rPr lang="en-US" sz="1600" b="1" dirty="0">
                <a:solidFill>
                  <a:srgbClr val="2D2D2D"/>
                </a:solidFill>
                <a:latin typeface="Quattrocento Sans" pitchFamily="34" charset="0"/>
                <a:ea typeface="Quattrocento Sans" pitchFamily="34" charset="-122"/>
                <a:cs typeface="Quattrocento Sans" pitchFamily="34" charset="-120"/>
              </a:rPr>
              <a:t>kecepatan, ketepatan, dan kesesuaian</a:t>
            </a:r>
            <a:r>
              <a:rPr lang="en-US" sz="1600" dirty="0">
                <a:solidFill>
                  <a:srgbClr val="2D2D2D"/>
                </a:solidFill>
                <a:latin typeface="Quattrocento Sans" pitchFamily="34" charset="0"/>
                <a:ea typeface="Quattrocento Sans" pitchFamily="34" charset="-122"/>
                <a:cs typeface="Quattrocento Sans" pitchFamily="34" charset="-120"/>
              </a:rPr>
              <a:t> dengan standar pelayanan publik.</a:t>
            </a:r>
            <a:endParaRPr lang="en-US" sz="1600" dirty="0"/>
          </a:p>
        </p:txBody>
      </p:sp>
      <p:sp>
        <p:nvSpPr>
          <p:cNvPr id="8" name="Text 6"/>
          <p:cNvSpPr/>
          <p:nvPr/>
        </p:nvSpPr>
        <p:spPr>
          <a:xfrm>
            <a:off x="762000" y="6223000"/>
            <a:ext cx="14732000" cy="1778000"/>
          </a:xfrm>
          <a:prstGeom prst="rect">
            <a:avLst/>
          </a:prstGeom>
          <a:noFill/>
          <a:ln/>
        </p:spPr>
        <p:txBody>
          <a:bodyPr wrap="square" lIns="0" tIns="0" rIns="0" bIns="0" rtlCol="0" anchor="t"/>
          <a:lstStyle/>
          <a:p>
            <a:pPr>
              <a:lnSpc>
                <a:spcPct val="160000"/>
              </a:lnSpc>
            </a:pPr>
            <a:r>
              <a:rPr lang="en-US" sz="1800" b="1" dirty="0">
                <a:solidFill>
                  <a:srgbClr val="2D2D2D"/>
                </a:solidFill>
                <a:latin typeface="QuattrocentoSans" pitchFamily="34" charset="0"/>
                <a:ea typeface="QuattrocentoSans" pitchFamily="34" charset="-122"/>
                <a:cs typeface="QuattrocentoSans" pitchFamily="34" charset="-120"/>
              </a:rPr>
              <a:t>Unsur Komunikasi dalam Pelayanan (Effendy, 2017).</a:t>
            </a:r>
            <a:r>
              <a:rPr lang="en-US" sz="1800" dirty="0">
                <a:solidFill>
                  <a:srgbClr val="2D2D2D"/>
                </a:solidFill>
                <a:latin typeface="QuattrocentoSans" pitchFamily="34" charset="0"/>
                <a:ea typeface="QuattrocentoSans" pitchFamily="34" charset="-122"/>
                <a:cs typeface="QuattrocentoSans" pitchFamily="34" charset="-120"/>
              </a:rPr>
              <a:t> Sistem pelayanan komunikasi yang efektif harus mengintegrasikan enam unsur: (1) </a:t>
            </a:r>
            <a:r>
              <a:rPr lang="en-US" sz="1800" b="1" dirty="0">
                <a:solidFill>
                  <a:srgbClr val="2D2D2D"/>
                </a:solidFill>
                <a:latin typeface="QuattrocentoSans" pitchFamily="34" charset="0"/>
                <a:ea typeface="QuattrocentoSans" pitchFamily="34" charset="-122"/>
                <a:cs typeface="QuattrocentoSans" pitchFamily="34" charset="-120"/>
              </a:rPr>
              <a:t>komunikator</a:t>
            </a:r>
            <a:r>
              <a:rPr lang="en-US" sz="1800" dirty="0">
                <a:solidFill>
                  <a:srgbClr val="2D2D2D"/>
                </a:solidFill>
                <a:latin typeface="QuattrocentoSans" pitchFamily="34" charset="0"/>
                <a:ea typeface="QuattrocentoSans" pitchFamily="34" charset="-122"/>
                <a:cs typeface="QuattrocentoSans" pitchFamily="34" charset="-120"/>
              </a:rPr>
              <a:t> (pengirim), (2) </a:t>
            </a:r>
            <a:r>
              <a:rPr lang="en-US" sz="1800" b="1" dirty="0">
                <a:solidFill>
                  <a:srgbClr val="2D2D2D"/>
                </a:solidFill>
                <a:latin typeface="QuattrocentoSans" pitchFamily="34" charset="0"/>
                <a:ea typeface="QuattrocentoSans" pitchFamily="34" charset="-122"/>
                <a:cs typeface="QuattrocentoSans" pitchFamily="34" charset="-120"/>
              </a:rPr>
              <a:t>pesan</a:t>
            </a:r>
            <a:r>
              <a:rPr lang="en-US" sz="1800" dirty="0">
                <a:solidFill>
                  <a:srgbClr val="2D2D2D"/>
                </a:solidFill>
                <a:latin typeface="QuattrocentoSans" pitchFamily="34" charset="0"/>
                <a:ea typeface="QuattrocentoSans" pitchFamily="34" charset="-122"/>
                <a:cs typeface="QuattrocentoSans" pitchFamily="34" charset="-120"/>
              </a:rPr>
              <a:t> (informasi), (3) </a:t>
            </a:r>
            <a:r>
              <a:rPr lang="en-US" sz="1800" b="1" dirty="0">
                <a:solidFill>
                  <a:srgbClr val="2D2D2D"/>
                </a:solidFill>
                <a:latin typeface="QuattrocentoSans" pitchFamily="34" charset="0"/>
                <a:ea typeface="QuattrocentoSans" pitchFamily="34" charset="-122"/>
                <a:cs typeface="QuattrocentoSans" pitchFamily="34" charset="-120"/>
              </a:rPr>
              <a:t>media</a:t>
            </a:r>
            <a:r>
              <a:rPr lang="en-US" sz="1800" dirty="0">
                <a:solidFill>
                  <a:srgbClr val="2D2D2D"/>
                </a:solidFill>
                <a:latin typeface="QuattrocentoSans" pitchFamily="34" charset="0"/>
                <a:ea typeface="QuattrocentoSans" pitchFamily="34" charset="-122"/>
                <a:cs typeface="QuattrocentoSans" pitchFamily="34" charset="-120"/>
              </a:rPr>
              <a:t> (saluran), (4) </a:t>
            </a:r>
            <a:r>
              <a:rPr lang="en-US" sz="1800" b="1" dirty="0">
                <a:solidFill>
                  <a:srgbClr val="2D2D2D"/>
                </a:solidFill>
                <a:latin typeface="QuattrocentoSans" pitchFamily="34" charset="0"/>
                <a:ea typeface="QuattrocentoSans" pitchFamily="34" charset="-122"/>
                <a:cs typeface="QuattrocentoSans" pitchFamily="34" charset="-120"/>
              </a:rPr>
              <a:t>receiver</a:t>
            </a:r>
            <a:r>
              <a:rPr lang="en-US" sz="1800" dirty="0">
                <a:solidFill>
                  <a:srgbClr val="2D2D2D"/>
                </a:solidFill>
                <a:latin typeface="QuattrocentoSans" pitchFamily="34" charset="0"/>
                <a:ea typeface="QuattrocentoSans" pitchFamily="34" charset="-122"/>
                <a:cs typeface="QuattrocentoSans" pitchFamily="34" charset="-120"/>
              </a:rPr>
              <a:t> (penerima), (5) </a:t>
            </a:r>
            <a:r>
              <a:rPr lang="en-US" sz="1800" b="1" dirty="0">
                <a:solidFill>
                  <a:srgbClr val="2D2D2D"/>
                </a:solidFill>
                <a:latin typeface="QuattrocentoSans" pitchFamily="34" charset="0"/>
                <a:ea typeface="QuattrocentoSans" pitchFamily="34" charset="-122"/>
                <a:cs typeface="QuattrocentoSans" pitchFamily="34" charset="-120"/>
              </a:rPr>
              <a:t>efek</a:t>
            </a:r>
            <a:r>
              <a:rPr lang="en-US" sz="1800" dirty="0">
                <a:solidFill>
                  <a:srgbClr val="2D2D2D"/>
                </a:solidFill>
                <a:latin typeface="QuattrocentoSans" pitchFamily="34" charset="0"/>
                <a:ea typeface="QuattrocentoSans" pitchFamily="34" charset="-122"/>
                <a:cs typeface="QuattrocentoSans" pitchFamily="34" charset="-120"/>
              </a:rPr>
              <a:t> (dampak), dan (6) </a:t>
            </a:r>
            <a:r>
              <a:rPr lang="en-US" sz="1800" b="1" dirty="0">
                <a:solidFill>
                  <a:srgbClr val="2D2D2D"/>
                </a:solidFill>
                <a:latin typeface="QuattrocentoSans" pitchFamily="34" charset="0"/>
                <a:ea typeface="QuattrocentoSans" pitchFamily="34" charset="-122"/>
                <a:cs typeface="QuattrocentoSans" pitchFamily="34" charset="-120"/>
              </a:rPr>
              <a:t>feedback</a:t>
            </a:r>
            <a:r>
              <a:rPr lang="en-US" sz="1800" dirty="0">
                <a:solidFill>
                  <a:srgbClr val="2D2D2D"/>
                </a:solidFill>
                <a:latin typeface="QuattrocentoSans" pitchFamily="34" charset="0"/>
                <a:ea typeface="QuattrocentoSans" pitchFamily="34" charset="-122"/>
                <a:cs typeface="QuattrocentoSans" pitchFamily="34" charset="-120"/>
              </a:rPr>
              <a:t> (umpan balik). Kelengkapan integrasi keenam unsur ini menentukan keberhasilan manajemen pelayanan komunikasi.</a:t>
            </a:r>
            <a:endParaRPr lang="en-US" sz="1800" dirty="0"/>
          </a:p>
        </p:txBody>
      </p:sp>
      <p:sp>
        <p:nvSpPr>
          <p:cNvPr id="10" name="Text 8"/>
          <p:cNvSpPr/>
          <p:nvPr/>
        </p:nvSpPr>
        <p:spPr>
          <a:xfrm>
            <a:off x="14478000" y="8636000"/>
            <a:ext cx="1016000" cy="304800"/>
          </a:xfrm>
          <a:prstGeom prst="rect">
            <a:avLst/>
          </a:prstGeom>
          <a:noFill/>
          <a:ln/>
        </p:spPr>
        <p:txBody>
          <a:bodyPr wrap="none" lIns="0" tIns="0" rIns="0" bIns="0" rtlCol="0" anchor="ctr"/>
          <a:lstStyle/>
          <a:p>
            <a:pPr algn="r">
              <a:lnSpc>
                <a:spcPct val="140000"/>
              </a:lnSpc>
            </a:pPr>
            <a:r>
              <a:rPr lang="en-US" sz="1300" dirty="0">
                <a:solidFill>
                  <a:srgbClr val="6B7B8D"/>
                </a:solidFill>
                <a:latin typeface="QuattrocentoSans" pitchFamily="34" charset="0"/>
                <a:ea typeface="QuattrocentoSans" pitchFamily="34" charset="-122"/>
                <a:cs typeface="QuattrocentoSans" pitchFamily="34" charset="-120"/>
              </a:rPr>
              <a:t>20</a:t>
            </a:r>
            <a:endParaRPr lang="en-US" sz="1300" dirty="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5F0"/>
        </a:solidFill>
        <a:effectLst/>
      </p:bgPr>
    </p:bg>
    <p:spTree>
      <p:nvGrpSpPr>
        <p:cNvPr id="1" name=""/>
        <p:cNvGrpSpPr/>
        <p:nvPr/>
      </p:nvGrpSpPr>
      <p:grpSpPr>
        <a:xfrm>
          <a:off x="0" y="0"/>
          <a:ext cx="0" cy="0"/>
          <a:chOff x="0" y="0"/>
          <a:chExt cx="0" cy="0"/>
        </a:xfrm>
      </p:grpSpPr>
      <p:sp>
        <p:nvSpPr>
          <p:cNvPr id="2" name="Text 0"/>
          <p:cNvSpPr/>
          <p:nvPr/>
        </p:nvSpPr>
        <p:spPr>
          <a:xfrm>
            <a:off x="762000" y="635000"/>
            <a:ext cx="3810000" cy="508000"/>
          </a:xfrm>
          <a:prstGeom prst="rect">
            <a:avLst/>
          </a:prstGeom>
          <a:noFill/>
          <a:ln/>
        </p:spPr>
        <p:txBody>
          <a:bodyPr wrap="none" lIns="0" tIns="0" rIns="0" bIns="0" rtlCol="0" anchor="ctr"/>
          <a:lstStyle/>
          <a:p>
            <a:pPr>
              <a:lnSpc>
                <a:spcPct val="100000"/>
              </a:lnSpc>
            </a:pPr>
            <a:endParaRPr lang="en-US" sz="1600" dirty="0"/>
          </a:p>
        </p:txBody>
      </p:sp>
      <p:sp>
        <p:nvSpPr>
          <p:cNvPr id="5" name="Shape 3"/>
          <p:cNvSpPr/>
          <p:nvPr/>
        </p:nvSpPr>
        <p:spPr>
          <a:xfrm>
            <a:off x="762000" y="2413000"/>
            <a:ext cx="4572000" cy="1778000"/>
          </a:xfrm>
          <a:prstGeom prst="rect">
            <a:avLst/>
          </a:prstGeom>
          <a:solidFill>
            <a:srgbClr val="EAE6DE"/>
          </a:solidFill>
          <a:ln/>
        </p:spPr>
      </p:sp>
      <p:sp>
        <p:nvSpPr>
          <p:cNvPr id="6" name="Text 4"/>
          <p:cNvSpPr/>
          <p:nvPr/>
        </p:nvSpPr>
        <p:spPr>
          <a:xfrm>
            <a:off x="1016000" y="2540000"/>
            <a:ext cx="1016000" cy="635000"/>
          </a:xfrm>
          <a:prstGeom prst="rect">
            <a:avLst/>
          </a:prstGeom>
          <a:noFill/>
          <a:ln/>
        </p:spPr>
        <p:txBody>
          <a:bodyPr wrap="none" lIns="0" tIns="0" rIns="0" bIns="0" rtlCol="0" anchor="ctr"/>
          <a:lstStyle/>
          <a:p>
            <a:pPr>
              <a:lnSpc>
                <a:spcPct val="100000"/>
              </a:lnSpc>
            </a:pPr>
            <a:r>
              <a:rPr lang="en-US" sz="3600" dirty="0">
                <a:solidFill>
                  <a:srgbClr val="C49A3B"/>
                </a:solidFill>
                <a:latin typeface="Unna" pitchFamily="34" charset="0"/>
                <a:ea typeface="Unna" pitchFamily="34" charset="-122"/>
                <a:cs typeface="Unna" pitchFamily="34" charset="-120"/>
              </a:rPr>
              <a:t>01</a:t>
            </a:r>
            <a:endParaRPr lang="en-US" sz="1600" dirty="0"/>
          </a:p>
        </p:txBody>
      </p:sp>
      <p:sp>
        <p:nvSpPr>
          <p:cNvPr id="7" name="Text 5"/>
          <p:cNvSpPr/>
          <p:nvPr/>
        </p:nvSpPr>
        <p:spPr>
          <a:xfrm>
            <a:off x="1016000" y="3238500"/>
            <a:ext cx="4064000" cy="381000"/>
          </a:xfrm>
          <a:prstGeom prst="rect">
            <a:avLst/>
          </a:prstGeom>
          <a:noFill/>
          <a:ln/>
        </p:spPr>
        <p:txBody>
          <a:bodyPr wrap="none" lIns="0" tIns="0" rIns="0" bIns="0" rtlCol="0" anchor="ctr"/>
          <a:lstStyle/>
          <a:p>
            <a:pPr>
              <a:lnSpc>
                <a:spcPct val="100000"/>
              </a:lnSpc>
            </a:pPr>
            <a:r>
              <a:rPr lang="en-US" sz="2000" b="1" dirty="0">
                <a:solidFill>
                  <a:srgbClr val="1B3A5C"/>
                </a:solidFill>
                <a:latin typeface="Quattrocento Sans" pitchFamily="34" charset="0"/>
                <a:ea typeface="Quattrocento Sans" pitchFamily="34" charset="-122"/>
                <a:cs typeface="Quattrocento Sans" pitchFamily="34" charset="-120"/>
              </a:rPr>
              <a:t>Telekomunikasi</a:t>
            </a:r>
            <a:endParaRPr lang="en-US" sz="1600" dirty="0"/>
          </a:p>
        </p:txBody>
      </p:sp>
      <p:sp>
        <p:nvSpPr>
          <p:cNvPr id="8" name="Text 6"/>
          <p:cNvSpPr/>
          <p:nvPr/>
        </p:nvSpPr>
        <p:spPr>
          <a:xfrm>
            <a:off x="1016000" y="3683000"/>
            <a:ext cx="4064000" cy="381000"/>
          </a:xfrm>
          <a:prstGeom prst="rect">
            <a:avLst/>
          </a:prstGeom>
          <a:noFill/>
          <a:ln/>
        </p:spPr>
        <p:txBody>
          <a:bodyPr wrap="none" lIns="0" tIns="0" rIns="0" bIns="0" rtlCol="0" anchor="ctr"/>
          <a:lstStyle/>
          <a:p>
            <a:pPr>
              <a:lnSpc>
                <a:spcPct val="100000"/>
              </a:lnSpc>
            </a:pPr>
            <a:r>
              <a:rPr lang="en-US" sz="1400" dirty="0">
                <a:solidFill>
                  <a:srgbClr val="6B7B8D"/>
                </a:solidFill>
                <a:latin typeface="Quattrocento Sans" pitchFamily="34" charset="0"/>
                <a:ea typeface="Quattrocento Sans" pitchFamily="34" charset="-122"/>
                <a:cs typeface="Quattrocento Sans" pitchFamily="34" charset="-120"/>
              </a:rPr>
              <a:t>Konsep, evolusi, dan media transmisi</a:t>
            </a:r>
            <a:endParaRPr lang="en-US" sz="1600" dirty="0"/>
          </a:p>
        </p:txBody>
      </p:sp>
      <p:sp>
        <p:nvSpPr>
          <p:cNvPr id="9" name="Shape 7"/>
          <p:cNvSpPr/>
          <p:nvPr/>
        </p:nvSpPr>
        <p:spPr>
          <a:xfrm>
            <a:off x="5842000" y="2413000"/>
            <a:ext cx="4572000" cy="1778000"/>
          </a:xfrm>
          <a:prstGeom prst="rect">
            <a:avLst/>
          </a:prstGeom>
          <a:solidFill>
            <a:srgbClr val="EAE6DE"/>
          </a:solidFill>
          <a:ln/>
        </p:spPr>
      </p:sp>
      <p:sp>
        <p:nvSpPr>
          <p:cNvPr id="10" name="Text 8"/>
          <p:cNvSpPr/>
          <p:nvPr/>
        </p:nvSpPr>
        <p:spPr>
          <a:xfrm>
            <a:off x="6096000" y="2540000"/>
            <a:ext cx="1016000" cy="635000"/>
          </a:xfrm>
          <a:prstGeom prst="rect">
            <a:avLst/>
          </a:prstGeom>
          <a:noFill/>
          <a:ln/>
        </p:spPr>
        <p:txBody>
          <a:bodyPr wrap="none" lIns="0" tIns="0" rIns="0" bIns="0" rtlCol="0" anchor="ctr"/>
          <a:lstStyle/>
          <a:p>
            <a:pPr>
              <a:lnSpc>
                <a:spcPct val="100000"/>
              </a:lnSpc>
            </a:pPr>
            <a:r>
              <a:rPr lang="en-US" sz="3600" dirty="0">
                <a:solidFill>
                  <a:srgbClr val="C49A3B"/>
                </a:solidFill>
                <a:latin typeface="Unna" pitchFamily="34" charset="0"/>
                <a:ea typeface="Unna" pitchFamily="34" charset="-122"/>
                <a:cs typeface="Unna" pitchFamily="34" charset="-120"/>
              </a:rPr>
              <a:t>02</a:t>
            </a:r>
            <a:endParaRPr lang="en-US" sz="1600" dirty="0"/>
          </a:p>
        </p:txBody>
      </p:sp>
      <p:sp>
        <p:nvSpPr>
          <p:cNvPr id="11" name="Text 9"/>
          <p:cNvSpPr/>
          <p:nvPr/>
        </p:nvSpPr>
        <p:spPr>
          <a:xfrm>
            <a:off x="6096000" y="3238500"/>
            <a:ext cx="4064000" cy="381000"/>
          </a:xfrm>
          <a:prstGeom prst="rect">
            <a:avLst/>
          </a:prstGeom>
          <a:noFill/>
          <a:ln/>
        </p:spPr>
        <p:txBody>
          <a:bodyPr wrap="none" lIns="0" tIns="0" rIns="0" bIns="0" rtlCol="0" anchor="ctr"/>
          <a:lstStyle/>
          <a:p>
            <a:pPr>
              <a:lnSpc>
                <a:spcPct val="100000"/>
              </a:lnSpc>
            </a:pPr>
            <a:r>
              <a:rPr lang="en-US" sz="2000" b="1" dirty="0">
                <a:solidFill>
                  <a:srgbClr val="1B3A5C"/>
                </a:solidFill>
                <a:latin typeface="Quattrocento Sans" pitchFamily="34" charset="0"/>
                <a:ea typeface="Quattrocento Sans" pitchFamily="34" charset="-122"/>
                <a:cs typeface="Quattrocento Sans" pitchFamily="34" charset="-120"/>
              </a:rPr>
              <a:t>Jaringan Komunikasi</a:t>
            </a:r>
            <a:endParaRPr lang="en-US" sz="1600" dirty="0"/>
          </a:p>
        </p:txBody>
      </p:sp>
      <p:sp>
        <p:nvSpPr>
          <p:cNvPr id="12" name="Text 10"/>
          <p:cNvSpPr/>
          <p:nvPr/>
        </p:nvSpPr>
        <p:spPr>
          <a:xfrm>
            <a:off x="6096000" y="3683000"/>
            <a:ext cx="4064000" cy="381000"/>
          </a:xfrm>
          <a:prstGeom prst="rect">
            <a:avLst/>
          </a:prstGeom>
          <a:noFill/>
          <a:ln/>
        </p:spPr>
        <p:txBody>
          <a:bodyPr wrap="none" lIns="0" tIns="0" rIns="0" bIns="0" rtlCol="0" anchor="ctr"/>
          <a:lstStyle/>
          <a:p>
            <a:pPr>
              <a:lnSpc>
                <a:spcPct val="100000"/>
              </a:lnSpc>
            </a:pPr>
            <a:r>
              <a:rPr lang="en-US" sz="1400" dirty="0">
                <a:solidFill>
                  <a:srgbClr val="6B7B8D"/>
                </a:solidFill>
                <a:latin typeface="Quattrocento Sans" pitchFamily="34" charset="0"/>
                <a:ea typeface="Quattrocento Sans" pitchFamily="34" charset="-122"/>
                <a:cs typeface="Quattrocento Sans" pitchFamily="34" charset="-120"/>
              </a:rPr>
              <a:t>Topologi, klasifikasi, dan protokol</a:t>
            </a:r>
            <a:endParaRPr lang="en-US" sz="1600" dirty="0"/>
          </a:p>
        </p:txBody>
      </p:sp>
      <p:sp>
        <p:nvSpPr>
          <p:cNvPr id="13" name="Shape 11"/>
          <p:cNvSpPr/>
          <p:nvPr/>
        </p:nvSpPr>
        <p:spPr>
          <a:xfrm>
            <a:off x="10922000" y="2413000"/>
            <a:ext cx="4572000" cy="1778000"/>
          </a:xfrm>
          <a:prstGeom prst="rect">
            <a:avLst/>
          </a:prstGeom>
          <a:solidFill>
            <a:srgbClr val="EAE6DE"/>
          </a:solidFill>
          <a:ln/>
        </p:spPr>
      </p:sp>
      <p:sp>
        <p:nvSpPr>
          <p:cNvPr id="14" name="Text 12"/>
          <p:cNvSpPr/>
          <p:nvPr/>
        </p:nvSpPr>
        <p:spPr>
          <a:xfrm>
            <a:off x="11176000" y="2540000"/>
            <a:ext cx="1016000" cy="635000"/>
          </a:xfrm>
          <a:prstGeom prst="rect">
            <a:avLst/>
          </a:prstGeom>
          <a:noFill/>
          <a:ln/>
        </p:spPr>
        <p:txBody>
          <a:bodyPr wrap="none" lIns="0" tIns="0" rIns="0" bIns="0" rtlCol="0" anchor="ctr"/>
          <a:lstStyle/>
          <a:p>
            <a:pPr>
              <a:lnSpc>
                <a:spcPct val="100000"/>
              </a:lnSpc>
            </a:pPr>
            <a:r>
              <a:rPr lang="en-US" sz="3600" dirty="0">
                <a:solidFill>
                  <a:srgbClr val="C49A3B"/>
                </a:solidFill>
                <a:latin typeface="Unna" pitchFamily="34" charset="0"/>
                <a:ea typeface="Unna" pitchFamily="34" charset="-122"/>
                <a:cs typeface="Unna" pitchFamily="34" charset="-120"/>
              </a:rPr>
              <a:t>03</a:t>
            </a:r>
            <a:endParaRPr lang="en-US" sz="1600" dirty="0"/>
          </a:p>
        </p:txBody>
      </p:sp>
      <p:sp>
        <p:nvSpPr>
          <p:cNvPr id="15" name="Text 13"/>
          <p:cNvSpPr/>
          <p:nvPr/>
        </p:nvSpPr>
        <p:spPr>
          <a:xfrm>
            <a:off x="11176000" y="3238500"/>
            <a:ext cx="4064000" cy="381000"/>
          </a:xfrm>
          <a:prstGeom prst="rect">
            <a:avLst/>
          </a:prstGeom>
          <a:noFill/>
          <a:ln/>
        </p:spPr>
        <p:txBody>
          <a:bodyPr wrap="none" lIns="0" tIns="0" rIns="0" bIns="0" rtlCol="0" anchor="ctr"/>
          <a:lstStyle/>
          <a:p>
            <a:pPr>
              <a:lnSpc>
                <a:spcPct val="100000"/>
              </a:lnSpc>
            </a:pPr>
            <a:r>
              <a:rPr lang="en-US" sz="2000" b="1" dirty="0">
                <a:solidFill>
                  <a:srgbClr val="1B3A5C"/>
                </a:solidFill>
                <a:latin typeface="Quattrocento Sans" pitchFamily="34" charset="0"/>
                <a:ea typeface="Quattrocento Sans" pitchFamily="34" charset="-122"/>
                <a:cs typeface="Quattrocento Sans" pitchFamily="34" charset="-120"/>
              </a:rPr>
              <a:t>Telepon</a:t>
            </a:r>
            <a:endParaRPr lang="en-US" sz="1600" dirty="0"/>
          </a:p>
        </p:txBody>
      </p:sp>
      <p:sp>
        <p:nvSpPr>
          <p:cNvPr id="16" name="Text 14"/>
          <p:cNvSpPr/>
          <p:nvPr/>
        </p:nvSpPr>
        <p:spPr>
          <a:xfrm>
            <a:off x="11176000" y="3683000"/>
            <a:ext cx="4064000" cy="381000"/>
          </a:xfrm>
          <a:prstGeom prst="rect">
            <a:avLst/>
          </a:prstGeom>
          <a:noFill/>
          <a:ln/>
        </p:spPr>
        <p:txBody>
          <a:bodyPr wrap="none" lIns="0" tIns="0" rIns="0" bIns="0" rtlCol="0" anchor="ctr"/>
          <a:lstStyle/>
          <a:p>
            <a:pPr>
              <a:lnSpc>
                <a:spcPct val="100000"/>
              </a:lnSpc>
            </a:pPr>
            <a:r>
              <a:rPr lang="en-US" sz="1400" dirty="0">
                <a:solidFill>
                  <a:srgbClr val="6B7B8D"/>
                </a:solidFill>
                <a:latin typeface="Quattrocento Sans" pitchFamily="34" charset="0"/>
                <a:ea typeface="Quattrocento Sans" pitchFamily="34" charset="-122"/>
                <a:cs typeface="Quattrocento Sans" pitchFamily="34" charset="-120"/>
              </a:rPr>
              <a:t>Sistem telephony dan evolusi VoIP</a:t>
            </a:r>
            <a:endParaRPr lang="en-US" sz="1600" dirty="0"/>
          </a:p>
        </p:txBody>
      </p:sp>
      <p:sp>
        <p:nvSpPr>
          <p:cNvPr id="17" name="Shape 15"/>
          <p:cNvSpPr/>
          <p:nvPr/>
        </p:nvSpPr>
        <p:spPr>
          <a:xfrm>
            <a:off x="762000" y="4699000"/>
            <a:ext cx="4572000" cy="1778000"/>
          </a:xfrm>
          <a:prstGeom prst="rect">
            <a:avLst/>
          </a:prstGeom>
          <a:solidFill>
            <a:srgbClr val="EAE6DE"/>
          </a:solidFill>
          <a:ln/>
        </p:spPr>
      </p:sp>
      <p:sp>
        <p:nvSpPr>
          <p:cNvPr id="18" name="Text 16"/>
          <p:cNvSpPr/>
          <p:nvPr/>
        </p:nvSpPr>
        <p:spPr>
          <a:xfrm>
            <a:off x="1016000" y="4826000"/>
            <a:ext cx="1016000" cy="635000"/>
          </a:xfrm>
          <a:prstGeom prst="rect">
            <a:avLst/>
          </a:prstGeom>
          <a:noFill/>
          <a:ln/>
        </p:spPr>
        <p:txBody>
          <a:bodyPr wrap="none" lIns="0" tIns="0" rIns="0" bIns="0" rtlCol="0" anchor="ctr"/>
          <a:lstStyle/>
          <a:p>
            <a:pPr>
              <a:lnSpc>
                <a:spcPct val="100000"/>
              </a:lnSpc>
            </a:pPr>
            <a:r>
              <a:rPr lang="en-US" sz="3600" dirty="0">
                <a:solidFill>
                  <a:srgbClr val="C49A3B"/>
                </a:solidFill>
                <a:latin typeface="Unna" pitchFamily="34" charset="0"/>
                <a:ea typeface="Unna" pitchFamily="34" charset="-122"/>
                <a:cs typeface="Unna" pitchFamily="34" charset="-120"/>
              </a:rPr>
              <a:t>04</a:t>
            </a:r>
            <a:endParaRPr lang="en-US" sz="1600" dirty="0"/>
          </a:p>
        </p:txBody>
      </p:sp>
      <p:sp>
        <p:nvSpPr>
          <p:cNvPr id="19" name="Text 17"/>
          <p:cNvSpPr/>
          <p:nvPr/>
        </p:nvSpPr>
        <p:spPr>
          <a:xfrm>
            <a:off x="1016000" y="5524500"/>
            <a:ext cx="4064000" cy="381000"/>
          </a:xfrm>
          <a:prstGeom prst="rect">
            <a:avLst/>
          </a:prstGeom>
          <a:noFill/>
          <a:ln/>
        </p:spPr>
        <p:txBody>
          <a:bodyPr wrap="none" lIns="0" tIns="0" rIns="0" bIns="0" rtlCol="0" anchor="ctr"/>
          <a:lstStyle/>
          <a:p>
            <a:pPr>
              <a:lnSpc>
                <a:spcPct val="100000"/>
              </a:lnSpc>
            </a:pPr>
            <a:r>
              <a:rPr lang="en-US" sz="2000" b="1" dirty="0">
                <a:solidFill>
                  <a:srgbClr val="1B3A5C"/>
                </a:solidFill>
                <a:latin typeface="Quattrocento Sans" pitchFamily="34" charset="0"/>
                <a:ea typeface="Quattrocento Sans" pitchFamily="34" charset="-122"/>
                <a:cs typeface="Quattrocento Sans" pitchFamily="34" charset="-120"/>
              </a:rPr>
              <a:t>Internet</a:t>
            </a:r>
            <a:endParaRPr lang="en-US" sz="1600" dirty="0"/>
          </a:p>
        </p:txBody>
      </p:sp>
      <p:sp>
        <p:nvSpPr>
          <p:cNvPr id="20" name="Text 18"/>
          <p:cNvSpPr/>
          <p:nvPr/>
        </p:nvSpPr>
        <p:spPr>
          <a:xfrm>
            <a:off x="1016000" y="5969000"/>
            <a:ext cx="4064000" cy="381000"/>
          </a:xfrm>
          <a:prstGeom prst="rect">
            <a:avLst/>
          </a:prstGeom>
          <a:noFill/>
          <a:ln/>
        </p:spPr>
        <p:txBody>
          <a:bodyPr wrap="none" lIns="0" tIns="0" rIns="0" bIns="0" rtlCol="0" anchor="ctr"/>
          <a:lstStyle/>
          <a:p>
            <a:pPr>
              <a:lnSpc>
                <a:spcPct val="100000"/>
              </a:lnSpc>
            </a:pPr>
            <a:r>
              <a:rPr lang="en-US" sz="1400" dirty="0">
                <a:solidFill>
                  <a:srgbClr val="6B7B8D"/>
                </a:solidFill>
                <a:latin typeface="Quattrocento Sans" pitchFamily="34" charset="0"/>
                <a:ea typeface="Quattrocento Sans" pitchFamily="34" charset="-122"/>
                <a:cs typeface="Quattrocento Sans" pitchFamily="34" charset="-120"/>
              </a:rPr>
              <a:t>Infrastruktur digital dan layanannya</a:t>
            </a:r>
            <a:endParaRPr lang="en-US" sz="1600" dirty="0"/>
          </a:p>
        </p:txBody>
      </p:sp>
      <p:sp>
        <p:nvSpPr>
          <p:cNvPr id="21" name="Shape 19"/>
          <p:cNvSpPr/>
          <p:nvPr/>
        </p:nvSpPr>
        <p:spPr>
          <a:xfrm>
            <a:off x="5842000" y="4699000"/>
            <a:ext cx="4572000" cy="1778000"/>
          </a:xfrm>
          <a:prstGeom prst="rect">
            <a:avLst/>
          </a:prstGeom>
          <a:solidFill>
            <a:srgbClr val="EAE6DE"/>
          </a:solidFill>
          <a:ln/>
        </p:spPr>
      </p:sp>
      <p:sp>
        <p:nvSpPr>
          <p:cNvPr id="22" name="Text 20"/>
          <p:cNvSpPr/>
          <p:nvPr/>
        </p:nvSpPr>
        <p:spPr>
          <a:xfrm>
            <a:off x="6096000" y="4826000"/>
            <a:ext cx="1016000" cy="635000"/>
          </a:xfrm>
          <a:prstGeom prst="rect">
            <a:avLst/>
          </a:prstGeom>
          <a:noFill/>
          <a:ln/>
        </p:spPr>
        <p:txBody>
          <a:bodyPr wrap="none" lIns="0" tIns="0" rIns="0" bIns="0" rtlCol="0" anchor="ctr"/>
          <a:lstStyle/>
          <a:p>
            <a:pPr>
              <a:lnSpc>
                <a:spcPct val="100000"/>
              </a:lnSpc>
            </a:pPr>
            <a:r>
              <a:rPr lang="en-US" sz="3600" dirty="0">
                <a:solidFill>
                  <a:srgbClr val="C49A3B"/>
                </a:solidFill>
                <a:latin typeface="Unna" pitchFamily="34" charset="0"/>
                <a:ea typeface="Unna" pitchFamily="34" charset="-122"/>
                <a:cs typeface="Unna" pitchFamily="34" charset="-120"/>
              </a:rPr>
              <a:t>05</a:t>
            </a:r>
            <a:endParaRPr lang="en-US" sz="1600" dirty="0"/>
          </a:p>
        </p:txBody>
      </p:sp>
      <p:sp>
        <p:nvSpPr>
          <p:cNvPr id="23" name="Text 21"/>
          <p:cNvSpPr/>
          <p:nvPr/>
        </p:nvSpPr>
        <p:spPr>
          <a:xfrm>
            <a:off x="6096000" y="5524500"/>
            <a:ext cx="4064000" cy="381000"/>
          </a:xfrm>
          <a:prstGeom prst="rect">
            <a:avLst/>
          </a:prstGeom>
          <a:noFill/>
          <a:ln/>
        </p:spPr>
        <p:txBody>
          <a:bodyPr wrap="none" lIns="0" tIns="0" rIns="0" bIns="0" rtlCol="0" anchor="ctr"/>
          <a:lstStyle/>
          <a:p>
            <a:pPr>
              <a:lnSpc>
                <a:spcPct val="100000"/>
              </a:lnSpc>
            </a:pPr>
            <a:r>
              <a:rPr lang="en-US" sz="2000" b="1" dirty="0">
                <a:solidFill>
                  <a:srgbClr val="1B3A5C"/>
                </a:solidFill>
                <a:latin typeface="Quattrocento Sans" pitchFamily="34" charset="0"/>
                <a:ea typeface="Quattrocento Sans" pitchFamily="34" charset="-122"/>
                <a:cs typeface="Quattrocento Sans" pitchFamily="34" charset="-120"/>
              </a:rPr>
              <a:t>Telecommuting</a:t>
            </a:r>
            <a:endParaRPr lang="en-US" sz="1600" dirty="0"/>
          </a:p>
        </p:txBody>
      </p:sp>
      <p:sp>
        <p:nvSpPr>
          <p:cNvPr id="24" name="Text 22"/>
          <p:cNvSpPr/>
          <p:nvPr/>
        </p:nvSpPr>
        <p:spPr>
          <a:xfrm>
            <a:off x="6096000" y="5969000"/>
            <a:ext cx="4064000" cy="381000"/>
          </a:xfrm>
          <a:prstGeom prst="rect">
            <a:avLst/>
          </a:prstGeom>
          <a:noFill/>
          <a:ln/>
        </p:spPr>
        <p:txBody>
          <a:bodyPr wrap="none" lIns="0" tIns="0" rIns="0" bIns="0" rtlCol="0" anchor="ctr"/>
          <a:lstStyle/>
          <a:p>
            <a:pPr>
              <a:lnSpc>
                <a:spcPct val="100000"/>
              </a:lnSpc>
            </a:pPr>
            <a:r>
              <a:rPr lang="en-US" sz="1400" dirty="0">
                <a:solidFill>
                  <a:srgbClr val="6B7B8D"/>
                </a:solidFill>
                <a:latin typeface="Quattrocento Sans" pitchFamily="34" charset="0"/>
                <a:ea typeface="Quattrocento Sans" pitchFamily="34" charset="-122"/>
                <a:cs typeface="Quattrocento Sans" pitchFamily="34" charset="-120"/>
              </a:rPr>
              <a:t>Kerja jarak jauh dan telekomunikasi</a:t>
            </a:r>
            <a:endParaRPr lang="en-US" sz="1600" dirty="0"/>
          </a:p>
        </p:txBody>
      </p:sp>
      <p:sp>
        <p:nvSpPr>
          <p:cNvPr id="25" name="Shape 23"/>
          <p:cNvSpPr/>
          <p:nvPr/>
        </p:nvSpPr>
        <p:spPr>
          <a:xfrm>
            <a:off x="10922000" y="4699000"/>
            <a:ext cx="4572000" cy="1778000"/>
          </a:xfrm>
          <a:prstGeom prst="rect">
            <a:avLst/>
          </a:prstGeom>
          <a:solidFill>
            <a:srgbClr val="EAE6DE"/>
          </a:solidFill>
          <a:ln/>
        </p:spPr>
      </p:sp>
      <p:sp>
        <p:nvSpPr>
          <p:cNvPr id="26" name="Text 24"/>
          <p:cNvSpPr/>
          <p:nvPr/>
        </p:nvSpPr>
        <p:spPr>
          <a:xfrm>
            <a:off x="11176000" y="4826000"/>
            <a:ext cx="1016000" cy="635000"/>
          </a:xfrm>
          <a:prstGeom prst="rect">
            <a:avLst/>
          </a:prstGeom>
          <a:noFill/>
          <a:ln/>
        </p:spPr>
        <p:txBody>
          <a:bodyPr wrap="none" lIns="0" tIns="0" rIns="0" bIns="0" rtlCol="0" anchor="ctr"/>
          <a:lstStyle/>
          <a:p>
            <a:pPr>
              <a:lnSpc>
                <a:spcPct val="100000"/>
              </a:lnSpc>
            </a:pPr>
            <a:r>
              <a:rPr lang="en-US" sz="3600" dirty="0">
                <a:solidFill>
                  <a:srgbClr val="C49A3B"/>
                </a:solidFill>
                <a:latin typeface="Unna" pitchFamily="34" charset="0"/>
                <a:ea typeface="Unna" pitchFamily="34" charset="-122"/>
                <a:cs typeface="Unna" pitchFamily="34" charset="-120"/>
              </a:rPr>
              <a:t>06</a:t>
            </a:r>
            <a:endParaRPr lang="en-US" sz="1600" dirty="0"/>
          </a:p>
        </p:txBody>
      </p:sp>
      <p:sp>
        <p:nvSpPr>
          <p:cNvPr id="27" name="Text 25"/>
          <p:cNvSpPr/>
          <p:nvPr/>
        </p:nvSpPr>
        <p:spPr>
          <a:xfrm>
            <a:off x="11176000" y="5524500"/>
            <a:ext cx="4064000" cy="381000"/>
          </a:xfrm>
          <a:prstGeom prst="rect">
            <a:avLst/>
          </a:prstGeom>
          <a:noFill/>
          <a:ln/>
        </p:spPr>
        <p:txBody>
          <a:bodyPr wrap="none" lIns="0" tIns="0" rIns="0" bIns="0" rtlCol="0" anchor="ctr"/>
          <a:lstStyle/>
          <a:p>
            <a:pPr>
              <a:lnSpc>
                <a:spcPct val="100000"/>
              </a:lnSpc>
            </a:pPr>
            <a:r>
              <a:rPr lang="en-US" sz="2000" b="1" dirty="0">
                <a:solidFill>
                  <a:srgbClr val="1B3A5C"/>
                </a:solidFill>
                <a:latin typeface="Quattrocento Sans" pitchFamily="34" charset="0"/>
                <a:ea typeface="Quattrocento Sans" pitchFamily="34" charset="-122"/>
                <a:cs typeface="Quattrocento Sans" pitchFamily="34" charset="-120"/>
              </a:rPr>
              <a:t>Manajemen Pelayanan</a:t>
            </a:r>
            <a:endParaRPr lang="en-US" sz="1600" dirty="0"/>
          </a:p>
        </p:txBody>
      </p:sp>
      <p:sp>
        <p:nvSpPr>
          <p:cNvPr id="28" name="Text 26"/>
          <p:cNvSpPr/>
          <p:nvPr/>
        </p:nvSpPr>
        <p:spPr>
          <a:xfrm>
            <a:off x="11176000" y="5969000"/>
            <a:ext cx="4064000" cy="381000"/>
          </a:xfrm>
          <a:prstGeom prst="rect">
            <a:avLst/>
          </a:prstGeom>
          <a:noFill/>
          <a:ln/>
        </p:spPr>
        <p:txBody>
          <a:bodyPr wrap="none" lIns="0" tIns="0" rIns="0" bIns="0" rtlCol="0" anchor="ctr"/>
          <a:lstStyle/>
          <a:p>
            <a:pPr>
              <a:lnSpc>
                <a:spcPct val="100000"/>
              </a:lnSpc>
            </a:pPr>
            <a:r>
              <a:rPr lang="en-US" sz="1400" dirty="0">
                <a:solidFill>
                  <a:srgbClr val="6B7B8D"/>
                </a:solidFill>
                <a:latin typeface="Quattrocento Sans" pitchFamily="34" charset="0"/>
                <a:ea typeface="Quattrocento Sans" pitchFamily="34" charset="-122"/>
                <a:cs typeface="Quattrocento Sans" pitchFamily="34" charset="-120"/>
              </a:rPr>
              <a:t>Strategi pengelolaan layanan komunikasi</a:t>
            </a:r>
            <a:endParaRPr lang="en-US" sz="1600" dirty="0"/>
          </a:p>
        </p:txBody>
      </p:sp>
      <p:sp>
        <p:nvSpPr>
          <p:cNvPr id="29" name="Shape 27"/>
          <p:cNvSpPr/>
          <p:nvPr/>
        </p:nvSpPr>
        <p:spPr>
          <a:xfrm>
            <a:off x="762000" y="7112000"/>
            <a:ext cx="14732000" cy="0"/>
          </a:xfrm>
          <a:prstGeom prst="straightConnector1">
            <a:avLst/>
          </a:prstGeom>
          <a:noFill/>
          <a:ln w="12700">
            <a:solidFill>
              <a:srgbClr val="D1CBC0"/>
            </a:solidFill>
            <a:prstDash val="solid"/>
            <a:headEnd type="none"/>
            <a:tailEnd type="none"/>
          </a:ln>
        </p:spPr>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name="Slide 4">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16256000" cy="457200"/>
          </a:xfrm>
          <a:prstGeom prst="rect">
            <a:avLst/>
          </a:prstGeom>
          <a:solidFill>
            <a:srgbClr val="1B3A5C"/>
          </a:solidFill>
          <a:ln/>
        </p:spPr>
      </p:sp>
      <p:sp>
        <p:nvSpPr>
          <p:cNvPr id="3" name="Text 1"/>
          <p:cNvSpPr/>
          <p:nvPr/>
        </p:nvSpPr>
        <p:spPr>
          <a:xfrm>
            <a:off x="762000" y="0"/>
            <a:ext cx="14732000" cy="457200"/>
          </a:xfrm>
          <a:prstGeom prst="rect">
            <a:avLst/>
          </a:prstGeom>
          <a:noFill/>
          <a:ln/>
        </p:spPr>
        <p:txBody>
          <a:bodyPr wrap="none" lIns="0" tIns="0" rIns="0" bIns="0" rtlCol="0" anchor="ctr"/>
          <a:lstStyle/>
          <a:p>
            <a:pPr algn="ctr">
              <a:lnSpc>
                <a:spcPct val="120000"/>
              </a:lnSpc>
            </a:pPr>
            <a:endParaRPr lang="en-US" sz="1200" dirty="0"/>
          </a:p>
        </p:txBody>
      </p:sp>
      <p:sp>
        <p:nvSpPr>
          <p:cNvPr id="4" name="Shape 2"/>
          <p:cNvSpPr/>
          <p:nvPr/>
        </p:nvSpPr>
        <p:spPr>
          <a:xfrm>
            <a:off x="762000" y="711200"/>
            <a:ext cx="50800" cy="355600"/>
          </a:xfrm>
          <a:prstGeom prst="rect">
            <a:avLst/>
          </a:prstGeom>
          <a:solidFill>
            <a:srgbClr val="C49A3B"/>
          </a:solidFill>
          <a:ln/>
        </p:spPr>
      </p:sp>
      <p:sp>
        <p:nvSpPr>
          <p:cNvPr id="5" name="Text 3"/>
          <p:cNvSpPr/>
          <p:nvPr/>
        </p:nvSpPr>
        <p:spPr>
          <a:xfrm>
            <a:off x="965200" y="660400"/>
            <a:ext cx="8890000" cy="457200"/>
          </a:xfrm>
          <a:prstGeom prst="rect">
            <a:avLst/>
          </a:prstGeom>
          <a:noFill/>
          <a:ln/>
        </p:spPr>
        <p:txBody>
          <a:bodyPr wrap="none" lIns="0" tIns="0" rIns="0" bIns="0" rtlCol="0" anchor="ctr"/>
          <a:lstStyle/>
          <a:p>
            <a:pPr>
              <a:lnSpc>
                <a:spcPct val="130000"/>
              </a:lnSpc>
            </a:pPr>
            <a:r>
              <a:rPr lang="en-US" sz="2800" dirty="0">
                <a:solidFill>
                  <a:srgbClr val="1B3A5C"/>
                </a:solidFill>
                <a:latin typeface="Unna" pitchFamily="34" charset="0"/>
                <a:ea typeface="Unna" pitchFamily="34" charset="-122"/>
                <a:cs typeface="Unna" pitchFamily="34" charset="-120"/>
              </a:rPr>
              <a:t>Konsep dan Evolusi Telekomunikasi</a:t>
            </a:r>
            <a:endParaRPr lang="en-US" sz="2800" dirty="0"/>
          </a:p>
        </p:txBody>
      </p:sp>
      <p:sp>
        <p:nvSpPr>
          <p:cNvPr id="6" name="Text 4"/>
          <p:cNvSpPr/>
          <p:nvPr/>
        </p:nvSpPr>
        <p:spPr>
          <a:xfrm>
            <a:off x="762000" y="1397000"/>
            <a:ext cx="8128000" cy="5207000"/>
          </a:xfrm>
          <a:prstGeom prst="rect">
            <a:avLst/>
          </a:prstGeom>
          <a:noFill/>
          <a:ln/>
        </p:spPr>
        <p:txBody>
          <a:bodyPr wrap="square" lIns="0" tIns="0" rIns="0" bIns="0" rtlCol="0" anchor="t"/>
          <a:lstStyle/>
          <a:p>
            <a:pPr>
              <a:lnSpc>
                <a:spcPct val="160000"/>
              </a:lnSpc>
            </a:pPr>
            <a:r>
              <a:rPr lang="en-US" sz="1800" dirty="0">
                <a:solidFill>
                  <a:srgbClr val="2D2D2D"/>
                </a:solidFill>
                <a:latin typeface="QuattrocentoSans" pitchFamily="34" charset="0"/>
                <a:ea typeface="QuattrocentoSans" pitchFamily="34" charset="-122"/>
                <a:cs typeface="QuattrocentoSans" pitchFamily="34" charset="-120"/>
              </a:rPr>
              <a:t>Telekomunikasi merupakan proses pengiriman informasi dalam bentuk </a:t>
            </a:r>
            <a:r>
              <a:rPr lang="en-US" sz="1800" b="1" dirty="0">
                <a:solidFill>
                  <a:srgbClr val="2D2D2D"/>
                </a:solidFill>
                <a:latin typeface="QuattrocentoSans" pitchFamily="34" charset="0"/>
                <a:ea typeface="QuattrocentoSans" pitchFamily="34" charset="-122"/>
                <a:cs typeface="QuattrocentoSans" pitchFamily="34" charset="-120"/>
              </a:rPr>
              <a:t>suara, data, gambar, atau video</a:t>
            </a:r>
            <a:r>
              <a:rPr lang="en-US" sz="1800" dirty="0">
                <a:solidFill>
                  <a:srgbClr val="2D2D2D"/>
                </a:solidFill>
                <a:latin typeface="QuattrocentoSans" pitchFamily="34" charset="0"/>
                <a:ea typeface="QuattrocentoSans" pitchFamily="34" charset="-122"/>
                <a:cs typeface="QuattrocentoSans" pitchFamily="34" charset="-120"/>
              </a:rPr>
              <a:t> dari satu pengguna kepada pengguna lain melalui media transmisi. Menurut </a:t>
            </a:r>
            <a:r>
              <a:rPr lang="en-US" sz="1800" b="1" dirty="0">
                <a:solidFill>
                  <a:srgbClr val="2D2D2D"/>
                </a:solidFill>
                <a:latin typeface="QuattrocentoSans" pitchFamily="34" charset="0"/>
                <a:ea typeface="QuattrocentoSans" pitchFamily="34" charset="-122"/>
                <a:cs typeface="QuattrocentoSans" pitchFamily="34" charset="-120"/>
              </a:rPr>
              <a:t>Keiser (2002)</a:t>
            </a:r>
            <a:r>
              <a:rPr lang="en-US" sz="1800" dirty="0">
                <a:solidFill>
                  <a:srgbClr val="2D2D2D"/>
                </a:solidFill>
                <a:latin typeface="QuattrocentoSans" pitchFamily="34" charset="0"/>
                <a:ea typeface="QuattrocentoSans" pitchFamily="34" charset="-122"/>
                <a:cs typeface="QuattrocentoSans" pitchFamily="34" charset="-120"/>
              </a:rPr>
              <a:t>, sistem telekomunikasi memerlukan tiga teknologi fundamental:</a:t>
            </a:r>
            <a:endParaRPr lang="en-US" sz="1800" dirty="0"/>
          </a:p>
          <a:p>
            <a:pPr>
              <a:lnSpc>
                <a:spcPct val="160000"/>
              </a:lnSpc>
              <a:spcBef>
                <a:spcPts val="1200"/>
              </a:spcBef>
            </a:pPr>
            <a:r>
              <a:rPr lang="en-US" sz="1800" dirty="0">
                <a:solidFill>
                  <a:srgbClr val="C49A3B"/>
                </a:solidFill>
                <a:latin typeface="QuattrocentoSans" pitchFamily="34" charset="0"/>
                <a:ea typeface="QuattrocentoSans" pitchFamily="34" charset="-122"/>
                <a:cs typeface="QuattrocentoSans" pitchFamily="34" charset="-120"/>
              </a:rPr>
              <a:t>■</a:t>
            </a:r>
            <a:r>
              <a:rPr lang="en-US" sz="1800" dirty="0">
                <a:solidFill>
                  <a:srgbClr val="2D2D2D"/>
                </a:solidFill>
                <a:latin typeface="QuattrocentoSans" pitchFamily="34" charset="0"/>
                <a:ea typeface="QuattrocentoSans" pitchFamily="34" charset="-122"/>
                <a:cs typeface="QuattrocentoSans" pitchFamily="34" charset="-120"/>
              </a:rPr>
              <a:t> </a:t>
            </a:r>
            <a:r>
              <a:rPr lang="en-US" sz="1800" b="1" dirty="0">
                <a:solidFill>
                  <a:srgbClr val="2D2D2D"/>
                </a:solidFill>
                <a:latin typeface="QuattrocentoSans" pitchFamily="34" charset="0"/>
                <a:ea typeface="QuattrocentoSans" pitchFamily="34" charset="-122"/>
                <a:cs typeface="QuattrocentoSans" pitchFamily="34" charset="-120"/>
              </a:rPr>
              <a:t>Transmission (Transmisi)</a:t>
            </a:r>
            <a:r>
              <a:rPr lang="en-US" sz="1800" dirty="0">
                <a:solidFill>
                  <a:srgbClr val="2D2D2D"/>
                </a:solidFill>
                <a:latin typeface="QuattrocentoSans" pitchFamily="34" charset="0"/>
                <a:ea typeface="QuattrocentoSans" pitchFamily="34" charset="-122"/>
                <a:cs typeface="QuattrocentoSans" pitchFamily="34" charset="-120"/>
              </a:rPr>
              <a:t> — pengangkutan informasi antar titik dalam jaringan</a:t>
            </a:r>
            <a:endParaRPr lang="en-US" sz="1800" dirty="0"/>
          </a:p>
          <a:p>
            <a:pPr>
              <a:lnSpc>
                <a:spcPct val="160000"/>
              </a:lnSpc>
            </a:pPr>
            <a:r>
              <a:rPr lang="en-US" sz="1800" dirty="0">
                <a:solidFill>
                  <a:srgbClr val="C49A3B"/>
                </a:solidFill>
                <a:latin typeface="QuattrocentoSans" pitchFamily="34" charset="0"/>
                <a:ea typeface="QuattrocentoSans" pitchFamily="34" charset="-122"/>
                <a:cs typeface="QuattrocentoSans" pitchFamily="34" charset="-120"/>
              </a:rPr>
              <a:t>■</a:t>
            </a:r>
            <a:r>
              <a:rPr lang="en-US" sz="1800" dirty="0">
                <a:solidFill>
                  <a:srgbClr val="2D2D2D"/>
                </a:solidFill>
                <a:latin typeface="QuattrocentoSans" pitchFamily="34" charset="0"/>
                <a:ea typeface="QuattrocentoSans" pitchFamily="34" charset="-122"/>
                <a:cs typeface="QuattrocentoSans" pitchFamily="34" charset="-120"/>
              </a:rPr>
              <a:t> </a:t>
            </a:r>
            <a:r>
              <a:rPr lang="en-US" sz="1800" b="1" dirty="0">
                <a:solidFill>
                  <a:srgbClr val="2D2D2D"/>
                </a:solidFill>
                <a:latin typeface="QuattrocentoSans" pitchFamily="34" charset="0"/>
                <a:ea typeface="QuattrocentoSans" pitchFamily="34" charset="-122"/>
                <a:cs typeface="QuattrocentoSans" pitchFamily="34" charset="-120"/>
              </a:rPr>
              <a:t>Switching (Penyambungan)</a:t>
            </a:r>
            <a:r>
              <a:rPr lang="en-US" sz="1800" dirty="0">
                <a:solidFill>
                  <a:srgbClr val="2D2D2D"/>
                </a:solidFill>
                <a:latin typeface="QuattrocentoSans" pitchFamily="34" charset="0"/>
                <a:ea typeface="QuattrocentoSans" pitchFamily="34" charset="-122"/>
                <a:cs typeface="QuattrocentoSans" pitchFamily="34" charset="-120"/>
              </a:rPr>
              <a:t> — mekanisme penyambungan saluran input ke output</a:t>
            </a:r>
            <a:endParaRPr lang="en-US" sz="1800" dirty="0"/>
          </a:p>
          <a:p>
            <a:pPr>
              <a:lnSpc>
                <a:spcPct val="160000"/>
              </a:lnSpc>
            </a:pPr>
            <a:r>
              <a:rPr lang="en-US" sz="1800" dirty="0">
                <a:solidFill>
                  <a:srgbClr val="C49A3B"/>
                </a:solidFill>
                <a:latin typeface="QuattrocentoSans" pitchFamily="34" charset="0"/>
                <a:ea typeface="QuattrocentoSans" pitchFamily="34" charset="-122"/>
                <a:cs typeface="QuattrocentoSans" pitchFamily="34" charset="-120"/>
              </a:rPr>
              <a:t>■</a:t>
            </a:r>
            <a:r>
              <a:rPr lang="en-US" sz="1800" dirty="0">
                <a:solidFill>
                  <a:srgbClr val="2D2D2D"/>
                </a:solidFill>
                <a:latin typeface="QuattrocentoSans" pitchFamily="34" charset="0"/>
                <a:ea typeface="QuattrocentoSans" pitchFamily="34" charset="-122"/>
                <a:cs typeface="QuattrocentoSans" pitchFamily="34" charset="-120"/>
              </a:rPr>
              <a:t> </a:t>
            </a:r>
            <a:r>
              <a:rPr lang="en-US" sz="1800" b="1" dirty="0">
                <a:solidFill>
                  <a:srgbClr val="2D2D2D"/>
                </a:solidFill>
                <a:latin typeface="QuattrocentoSans" pitchFamily="34" charset="0"/>
                <a:ea typeface="QuattrocentoSans" pitchFamily="34" charset="-122"/>
                <a:cs typeface="QuattrocentoSans" pitchFamily="34" charset="-120"/>
              </a:rPr>
              <a:t>Signaling (Pensinyalan)</a:t>
            </a:r>
            <a:r>
              <a:rPr lang="en-US" sz="1800" dirty="0">
                <a:solidFill>
                  <a:srgbClr val="2D2D2D"/>
                </a:solidFill>
                <a:latin typeface="QuattrocentoSans" pitchFamily="34" charset="0"/>
                <a:ea typeface="QuattrocentoSans" pitchFamily="34" charset="-122"/>
                <a:cs typeface="QuattrocentoSans" pitchFamily="34" charset="-120"/>
              </a:rPr>
              <a:t> — bahasa komunikasi antar peralatan telekomunikasi</a:t>
            </a:r>
            <a:endParaRPr lang="en-US" sz="1800" dirty="0"/>
          </a:p>
          <a:p>
            <a:pPr>
              <a:lnSpc>
                <a:spcPct val="160000"/>
              </a:lnSpc>
              <a:spcBef>
                <a:spcPts val="1200"/>
              </a:spcBef>
            </a:pPr>
            <a:r>
              <a:rPr lang="en-US" sz="1800" dirty="0">
                <a:solidFill>
                  <a:srgbClr val="2D2D2D"/>
                </a:solidFill>
                <a:latin typeface="QuattrocentoSans" pitchFamily="34" charset="0"/>
                <a:ea typeface="QuattrocentoSans" pitchFamily="34" charset="-122"/>
                <a:cs typeface="QuattrocentoSans" pitchFamily="34" charset="-120"/>
              </a:rPr>
              <a:t>Evolusi telekomunikasi perkantoran telah berkembang dari sistem </a:t>
            </a:r>
            <a:r>
              <a:rPr lang="en-US" sz="1800" i="1" dirty="0">
                <a:solidFill>
                  <a:srgbClr val="2D2D2D"/>
                </a:solidFill>
                <a:latin typeface="QuattrocentoSans" pitchFamily="34" charset="0"/>
                <a:ea typeface="QuattrocentoSans" pitchFamily="34" charset="-122"/>
                <a:cs typeface="QuattrocentoSans" pitchFamily="34" charset="-120"/>
              </a:rPr>
              <a:t>analog</a:t>
            </a:r>
            <a:r>
              <a:rPr lang="en-US" sz="1800" dirty="0">
                <a:solidFill>
                  <a:srgbClr val="2D2D2D"/>
                </a:solidFill>
                <a:latin typeface="QuattrocentoSans" pitchFamily="34" charset="0"/>
                <a:ea typeface="QuattrocentoSans" pitchFamily="34" charset="-122"/>
                <a:cs typeface="QuattrocentoSans" pitchFamily="34" charset="-120"/>
              </a:rPr>
              <a:t> berbasis kabel tembaga menuju sistem </a:t>
            </a:r>
            <a:r>
              <a:rPr lang="en-US" sz="1800" i="1" dirty="0">
                <a:solidFill>
                  <a:srgbClr val="2D2D2D"/>
                </a:solidFill>
                <a:latin typeface="QuattrocentoSans" pitchFamily="34" charset="0"/>
                <a:ea typeface="QuattrocentoSans" pitchFamily="34" charset="-122"/>
                <a:cs typeface="QuattrocentoSans" pitchFamily="34" charset="-120"/>
              </a:rPr>
              <a:t>digital</a:t>
            </a:r>
            <a:r>
              <a:rPr lang="en-US" sz="1800" dirty="0">
                <a:solidFill>
                  <a:srgbClr val="2D2D2D"/>
                </a:solidFill>
                <a:latin typeface="QuattrocentoSans" pitchFamily="34" charset="0"/>
                <a:ea typeface="QuattrocentoSans" pitchFamily="34" charset="-122"/>
                <a:cs typeface="QuattrocentoSans" pitchFamily="34" charset="-120"/>
              </a:rPr>
              <a:t> berbasis serat optik, gelombang radio, dan satelit.</a:t>
            </a:r>
            <a:endParaRPr lang="en-US" sz="1800" dirty="0"/>
          </a:p>
        </p:txBody>
      </p:sp>
      <p:sp>
        <p:nvSpPr>
          <p:cNvPr id="7" name="Shape 5"/>
          <p:cNvSpPr/>
          <p:nvPr/>
        </p:nvSpPr>
        <p:spPr>
          <a:xfrm>
            <a:off x="9398000" y="1397000"/>
            <a:ext cx="6096000" cy="2032000"/>
          </a:xfrm>
          <a:prstGeom prst="rect">
            <a:avLst/>
          </a:prstGeom>
          <a:solidFill>
            <a:srgbClr val="1B3A5C"/>
          </a:solidFill>
          <a:ln/>
        </p:spPr>
      </p:sp>
      <p:sp>
        <p:nvSpPr>
          <p:cNvPr id="8" name="Text 6"/>
          <p:cNvSpPr/>
          <p:nvPr/>
        </p:nvSpPr>
        <p:spPr>
          <a:xfrm>
            <a:off x="9652000" y="1524000"/>
            <a:ext cx="5588000" cy="1397000"/>
          </a:xfrm>
          <a:prstGeom prst="rect">
            <a:avLst/>
          </a:prstGeom>
          <a:noFill/>
          <a:ln/>
        </p:spPr>
        <p:txBody>
          <a:bodyPr wrap="square" lIns="0" tIns="0" rIns="0" bIns="0" rtlCol="0" anchor="t"/>
          <a:lstStyle/>
          <a:p>
            <a:pPr>
              <a:lnSpc>
                <a:spcPct val="150000"/>
              </a:lnSpc>
            </a:pPr>
            <a:r>
              <a:rPr lang="en-US" sz="1800" i="1" dirty="0">
                <a:solidFill>
                  <a:srgbClr val="FFFFFF"/>
                </a:solidFill>
                <a:latin typeface="Quattrocento Sans" pitchFamily="34" charset="0"/>
                <a:ea typeface="Quattrocento Sans" pitchFamily="34" charset="-122"/>
                <a:cs typeface="Quattrocento Sans" pitchFamily="34" charset="-120"/>
              </a:rPr>
              <a:t>"Teknologi telekomunikasi modern telah mengubah karakteristik kerja perkantoran dari yang bersifat lokal menjadi terdistribusi secara global."</a:t>
            </a:r>
            <a:endParaRPr lang="en-US" sz="1600" dirty="0"/>
          </a:p>
        </p:txBody>
      </p:sp>
      <p:sp>
        <p:nvSpPr>
          <p:cNvPr id="9" name="Text 7"/>
          <p:cNvSpPr/>
          <p:nvPr/>
        </p:nvSpPr>
        <p:spPr>
          <a:xfrm>
            <a:off x="9652000" y="3048000"/>
            <a:ext cx="5588000" cy="254000"/>
          </a:xfrm>
          <a:prstGeom prst="rect">
            <a:avLst/>
          </a:prstGeom>
          <a:noFill/>
          <a:ln/>
        </p:spPr>
        <p:txBody>
          <a:bodyPr wrap="none" lIns="0" tIns="0" rIns="0" bIns="0" rtlCol="0" anchor="ctr"/>
          <a:lstStyle/>
          <a:p>
            <a:pPr>
              <a:lnSpc>
                <a:spcPct val="100000"/>
              </a:lnSpc>
            </a:pPr>
            <a:r>
              <a:rPr lang="en-US" sz="1300" dirty="0">
                <a:solidFill>
                  <a:srgbClr val="FFFFFF">
                    <a:alpha val="60000"/>
                  </a:srgbClr>
                </a:solidFill>
                <a:latin typeface="Quattrocento Sans" pitchFamily="34" charset="0"/>
                <a:ea typeface="Quattrocento Sans" pitchFamily="34" charset="-122"/>
                <a:cs typeface="Quattrocento Sans" pitchFamily="34" charset="-120"/>
              </a:rPr>
              <a:t>— Rowe (2002)</a:t>
            </a:r>
            <a:endParaRPr lang="en-US" sz="1600" dirty="0"/>
          </a:p>
        </p:txBody>
      </p:sp>
      <p:sp>
        <p:nvSpPr>
          <p:cNvPr id="10" name="Shape 8"/>
          <p:cNvSpPr/>
          <p:nvPr/>
        </p:nvSpPr>
        <p:spPr>
          <a:xfrm>
            <a:off x="9398000" y="3810000"/>
            <a:ext cx="6096000" cy="1905000"/>
          </a:xfrm>
          <a:prstGeom prst="rect">
            <a:avLst/>
          </a:prstGeom>
          <a:solidFill>
            <a:srgbClr val="EAE6DE"/>
          </a:solidFill>
          <a:ln/>
        </p:spPr>
      </p:sp>
      <p:sp>
        <p:nvSpPr>
          <p:cNvPr id="11" name="Text 9"/>
          <p:cNvSpPr/>
          <p:nvPr/>
        </p:nvSpPr>
        <p:spPr>
          <a:xfrm>
            <a:off x="9652000" y="3937000"/>
            <a:ext cx="5588000" cy="355600"/>
          </a:xfrm>
          <a:prstGeom prst="rect">
            <a:avLst/>
          </a:prstGeom>
          <a:noFill/>
          <a:ln/>
        </p:spPr>
        <p:txBody>
          <a:bodyPr wrap="none" lIns="0" tIns="0" rIns="0" bIns="0" rtlCol="0" anchor="ctr"/>
          <a:lstStyle/>
          <a:p>
            <a:pPr>
              <a:lnSpc>
                <a:spcPct val="100000"/>
              </a:lnSpc>
            </a:pPr>
            <a:r>
              <a:rPr lang="en-US" sz="1600" b="1" dirty="0">
                <a:solidFill>
                  <a:srgbClr val="1B3A5C"/>
                </a:solidFill>
                <a:latin typeface="Quattrocento Sans" pitchFamily="34" charset="0"/>
                <a:ea typeface="Quattrocento Sans" pitchFamily="34" charset="-122"/>
                <a:cs typeface="Quattrocento Sans" pitchFamily="34" charset="-120"/>
              </a:rPr>
              <a:t>Empat Media Transmisi Dasar</a:t>
            </a:r>
            <a:endParaRPr lang="en-US" sz="1600" dirty="0"/>
          </a:p>
        </p:txBody>
      </p:sp>
      <p:sp>
        <p:nvSpPr>
          <p:cNvPr id="12" name="Text 10"/>
          <p:cNvSpPr/>
          <p:nvPr/>
        </p:nvSpPr>
        <p:spPr>
          <a:xfrm>
            <a:off x="9652000" y="4381500"/>
            <a:ext cx="5588000" cy="1333500"/>
          </a:xfrm>
          <a:prstGeom prst="rect">
            <a:avLst/>
          </a:prstGeom>
          <a:noFill/>
          <a:ln/>
        </p:spPr>
        <p:txBody>
          <a:bodyPr wrap="square" lIns="0" tIns="0" rIns="0" bIns="0" rtlCol="0" anchor="t"/>
          <a:lstStyle/>
          <a:p>
            <a:pPr>
              <a:lnSpc>
                <a:spcPct val="150000"/>
              </a:lnSpc>
            </a:pPr>
            <a:r>
              <a:rPr lang="en-US" sz="1400" dirty="0">
                <a:solidFill>
                  <a:srgbClr val="C49A3B"/>
                </a:solidFill>
                <a:latin typeface="Quattrocento Sans" pitchFamily="34" charset="0"/>
                <a:ea typeface="Quattrocento Sans" pitchFamily="34" charset="-122"/>
                <a:cs typeface="Quattrocento Sans" pitchFamily="34" charset="-120"/>
              </a:rPr>
              <a:t>1.</a:t>
            </a:r>
            <a:r>
              <a:rPr lang="en-US" sz="1400" dirty="0">
                <a:solidFill>
                  <a:srgbClr val="2D2D2D"/>
                </a:solidFill>
                <a:latin typeface="Quattrocento Sans" pitchFamily="34" charset="0"/>
                <a:ea typeface="Quattrocento Sans" pitchFamily="34" charset="-122"/>
                <a:cs typeface="Quattrocento Sans" pitchFamily="34" charset="-120"/>
              </a:rPr>
              <a:t> Kabel tembaga (twisted-pair, coaxial)</a:t>
            </a:r>
            <a:endParaRPr lang="en-US" sz="1600" dirty="0"/>
          </a:p>
          <a:p>
            <a:pPr>
              <a:lnSpc>
                <a:spcPct val="150000"/>
              </a:lnSpc>
            </a:pPr>
            <a:r>
              <a:rPr lang="en-US" sz="1400" dirty="0">
                <a:solidFill>
                  <a:srgbClr val="C49A3B"/>
                </a:solidFill>
                <a:latin typeface="Quattrocento Sans" pitchFamily="34" charset="0"/>
                <a:ea typeface="Quattrocento Sans" pitchFamily="34" charset="-122"/>
                <a:cs typeface="Quattrocento Sans" pitchFamily="34" charset="-120"/>
              </a:rPr>
              <a:t>2.</a:t>
            </a:r>
            <a:r>
              <a:rPr lang="en-US" sz="1400" dirty="0">
                <a:solidFill>
                  <a:srgbClr val="2D2D2D"/>
                </a:solidFill>
                <a:latin typeface="Quattrocento Sans" pitchFamily="34" charset="0"/>
                <a:ea typeface="Quattrocento Sans" pitchFamily="34" charset="-122"/>
                <a:cs typeface="Quattrocento Sans" pitchFamily="34" charset="-120"/>
              </a:rPr>
              <a:t> Serat optik (fiber optics)</a:t>
            </a:r>
            <a:endParaRPr lang="en-US" sz="1600" dirty="0"/>
          </a:p>
          <a:p>
            <a:pPr>
              <a:lnSpc>
                <a:spcPct val="150000"/>
              </a:lnSpc>
            </a:pPr>
            <a:r>
              <a:rPr lang="en-US" sz="1400" dirty="0">
                <a:solidFill>
                  <a:srgbClr val="C49A3B"/>
                </a:solidFill>
                <a:latin typeface="Quattrocento Sans" pitchFamily="34" charset="0"/>
                <a:ea typeface="Quattrocento Sans" pitchFamily="34" charset="-122"/>
                <a:cs typeface="Quattrocento Sans" pitchFamily="34" charset="-120"/>
              </a:rPr>
              <a:t>3.</a:t>
            </a:r>
            <a:r>
              <a:rPr lang="en-US" sz="1400" dirty="0">
                <a:solidFill>
                  <a:srgbClr val="2D2D2D"/>
                </a:solidFill>
                <a:latin typeface="Quattrocento Sans" pitchFamily="34" charset="0"/>
                <a:ea typeface="Quattrocento Sans" pitchFamily="34" charset="-122"/>
                <a:cs typeface="Quattrocento Sans" pitchFamily="34" charset="-120"/>
              </a:rPr>
              <a:t> Gelombang radio &amp; microwave</a:t>
            </a:r>
            <a:endParaRPr lang="en-US" sz="1600" dirty="0"/>
          </a:p>
          <a:p>
            <a:pPr>
              <a:lnSpc>
                <a:spcPct val="150000"/>
              </a:lnSpc>
            </a:pPr>
            <a:r>
              <a:rPr lang="en-US" sz="1400" dirty="0">
                <a:solidFill>
                  <a:srgbClr val="C49A3B"/>
                </a:solidFill>
                <a:latin typeface="Quattrocento Sans" pitchFamily="34" charset="0"/>
                <a:ea typeface="Quattrocento Sans" pitchFamily="34" charset="-122"/>
                <a:cs typeface="Quattrocento Sans" pitchFamily="34" charset="-120"/>
              </a:rPr>
              <a:t>4.</a:t>
            </a:r>
            <a:r>
              <a:rPr lang="en-US" sz="1400" dirty="0">
                <a:solidFill>
                  <a:srgbClr val="2D2D2D"/>
                </a:solidFill>
                <a:latin typeface="Quattrocento Sans" pitchFamily="34" charset="0"/>
                <a:ea typeface="Quattrocento Sans" pitchFamily="34" charset="-122"/>
                <a:cs typeface="Quattrocento Sans" pitchFamily="34" charset="-120"/>
              </a:rPr>
              <a:t> Satelit geosynchronous</a:t>
            </a:r>
            <a:endParaRPr lang="en-US" sz="1600" dirty="0"/>
          </a:p>
        </p:txBody>
      </p:sp>
      <p:sp>
        <p:nvSpPr>
          <p:cNvPr id="14" name="Text 12"/>
          <p:cNvSpPr/>
          <p:nvPr/>
        </p:nvSpPr>
        <p:spPr>
          <a:xfrm>
            <a:off x="14478000" y="8636000"/>
            <a:ext cx="1016000" cy="304800"/>
          </a:xfrm>
          <a:prstGeom prst="rect">
            <a:avLst/>
          </a:prstGeom>
          <a:noFill/>
          <a:ln/>
        </p:spPr>
        <p:txBody>
          <a:bodyPr wrap="none" lIns="0" tIns="0" rIns="0" bIns="0" rtlCol="0" anchor="ctr"/>
          <a:lstStyle/>
          <a:p>
            <a:pPr algn="r">
              <a:lnSpc>
                <a:spcPct val="140000"/>
              </a:lnSpc>
            </a:pPr>
            <a:r>
              <a:rPr lang="en-US" sz="1300" dirty="0">
                <a:solidFill>
                  <a:srgbClr val="6B7B8D"/>
                </a:solidFill>
                <a:latin typeface="QuattrocentoSans" pitchFamily="34" charset="0"/>
                <a:ea typeface="QuattrocentoSans" pitchFamily="34" charset="-122"/>
                <a:cs typeface="QuattrocentoSans" pitchFamily="34" charset="-120"/>
              </a:rPr>
              <a:t>04</a:t>
            </a:r>
            <a:endParaRPr lang="en-US" sz="1300"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name="Slide 5">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16256000" cy="457200"/>
          </a:xfrm>
          <a:prstGeom prst="rect">
            <a:avLst/>
          </a:prstGeom>
          <a:solidFill>
            <a:srgbClr val="1B3A5C"/>
          </a:solidFill>
          <a:ln/>
        </p:spPr>
      </p:sp>
      <p:sp>
        <p:nvSpPr>
          <p:cNvPr id="3" name="Text 1"/>
          <p:cNvSpPr/>
          <p:nvPr/>
        </p:nvSpPr>
        <p:spPr>
          <a:xfrm>
            <a:off x="762000" y="0"/>
            <a:ext cx="14732000" cy="457200"/>
          </a:xfrm>
          <a:prstGeom prst="rect">
            <a:avLst/>
          </a:prstGeom>
          <a:noFill/>
          <a:ln/>
        </p:spPr>
        <p:txBody>
          <a:bodyPr wrap="none" lIns="0" tIns="0" rIns="0" bIns="0" rtlCol="0" anchor="ctr"/>
          <a:lstStyle/>
          <a:p>
            <a:pPr algn="ctr">
              <a:lnSpc>
                <a:spcPct val="120000"/>
              </a:lnSpc>
            </a:pPr>
            <a:endParaRPr lang="en-US" sz="1200" dirty="0"/>
          </a:p>
        </p:txBody>
      </p:sp>
      <p:sp>
        <p:nvSpPr>
          <p:cNvPr id="4" name="Shape 2"/>
          <p:cNvSpPr/>
          <p:nvPr/>
        </p:nvSpPr>
        <p:spPr>
          <a:xfrm>
            <a:off x="762000" y="711200"/>
            <a:ext cx="50800" cy="355600"/>
          </a:xfrm>
          <a:prstGeom prst="rect">
            <a:avLst/>
          </a:prstGeom>
          <a:solidFill>
            <a:srgbClr val="C49A3B"/>
          </a:solidFill>
          <a:ln/>
        </p:spPr>
      </p:sp>
      <p:sp>
        <p:nvSpPr>
          <p:cNvPr id="5" name="Text 3"/>
          <p:cNvSpPr/>
          <p:nvPr/>
        </p:nvSpPr>
        <p:spPr>
          <a:xfrm>
            <a:off x="965200" y="660400"/>
            <a:ext cx="8890000" cy="457200"/>
          </a:xfrm>
          <a:prstGeom prst="rect">
            <a:avLst/>
          </a:prstGeom>
          <a:noFill/>
          <a:ln/>
        </p:spPr>
        <p:txBody>
          <a:bodyPr wrap="none" lIns="0" tIns="0" rIns="0" bIns="0" rtlCol="0" anchor="ctr"/>
          <a:lstStyle/>
          <a:p>
            <a:pPr>
              <a:lnSpc>
                <a:spcPct val="130000"/>
              </a:lnSpc>
            </a:pPr>
            <a:r>
              <a:rPr lang="en-US" sz="2800" dirty="0">
                <a:solidFill>
                  <a:srgbClr val="1B3A5C"/>
                </a:solidFill>
                <a:latin typeface="Unna" pitchFamily="34" charset="0"/>
                <a:ea typeface="Unna" pitchFamily="34" charset="-122"/>
                <a:cs typeface="Unna" pitchFamily="34" charset="-120"/>
              </a:rPr>
              <a:t>Media Transmisi dan Teknologi Jaringan</a:t>
            </a:r>
            <a:endParaRPr lang="en-US" sz="2800" dirty="0"/>
          </a:p>
        </p:txBody>
      </p:sp>
      <p:graphicFrame>
        <p:nvGraphicFramePr>
          <p:cNvPr id="6" name="Table 0"/>
          <p:cNvGraphicFramePr>
            <a:graphicFrameLocks noGrp="1"/>
          </p:cNvGraphicFramePr>
          <p:nvPr>
            <p:extLst>
              <p:ext uri="{D42A27DB-BD31-4B8C-83A1-F6EECF244321}">
                <p14:modId xmlns:p14="http://schemas.microsoft.com/office/powerpoint/2010/main" val="1579011935"/>
              </p:ext>
            </p:extLst>
          </p:nvPr>
        </p:nvGraphicFramePr>
        <p:xfrm>
          <a:off x="762000" y="1397000"/>
          <a:ext cx="14732000" cy="3555998"/>
        </p:xfrm>
        <a:graphic>
          <a:graphicData uri="http://schemas.openxmlformats.org/drawingml/2006/table">
            <a:tbl>
              <a:tblPr/>
              <a:tblGrid>
                <a:gridCol w="3241040">
                  <a:extLst>
                    <a:ext uri="{9D8B030D-6E8A-4147-A177-3AD203B41FA5}">
                      <a16:colId xmlns:a16="http://schemas.microsoft.com/office/drawing/2014/main" val="20000"/>
                    </a:ext>
                  </a:extLst>
                </a:gridCol>
                <a:gridCol w="4419600">
                  <a:extLst>
                    <a:ext uri="{9D8B030D-6E8A-4147-A177-3AD203B41FA5}">
                      <a16:colId xmlns:a16="http://schemas.microsoft.com/office/drawing/2014/main" val="20001"/>
                    </a:ext>
                  </a:extLst>
                </a:gridCol>
                <a:gridCol w="4124960">
                  <a:extLst>
                    <a:ext uri="{9D8B030D-6E8A-4147-A177-3AD203B41FA5}">
                      <a16:colId xmlns:a16="http://schemas.microsoft.com/office/drawing/2014/main" val="20002"/>
                    </a:ext>
                  </a:extLst>
                </a:gridCol>
                <a:gridCol w="2946400">
                  <a:extLst>
                    <a:ext uri="{9D8B030D-6E8A-4147-A177-3AD203B41FA5}">
                      <a16:colId xmlns:a16="http://schemas.microsoft.com/office/drawing/2014/main" val="20003"/>
                    </a:ext>
                  </a:extLst>
                </a:gridCol>
              </a:tblGrid>
              <a:tr h="569466">
                <a:tc>
                  <a:txBody>
                    <a:bodyPr/>
                    <a:lstStyle/>
                    <a:p>
                      <a:pPr algn="l"/>
                      <a:r>
                        <a:rPr lang="en-US" sz="1400" b="1" u="none" dirty="0">
                          <a:solidFill>
                            <a:srgbClr val="FFFFFF"/>
                          </a:solidFill>
                          <a:latin typeface="QuattrocentoSans" pitchFamily="34" charset="0"/>
                          <a:ea typeface="QuattrocentoSans" pitchFamily="34" charset="-122"/>
                          <a:cs typeface="QuattrocentoSans" pitchFamily="34" charset="-120"/>
                        </a:rPr>
                        <a:t>Media Transmisi</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1B3A5C"/>
                    </a:solidFill>
                  </a:tcPr>
                </a:tc>
                <a:tc>
                  <a:txBody>
                    <a:bodyPr/>
                    <a:lstStyle/>
                    <a:p>
                      <a:pPr algn="l"/>
                      <a:r>
                        <a:rPr lang="en-US" sz="1400" b="1" u="none" dirty="0">
                          <a:solidFill>
                            <a:srgbClr val="FFFFFF"/>
                          </a:solidFill>
                          <a:latin typeface="QuattrocentoSans" pitchFamily="34" charset="0"/>
                          <a:ea typeface="QuattrocentoSans" pitchFamily="34" charset="-122"/>
                          <a:cs typeface="QuattrocentoSans" pitchFamily="34" charset="-120"/>
                        </a:rPr>
                        <a:t>Karakteristik Teknis</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1B3A5C"/>
                    </a:solidFill>
                  </a:tcPr>
                </a:tc>
                <a:tc>
                  <a:txBody>
                    <a:bodyPr/>
                    <a:lstStyle/>
                    <a:p>
                      <a:pPr algn="l"/>
                      <a:r>
                        <a:rPr lang="en-US" sz="1400" b="1" u="none" dirty="0">
                          <a:solidFill>
                            <a:srgbClr val="FFFFFF"/>
                          </a:solidFill>
                          <a:latin typeface="QuattrocentoSans" pitchFamily="34" charset="0"/>
                          <a:ea typeface="QuattrocentoSans" pitchFamily="34" charset="-122"/>
                          <a:cs typeface="QuattrocentoSans" pitchFamily="34" charset="-120"/>
                        </a:rPr>
                        <a:t>Aplikasi Perkantoran</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1B3A5C"/>
                    </a:solidFill>
                  </a:tcPr>
                </a:tc>
                <a:tc>
                  <a:txBody>
                    <a:bodyPr/>
                    <a:lstStyle/>
                    <a:p>
                      <a:pPr algn="l"/>
                      <a:r>
                        <a:rPr lang="en-US" sz="1400" b="1" u="none" dirty="0">
                          <a:solidFill>
                            <a:srgbClr val="FFFFFF"/>
                          </a:solidFill>
                          <a:latin typeface="QuattrocentoSans" pitchFamily="34" charset="0"/>
                          <a:ea typeface="QuattrocentoSans" pitchFamily="34" charset="-122"/>
                          <a:cs typeface="QuattrocentoSans" pitchFamily="34" charset="-120"/>
                        </a:rPr>
                        <a:t>Bandwidth</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1B3A5C"/>
                    </a:solidFill>
                  </a:tcPr>
                </a:tc>
                <a:extLst>
                  <a:ext uri="{0D108BD9-81ED-4DB2-BD59-A6C34878D82A}">
                    <a16:rowId xmlns:a16="http://schemas.microsoft.com/office/drawing/2014/main" val="10000"/>
                  </a:ext>
                </a:extLst>
              </a:tr>
              <a:tr h="746633">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Kabel Tembaga</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Twisted-pair dan coaxial; transmisi elektrik; rentan interferensi elektromagnetik</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Telepon tetap, LAN kantor, koneksi lokal</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56 Kbps – 1 Gbps</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746633">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Serat Optik</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Pulsa laser frekuensi tinggi; transmisi cahaya; immune terhadap interferensi EM</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Backbone WAN, data center, transmisi berkecepatan tinggi</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10 Gbps – 100+ Tbps</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extLst>
                  <a:ext uri="{0D108BD9-81ED-4DB2-BD59-A6C34878D82A}">
                    <a16:rowId xmlns:a16="http://schemas.microsoft.com/office/drawing/2014/main" val="10002"/>
                  </a:ext>
                </a:extLst>
              </a:tr>
              <a:tr h="746633">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Gelombang Radio</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Frekuensi radio nirkabel; transmisi via udara; mudah interferensi</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WiFi, telepon seluler, hotspot publik</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11 Mbps – 10 Gbps</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746633">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Satelit</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Orbit geosynchronous 22.300 mil; transmisi global; latency tinggi</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Broadcasting, komunikasi antar-kantor internasional</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1 Mbps – 100+ Mbps</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extLst>
                  <a:ext uri="{0D108BD9-81ED-4DB2-BD59-A6C34878D82A}">
                    <a16:rowId xmlns:a16="http://schemas.microsoft.com/office/drawing/2014/main" val="10004"/>
                  </a:ext>
                </a:extLst>
              </a:tr>
            </a:tbl>
          </a:graphicData>
        </a:graphic>
      </p:graphicFrame>
      <p:sp>
        <p:nvSpPr>
          <p:cNvPr id="7" name="Shape 4"/>
          <p:cNvSpPr/>
          <p:nvPr/>
        </p:nvSpPr>
        <p:spPr>
          <a:xfrm>
            <a:off x="762000" y="5334000"/>
            <a:ext cx="14732000" cy="1524000"/>
          </a:xfrm>
          <a:prstGeom prst="rect">
            <a:avLst/>
          </a:prstGeom>
          <a:solidFill>
            <a:srgbClr val="EAE6DE"/>
          </a:solidFill>
          <a:ln/>
        </p:spPr>
      </p:sp>
      <p:sp>
        <p:nvSpPr>
          <p:cNvPr id="8" name="Text 5"/>
          <p:cNvSpPr/>
          <p:nvPr/>
        </p:nvSpPr>
        <p:spPr>
          <a:xfrm>
            <a:off x="1016000" y="5461000"/>
            <a:ext cx="14224000" cy="1270000"/>
          </a:xfrm>
          <a:prstGeom prst="rect">
            <a:avLst/>
          </a:prstGeom>
          <a:noFill/>
          <a:ln/>
        </p:spPr>
        <p:txBody>
          <a:bodyPr wrap="square" lIns="0" tIns="0" rIns="0" bIns="0" rtlCol="0" anchor="ctr"/>
          <a:lstStyle/>
          <a:p>
            <a:pPr>
              <a:lnSpc>
                <a:spcPct val="150000"/>
              </a:lnSpc>
            </a:pPr>
            <a:r>
              <a:rPr lang="en-US" sz="1800" i="1" dirty="0">
                <a:solidFill>
                  <a:srgbClr val="2D2D2D"/>
                </a:solidFill>
                <a:latin typeface="Quattrocento Sans" pitchFamily="34" charset="0"/>
                <a:ea typeface="Quattrocento Sans" pitchFamily="34" charset="-122"/>
                <a:cs typeface="Quattrocento Sans" pitchFamily="34" charset="-120"/>
              </a:rPr>
              <a:t>"Kabel dengan 150 serat optik (berdiameter 1 inci, berat kurang dari 2 kg/meter) dapat membawa hingga 100.000 percakapan telepon dua arah — 10x lebih banyak dari kabel coaxial 3 inci dan 1.000x dari sistem microwave."</a:t>
            </a:r>
            <a:endParaRPr lang="en-US" sz="1600" dirty="0"/>
          </a:p>
          <a:p>
            <a:pPr algn="r">
              <a:lnSpc>
                <a:spcPct val="150000"/>
              </a:lnSpc>
              <a:spcBef>
                <a:spcPts val="400"/>
              </a:spcBef>
            </a:pPr>
            <a:r>
              <a:rPr lang="en-US" sz="1400" dirty="0">
                <a:solidFill>
                  <a:srgbClr val="6B7B8D"/>
                </a:solidFill>
                <a:latin typeface="Quattrocento Sans" pitchFamily="34" charset="0"/>
                <a:ea typeface="Quattrocento Sans" pitchFamily="34" charset="-122"/>
                <a:cs typeface="Quattrocento Sans" pitchFamily="34" charset="-120"/>
              </a:rPr>
              <a:t>— Quible (2001)</a:t>
            </a:r>
            <a:endParaRPr lang="en-US" sz="1600" dirty="0"/>
          </a:p>
        </p:txBody>
      </p:sp>
      <p:sp>
        <p:nvSpPr>
          <p:cNvPr id="9" name="Text 6"/>
          <p:cNvSpPr/>
          <p:nvPr/>
        </p:nvSpPr>
        <p:spPr>
          <a:xfrm>
            <a:off x="762000" y="7112000"/>
            <a:ext cx="14732000" cy="1270000"/>
          </a:xfrm>
          <a:prstGeom prst="rect">
            <a:avLst/>
          </a:prstGeom>
          <a:noFill/>
          <a:ln/>
        </p:spPr>
        <p:txBody>
          <a:bodyPr wrap="square" lIns="0" tIns="0" rIns="0" bIns="0" rtlCol="0" anchor="t"/>
          <a:lstStyle/>
          <a:p>
            <a:pPr>
              <a:lnSpc>
                <a:spcPct val="150000"/>
              </a:lnSpc>
            </a:pPr>
            <a:r>
              <a:rPr lang="en-US" sz="1600" b="1" dirty="0">
                <a:solidFill>
                  <a:srgbClr val="2D2D2D"/>
                </a:solidFill>
                <a:latin typeface="Quattrocento Sans" pitchFamily="34" charset="0"/>
                <a:ea typeface="Quattrocento Sans" pitchFamily="34" charset="-122"/>
                <a:cs typeface="Quattrocento Sans" pitchFamily="34" charset="-120"/>
              </a:rPr>
              <a:t>Modem dan Protokol Standar.</a:t>
            </a:r>
            <a:r>
              <a:rPr lang="en-US" sz="1600" dirty="0">
                <a:solidFill>
                  <a:srgbClr val="2D2D2D"/>
                </a:solidFill>
                <a:latin typeface="Quattrocento Sans" pitchFamily="34" charset="0"/>
                <a:ea typeface="Quattrocento Sans" pitchFamily="34" charset="-122"/>
                <a:cs typeface="Quattrocento Sans" pitchFamily="34" charset="-120"/>
              </a:rPr>
              <a:t> Modem (modulator-demodulator) mengubah sinyal digital ke analog untuk transmisi melalui jalur telepon. Protokol ITU-T </a:t>
            </a:r>
            <a:r>
              <a:rPr lang="en-US" sz="1600" b="1" dirty="0">
                <a:solidFill>
                  <a:srgbClr val="C49A3B"/>
                </a:solidFill>
                <a:latin typeface="Quattrocento Sans" pitchFamily="34" charset="0"/>
                <a:ea typeface="Quattrocento Sans" pitchFamily="34" charset="-122"/>
                <a:cs typeface="Quattrocento Sans" pitchFamily="34" charset="-120"/>
              </a:rPr>
              <a:t>V.90</a:t>
            </a:r>
            <a:r>
              <a:rPr lang="en-US" sz="1600" dirty="0">
                <a:solidFill>
                  <a:srgbClr val="2D2D2D"/>
                </a:solidFill>
                <a:latin typeface="Quattrocento Sans" pitchFamily="34" charset="0"/>
                <a:ea typeface="Quattrocento Sans" pitchFamily="34" charset="-122"/>
                <a:cs typeface="Quattrocento Sans" pitchFamily="34" charset="-120"/>
              </a:rPr>
              <a:t> (56 Kbps) dan </a:t>
            </a:r>
            <a:r>
              <a:rPr lang="en-US" sz="1600" b="1" dirty="0">
                <a:solidFill>
                  <a:srgbClr val="C49A3B"/>
                </a:solidFill>
                <a:latin typeface="Quattrocento Sans" pitchFamily="34" charset="0"/>
                <a:ea typeface="Quattrocento Sans" pitchFamily="34" charset="-122"/>
                <a:cs typeface="Quattrocento Sans" pitchFamily="34" charset="-120"/>
              </a:rPr>
              <a:t>V.34</a:t>
            </a:r>
            <a:r>
              <a:rPr lang="en-US" sz="1600" dirty="0">
                <a:solidFill>
                  <a:srgbClr val="2D2D2D"/>
                </a:solidFill>
                <a:latin typeface="Quattrocento Sans" pitchFamily="34" charset="0"/>
                <a:ea typeface="Quattrocento Sans" pitchFamily="34" charset="-122"/>
                <a:cs typeface="Quattrocento Sans" pitchFamily="34" charset="-120"/>
              </a:rPr>
              <a:t> (28.8 Kbps) menjadi standar komunikasi data. Bandwidth — kapasitas transmisi jalur — menentukan volume data yang dapat dibawa dalam waktu tertentu.</a:t>
            </a:r>
            <a:endParaRPr lang="en-US" sz="1600" dirty="0"/>
          </a:p>
        </p:txBody>
      </p:sp>
      <p:sp>
        <p:nvSpPr>
          <p:cNvPr id="11" name="Text 8"/>
          <p:cNvSpPr/>
          <p:nvPr/>
        </p:nvSpPr>
        <p:spPr>
          <a:xfrm>
            <a:off x="14478000" y="8636000"/>
            <a:ext cx="1016000" cy="304800"/>
          </a:xfrm>
          <a:prstGeom prst="rect">
            <a:avLst/>
          </a:prstGeom>
          <a:noFill/>
          <a:ln/>
        </p:spPr>
        <p:txBody>
          <a:bodyPr wrap="none" lIns="0" tIns="0" rIns="0" bIns="0" rtlCol="0" anchor="ctr"/>
          <a:lstStyle/>
          <a:p>
            <a:pPr algn="r">
              <a:lnSpc>
                <a:spcPct val="140000"/>
              </a:lnSpc>
            </a:pPr>
            <a:r>
              <a:rPr lang="en-US" sz="1300" dirty="0">
                <a:solidFill>
                  <a:srgbClr val="6B7B8D"/>
                </a:solidFill>
                <a:latin typeface="QuattrocentoSans" pitchFamily="34" charset="0"/>
                <a:ea typeface="QuattrocentoSans" pitchFamily="34" charset="-122"/>
                <a:cs typeface="QuattrocentoSans" pitchFamily="34" charset="-120"/>
              </a:rPr>
              <a:t>05</a:t>
            </a:r>
            <a:endParaRPr lang="en-US" sz="1300" dirty="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name="Slide 7">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16256000" cy="457200"/>
          </a:xfrm>
          <a:prstGeom prst="rect">
            <a:avLst/>
          </a:prstGeom>
          <a:solidFill>
            <a:srgbClr val="1B3A5C"/>
          </a:solidFill>
          <a:ln/>
        </p:spPr>
      </p:sp>
      <p:sp>
        <p:nvSpPr>
          <p:cNvPr id="3" name="Text 1"/>
          <p:cNvSpPr/>
          <p:nvPr/>
        </p:nvSpPr>
        <p:spPr>
          <a:xfrm>
            <a:off x="762000" y="0"/>
            <a:ext cx="14732000" cy="457200"/>
          </a:xfrm>
          <a:prstGeom prst="rect">
            <a:avLst/>
          </a:prstGeom>
          <a:noFill/>
          <a:ln/>
        </p:spPr>
        <p:txBody>
          <a:bodyPr wrap="none" lIns="0" tIns="0" rIns="0" bIns="0" rtlCol="0" anchor="ctr"/>
          <a:lstStyle/>
          <a:p>
            <a:pPr algn="ctr">
              <a:lnSpc>
                <a:spcPct val="120000"/>
              </a:lnSpc>
            </a:pPr>
            <a:endParaRPr lang="en-US" sz="1200" dirty="0"/>
          </a:p>
        </p:txBody>
      </p:sp>
      <p:sp>
        <p:nvSpPr>
          <p:cNvPr id="4" name="Shape 2"/>
          <p:cNvSpPr/>
          <p:nvPr/>
        </p:nvSpPr>
        <p:spPr>
          <a:xfrm>
            <a:off x="762000" y="711200"/>
            <a:ext cx="50800" cy="355600"/>
          </a:xfrm>
          <a:prstGeom prst="rect">
            <a:avLst/>
          </a:prstGeom>
          <a:solidFill>
            <a:srgbClr val="C49A3B"/>
          </a:solidFill>
          <a:ln/>
        </p:spPr>
      </p:sp>
      <p:sp>
        <p:nvSpPr>
          <p:cNvPr id="5" name="Text 3"/>
          <p:cNvSpPr/>
          <p:nvPr/>
        </p:nvSpPr>
        <p:spPr>
          <a:xfrm>
            <a:off x="965200" y="660400"/>
            <a:ext cx="8890000" cy="457200"/>
          </a:xfrm>
          <a:prstGeom prst="rect">
            <a:avLst/>
          </a:prstGeom>
          <a:noFill/>
          <a:ln/>
        </p:spPr>
        <p:txBody>
          <a:bodyPr wrap="none" lIns="0" tIns="0" rIns="0" bIns="0" rtlCol="0" anchor="ctr"/>
          <a:lstStyle/>
          <a:p>
            <a:pPr>
              <a:lnSpc>
                <a:spcPct val="130000"/>
              </a:lnSpc>
            </a:pPr>
            <a:r>
              <a:rPr lang="en-US" sz="2800" dirty="0">
                <a:solidFill>
                  <a:srgbClr val="1B3A5C"/>
                </a:solidFill>
                <a:latin typeface="Unna" pitchFamily="34" charset="0"/>
                <a:ea typeface="Unna" pitchFamily="34" charset="-122"/>
                <a:cs typeface="Unna" pitchFamily="34" charset="-120"/>
              </a:rPr>
              <a:t>Klasifikasi dan Topologi Jaringan</a:t>
            </a:r>
            <a:endParaRPr lang="en-US" sz="2800" dirty="0"/>
          </a:p>
        </p:txBody>
      </p:sp>
      <p:sp>
        <p:nvSpPr>
          <p:cNvPr id="6" name="Text 4"/>
          <p:cNvSpPr/>
          <p:nvPr/>
        </p:nvSpPr>
        <p:spPr>
          <a:xfrm>
            <a:off x="762000" y="1397000"/>
            <a:ext cx="7112000" cy="5334000"/>
          </a:xfrm>
          <a:prstGeom prst="rect">
            <a:avLst/>
          </a:prstGeom>
          <a:noFill/>
          <a:ln/>
        </p:spPr>
        <p:txBody>
          <a:bodyPr wrap="square" lIns="0" tIns="0" rIns="0" bIns="0" rtlCol="0" anchor="t"/>
          <a:lstStyle/>
          <a:p>
            <a:pPr>
              <a:lnSpc>
                <a:spcPct val="150000"/>
              </a:lnSpc>
            </a:pPr>
            <a:r>
              <a:rPr lang="en-US" sz="1600" b="1" dirty="0">
                <a:solidFill>
                  <a:srgbClr val="2D2D2D"/>
                </a:solidFill>
                <a:latin typeface="Quattrocento Sans" pitchFamily="34" charset="0"/>
                <a:ea typeface="Quattrocento Sans" pitchFamily="34" charset="-122"/>
                <a:cs typeface="Quattrocento Sans" pitchFamily="34" charset="-120"/>
              </a:rPr>
              <a:t>Rowe (2002)</a:t>
            </a:r>
            <a:r>
              <a:rPr lang="en-US" sz="1600" dirty="0">
                <a:solidFill>
                  <a:srgbClr val="2D2D2D"/>
                </a:solidFill>
                <a:latin typeface="Quattrocento Sans" pitchFamily="34" charset="0"/>
                <a:ea typeface="Quattrocento Sans" pitchFamily="34" charset="-122"/>
                <a:cs typeface="Quattrocento Sans" pitchFamily="34" charset="-120"/>
              </a:rPr>
              <a:t> mengklasifikasikan jaringan komunikasi berdasarkan tiga dimensi utama:</a:t>
            </a:r>
            <a:endParaRPr lang="en-US" sz="1600" dirty="0"/>
          </a:p>
          <a:p>
            <a:pPr>
              <a:lnSpc>
                <a:spcPct val="150000"/>
              </a:lnSpc>
              <a:spcBef>
                <a:spcPts val="800"/>
              </a:spcBef>
            </a:pPr>
            <a:r>
              <a:rPr lang="en-US" sz="1600" b="1" dirty="0">
                <a:solidFill>
                  <a:srgbClr val="C49A3B"/>
                </a:solidFill>
                <a:latin typeface="Quattrocento Sans" pitchFamily="34" charset="0"/>
                <a:ea typeface="Quattrocento Sans" pitchFamily="34" charset="-122"/>
                <a:cs typeface="Quattrocento Sans" pitchFamily="34" charset="-120"/>
              </a:rPr>
              <a:t>1. Topologi</a:t>
            </a:r>
            <a:endParaRPr lang="en-US" sz="1600" dirty="0"/>
          </a:p>
          <a:p>
            <a:pPr>
              <a:lnSpc>
                <a:spcPct val="150000"/>
              </a:lnSpc>
            </a:pPr>
            <a:r>
              <a:rPr lang="en-US" sz="1600" dirty="0">
                <a:solidFill>
                  <a:srgbClr val="2D2D2D"/>
                </a:solidFill>
                <a:latin typeface="Quattrocento Sans" pitchFamily="34" charset="0"/>
                <a:ea typeface="Quattrocento Sans" pitchFamily="34" charset="-122"/>
                <a:cs typeface="Quattrocento Sans" pitchFamily="34" charset="-120"/>
              </a:rPr>
              <a:t>Bus, Star, Ring, Mesh — menentukan efisiensi dan reliabilitas komunikasi antarperangkat dalam organisasi.</a:t>
            </a:r>
            <a:endParaRPr lang="en-US" sz="1600" dirty="0"/>
          </a:p>
          <a:p>
            <a:pPr>
              <a:lnSpc>
                <a:spcPct val="150000"/>
              </a:lnSpc>
              <a:spcBef>
                <a:spcPts val="800"/>
              </a:spcBef>
            </a:pPr>
            <a:r>
              <a:rPr lang="en-US" sz="1600" b="1" dirty="0">
                <a:solidFill>
                  <a:srgbClr val="C49A3B"/>
                </a:solidFill>
                <a:latin typeface="Quattrocento Sans" pitchFamily="34" charset="0"/>
                <a:ea typeface="Quattrocento Sans" pitchFamily="34" charset="-122"/>
                <a:cs typeface="Quattrocento Sans" pitchFamily="34" charset="-120"/>
              </a:rPr>
              <a:t>2. Kepemilikan</a:t>
            </a:r>
            <a:endParaRPr lang="en-US" sz="1600" dirty="0"/>
          </a:p>
          <a:p>
            <a:pPr>
              <a:lnSpc>
                <a:spcPct val="150000"/>
              </a:lnSpc>
            </a:pPr>
            <a:r>
              <a:rPr lang="en-US" sz="1600" dirty="0">
                <a:solidFill>
                  <a:srgbClr val="2D2D2D"/>
                </a:solidFill>
                <a:latin typeface="Quattrocento Sans" pitchFamily="34" charset="0"/>
                <a:ea typeface="Quattrocento Sans" pitchFamily="34" charset="-122"/>
                <a:cs typeface="Quattrocento Sans" pitchFamily="34" charset="-120"/>
              </a:rPr>
              <a:t>Private Network (dikelola organisasi) vs. Public Network (dikelola provider).</a:t>
            </a:r>
            <a:endParaRPr lang="en-US" sz="1600" dirty="0"/>
          </a:p>
          <a:p>
            <a:pPr>
              <a:lnSpc>
                <a:spcPct val="150000"/>
              </a:lnSpc>
              <a:spcBef>
                <a:spcPts val="800"/>
              </a:spcBef>
            </a:pPr>
            <a:r>
              <a:rPr lang="en-US" sz="1600" b="1" dirty="0">
                <a:solidFill>
                  <a:srgbClr val="C49A3B"/>
                </a:solidFill>
                <a:latin typeface="Quattrocento Sans" pitchFamily="34" charset="0"/>
                <a:ea typeface="Quattrocento Sans" pitchFamily="34" charset="-122"/>
                <a:cs typeface="Quattrocento Sans" pitchFamily="34" charset="-120"/>
              </a:rPr>
              <a:t>3. Geografi</a:t>
            </a:r>
            <a:endParaRPr lang="en-US" sz="1600" dirty="0"/>
          </a:p>
          <a:p>
            <a:pPr>
              <a:lnSpc>
                <a:spcPct val="150000"/>
              </a:lnSpc>
            </a:pPr>
            <a:r>
              <a:rPr lang="en-US" sz="1600" dirty="0">
                <a:solidFill>
                  <a:srgbClr val="2D2D2D"/>
                </a:solidFill>
                <a:latin typeface="Quattrocento Sans" pitchFamily="34" charset="0"/>
                <a:ea typeface="Quattrocento Sans" pitchFamily="34" charset="-122"/>
                <a:cs typeface="Quattrocento Sans" pitchFamily="34" charset="-120"/>
              </a:rPr>
              <a:t>LAN (Local Area Network), MAN (Metropolitan), WAN (Wide Area Network).</a:t>
            </a:r>
            <a:endParaRPr lang="en-US" sz="1600" dirty="0"/>
          </a:p>
          <a:p>
            <a:pPr>
              <a:lnSpc>
                <a:spcPct val="150000"/>
              </a:lnSpc>
              <a:spcBef>
                <a:spcPts val="800"/>
              </a:spcBef>
            </a:pPr>
            <a:r>
              <a:rPr lang="en-US" sz="1600" b="1" dirty="0">
                <a:solidFill>
                  <a:srgbClr val="2D2D2D"/>
                </a:solidFill>
                <a:latin typeface="Quattrocento Sans" pitchFamily="34" charset="0"/>
                <a:ea typeface="Quattrocento Sans" pitchFamily="34" charset="-122"/>
                <a:cs typeface="Quattrocento Sans" pitchFamily="34" charset="-120"/>
              </a:rPr>
              <a:t>Nurdin (2019)</a:t>
            </a:r>
            <a:r>
              <a:rPr lang="en-US" sz="1600" dirty="0">
                <a:solidFill>
                  <a:srgbClr val="2D2D2D"/>
                </a:solidFill>
                <a:latin typeface="Quattrocento Sans" pitchFamily="34" charset="0"/>
                <a:ea typeface="Quattrocento Sans" pitchFamily="34" charset="-122"/>
                <a:cs typeface="Quattrocento Sans" pitchFamily="34" charset="-120"/>
              </a:rPr>
              <a:t> menekankan bahwa jaringan modern menggunakan teknologi </a:t>
            </a:r>
            <a:r>
              <a:rPr lang="en-US" sz="1600" b="1" dirty="0">
                <a:solidFill>
                  <a:srgbClr val="2D2D2D"/>
                </a:solidFill>
                <a:latin typeface="Quattrocento Sans" pitchFamily="34" charset="0"/>
                <a:ea typeface="Quattrocento Sans" pitchFamily="34" charset="-122"/>
                <a:cs typeface="Quattrocento Sans" pitchFamily="34" charset="-120"/>
              </a:rPr>
              <a:t>packet-switching</a:t>
            </a:r>
            <a:r>
              <a:rPr lang="en-US" sz="1600" dirty="0">
                <a:solidFill>
                  <a:srgbClr val="2D2D2D"/>
                </a:solidFill>
                <a:latin typeface="Quattrocento Sans" pitchFamily="34" charset="0"/>
                <a:ea typeface="Quattrocento Sans" pitchFamily="34" charset="-122"/>
                <a:cs typeface="Quattrocento Sans" pitchFamily="34" charset="-120"/>
              </a:rPr>
              <a:t> yang lebih efisien dibanding circuit-switching tradisional.</a:t>
            </a:r>
            <a:endParaRPr lang="en-US" sz="1600" dirty="0"/>
          </a:p>
        </p:txBody>
      </p:sp>
      <p:sp>
        <p:nvSpPr>
          <p:cNvPr id="7" name="Text 5"/>
          <p:cNvSpPr/>
          <p:nvPr/>
        </p:nvSpPr>
        <p:spPr>
          <a:xfrm>
            <a:off x="8382000" y="1397000"/>
            <a:ext cx="7112000" cy="5334000"/>
          </a:xfrm>
          <a:prstGeom prst="rect">
            <a:avLst/>
          </a:prstGeom>
          <a:noFill/>
          <a:ln/>
        </p:spPr>
        <p:txBody>
          <a:bodyPr wrap="square" lIns="0" tIns="0" rIns="0" bIns="0" rtlCol="0" anchor="t"/>
          <a:lstStyle/>
          <a:p>
            <a:pPr>
              <a:lnSpc>
                <a:spcPct val="150000"/>
              </a:lnSpc>
            </a:pPr>
            <a:r>
              <a:rPr lang="en-US" sz="1600" b="1" dirty="0">
                <a:solidFill>
                  <a:srgbClr val="2D2D2D"/>
                </a:solidFill>
                <a:latin typeface="Quattrocento Sans" pitchFamily="34" charset="0"/>
                <a:ea typeface="Quattrocento Sans" pitchFamily="34" charset="-122"/>
                <a:cs typeface="Quattrocento Sans" pitchFamily="34" charset="-120"/>
              </a:rPr>
              <a:t>Nurdin (2019)</a:t>
            </a:r>
            <a:r>
              <a:rPr lang="en-US" sz="1600" dirty="0">
                <a:solidFill>
                  <a:srgbClr val="2D2D2D"/>
                </a:solidFill>
                <a:latin typeface="Quattrocento Sans" pitchFamily="34" charset="0"/>
                <a:ea typeface="Quattrocento Sans" pitchFamily="34" charset="-122"/>
                <a:cs typeface="Quattrocento Sans" pitchFamily="34" charset="-120"/>
              </a:rPr>
              <a:t> menekankan bahwa jaringan telekomunikasi modern menggunakan teknologi </a:t>
            </a:r>
            <a:r>
              <a:rPr lang="en-US" sz="1600" b="1" dirty="0">
                <a:solidFill>
                  <a:srgbClr val="2D2D2D"/>
                </a:solidFill>
                <a:latin typeface="Quattrocento Sans" pitchFamily="34" charset="0"/>
                <a:ea typeface="Quattrocento Sans" pitchFamily="34" charset="-122"/>
                <a:cs typeface="Quattrocento Sans" pitchFamily="34" charset="-120"/>
              </a:rPr>
              <a:t>packet-switching</a:t>
            </a:r>
            <a:r>
              <a:rPr lang="en-US" sz="1600" dirty="0">
                <a:solidFill>
                  <a:srgbClr val="2D2D2D"/>
                </a:solidFill>
                <a:latin typeface="Quattrocento Sans" pitchFamily="34" charset="0"/>
                <a:ea typeface="Quattrocento Sans" pitchFamily="34" charset="-122"/>
                <a:cs typeface="Quattrocento Sans" pitchFamily="34" charset="-120"/>
              </a:rPr>
              <a:t> yang lebih efisien dibandingkan circuit-switching tradisional.</a:t>
            </a:r>
            <a:endParaRPr lang="en-US" sz="1600" dirty="0"/>
          </a:p>
          <a:p>
            <a:pPr>
              <a:lnSpc>
                <a:spcPct val="150000"/>
              </a:lnSpc>
              <a:spcBef>
                <a:spcPts val="1000"/>
              </a:spcBef>
            </a:pPr>
            <a:r>
              <a:rPr lang="en-US" sz="1600" dirty="0">
                <a:solidFill>
                  <a:srgbClr val="2D2D2D"/>
                </a:solidFill>
                <a:latin typeface="Quattrocento Sans" pitchFamily="34" charset="0"/>
                <a:ea typeface="Quattrocento Sans" pitchFamily="34" charset="-122"/>
                <a:cs typeface="Quattrocento Sans" pitchFamily="34" charset="-120"/>
              </a:rPr>
              <a:t>Packet-switching memungkinkan </a:t>
            </a:r>
            <a:r>
              <a:rPr lang="en-US" sz="1600" b="1" dirty="0">
                <a:solidFill>
                  <a:srgbClr val="2D2D2D"/>
                </a:solidFill>
                <a:latin typeface="Quattrocento Sans" pitchFamily="34" charset="0"/>
                <a:ea typeface="Quattrocento Sans" pitchFamily="34" charset="-122"/>
                <a:cs typeface="Quattrocento Sans" pitchFamily="34" charset="-120"/>
              </a:rPr>
              <a:t>multipleksing data</a:t>
            </a:r>
            <a:r>
              <a:rPr lang="en-US" sz="1600" dirty="0">
                <a:solidFill>
                  <a:srgbClr val="2D2D2D"/>
                </a:solidFill>
                <a:latin typeface="Quattrocento Sans" pitchFamily="34" charset="0"/>
                <a:ea typeface="Quattrocento Sans" pitchFamily="34" charset="-122"/>
                <a:cs typeface="Quattrocento Sans" pitchFamily="34" charset="-120"/>
              </a:rPr>
              <a:t> dari berbagai sumber secara simultan melalui saluran yang sama, meningkatkan efisiensi bandwidth dan mengurangi biaya infrastruktur.</a:t>
            </a:r>
            <a:endParaRPr lang="en-US" sz="1600" dirty="0"/>
          </a:p>
          <a:p>
            <a:pPr>
              <a:lnSpc>
                <a:spcPct val="150000"/>
              </a:lnSpc>
              <a:spcBef>
                <a:spcPts val="1000"/>
              </a:spcBef>
            </a:pPr>
            <a:r>
              <a:rPr lang="en-US" sz="1600" dirty="0">
                <a:solidFill>
                  <a:srgbClr val="2D2D2D"/>
                </a:solidFill>
                <a:latin typeface="Quattrocento Sans" pitchFamily="34" charset="0"/>
                <a:ea typeface="Quattrocento Sans" pitchFamily="34" charset="-122"/>
                <a:cs typeface="Quattrocento Sans" pitchFamily="34" charset="-120"/>
              </a:rPr>
              <a:t>Dalam konteks perkantoran, LAN menghubungkan perangkat dalam radius terbatas (kantor, gedung), sementara WAN memungkinkan konektivitas antarlokasi geografis untuk organisasi multinasional.</a:t>
            </a:r>
            <a:endParaRPr lang="en-US" sz="1600" dirty="0"/>
          </a:p>
        </p:txBody>
      </p:sp>
      <p:sp>
        <p:nvSpPr>
          <p:cNvPr id="8" name="Text 6"/>
          <p:cNvSpPr/>
          <p:nvPr/>
        </p:nvSpPr>
        <p:spPr>
          <a:xfrm>
            <a:off x="762000" y="6985000"/>
            <a:ext cx="5080000" cy="355600"/>
          </a:xfrm>
          <a:prstGeom prst="rect">
            <a:avLst/>
          </a:prstGeom>
          <a:noFill/>
          <a:ln/>
        </p:spPr>
        <p:txBody>
          <a:bodyPr wrap="none" lIns="0" tIns="0" rIns="0" bIns="0" rtlCol="0" anchor="ctr"/>
          <a:lstStyle/>
          <a:p>
            <a:pPr>
              <a:lnSpc>
                <a:spcPct val="130000"/>
              </a:lnSpc>
            </a:pPr>
            <a:r>
              <a:rPr lang="en-US" sz="2200" dirty="0">
                <a:solidFill>
                  <a:srgbClr val="1B3A5C"/>
                </a:solidFill>
                <a:latin typeface="QuattrocentoSans" pitchFamily="34" charset="0"/>
                <a:ea typeface="QuattrocentoSans" pitchFamily="34" charset="-122"/>
                <a:cs typeface="QuattrocentoSans" pitchFamily="34" charset="-120"/>
              </a:rPr>
              <a:t>Perbandingan Topologi Jaringan</a:t>
            </a:r>
            <a:endParaRPr lang="en-US" sz="220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762000" y="7493000"/>
          <a:ext cx="14732000" cy="1016000"/>
        </p:xfrm>
        <a:graphic>
          <a:graphicData uri="http://schemas.openxmlformats.org/drawingml/2006/table">
            <a:tbl>
              <a:tblPr/>
              <a:tblGrid>
                <a:gridCol w="2651760">
                  <a:extLst>
                    <a:ext uri="{9D8B030D-6E8A-4147-A177-3AD203B41FA5}">
                      <a16:colId xmlns:a16="http://schemas.microsoft.com/office/drawing/2014/main" val="20000"/>
                    </a:ext>
                  </a:extLst>
                </a:gridCol>
                <a:gridCol w="3241040">
                  <a:extLst>
                    <a:ext uri="{9D8B030D-6E8A-4147-A177-3AD203B41FA5}">
                      <a16:colId xmlns:a16="http://schemas.microsoft.com/office/drawing/2014/main" val="20001"/>
                    </a:ext>
                  </a:extLst>
                </a:gridCol>
                <a:gridCol w="2946400">
                  <a:extLst>
                    <a:ext uri="{9D8B030D-6E8A-4147-A177-3AD203B41FA5}">
                      <a16:colId xmlns:a16="http://schemas.microsoft.com/office/drawing/2014/main" val="20002"/>
                    </a:ext>
                  </a:extLst>
                </a:gridCol>
                <a:gridCol w="2946400">
                  <a:extLst>
                    <a:ext uri="{9D8B030D-6E8A-4147-A177-3AD203B41FA5}">
                      <a16:colId xmlns:a16="http://schemas.microsoft.com/office/drawing/2014/main" val="20003"/>
                    </a:ext>
                  </a:extLst>
                </a:gridCol>
                <a:gridCol w="2946400">
                  <a:extLst>
                    <a:ext uri="{9D8B030D-6E8A-4147-A177-3AD203B41FA5}">
                      <a16:colId xmlns:a16="http://schemas.microsoft.com/office/drawing/2014/main" val="20004"/>
                    </a:ext>
                  </a:extLst>
                </a:gridCol>
              </a:tblGrid>
              <a:tr h="254000">
                <a:tc>
                  <a:txBody>
                    <a:bodyPr/>
                    <a:lstStyle/>
                    <a:p>
                      <a:pPr algn="l"/>
                      <a:r>
                        <a:rPr lang="en-US" sz="1400" b="1" u="none" dirty="0">
                          <a:solidFill>
                            <a:srgbClr val="FFFFFF"/>
                          </a:solidFill>
                          <a:latin typeface="QuattrocentoSans" pitchFamily="34" charset="0"/>
                          <a:ea typeface="QuattrocentoSans" pitchFamily="34" charset="-122"/>
                          <a:cs typeface="QuattrocentoSans" pitchFamily="34" charset="-120"/>
                        </a:rPr>
                        <a:t>Topologi</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1B3A5C"/>
                    </a:solidFill>
                  </a:tcPr>
                </a:tc>
                <a:tc>
                  <a:txBody>
                    <a:bodyPr/>
                    <a:lstStyle/>
                    <a:p>
                      <a:pPr algn="l"/>
                      <a:r>
                        <a:rPr lang="en-US" sz="1400" b="1" u="none" dirty="0">
                          <a:solidFill>
                            <a:srgbClr val="FFFFFF"/>
                          </a:solidFill>
                          <a:latin typeface="QuattrocentoSans" pitchFamily="34" charset="0"/>
                          <a:ea typeface="QuattrocentoSans" pitchFamily="34" charset="-122"/>
                          <a:cs typeface="QuattrocentoSans" pitchFamily="34" charset="-120"/>
                        </a:rPr>
                        <a:t>Struktur</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1B3A5C"/>
                    </a:solidFill>
                  </a:tcPr>
                </a:tc>
                <a:tc>
                  <a:txBody>
                    <a:bodyPr/>
                    <a:lstStyle/>
                    <a:p>
                      <a:pPr algn="l"/>
                      <a:r>
                        <a:rPr lang="en-US" sz="1400" b="1" u="none" dirty="0">
                          <a:solidFill>
                            <a:srgbClr val="FFFFFF"/>
                          </a:solidFill>
                          <a:latin typeface="QuattrocentoSans" pitchFamily="34" charset="0"/>
                          <a:ea typeface="QuattrocentoSans" pitchFamily="34" charset="-122"/>
                          <a:cs typeface="QuattrocentoSans" pitchFamily="34" charset="-120"/>
                        </a:rPr>
                        <a:t>Keunggulan</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1B3A5C"/>
                    </a:solidFill>
                  </a:tcPr>
                </a:tc>
                <a:tc>
                  <a:txBody>
                    <a:bodyPr/>
                    <a:lstStyle/>
                    <a:p>
                      <a:pPr algn="l"/>
                      <a:r>
                        <a:rPr lang="en-US" sz="1400" b="1" u="none" dirty="0">
                          <a:solidFill>
                            <a:srgbClr val="FFFFFF"/>
                          </a:solidFill>
                          <a:latin typeface="QuattrocentoSans" pitchFamily="34" charset="0"/>
                          <a:ea typeface="QuattrocentoSans" pitchFamily="34" charset="-122"/>
                          <a:cs typeface="QuattrocentoSans" pitchFamily="34" charset="-120"/>
                        </a:rPr>
                        <a:t>Kelemahan</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1B3A5C"/>
                    </a:solidFill>
                  </a:tcPr>
                </a:tc>
                <a:tc>
                  <a:txBody>
                    <a:bodyPr/>
                    <a:lstStyle/>
                    <a:p>
                      <a:pPr algn="l"/>
                      <a:r>
                        <a:rPr lang="en-US" sz="1400" b="1" u="none" dirty="0">
                          <a:solidFill>
                            <a:srgbClr val="FFFFFF"/>
                          </a:solidFill>
                          <a:latin typeface="QuattrocentoSans" pitchFamily="34" charset="0"/>
                          <a:ea typeface="QuattrocentoSans" pitchFamily="34" charset="-122"/>
                          <a:cs typeface="QuattrocentoSans" pitchFamily="34" charset="-120"/>
                        </a:rPr>
                        <a:t>Cocok untuk</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1B3A5C"/>
                    </a:solidFill>
                  </a:tcPr>
                </a:tc>
                <a:extLst>
                  <a:ext uri="{0D108BD9-81ED-4DB2-BD59-A6C34878D82A}">
                    <a16:rowId xmlns:a16="http://schemas.microsoft.com/office/drawing/2014/main" val="10000"/>
                  </a:ext>
                </a:extLst>
              </a:tr>
              <a:tr h="254000">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Bus</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Satu kabel utama</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Sederhana, murah</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Sulit troubleshooting</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Kantor kecil</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54000">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Star</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Pusat hub/switch</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Mudah manajemen</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Ketergantungan hub</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Kantor menengah</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extLst>
                  <a:ext uri="{0D108BD9-81ED-4DB2-BD59-A6C34878D82A}">
                    <a16:rowId xmlns:a16="http://schemas.microsoft.com/office/drawing/2014/main" val="10002"/>
                  </a:ext>
                </a:extLst>
              </a:tr>
              <a:tr h="254000">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Mesh</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Koneksi redundan</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Reliabilitas tinggi</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Biaya tinggi</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Enterprise critical</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sp>
        <p:nvSpPr>
          <p:cNvPr id="11" name="Text 8"/>
          <p:cNvSpPr/>
          <p:nvPr/>
        </p:nvSpPr>
        <p:spPr>
          <a:xfrm>
            <a:off x="14478000" y="8636000"/>
            <a:ext cx="1016000" cy="304800"/>
          </a:xfrm>
          <a:prstGeom prst="rect">
            <a:avLst/>
          </a:prstGeom>
          <a:noFill/>
          <a:ln/>
        </p:spPr>
        <p:txBody>
          <a:bodyPr wrap="none" lIns="0" tIns="0" rIns="0" bIns="0" rtlCol="0" anchor="ctr"/>
          <a:lstStyle/>
          <a:p>
            <a:pPr algn="r">
              <a:lnSpc>
                <a:spcPct val="140000"/>
              </a:lnSpc>
            </a:pPr>
            <a:r>
              <a:rPr lang="en-US" sz="1300" dirty="0">
                <a:solidFill>
                  <a:srgbClr val="6B7B8D"/>
                </a:solidFill>
                <a:latin typeface="QuattrocentoSans" pitchFamily="34" charset="0"/>
                <a:ea typeface="QuattrocentoSans" pitchFamily="34" charset="-122"/>
                <a:cs typeface="QuattrocentoSans" pitchFamily="34" charset="-120"/>
              </a:rPr>
              <a:t>07</a:t>
            </a:r>
            <a:endParaRPr lang="en-US" sz="1300" dirty="0"/>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name="Slide 8">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16256000" cy="457200"/>
          </a:xfrm>
          <a:prstGeom prst="rect">
            <a:avLst/>
          </a:prstGeom>
          <a:solidFill>
            <a:srgbClr val="1B3A5C"/>
          </a:solidFill>
          <a:ln/>
        </p:spPr>
      </p:sp>
      <p:sp>
        <p:nvSpPr>
          <p:cNvPr id="3" name="Text 1"/>
          <p:cNvSpPr/>
          <p:nvPr/>
        </p:nvSpPr>
        <p:spPr>
          <a:xfrm>
            <a:off x="762000" y="0"/>
            <a:ext cx="14732000" cy="457200"/>
          </a:xfrm>
          <a:prstGeom prst="rect">
            <a:avLst/>
          </a:prstGeom>
          <a:noFill/>
          <a:ln/>
        </p:spPr>
        <p:txBody>
          <a:bodyPr wrap="none" lIns="0" tIns="0" rIns="0" bIns="0" rtlCol="0" anchor="ctr"/>
          <a:lstStyle/>
          <a:p>
            <a:pPr algn="ctr">
              <a:lnSpc>
                <a:spcPct val="120000"/>
              </a:lnSpc>
            </a:pPr>
            <a:endParaRPr lang="en-US" sz="1200" dirty="0"/>
          </a:p>
        </p:txBody>
      </p:sp>
      <p:sp>
        <p:nvSpPr>
          <p:cNvPr id="4" name="Shape 2"/>
          <p:cNvSpPr/>
          <p:nvPr/>
        </p:nvSpPr>
        <p:spPr>
          <a:xfrm>
            <a:off x="762000" y="711200"/>
            <a:ext cx="50800" cy="355600"/>
          </a:xfrm>
          <a:prstGeom prst="rect">
            <a:avLst/>
          </a:prstGeom>
          <a:solidFill>
            <a:srgbClr val="C49A3B"/>
          </a:solidFill>
          <a:ln/>
        </p:spPr>
      </p:sp>
      <p:sp>
        <p:nvSpPr>
          <p:cNvPr id="5" name="Text 3"/>
          <p:cNvSpPr/>
          <p:nvPr/>
        </p:nvSpPr>
        <p:spPr>
          <a:xfrm>
            <a:off x="965200" y="660400"/>
            <a:ext cx="8890000" cy="457200"/>
          </a:xfrm>
          <a:prstGeom prst="rect">
            <a:avLst/>
          </a:prstGeom>
          <a:noFill/>
          <a:ln/>
        </p:spPr>
        <p:txBody>
          <a:bodyPr wrap="none" lIns="0" tIns="0" rIns="0" bIns="0" rtlCol="0" anchor="ctr"/>
          <a:lstStyle/>
          <a:p>
            <a:pPr>
              <a:lnSpc>
                <a:spcPct val="130000"/>
              </a:lnSpc>
            </a:pPr>
            <a:r>
              <a:rPr lang="en-US" sz="2800" dirty="0">
                <a:solidFill>
                  <a:srgbClr val="1B3A5C"/>
                </a:solidFill>
                <a:latin typeface="Unna" pitchFamily="34" charset="0"/>
                <a:ea typeface="Unna" pitchFamily="34" charset="-122"/>
                <a:cs typeface="Unna" pitchFamily="34" charset="-120"/>
              </a:rPr>
              <a:t>Protokol dan Standar Komunikasi Data</a:t>
            </a:r>
            <a:endParaRPr lang="en-US" sz="2800" dirty="0"/>
          </a:p>
        </p:txBody>
      </p:sp>
      <p:sp>
        <p:nvSpPr>
          <p:cNvPr id="6" name="Text 4"/>
          <p:cNvSpPr/>
          <p:nvPr/>
        </p:nvSpPr>
        <p:spPr>
          <a:xfrm>
            <a:off x="762000" y="1397000"/>
            <a:ext cx="7112000" cy="355600"/>
          </a:xfrm>
          <a:prstGeom prst="rect">
            <a:avLst/>
          </a:prstGeom>
          <a:noFill/>
          <a:ln/>
        </p:spPr>
        <p:txBody>
          <a:bodyPr wrap="none" lIns="0" tIns="0" rIns="0" bIns="0" rtlCol="0" anchor="ctr"/>
          <a:lstStyle/>
          <a:p>
            <a:pPr>
              <a:lnSpc>
                <a:spcPct val="130000"/>
              </a:lnSpc>
            </a:pPr>
            <a:r>
              <a:rPr lang="en-US" sz="2200" dirty="0">
                <a:solidFill>
                  <a:srgbClr val="1B3A5C"/>
                </a:solidFill>
                <a:latin typeface="QuattrocentoSans" pitchFamily="34" charset="0"/>
                <a:ea typeface="QuattrocentoSans" pitchFamily="34" charset="-122"/>
                <a:cs typeface="QuattrocentoSans" pitchFamily="34" charset="-120"/>
              </a:rPr>
              <a:t>OSI Reference Model (7 Lapisan)</a:t>
            </a:r>
            <a:endParaRPr lang="en-US" sz="2200" dirty="0"/>
          </a:p>
        </p:txBody>
      </p:sp>
      <p:sp>
        <p:nvSpPr>
          <p:cNvPr id="7" name="Text 5"/>
          <p:cNvSpPr/>
          <p:nvPr/>
        </p:nvSpPr>
        <p:spPr>
          <a:xfrm>
            <a:off x="762000" y="1879600"/>
            <a:ext cx="7112000" cy="3302000"/>
          </a:xfrm>
          <a:prstGeom prst="rect">
            <a:avLst/>
          </a:prstGeom>
          <a:noFill/>
          <a:ln/>
        </p:spPr>
        <p:txBody>
          <a:bodyPr wrap="square" lIns="0" tIns="0" rIns="0" bIns="0" rtlCol="0" anchor="t"/>
          <a:lstStyle/>
          <a:p>
            <a:pPr>
              <a:lnSpc>
                <a:spcPct val="150000"/>
              </a:lnSpc>
            </a:pPr>
            <a:r>
              <a:rPr lang="en-US" sz="1600" b="1" dirty="0">
                <a:solidFill>
                  <a:srgbClr val="C49A3B"/>
                </a:solidFill>
                <a:latin typeface="Quattrocento Sans" pitchFamily="34" charset="0"/>
                <a:ea typeface="Quattrocento Sans" pitchFamily="34" charset="-122"/>
                <a:cs typeface="Quattrocento Sans" pitchFamily="34" charset="-120"/>
              </a:rPr>
              <a:t>L7</a:t>
            </a:r>
            <a:r>
              <a:rPr lang="en-US" sz="1600" dirty="0">
                <a:solidFill>
                  <a:srgbClr val="2D2D2D"/>
                </a:solidFill>
                <a:latin typeface="Quattrocento Sans" pitchFamily="34" charset="0"/>
                <a:ea typeface="Quattrocento Sans" pitchFamily="34" charset="-122"/>
                <a:cs typeface="Quattrocento Sans" pitchFamily="34" charset="-120"/>
              </a:rPr>
              <a:t> Application — antarmuka pengguna (HTTP, FTP, SMTP)</a:t>
            </a:r>
            <a:endParaRPr lang="en-US" sz="1600" dirty="0"/>
          </a:p>
          <a:p>
            <a:pPr>
              <a:lnSpc>
                <a:spcPct val="150000"/>
              </a:lnSpc>
            </a:pPr>
            <a:r>
              <a:rPr lang="en-US" sz="1600" b="1" dirty="0">
                <a:solidFill>
                  <a:srgbClr val="C49A3B"/>
                </a:solidFill>
                <a:latin typeface="Quattrocento Sans" pitchFamily="34" charset="0"/>
                <a:ea typeface="Quattrocento Sans" pitchFamily="34" charset="-122"/>
                <a:cs typeface="Quattrocento Sans" pitchFamily="34" charset="-120"/>
              </a:rPr>
              <a:t>L6</a:t>
            </a:r>
            <a:r>
              <a:rPr lang="en-US" sz="1600" dirty="0">
                <a:solidFill>
                  <a:srgbClr val="2D2D2D"/>
                </a:solidFill>
                <a:latin typeface="Quattrocento Sans" pitchFamily="34" charset="0"/>
                <a:ea typeface="Quattrocento Sans" pitchFamily="34" charset="-122"/>
                <a:cs typeface="Quattrocento Sans" pitchFamily="34" charset="-120"/>
              </a:rPr>
              <a:t> Presentation — format data, enkripsi, kompresi</a:t>
            </a:r>
            <a:endParaRPr lang="en-US" sz="1600" dirty="0"/>
          </a:p>
          <a:p>
            <a:pPr>
              <a:lnSpc>
                <a:spcPct val="150000"/>
              </a:lnSpc>
            </a:pPr>
            <a:r>
              <a:rPr lang="en-US" sz="1600" b="1" dirty="0">
                <a:solidFill>
                  <a:srgbClr val="C49A3B"/>
                </a:solidFill>
                <a:latin typeface="Quattrocento Sans" pitchFamily="34" charset="0"/>
                <a:ea typeface="Quattrocento Sans" pitchFamily="34" charset="-122"/>
                <a:cs typeface="Quattrocento Sans" pitchFamily="34" charset="-120"/>
              </a:rPr>
              <a:t>L5</a:t>
            </a:r>
            <a:r>
              <a:rPr lang="en-US" sz="1600" dirty="0">
                <a:solidFill>
                  <a:srgbClr val="2D2D2D"/>
                </a:solidFill>
                <a:latin typeface="Quattrocento Sans" pitchFamily="34" charset="0"/>
                <a:ea typeface="Quattrocento Sans" pitchFamily="34" charset="-122"/>
                <a:cs typeface="Quattrocento Sans" pitchFamily="34" charset="-120"/>
              </a:rPr>
              <a:t> Session — manajemen sesi komunikasi</a:t>
            </a:r>
            <a:endParaRPr lang="en-US" sz="1600" dirty="0"/>
          </a:p>
          <a:p>
            <a:pPr>
              <a:lnSpc>
                <a:spcPct val="150000"/>
              </a:lnSpc>
            </a:pPr>
            <a:r>
              <a:rPr lang="en-US" sz="1600" b="1" dirty="0">
                <a:solidFill>
                  <a:srgbClr val="C49A3B"/>
                </a:solidFill>
                <a:latin typeface="Quattrocento Sans" pitchFamily="34" charset="0"/>
                <a:ea typeface="Quattrocento Sans" pitchFamily="34" charset="-122"/>
                <a:cs typeface="Quattrocento Sans" pitchFamily="34" charset="-120"/>
              </a:rPr>
              <a:t>L4</a:t>
            </a:r>
            <a:r>
              <a:rPr lang="en-US" sz="1600" dirty="0">
                <a:solidFill>
                  <a:srgbClr val="2D2D2D"/>
                </a:solidFill>
                <a:latin typeface="Quattrocento Sans" pitchFamily="34" charset="0"/>
                <a:ea typeface="Quattrocento Sans" pitchFamily="34" charset="-122"/>
                <a:cs typeface="Quattrocento Sans" pitchFamily="34" charset="-120"/>
              </a:rPr>
              <a:t> Transport — reliabilitas pengiriman (TCP, UDP)</a:t>
            </a:r>
            <a:endParaRPr lang="en-US" sz="1600" dirty="0"/>
          </a:p>
          <a:p>
            <a:pPr>
              <a:lnSpc>
                <a:spcPct val="150000"/>
              </a:lnSpc>
            </a:pPr>
            <a:r>
              <a:rPr lang="en-US" sz="1600" b="1" dirty="0">
                <a:solidFill>
                  <a:srgbClr val="C49A3B"/>
                </a:solidFill>
                <a:latin typeface="Quattrocento Sans" pitchFamily="34" charset="0"/>
                <a:ea typeface="Quattrocento Sans" pitchFamily="34" charset="-122"/>
                <a:cs typeface="Quattrocento Sans" pitchFamily="34" charset="-120"/>
              </a:rPr>
              <a:t>L3</a:t>
            </a:r>
            <a:r>
              <a:rPr lang="en-US" sz="1600" dirty="0">
                <a:solidFill>
                  <a:srgbClr val="2D2D2D"/>
                </a:solidFill>
                <a:latin typeface="Quattrocento Sans" pitchFamily="34" charset="0"/>
                <a:ea typeface="Quattrocento Sans" pitchFamily="34" charset="-122"/>
                <a:cs typeface="Quattrocento Sans" pitchFamily="34" charset="-120"/>
              </a:rPr>
              <a:t> Network — routing dan alamat logis (IP)</a:t>
            </a:r>
            <a:endParaRPr lang="en-US" sz="1600" dirty="0"/>
          </a:p>
          <a:p>
            <a:pPr>
              <a:lnSpc>
                <a:spcPct val="150000"/>
              </a:lnSpc>
            </a:pPr>
            <a:r>
              <a:rPr lang="en-US" sz="1600" b="1" dirty="0">
                <a:solidFill>
                  <a:srgbClr val="C49A3B"/>
                </a:solidFill>
                <a:latin typeface="Quattrocento Sans" pitchFamily="34" charset="0"/>
                <a:ea typeface="Quattrocento Sans" pitchFamily="34" charset="-122"/>
                <a:cs typeface="Quattrocento Sans" pitchFamily="34" charset="-120"/>
              </a:rPr>
              <a:t>L2</a:t>
            </a:r>
            <a:r>
              <a:rPr lang="en-US" sz="1600" dirty="0">
                <a:solidFill>
                  <a:srgbClr val="2D2D2D"/>
                </a:solidFill>
                <a:latin typeface="Quattrocento Sans" pitchFamily="34" charset="0"/>
                <a:ea typeface="Quattrocento Sans" pitchFamily="34" charset="-122"/>
                <a:cs typeface="Quattrocento Sans" pitchFamily="34" charset="-120"/>
              </a:rPr>
              <a:t> Data Link — framing dan deteksi error (Ethernet)</a:t>
            </a:r>
            <a:endParaRPr lang="en-US" sz="1600" dirty="0"/>
          </a:p>
          <a:p>
            <a:pPr>
              <a:lnSpc>
                <a:spcPct val="150000"/>
              </a:lnSpc>
            </a:pPr>
            <a:r>
              <a:rPr lang="en-US" sz="1600" b="1" dirty="0">
                <a:solidFill>
                  <a:srgbClr val="C49A3B"/>
                </a:solidFill>
                <a:latin typeface="Quattrocento Sans" pitchFamily="34" charset="0"/>
                <a:ea typeface="Quattrocento Sans" pitchFamily="34" charset="-122"/>
                <a:cs typeface="Quattrocento Sans" pitchFamily="34" charset="-120"/>
              </a:rPr>
              <a:t>L1</a:t>
            </a:r>
            <a:r>
              <a:rPr lang="en-US" sz="1600" dirty="0">
                <a:solidFill>
                  <a:srgbClr val="2D2D2D"/>
                </a:solidFill>
                <a:latin typeface="Quattrocento Sans" pitchFamily="34" charset="0"/>
                <a:ea typeface="Quattrocento Sans" pitchFamily="34" charset="-122"/>
                <a:cs typeface="Quattrocento Sans" pitchFamily="34" charset="-120"/>
              </a:rPr>
              <a:t> Physical — transmisi bit mentah (kabel, radio)</a:t>
            </a:r>
            <a:endParaRPr lang="en-US" sz="1600" dirty="0"/>
          </a:p>
        </p:txBody>
      </p:sp>
      <p:sp>
        <p:nvSpPr>
          <p:cNvPr id="8" name="Text 6"/>
          <p:cNvSpPr/>
          <p:nvPr/>
        </p:nvSpPr>
        <p:spPr>
          <a:xfrm>
            <a:off x="8382000" y="1397000"/>
            <a:ext cx="7112000" cy="355600"/>
          </a:xfrm>
          <a:prstGeom prst="rect">
            <a:avLst/>
          </a:prstGeom>
          <a:noFill/>
          <a:ln/>
        </p:spPr>
        <p:txBody>
          <a:bodyPr wrap="none" lIns="0" tIns="0" rIns="0" bIns="0" rtlCol="0" anchor="ctr"/>
          <a:lstStyle/>
          <a:p>
            <a:pPr>
              <a:lnSpc>
                <a:spcPct val="130000"/>
              </a:lnSpc>
            </a:pPr>
            <a:r>
              <a:rPr lang="en-US" sz="2200" dirty="0">
                <a:solidFill>
                  <a:srgbClr val="1B3A5C"/>
                </a:solidFill>
                <a:latin typeface="QuattrocentoSans" pitchFamily="34" charset="0"/>
                <a:ea typeface="QuattrocentoSans" pitchFamily="34" charset="-122"/>
                <a:cs typeface="QuattrocentoSans" pitchFamily="34" charset="-120"/>
              </a:rPr>
              <a:t>TCP/IP Protocol Suite (4 Lapisan)</a:t>
            </a:r>
            <a:endParaRPr lang="en-US" sz="2200" dirty="0"/>
          </a:p>
        </p:txBody>
      </p:sp>
      <p:sp>
        <p:nvSpPr>
          <p:cNvPr id="9" name="Text 7"/>
          <p:cNvSpPr/>
          <p:nvPr/>
        </p:nvSpPr>
        <p:spPr>
          <a:xfrm>
            <a:off x="8382000" y="1879600"/>
            <a:ext cx="7112000" cy="3302000"/>
          </a:xfrm>
          <a:prstGeom prst="rect">
            <a:avLst/>
          </a:prstGeom>
          <a:noFill/>
          <a:ln/>
        </p:spPr>
        <p:txBody>
          <a:bodyPr wrap="square" lIns="0" tIns="0" rIns="0" bIns="0" rtlCol="0" anchor="t"/>
          <a:lstStyle/>
          <a:p>
            <a:pPr>
              <a:lnSpc>
                <a:spcPct val="150000"/>
              </a:lnSpc>
            </a:pPr>
            <a:r>
              <a:rPr lang="en-US" sz="1600" b="1" dirty="0">
                <a:solidFill>
                  <a:srgbClr val="C49A3B"/>
                </a:solidFill>
                <a:latin typeface="Quattrocento Sans" pitchFamily="34" charset="0"/>
                <a:ea typeface="Quattrocento Sans" pitchFamily="34" charset="-122"/>
                <a:cs typeface="Quattrocento Sans" pitchFamily="34" charset="-120"/>
              </a:rPr>
              <a:t>L4</a:t>
            </a:r>
            <a:r>
              <a:rPr lang="en-US" sz="1600" dirty="0">
                <a:solidFill>
                  <a:srgbClr val="2D2D2D"/>
                </a:solidFill>
                <a:latin typeface="Quattrocento Sans" pitchFamily="34" charset="0"/>
                <a:ea typeface="Quattrocento Sans" pitchFamily="34" charset="-122"/>
                <a:cs typeface="Quattrocento Sans" pitchFamily="34" charset="-120"/>
              </a:rPr>
              <a:t> Application — HTTP, FTP, DNS, SSH, VoIP</a:t>
            </a:r>
            <a:endParaRPr lang="en-US" sz="1600" dirty="0"/>
          </a:p>
          <a:p>
            <a:pPr>
              <a:lnSpc>
                <a:spcPct val="150000"/>
              </a:lnSpc>
            </a:pPr>
            <a:r>
              <a:rPr lang="en-US" sz="1600" b="1" dirty="0">
                <a:solidFill>
                  <a:srgbClr val="C49A3B"/>
                </a:solidFill>
                <a:latin typeface="Quattrocento Sans" pitchFamily="34" charset="0"/>
                <a:ea typeface="Quattrocento Sans" pitchFamily="34" charset="-122"/>
                <a:cs typeface="Quattrocento Sans" pitchFamily="34" charset="-120"/>
              </a:rPr>
              <a:t>L3</a:t>
            </a:r>
            <a:r>
              <a:rPr lang="en-US" sz="1600" dirty="0">
                <a:solidFill>
                  <a:srgbClr val="2D2D2D"/>
                </a:solidFill>
                <a:latin typeface="Quattrocento Sans" pitchFamily="34" charset="0"/>
                <a:ea typeface="Quattrocento Sans" pitchFamily="34" charset="-122"/>
                <a:cs typeface="Quattrocento Sans" pitchFamily="34" charset="-120"/>
              </a:rPr>
              <a:t> Transport — TCP (reliable), UDP (fast)</a:t>
            </a:r>
            <a:endParaRPr lang="en-US" sz="1600" dirty="0"/>
          </a:p>
          <a:p>
            <a:pPr>
              <a:lnSpc>
                <a:spcPct val="150000"/>
              </a:lnSpc>
            </a:pPr>
            <a:r>
              <a:rPr lang="en-US" sz="1600" b="1" dirty="0">
                <a:solidFill>
                  <a:srgbClr val="C49A3B"/>
                </a:solidFill>
                <a:latin typeface="Quattrocento Sans" pitchFamily="34" charset="0"/>
                <a:ea typeface="Quattrocento Sans" pitchFamily="34" charset="-122"/>
                <a:cs typeface="Quattrocento Sans" pitchFamily="34" charset="-120"/>
              </a:rPr>
              <a:t>L2</a:t>
            </a:r>
            <a:r>
              <a:rPr lang="en-US" sz="1600" dirty="0">
                <a:solidFill>
                  <a:srgbClr val="2D2D2D"/>
                </a:solidFill>
                <a:latin typeface="Quattrocento Sans" pitchFamily="34" charset="0"/>
                <a:ea typeface="Quattrocento Sans" pitchFamily="34" charset="-122"/>
                <a:cs typeface="Quattrocento Sans" pitchFamily="34" charset="-120"/>
              </a:rPr>
              <a:t> Internet — IP, ICMP, ARP (routing global)</a:t>
            </a:r>
            <a:endParaRPr lang="en-US" sz="1600" dirty="0"/>
          </a:p>
          <a:p>
            <a:pPr>
              <a:lnSpc>
                <a:spcPct val="150000"/>
              </a:lnSpc>
            </a:pPr>
            <a:r>
              <a:rPr lang="en-US" sz="1600" b="1" dirty="0">
                <a:solidFill>
                  <a:srgbClr val="C49A3B"/>
                </a:solidFill>
                <a:latin typeface="Quattrocento Sans" pitchFamily="34" charset="0"/>
                <a:ea typeface="Quattrocento Sans" pitchFamily="34" charset="-122"/>
                <a:cs typeface="Quattrocento Sans" pitchFamily="34" charset="-120"/>
              </a:rPr>
              <a:t>L1</a:t>
            </a:r>
            <a:r>
              <a:rPr lang="en-US" sz="1600" dirty="0">
                <a:solidFill>
                  <a:srgbClr val="2D2D2D"/>
                </a:solidFill>
                <a:latin typeface="Quattrocento Sans" pitchFamily="34" charset="0"/>
                <a:ea typeface="Quattrocento Sans" pitchFamily="34" charset="-122"/>
                <a:cs typeface="Quattrocento Sans" pitchFamily="34" charset="-120"/>
              </a:rPr>
              <a:t> Network Interface — Ethernet, WiFi, PPP</a:t>
            </a:r>
            <a:endParaRPr lang="en-US" sz="1600" dirty="0"/>
          </a:p>
          <a:p>
            <a:pPr>
              <a:lnSpc>
                <a:spcPct val="150000"/>
              </a:lnSpc>
              <a:spcBef>
                <a:spcPts val="1200"/>
              </a:spcBef>
            </a:pPr>
            <a:r>
              <a:rPr lang="en-US" sz="1600" dirty="0">
                <a:solidFill>
                  <a:srgbClr val="2D2D2D"/>
                </a:solidFill>
                <a:latin typeface="Quattrocento Sans" pitchFamily="34" charset="0"/>
                <a:ea typeface="Quattrocento Sans" pitchFamily="34" charset="-122"/>
                <a:cs typeface="Quattrocento Sans" pitchFamily="34" charset="-120"/>
              </a:rPr>
              <a:t>TCP/IP menjadi </a:t>
            </a:r>
            <a:r>
              <a:rPr lang="en-US" sz="1600" b="1" dirty="0">
                <a:solidFill>
                  <a:srgbClr val="2D2D2D"/>
                </a:solidFill>
                <a:latin typeface="Quattrocento Sans" pitchFamily="34" charset="0"/>
                <a:ea typeface="Quattrocento Sans" pitchFamily="34" charset="-122"/>
                <a:cs typeface="Quattrocento Sans" pitchFamily="34" charset="-120"/>
              </a:rPr>
              <a:t>protokol de facto</a:t>
            </a:r>
            <a:r>
              <a:rPr lang="en-US" sz="1600" dirty="0">
                <a:solidFill>
                  <a:srgbClr val="2D2D2D"/>
                </a:solidFill>
                <a:latin typeface="Quattrocento Sans" pitchFamily="34" charset="0"/>
                <a:ea typeface="Quattrocento Sans" pitchFamily="34" charset="-122"/>
                <a:cs typeface="Quattrocento Sans" pitchFamily="34" charset="-120"/>
              </a:rPr>
              <a:t> internet, memastikan kompatibilitas antar vendor perangkat keras dan perangkat lunak dalam ekosistem perkantoran heterogen.</a:t>
            </a:r>
            <a:endParaRPr lang="en-US" sz="1600" dirty="0"/>
          </a:p>
        </p:txBody>
      </p:sp>
      <p:sp>
        <p:nvSpPr>
          <p:cNvPr id="10" name="Shape 8"/>
          <p:cNvSpPr/>
          <p:nvPr/>
        </p:nvSpPr>
        <p:spPr>
          <a:xfrm>
            <a:off x="762000" y="5461000"/>
            <a:ext cx="14732000" cy="1397000"/>
          </a:xfrm>
          <a:prstGeom prst="rect">
            <a:avLst/>
          </a:prstGeom>
          <a:solidFill>
            <a:srgbClr val="EAE6DE"/>
          </a:solidFill>
          <a:ln/>
        </p:spPr>
      </p:sp>
      <p:sp>
        <p:nvSpPr>
          <p:cNvPr id="11" name="Text 9"/>
          <p:cNvSpPr/>
          <p:nvPr/>
        </p:nvSpPr>
        <p:spPr>
          <a:xfrm>
            <a:off x="1016000" y="5588000"/>
            <a:ext cx="14224000" cy="1270000"/>
          </a:xfrm>
          <a:prstGeom prst="rect">
            <a:avLst/>
          </a:prstGeom>
          <a:noFill/>
          <a:ln/>
        </p:spPr>
        <p:txBody>
          <a:bodyPr wrap="square" lIns="0" tIns="0" rIns="0" bIns="0" rtlCol="0" anchor="ctr"/>
          <a:lstStyle/>
          <a:p>
            <a:pPr>
              <a:lnSpc>
                <a:spcPct val="150000"/>
              </a:lnSpc>
            </a:pPr>
            <a:r>
              <a:rPr lang="en-US" sz="1800" i="1" dirty="0">
                <a:solidFill>
                  <a:srgbClr val="2D2D2D"/>
                </a:solidFill>
                <a:latin typeface="Quattrocento Sans" pitchFamily="34" charset="0"/>
                <a:ea typeface="Quattrocento Sans" pitchFamily="34" charset="-122"/>
                <a:cs typeface="Quattrocento Sans" pitchFamily="34" charset="-120"/>
              </a:rPr>
              <a:t>"Standarisasi protokol menjadi kritis dalam implementasi digital PABX dan LAN fiber optik di lingkungan federal, mengingat kompleksitas interoperabilitas antar sistem yang berbeda."</a:t>
            </a:r>
            <a:endParaRPr lang="en-US" sz="1600" dirty="0"/>
          </a:p>
          <a:p>
            <a:pPr algn="r">
              <a:lnSpc>
                <a:spcPct val="150000"/>
              </a:lnSpc>
              <a:spcBef>
                <a:spcPts val="400"/>
              </a:spcBef>
            </a:pPr>
            <a:r>
              <a:rPr lang="en-US" sz="1400" dirty="0">
                <a:solidFill>
                  <a:srgbClr val="6B7B8D"/>
                </a:solidFill>
                <a:latin typeface="Quattrocento Sans" pitchFamily="34" charset="0"/>
                <a:ea typeface="Quattrocento Sans" pitchFamily="34" charset="-122"/>
                <a:cs typeface="Quattrocento Sans" pitchFamily="34" charset="-120"/>
              </a:rPr>
              <a:t>— Hull &amp; Hanson, NTIA (1986)</a:t>
            </a:r>
            <a:endParaRPr lang="en-US" sz="1600" dirty="0"/>
          </a:p>
        </p:txBody>
      </p:sp>
      <p:sp>
        <p:nvSpPr>
          <p:cNvPr id="12" name="Text 10"/>
          <p:cNvSpPr/>
          <p:nvPr/>
        </p:nvSpPr>
        <p:spPr>
          <a:xfrm>
            <a:off x="762000" y="7112000"/>
            <a:ext cx="14732000" cy="1270000"/>
          </a:xfrm>
          <a:prstGeom prst="rect">
            <a:avLst/>
          </a:prstGeom>
          <a:noFill/>
          <a:ln/>
        </p:spPr>
        <p:txBody>
          <a:bodyPr wrap="square" lIns="0" tIns="0" rIns="0" bIns="0" rtlCol="0" anchor="t"/>
          <a:lstStyle/>
          <a:p>
            <a:pPr>
              <a:lnSpc>
                <a:spcPct val="150000"/>
              </a:lnSpc>
            </a:pPr>
            <a:r>
              <a:rPr lang="en-US" sz="1600" b="1" dirty="0">
                <a:solidFill>
                  <a:srgbClr val="2D2D2D"/>
                </a:solidFill>
                <a:latin typeface="Quattrocento Sans" pitchFamily="34" charset="0"/>
                <a:ea typeface="Quattrocento Sans" pitchFamily="34" charset="-122"/>
                <a:cs typeface="Quattrocento Sans" pitchFamily="34" charset="-120"/>
              </a:rPr>
              <a:t>Implikasi untuk Perkantoran.</a:t>
            </a:r>
            <a:r>
              <a:rPr lang="en-US" sz="1600" dirty="0">
                <a:solidFill>
                  <a:srgbClr val="2D2D2D"/>
                </a:solidFill>
                <a:latin typeface="Quattrocento Sans" pitchFamily="34" charset="0"/>
                <a:ea typeface="Quattrocento Sans" pitchFamily="34" charset="-122"/>
                <a:cs typeface="Quattrocento Sans" pitchFamily="34" charset="-120"/>
              </a:rPr>
              <a:t> Standar protokol memungkinkan integrasi seamless antara telepon (VoIP), komputer (LAN), dan internet dalam satu infrastruktur konvergen. Tanpa standarisasi, organisasi terkunci pada vendor tunggal (vendor lock-in), menghambat fleksibilitas dan inovasi teknologi.</a:t>
            </a:r>
            <a:endParaRPr lang="en-US" sz="1600" dirty="0"/>
          </a:p>
        </p:txBody>
      </p:sp>
      <p:sp>
        <p:nvSpPr>
          <p:cNvPr id="14" name="Text 12"/>
          <p:cNvSpPr/>
          <p:nvPr/>
        </p:nvSpPr>
        <p:spPr>
          <a:xfrm>
            <a:off x="14478000" y="8636000"/>
            <a:ext cx="1016000" cy="304800"/>
          </a:xfrm>
          <a:prstGeom prst="rect">
            <a:avLst/>
          </a:prstGeom>
          <a:noFill/>
          <a:ln/>
        </p:spPr>
        <p:txBody>
          <a:bodyPr wrap="none" lIns="0" tIns="0" rIns="0" bIns="0" rtlCol="0" anchor="ctr"/>
          <a:lstStyle/>
          <a:p>
            <a:pPr algn="r">
              <a:lnSpc>
                <a:spcPct val="140000"/>
              </a:lnSpc>
            </a:pPr>
            <a:r>
              <a:rPr lang="en-US" sz="1300" dirty="0">
                <a:solidFill>
                  <a:srgbClr val="6B7B8D"/>
                </a:solidFill>
                <a:latin typeface="QuattrocentoSans" pitchFamily="34" charset="0"/>
                <a:ea typeface="QuattrocentoSans" pitchFamily="34" charset="-122"/>
                <a:cs typeface="QuattrocentoSans" pitchFamily="34" charset="-120"/>
              </a:rPr>
              <a:t>08</a:t>
            </a:r>
            <a:endParaRPr lang="en-US" sz="1300" dirty="0"/>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name="Slide 10">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16256000" cy="457200"/>
          </a:xfrm>
          <a:prstGeom prst="rect">
            <a:avLst/>
          </a:prstGeom>
          <a:solidFill>
            <a:srgbClr val="1B3A5C"/>
          </a:solidFill>
          <a:ln/>
        </p:spPr>
      </p:sp>
      <p:sp>
        <p:nvSpPr>
          <p:cNvPr id="3" name="Text 1"/>
          <p:cNvSpPr/>
          <p:nvPr/>
        </p:nvSpPr>
        <p:spPr>
          <a:xfrm>
            <a:off x="762000" y="0"/>
            <a:ext cx="14732000" cy="457200"/>
          </a:xfrm>
          <a:prstGeom prst="rect">
            <a:avLst/>
          </a:prstGeom>
          <a:noFill/>
          <a:ln/>
        </p:spPr>
        <p:txBody>
          <a:bodyPr wrap="none" lIns="0" tIns="0" rIns="0" bIns="0" rtlCol="0" anchor="ctr"/>
          <a:lstStyle/>
          <a:p>
            <a:pPr algn="ctr">
              <a:lnSpc>
                <a:spcPct val="120000"/>
              </a:lnSpc>
            </a:pPr>
            <a:endParaRPr lang="en-US" sz="1200" dirty="0"/>
          </a:p>
        </p:txBody>
      </p:sp>
      <p:sp>
        <p:nvSpPr>
          <p:cNvPr id="4" name="Shape 2"/>
          <p:cNvSpPr/>
          <p:nvPr/>
        </p:nvSpPr>
        <p:spPr>
          <a:xfrm>
            <a:off x="762000" y="711200"/>
            <a:ext cx="50800" cy="355600"/>
          </a:xfrm>
          <a:prstGeom prst="rect">
            <a:avLst/>
          </a:prstGeom>
          <a:solidFill>
            <a:srgbClr val="C49A3B"/>
          </a:solidFill>
          <a:ln/>
        </p:spPr>
      </p:sp>
      <p:sp>
        <p:nvSpPr>
          <p:cNvPr id="5" name="Text 3"/>
          <p:cNvSpPr/>
          <p:nvPr/>
        </p:nvSpPr>
        <p:spPr>
          <a:xfrm>
            <a:off x="965200" y="660400"/>
            <a:ext cx="10160000" cy="457200"/>
          </a:xfrm>
          <a:prstGeom prst="rect">
            <a:avLst/>
          </a:prstGeom>
          <a:noFill/>
          <a:ln/>
        </p:spPr>
        <p:txBody>
          <a:bodyPr wrap="none" lIns="0" tIns="0" rIns="0" bIns="0" rtlCol="0" anchor="ctr"/>
          <a:lstStyle/>
          <a:p>
            <a:pPr>
              <a:lnSpc>
                <a:spcPct val="130000"/>
              </a:lnSpc>
            </a:pPr>
            <a:r>
              <a:rPr lang="en-US" sz="2800" dirty="0">
                <a:solidFill>
                  <a:srgbClr val="1B3A5C"/>
                </a:solidFill>
                <a:latin typeface="Unna" pitchFamily="34" charset="0"/>
                <a:ea typeface="Unna" pitchFamily="34" charset="-122"/>
                <a:cs typeface="Unna" pitchFamily="34" charset="-120"/>
              </a:rPr>
              <a:t>Sistem Telepon Perkantoran: PBX, PABX, dan Centrex</a:t>
            </a:r>
            <a:endParaRPr lang="en-US" sz="2800" dirty="0"/>
          </a:p>
        </p:txBody>
      </p:sp>
      <p:graphicFrame>
        <p:nvGraphicFramePr>
          <p:cNvPr id="11" name="Table 0"/>
          <p:cNvGraphicFramePr>
            <a:graphicFrameLocks noGrp="1"/>
          </p:cNvGraphicFramePr>
          <p:nvPr>
            <p:extLst>
              <p:ext uri="{D42A27DB-BD31-4B8C-83A1-F6EECF244321}">
                <p14:modId xmlns:p14="http://schemas.microsoft.com/office/powerpoint/2010/main" val="1579011935"/>
              </p:ext>
            </p:extLst>
          </p:nvPr>
        </p:nvGraphicFramePr>
        <p:xfrm>
          <a:off x="762000" y="1397000"/>
          <a:ext cx="14732000" cy="4318000"/>
        </p:xfrm>
        <a:graphic>
          <a:graphicData uri="http://schemas.openxmlformats.org/drawingml/2006/table">
            <a:tbl>
              <a:tblPr/>
              <a:tblGrid>
                <a:gridCol w="2357120">
                  <a:extLst>
                    <a:ext uri="{9D8B030D-6E8A-4147-A177-3AD203B41FA5}">
                      <a16:colId xmlns:a16="http://schemas.microsoft.com/office/drawing/2014/main" val="20000"/>
                    </a:ext>
                  </a:extLst>
                </a:gridCol>
                <a:gridCol w="3241040">
                  <a:extLst>
                    <a:ext uri="{9D8B030D-6E8A-4147-A177-3AD203B41FA5}">
                      <a16:colId xmlns:a16="http://schemas.microsoft.com/office/drawing/2014/main" val="20001"/>
                    </a:ext>
                  </a:extLst>
                </a:gridCol>
                <a:gridCol w="3241040">
                  <a:extLst>
                    <a:ext uri="{9D8B030D-6E8A-4147-A177-3AD203B41FA5}">
                      <a16:colId xmlns:a16="http://schemas.microsoft.com/office/drawing/2014/main" val="20002"/>
                    </a:ext>
                  </a:extLst>
                </a:gridCol>
                <a:gridCol w="2946400">
                  <a:extLst>
                    <a:ext uri="{9D8B030D-6E8A-4147-A177-3AD203B41FA5}">
                      <a16:colId xmlns:a16="http://schemas.microsoft.com/office/drawing/2014/main" val="20003"/>
                    </a:ext>
                  </a:extLst>
                </a:gridCol>
                <a:gridCol w="2946400">
                  <a:extLst>
                    <a:ext uri="{9D8B030D-6E8A-4147-A177-3AD203B41FA5}">
                      <a16:colId xmlns:a16="http://schemas.microsoft.com/office/drawing/2014/main" val="20004"/>
                    </a:ext>
                  </a:extLst>
                </a:gridCol>
              </a:tblGrid>
              <a:tr h="609600">
                <a:tc>
                  <a:txBody>
                    <a:bodyPr/>
                    <a:lstStyle/>
                    <a:p>
                      <a:pPr algn="l"/>
                      <a:r>
                        <a:rPr lang="en-US" sz="1400" b="1" u="none" dirty="0">
                          <a:solidFill>
                            <a:srgbClr val="FFFFFF"/>
                          </a:solidFill>
                          <a:latin typeface="QuattrocentoSans" pitchFamily="34" charset="0"/>
                          <a:ea typeface="QuattrocentoSans" pitchFamily="34" charset="-122"/>
                          <a:cs typeface="QuattrocentoSans" pitchFamily="34" charset="-120"/>
                        </a:rPr>
                        <a:t>Sistem</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1B3A5C"/>
                    </a:solidFill>
                  </a:tcPr>
                </a:tc>
                <a:tc>
                  <a:txBody>
                    <a:bodyPr/>
                    <a:lstStyle/>
                    <a:p>
                      <a:pPr algn="l"/>
                      <a:r>
                        <a:rPr lang="en-US" sz="1400" b="1" u="none" dirty="0">
                          <a:solidFill>
                            <a:srgbClr val="FFFFFF"/>
                          </a:solidFill>
                          <a:latin typeface="QuattrocentoSans" pitchFamily="34" charset="0"/>
                          <a:ea typeface="QuattrocentoSans" pitchFamily="34" charset="-122"/>
                          <a:cs typeface="QuattrocentoSans" pitchFamily="34" charset="-120"/>
                        </a:rPr>
                        <a:t>Definisi</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1B3A5C"/>
                    </a:solidFill>
                  </a:tcPr>
                </a:tc>
                <a:tc>
                  <a:txBody>
                    <a:bodyPr/>
                    <a:lstStyle/>
                    <a:p>
                      <a:pPr algn="l"/>
                      <a:r>
                        <a:rPr lang="en-US" sz="1400" b="1" u="none" dirty="0">
                          <a:solidFill>
                            <a:srgbClr val="FFFFFF"/>
                          </a:solidFill>
                          <a:latin typeface="QuattrocentoSans" pitchFamily="34" charset="0"/>
                          <a:ea typeface="QuattrocentoSans" pitchFamily="34" charset="-122"/>
                          <a:cs typeface="QuattrocentoSans" pitchFamily="34" charset="-120"/>
                        </a:rPr>
                        <a:t>Kapasitas</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1B3A5C"/>
                    </a:solidFill>
                  </a:tcPr>
                </a:tc>
                <a:tc>
                  <a:txBody>
                    <a:bodyPr/>
                    <a:lstStyle/>
                    <a:p>
                      <a:pPr algn="l"/>
                      <a:r>
                        <a:rPr lang="en-US" sz="1400" b="1" u="none" dirty="0">
                          <a:solidFill>
                            <a:srgbClr val="FFFFFF"/>
                          </a:solidFill>
                          <a:latin typeface="QuattrocentoSans" pitchFamily="34" charset="0"/>
                          <a:ea typeface="QuattrocentoSans" pitchFamily="34" charset="-122"/>
                          <a:cs typeface="QuattrocentoSans" pitchFamily="34" charset="-120"/>
                        </a:rPr>
                        <a:t>Operator</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1B3A5C"/>
                    </a:solidFill>
                  </a:tcPr>
                </a:tc>
                <a:tc>
                  <a:txBody>
                    <a:bodyPr/>
                    <a:lstStyle/>
                    <a:p>
                      <a:pPr algn="l"/>
                      <a:r>
                        <a:rPr lang="en-US" sz="1400" b="1" u="none" dirty="0">
                          <a:solidFill>
                            <a:srgbClr val="FFFFFF"/>
                          </a:solidFill>
                          <a:latin typeface="QuattrocentoSans" pitchFamily="34" charset="0"/>
                          <a:ea typeface="QuattrocentoSans" pitchFamily="34" charset="-122"/>
                          <a:cs typeface="QuattrocentoSans" pitchFamily="34" charset="-120"/>
                        </a:rPr>
                        <a:t>Karakteristik</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1B3A5C"/>
                    </a:solidFill>
                  </a:tcPr>
                </a:tc>
                <a:extLst>
                  <a:ext uri="{0D108BD9-81ED-4DB2-BD59-A6C34878D82A}">
                    <a16:rowId xmlns:a16="http://schemas.microsoft.com/office/drawing/2014/main" val="10000"/>
                  </a:ext>
                </a:extLst>
              </a:tr>
              <a:tr h="927100">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Key System</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Central handset memungkinkan pemilihan jalur</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3 – 50 jalur telepon</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Tidak diperlukan</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Mandiri, fitur terbatas, usaha kecil</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927100">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PBX</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Private Branch Exchange dengan switchboard manual</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50 – 10.000 extension</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Diperlukan untuk panggilan masuk</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Skala besar, biaya tinggi, kontrol penuh</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extLst>
                  <a:ext uri="{0D108BD9-81ED-4DB2-BD59-A6C34878D82A}">
                    <a16:rowId xmlns:a16="http://schemas.microsoft.com/office/drawing/2014/main" val="10002"/>
                  </a:ext>
                </a:extLst>
              </a:tr>
              <a:tr h="927100">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PABX</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Private Automatic Branch Exchange — otomatis</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50 – 10.000 extension</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Hanya untuk masuk</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Paling luas digunakan, panggilan keluar mandiri</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927100">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Centrex</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Central Exchange — layanan dari provider telepon</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Flexible (provider-managed)</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Tidak diperlukan</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tc>
                  <a:txBody>
                    <a:bodyPr/>
                    <a:lstStyle/>
                    <a:p>
                      <a:pPr algn="l"/>
                      <a:r>
                        <a:rPr lang="en-US" sz="1400" u="none" dirty="0">
                          <a:solidFill>
                            <a:srgbClr val="2D2D2D"/>
                          </a:solidFill>
                          <a:latin typeface="QuattrocentoSans" pitchFamily="34" charset="0"/>
                          <a:ea typeface="QuattrocentoSans" pitchFamily="34" charset="-122"/>
                          <a:cs typeface="QuattrocentoSans" pitchFamily="34" charset="-120"/>
                        </a:rPr>
                        <a:t>Tanpa switchboard lokal, biaya operasional rendah</a:t>
                      </a:r>
                      <a:endParaRPr lang="en-US" sz="1400" dirty="0">
                        <a:latin typeface="QuattrocentoSans" charset="0"/>
                        <a:ea typeface="QuattrocentoSans" charset="0"/>
                        <a:cs typeface="QuattrocentoSans" charset="0"/>
                      </a:endParaRPr>
                    </a:p>
                  </a:txBody>
                  <a:tcPr marT="0" marB="0" anchor="ctr">
                    <a:lnL w="12700" cap="flat" cmpd="sng" algn="ctr">
                      <a:solidFill>
                        <a:srgbClr val="D1CBC0"/>
                      </a:solidFill>
                      <a:prstDash val="solid"/>
                      <a:round/>
                      <a:headEnd type="none" w="med" len="med"/>
                      <a:tailEnd type="none" w="med" len="med"/>
                    </a:lnL>
                    <a:lnR w="12700" cap="flat" cmpd="sng" algn="ctr">
                      <a:solidFill>
                        <a:srgbClr val="D1CBC0"/>
                      </a:solidFill>
                      <a:prstDash val="solid"/>
                      <a:round/>
                      <a:headEnd type="none" w="med" len="med"/>
                      <a:tailEnd type="none" w="med" len="med"/>
                    </a:lnR>
                    <a:lnT w="12700" cap="flat" cmpd="sng" algn="ctr">
                      <a:solidFill>
                        <a:srgbClr val="D1CBC0"/>
                      </a:solidFill>
                      <a:prstDash val="solid"/>
                      <a:round/>
                      <a:headEnd type="none" w="med" len="med"/>
                      <a:tailEnd type="none" w="med" len="med"/>
                    </a:lnT>
                    <a:lnB w="12700" cap="flat" cmpd="sng" algn="ctr">
                      <a:solidFill>
                        <a:srgbClr val="D1CBC0"/>
                      </a:solidFill>
                      <a:prstDash val="solid"/>
                      <a:round/>
                      <a:headEnd type="none" w="med" len="med"/>
                      <a:tailEnd type="none" w="med" len="med"/>
                    </a:lnB>
                    <a:solidFill>
                      <a:srgbClr val="EAE6DE"/>
                    </a:solidFill>
                  </a:tcPr>
                </a:tc>
                <a:extLst>
                  <a:ext uri="{0D108BD9-81ED-4DB2-BD59-A6C34878D82A}">
                    <a16:rowId xmlns:a16="http://schemas.microsoft.com/office/drawing/2014/main" val="10004"/>
                  </a:ext>
                </a:extLst>
              </a:tr>
            </a:tbl>
          </a:graphicData>
        </a:graphic>
      </p:graphicFrame>
      <p:sp>
        <p:nvSpPr>
          <p:cNvPr id="7" name="Text 4"/>
          <p:cNvSpPr/>
          <p:nvPr/>
        </p:nvSpPr>
        <p:spPr>
          <a:xfrm>
            <a:off x="762000" y="6096000"/>
            <a:ext cx="14732000" cy="1397000"/>
          </a:xfrm>
          <a:prstGeom prst="rect">
            <a:avLst/>
          </a:prstGeom>
          <a:noFill/>
          <a:ln/>
        </p:spPr>
        <p:txBody>
          <a:bodyPr wrap="square" lIns="0" tIns="0" rIns="0" bIns="0" rtlCol="0" anchor="t"/>
          <a:lstStyle/>
          <a:p>
            <a:pPr>
              <a:lnSpc>
                <a:spcPct val="150000"/>
              </a:lnSpc>
            </a:pPr>
            <a:r>
              <a:rPr lang="en-US" sz="1600" b="1" dirty="0">
                <a:solidFill>
                  <a:srgbClr val="2D2D2D"/>
                </a:solidFill>
                <a:latin typeface="Quattrocento Sans" pitchFamily="34" charset="0"/>
                <a:ea typeface="Quattrocento Sans" pitchFamily="34" charset="-122"/>
                <a:cs typeface="Quattrocento Sans" pitchFamily="34" charset="-120"/>
              </a:rPr>
              <a:t>Petty (1988)</a:t>
            </a:r>
            <a:r>
              <a:rPr lang="en-US" sz="1600" dirty="0">
                <a:solidFill>
                  <a:srgbClr val="2D2D2D"/>
                </a:solidFill>
                <a:latin typeface="Quattrocento Sans" pitchFamily="34" charset="0"/>
                <a:ea typeface="Quattrocento Sans" pitchFamily="34" charset="-122"/>
                <a:cs typeface="Quattrocento Sans" pitchFamily="34" charset="-120"/>
              </a:rPr>
              <a:t> dan </a:t>
            </a:r>
            <a:r>
              <a:rPr lang="en-US" sz="1600" b="1" dirty="0">
                <a:solidFill>
                  <a:srgbClr val="2D2D2D"/>
                </a:solidFill>
                <a:latin typeface="Quattrocento Sans" pitchFamily="34" charset="0"/>
                <a:ea typeface="Quattrocento Sans" pitchFamily="34" charset="-122"/>
                <a:cs typeface="Quattrocento Sans" pitchFamily="34" charset="-120"/>
              </a:rPr>
              <a:t>Rowe (2002)</a:t>
            </a:r>
            <a:r>
              <a:rPr lang="en-US" sz="1600" dirty="0">
                <a:solidFill>
                  <a:srgbClr val="2D2D2D"/>
                </a:solidFill>
                <a:latin typeface="Quattrocento Sans" pitchFamily="34" charset="0"/>
                <a:ea typeface="Quattrocento Sans" pitchFamily="34" charset="-122"/>
                <a:cs typeface="Quattrocento Sans" pitchFamily="34" charset="-120"/>
              </a:rPr>
              <a:t> menegaskan bahwa pemilihan sistem telepon perkantoran bergantung pada tiga faktor kritis: </a:t>
            </a:r>
            <a:r>
              <a:rPr lang="en-US" sz="1600" b="1" dirty="0">
                <a:solidFill>
                  <a:srgbClr val="C49A3B"/>
                </a:solidFill>
                <a:latin typeface="Quattrocento Sans" pitchFamily="34" charset="0"/>
                <a:ea typeface="Quattrocento Sans" pitchFamily="34" charset="-122"/>
                <a:cs typeface="Quattrocento Sans" pitchFamily="34" charset="-120"/>
              </a:rPr>
              <a:t>skala organisasi</a:t>
            </a:r>
            <a:r>
              <a:rPr lang="en-US" sz="1600" dirty="0">
                <a:solidFill>
                  <a:srgbClr val="2D2D2D"/>
                </a:solidFill>
                <a:latin typeface="Quattrocento Sans" pitchFamily="34" charset="0"/>
                <a:ea typeface="Quattrocento Sans" pitchFamily="34" charset="-122"/>
                <a:cs typeface="Quattrocento Sans" pitchFamily="34" charset="-120"/>
              </a:rPr>
              <a:t> (jumlah pegawai), </a:t>
            </a:r>
            <a:r>
              <a:rPr lang="en-US" sz="1600" b="1" dirty="0">
                <a:solidFill>
                  <a:srgbClr val="C49A3B"/>
                </a:solidFill>
                <a:latin typeface="Quattrocento Sans" pitchFamily="34" charset="0"/>
                <a:ea typeface="Quattrocento Sans" pitchFamily="34" charset="-122"/>
                <a:cs typeface="Quattrocento Sans" pitchFamily="34" charset="-120"/>
              </a:rPr>
              <a:t>volume panggilan</a:t>
            </a:r>
            <a:r>
              <a:rPr lang="en-US" sz="1600" dirty="0">
                <a:solidFill>
                  <a:srgbClr val="2D2D2D"/>
                </a:solidFill>
                <a:latin typeface="Quattrocento Sans" pitchFamily="34" charset="0"/>
                <a:ea typeface="Quattrocento Sans" pitchFamily="34" charset="-122"/>
                <a:cs typeface="Quattrocento Sans" pitchFamily="34" charset="-120"/>
              </a:rPr>
              <a:t> harian, dan </a:t>
            </a:r>
            <a:r>
              <a:rPr lang="en-US" sz="1600" b="1" dirty="0">
                <a:solidFill>
                  <a:srgbClr val="C49A3B"/>
                </a:solidFill>
                <a:latin typeface="Quattrocento Sans" pitchFamily="34" charset="0"/>
                <a:ea typeface="Quattrocento Sans" pitchFamily="34" charset="-122"/>
                <a:cs typeface="Quattrocento Sans" pitchFamily="34" charset="-120"/>
              </a:rPr>
              <a:t>kebutuhan fitur</a:t>
            </a:r>
            <a:r>
              <a:rPr lang="en-US" sz="1600" dirty="0">
                <a:solidFill>
                  <a:srgbClr val="2D2D2D"/>
                </a:solidFill>
                <a:latin typeface="Quattrocento Sans" pitchFamily="34" charset="0"/>
                <a:ea typeface="Quattrocento Sans" pitchFamily="34" charset="-122"/>
                <a:cs typeface="Quattrocento Sans" pitchFamily="34" charset="-120"/>
              </a:rPr>
              <a:t> (voicemail, conferencing, call forwarding). Key System cocok untuk startup, PABX untuk korporasi menengah, dan Centrex untuk organisasi yang menginginkan outsourcing infrastruktur telekomunikasi.</a:t>
            </a:r>
            <a:endParaRPr lang="en-US" sz="1600" dirty="0"/>
          </a:p>
        </p:txBody>
      </p:sp>
      <p:sp>
        <p:nvSpPr>
          <p:cNvPr id="9" name="Text 6"/>
          <p:cNvSpPr/>
          <p:nvPr/>
        </p:nvSpPr>
        <p:spPr>
          <a:xfrm>
            <a:off x="14478000" y="8636000"/>
            <a:ext cx="1016000" cy="304800"/>
          </a:xfrm>
          <a:prstGeom prst="rect">
            <a:avLst/>
          </a:prstGeom>
          <a:noFill/>
          <a:ln/>
        </p:spPr>
        <p:txBody>
          <a:bodyPr wrap="none" lIns="0" tIns="0" rIns="0" bIns="0" rtlCol="0" anchor="ctr"/>
          <a:lstStyle/>
          <a:p>
            <a:pPr algn="r">
              <a:lnSpc>
                <a:spcPct val="140000"/>
              </a:lnSpc>
            </a:pPr>
            <a:r>
              <a:rPr lang="en-US" sz="1300" dirty="0">
                <a:solidFill>
                  <a:srgbClr val="6B7B8D"/>
                </a:solidFill>
                <a:latin typeface="QuattrocentoSans" pitchFamily="34" charset="0"/>
                <a:ea typeface="QuattrocentoSans" pitchFamily="34" charset="-122"/>
                <a:cs typeface="QuattrocentoSans" pitchFamily="34" charset="-120"/>
              </a:rPr>
              <a:t>10</a:t>
            </a:r>
            <a:endParaRPr lang="en-US" sz="1300" dirty="0"/>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name="Slide 11">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16256000" cy="457200"/>
          </a:xfrm>
          <a:prstGeom prst="rect">
            <a:avLst/>
          </a:prstGeom>
          <a:solidFill>
            <a:srgbClr val="1B3A5C"/>
          </a:solidFill>
          <a:ln/>
        </p:spPr>
      </p:sp>
      <p:sp>
        <p:nvSpPr>
          <p:cNvPr id="3" name="Text 1"/>
          <p:cNvSpPr/>
          <p:nvPr/>
        </p:nvSpPr>
        <p:spPr>
          <a:xfrm>
            <a:off x="762000" y="0"/>
            <a:ext cx="14732000" cy="457200"/>
          </a:xfrm>
          <a:prstGeom prst="rect">
            <a:avLst/>
          </a:prstGeom>
          <a:noFill/>
          <a:ln/>
        </p:spPr>
        <p:txBody>
          <a:bodyPr wrap="none" lIns="0" tIns="0" rIns="0" bIns="0" rtlCol="0" anchor="ctr"/>
          <a:lstStyle/>
          <a:p>
            <a:pPr algn="ctr">
              <a:lnSpc>
                <a:spcPct val="120000"/>
              </a:lnSpc>
            </a:pPr>
            <a:r>
              <a:rPr lang="en-US" sz="1200" dirty="0">
                <a:solidFill>
                  <a:srgbClr val="FFFFFF"/>
                </a:solidFill>
                <a:latin typeface="QuattrocentoSans" pitchFamily="34" charset="0"/>
                <a:ea typeface="QuattrocentoSans" pitchFamily="34" charset="-122"/>
                <a:cs typeface="QuattrocentoSans" pitchFamily="34" charset="-120"/>
              </a:rPr>
              <a:t>Telekomunikasi | Jaringan Komunikasi | </a:t>
            </a:r>
            <a:r>
              <a:rPr lang="en-US" sz="1200" dirty="0">
                <a:solidFill>
                  <a:srgbClr val="C49A3B"/>
                </a:solidFill>
                <a:latin typeface="QuattrocentoSans" pitchFamily="34" charset="0"/>
                <a:ea typeface="QuattrocentoSans" pitchFamily="34" charset="-122"/>
                <a:cs typeface="QuattrocentoSans" pitchFamily="34" charset="-120"/>
              </a:rPr>
              <a:t>Telepon</a:t>
            </a:r>
            <a:r>
              <a:rPr lang="en-US" sz="1200" dirty="0">
                <a:solidFill>
                  <a:srgbClr val="FFFFFF"/>
                </a:solidFill>
                <a:latin typeface="QuattrocentoSans" pitchFamily="34" charset="0"/>
                <a:ea typeface="QuattrocentoSans" pitchFamily="34" charset="-122"/>
                <a:cs typeface="QuattrocentoSans" pitchFamily="34" charset="-120"/>
              </a:rPr>
              <a:t> | Internet | Telecommuting | Manajemen Pelayanan</a:t>
            </a:r>
            <a:endParaRPr lang="en-US" sz="1200" dirty="0"/>
          </a:p>
        </p:txBody>
      </p:sp>
      <p:sp>
        <p:nvSpPr>
          <p:cNvPr id="4" name="Shape 2"/>
          <p:cNvSpPr/>
          <p:nvPr/>
        </p:nvSpPr>
        <p:spPr>
          <a:xfrm>
            <a:off x="762000" y="711200"/>
            <a:ext cx="50800" cy="355600"/>
          </a:xfrm>
          <a:prstGeom prst="rect">
            <a:avLst/>
          </a:prstGeom>
          <a:solidFill>
            <a:srgbClr val="C49A3B"/>
          </a:solidFill>
          <a:ln/>
        </p:spPr>
      </p:sp>
      <p:sp>
        <p:nvSpPr>
          <p:cNvPr id="5" name="Text 3"/>
          <p:cNvSpPr/>
          <p:nvPr/>
        </p:nvSpPr>
        <p:spPr>
          <a:xfrm>
            <a:off x="965200" y="660400"/>
            <a:ext cx="8890000" cy="457200"/>
          </a:xfrm>
          <a:prstGeom prst="rect">
            <a:avLst/>
          </a:prstGeom>
          <a:noFill/>
          <a:ln/>
        </p:spPr>
        <p:txBody>
          <a:bodyPr wrap="none" lIns="0" tIns="0" rIns="0" bIns="0" rtlCol="0" anchor="ctr"/>
          <a:lstStyle/>
          <a:p>
            <a:pPr>
              <a:lnSpc>
                <a:spcPct val="130000"/>
              </a:lnSpc>
            </a:pPr>
            <a:r>
              <a:rPr lang="en-US" sz="2800" dirty="0">
                <a:solidFill>
                  <a:srgbClr val="1B3A5C"/>
                </a:solidFill>
                <a:latin typeface="Unna" pitchFamily="34" charset="0"/>
                <a:ea typeface="Unna" pitchFamily="34" charset="-122"/>
                <a:cs typeface="Unna" pitchFamily="34" charset="-120"/>
              </a:rPr>
              <a:t>Evolusi Menuju VoIP dan Telephony Digital</a:t>
            </a:r>
            <a:endParaRPr lang="en-US" sz="2800" dirty="0"/>
          </a:p>
        </p:txBody>
      </p:sp>
      <p:sp>
        <p:nvSpPr>
          <p:cNvPr id="6" name="Text 4"/>
          <p:cNvSpPr/>
          <p:nvPr/>
        </p:nvSpPr>
        <p:spPr>
          <a:xfrm>
            <a:off x="762000" y="1397000"/>
            <a:ext cx="7620000" cy="3873500"/>
          </a:xfrm>
          <a:prstGeom prst="rect">
            <a:avLst/>
          </a:prstGeom>
          <a:noFill/>
          <a:ln/>
        </p:spPr>
        <p:txBody>
          <a:bodyPr wrap="square" lIns="0" tIns="0" rIns="0" bIns="0" rtlCol="0" anchor="t"/>
          <a:lstStyle/>
          <a:p>
            <a:pPr>
              <a:lnSpc>
                <a:spcPct val="150000"/>
              </a:lnSpc>
            </a:pPr>
            <a:r>
              <a:rPr lang="en-US" sz="1600" b="1" dirty="0">
                <a:solidFill>
                  <a:srgbClr val="2D2D2D"/>
                </a:solidFill>
                <a:latin typeface="Quattrocento Sans" pitchFamily="34" charset="0"/>
                <a:ea typeface="Quattrocento Sans" pitchFamily="34" charset="-122"/>
                <a:cs typeface="Quattrocento Sans" pitchFamily="34" charset="-120"/>
              </a:rPr>
              <a:t>Voice over Internet Protocol (VoIP)</a:t>
            </a:r>
            <a:r>
              <a:rPr lang="en-US" sz="1600" dirty="0">
                <a:solidFill>
                  <a:srgbClr val="2D2D2D"/>
                </a:solidFill>
                <a:latin typeface="Quattrocento Sans" pitchFamily="34" charset="0"/>
                <a:ea typeface="Quattrocento Sans" pitchFamily="34" charset="-122"/>
                <a:cs typeface="Quattrocento Sans" pitchFamily="34" charset="-120"/>
              </a:rPr>
              <a:t> merepresentasikan paradigma baru dalam telekomunikasi perkantoran. Berbeda dengan sistem circuit-switching tradisional, VoIP menggunakan </a:t>
            </a:r>
            <a:r>
              <a:rPr lang="en-US" sz="1600" b="1" dirty="0">
                <a:solidFill>
                  <a:srgbClr val="2D2D2D"/>
                </a:solidFill>
                <a:latin typeface="Quattrocento Sans" pitchFamily="34" charset="0"/>
                <a:ea typeface="Quattrocento Sans" pitchFamily="34" charset="-122"/>
                <a:cs typeface="Quattrocento Sans" pitchFamily="34" charset="-120"/>
              </a:rPr>
              <a:t>packet-switching</a:t>
            </a:r>
            <a:r>
              <a:rPr lang="en-US" sz="1600" dirty="0">
                <a:solidFill>
                  <a:srgbClr val="2D2D2D"/>
                </a:solidFill>
                <a:latin typeface="Quattrocento Sans" pitchFamily="34" charset="0"/>
                <a:ea typeface="Quattrocento Sans" pitchFamily="34" charset="-122"/>
                <a:cs typeface="Quattrocento Sans" pitchFamily="34" charset="-120"/>
              </a:rPr>
              <a:t> untuk mentransmisikan data suara via internet.</a:t>
            </a:r>
            <a:endParaRPr lang="en-US" sz="1600" dirty="0"/>
          </a:p>
          <a:p>
            <a:pPr>
              <a:lnSpc>
                <a:spcPct val="150000"/>
              </a:lnSpc>
              <a:spcBef>
                <a:spcPts val="800"/>
              </a:spcBef>
            </a:pPr>
            <a:r>
              <a:rPr lang="en-US" sz="1600" dirty="0">
                <a:solidFill>
                  <a:srgbClr val="2D2D2D"/>
                </a:solidFill>
                <a:latin typeface="Quattrocento Sans" pitchFamily="34" charset="0"/>
                <a:ea typeface="Quattrocento Sans" pitchFamily="34" charset="-122"/>
                <a:cs typeface="Quattrocento Sans" pitchFamily="34" charset="-120"/>
              </a:rPr>
              <a:t>Proses konversi suara dalam VoIP:</a:t>
            </a:r>
            <a:endParaRPr lang="en-US" sz="1600" dirty="0"/>
          </a:p>
          <a:p>
            <a:pPr>
              <a:lnSpc>
                <a:spcPct val="150000"/>
              </a:lnSpc>
            </a:pPr>
            <a:r>
              <a:rPr lang="en-US" sz="1600" dirty="0">
                <a:solidFill>
                  <a:srgbClr val="C49A3B"/>
                </a:solidFill>
                <a:latin typeface="Quattrocento Sans" pitchFamily="34" charset="0"/>
                <a:ea typeface="Quattrocento Sans" pitchFamily="34" charset="-122"/>
                <a:cs typeface="Quattrocento Sans" pitchFamily="34" charset="-120"/>
              </a:rPr>
              <a:t>1.</a:t>
            </a:r>
            <a:r>
              <a:rPr lang="en-US" sz="1600" dirty="0">
                <a:solidFill>
                  <a:srgbClr val="2D2D2D"/>
                </a:solidFill>
                <a:latin typeface="Quattrocento Sans" pitchFamily="34" charset="0"/>
                <a:ea typeface="Quattrocento Sans" pitchFamily="34" charset="-122"/>
                <a:cs typeface="Quattrocento Sans" pitchFamily="34" charset="-120"/>
              </a:rPr>
              <a:t> Sampel suara diubah menjadi nilai numerik</a:t>
            </a:r>
            <a:endParaRPr lang="en-US" sz="1600" dirty="0"/>
          </a:p>
          <a:p>
            <a:pPr>
              <a:lnSpc>
                <a:spcPct val="150000"/>
              </a:lnSpc>
            </a:pPr>
            <a:r>
              <a:rPr lang="en-US" sz="1600" dirty="0">
                <a:solidFill>
                  <a:srgbClr val="C49A3B"/>
                </a:solidFill>
                <a:latin typeface="Quattrocento Sans" pitchFamily="34" charset="0"/>
                <a:ea typeface="Quattrocento Sans" pitchFamily="34" charset="-122"/>
                <a:cs typeface="Quattrocento Sans" pitchFamily="34" charset="-120"/>
              </a:rPr>
              <a:t>2.</a:t>
            </a:r>
            <a:r>
              <a:rPr lang="en-US" sz="1600" dirty="0">
                <a:solidFill>
                  <a:srgbClr val="2D2D2D"/>
                </a:solidFill>
                <a:latin typeface="Quattrocento Sans" pitchFamily="34" charset="0"/>
                <a:ea typeface="Quattrocento Sans" pitchFamily="34" charset="-122"/>
                <a:cs typeface="Quattrocento Sans" pitchFamily="34" charset="-120"/>
              </a:rPr>
              <a:t> Konversi ke kode biner (binary)</a:t>
            </a:r>
            <a:endParaRPr lang="en-US" sz="1600" dirty="0"/>
          </a:p>
          <a:p>
            <a:pPr>
              <a:lnSpc>
                <a:spcPct val="150000"/>
              </a:lnSpc>
            </a:pPr>
            <a:r>
              <a:rPr lang="en-US" sz="1600" dirty="0">
                <a:solidFill>
                  <a:srgbClr val="C49A3B"/>
                </a:solidFill>
                <a:latin typeface="Quattrocento Sans" pitchFamily="34" charset="0"/>
                <a:ea typeface="Quattrocento Sans" pitchFamily="34" charset="-122"/>
                <a:cs typeface="Quattrocento Sans" pitchFamily="34" charset="-120"/>
              </a:rPr>
              <a:t>3.</a:t>
            </a:r>
            <a:r>
              <a:rPr lang="en-US" sz="1600" dirty="0">
                <a:solidFill>
                  <a:srgbClr val="2D2D2D"/>
                </a:solidFill>
                <a:latin typeface="Quattrocento Sans" pitchFamily="34" charset="0"/>
                <a:ea typeface="Quattrocento Sans" pitchFamily="34" charset="-122"/>
                <a:cs typeface="Quattrocento Sans" pitchFamily="34" charset="-120"/>
              </a:rPr>
              <a:t> Pengelompokan dalam packet dengan routing info</a:t>
            </a:r>
            <a:endParaRPr lang="en-US" sz="1600" dirty="0"/>
          </a:p>
          <a:p>
            <a:pPr>
              <a:lnSpc>
                <a:spcPct val="150000"/>
              </a:lnSpc>
            </a:pPr>
            <a:r>
              <a:rPr lang="en-US" sz="1600" dirty="0">
                <a:solidFill>
                  <a:srgbClr val="C49A3B"/>
                </a:solidFill>
                <a:latin typeface="Quattrocento Sans" pitchFamily="34" charset="0"/>
                <a:ea typeface="Quattrocento Sans" pitchFamily="34" charset="-122"/>
                <a:cs typeface="Quattrocento Sans" pitchFamily="34" charset="-120"/>
              </a:rPr>
              <a:t>4.</a:t>
            </a:r>
            <a:r>
              <a:rPr lang="en-US" sz="1600" dirty="0">
                <a:solidFill>
                  <a:srgbClr val="2D2D2D"/>
                </a:solidFill>
                <a:latin typeface="Quattrocento Sans" pitchFamily="34" charset="0"/>
                <a:ea typeface="Quattrocento Sans" pitchFamily="34" charset="-122"/>
                <a:cs typeface="Quattrocento Sans" pitchFamily="34" charset="-120"/>
              </a:rPr>
              <a:t> Transmisi via IP network ke penerima</a:t>
            </a:r>
            <a:endParaRPr lang="en-US" sz="1600" dirty="0"/>
          </a:p>
        </p:txBody>
      </p:sp>
      <p:sp>
        <p:nvSpPr>
          <p:cNvPr id="7" name="Text 5"/>
          <p:cNvSpPr/>
          <p:nvPr/>
        </p:nvSpPr>
        <p:spPr>
          <a:xfrm>
            <a:off x="8890000" y="1397000"/>
            <a:ext cx="6604000" cy="3556000"/>
          </a:xfrm>
          <a:prstGeom prst="rect">
            <a:avLst/>
          </a:prstGeom>
          <a:noFill/>
          <a:ln/>
        </p:spPr>
        <p:txBody>
          <a:bodyPr wrap="square" lIns="0" tIns="0" rIns="0" bIns="0" rtlCol="0" anchor="t"/>
          <a:lstStyle/>
          <a:p>
            <a:pPr>
              <a:lnSpc>
                <a:spcPct val="160000"/>
              </a:lnSpc>
            </a:pPr>
            <a:r>
              <a:rPr lang="en-US" sz="1800" b="1" dirty="0">
                <a:solidFill>
                  <a:srgbClr val="2D2D2D"/>
                </a:solidFill>
                <a:latin typeface="QuattrocentoSans" pitchFamily="34" charset="0"/>
                <a:ea typeface="QuattrocentoSans" pitchFamily="34" charset="-122"/>
                <a:cs typeface="QuattrocentoSans" pitchFamily="34" charset="-120"/>
              </a:rPr>
              <a:t>Keunggulan VoIP untuk Perkantoran:</a:t>
            </a:r>
            <a:endParaRPr lang="en-US" sz="1800" dirty="0"/>
          </a:p>
          <a:p>
            <a:pPr>
              <a:lnSpc>
                <a:spcPct val="160000"/>
              </a:lnSpc>
              <a:spcBef>
                <a:spcPts val="800"/>
              </a:spcBef>
            </a:pPr>
            <a:r>
              <a:rPr lang="en-US" sz="1800" dirty="0">
                <a:solidFill>
                  <a:srgbClr val="C49A3B"/>
                </a:solidFill>
                <a:latin typeface="QuattrocentoSans" pitchFamily="34" charset="0"/>
                <a:ea typeface="QuattrocentoSans" pitchFamily="34" charset="-122"/>
                <a:cs typeface="QuattrocentoSans" pitchFamily="34" charset="-120"/>
              </a:rPr>
              <a:t>■</a:t>
            </a:r>
            <a:r>
              <a:rPr lang="en-US" sz="1800" dirty="0">
                <a:solidFill>
                  <a:srgbClr val="2D2D2D"/>
                </a:solidFill>
                <a:latin typeface="QuattrocentoSans" pitchFamily="34" charset="0"/>
                <a:ea typeface="QuattrocentoSans" pitchFamily="34" charset="-122"/>
                <a:cs typeface="QuattrocentoSans" pitchFamily="34" charset="-120"/>
              </a:rPr>
              <a:t> </a:t>
            </a:r>
            <a:r>
              <a:rPr lang="en-US" sz="1800" b="1" dirty="0">
                <a:solidFill>
                  <a:srgbClr val="2D2D2D"/>
                </a:solidFill>
                <a:latin typeface="QuattrocentoSans" pitchFamily="34" charset="0"/>
                <a:ea typeface="QuattrocentoSans" pitchFamily="34" charset="-122"/>
                <a:cs typeface="QuattrocentoSans" pitchFamily="34" charset="-120"/>
              </a:rPr>
              <a:t>Cost-efficiency</a:t>
            </a:r>
            <a:r>
              <a:rPr lang="en-US" sz="1800" dirty="0">
                <a:solidFill>
                  <a:srgbClr val="2D2D2D"/>
                </a:solidFill>
                <a:latin typeface="QuattrocentoSans" pitchFamily="34" charset="0"/>
                <a:ea typeface="QuattrocentoSans" pitchFamily="34" charset="-122"/>
                <a:cs typeface="QuattrocentoSans" pitchFamily="34" charset="-120"/>
              </a:rPr>
              <a:t> — biaya panggilan jauh lebih rendah</a:t>
            </a:r>
            <a:endParaRPr lang="en-US" sz="1800" dirty="0"/>
          </a:p>
          <a:p>
            <a:pPr>
              <a:lnSpc>
                <a:spcPct val="160000"/>
              </a:lnSpc>
            </a:pPr>
            <a:r>
              <a:rPr lang="en-US" sz="1800" dirty="0">
                <a:solidFill>
                  <a:srgbClr val="C49A3B"/>
                </a:solidFill>
                <a:latin typeface="QuattrocentoSans" pitchFamily="34" charset="0"/>
                <a:ea typeface="QuattrocentoSans" pitchFamily="34" charset="-122"/>
                <a:cs typeface="QuattrocentoSans" pitchFamily="34" charset="-120"/>
              </a:rPr>
              <a:t>■</a:t>
            </a:r>
            <a:r>
              <a:rPr lang="en-US" sz="1800" dirty="0">
                <a:solidFill>
                  <a:srgbClr val="2D2D2D"/>
                </a:solidFill>
                <a:latin typeface="QuattrocentoSans" pitchFamily="34" charset="0"/>
                <a:ea typeface="QuattrocentoSans" pitchFamily="34" charset="-122"/>
                <a:cs typeface="QuattrocentoSans" pitchFamily="34" charset="-120"/>
              </a:rPr>
              <a:t> </a:t>
            </a:r>
            <a:r>
              <a:rPr lang="en-US" sz="1800" b="1" dirty="0">
                <a:solidFill>
                  <a:srgbClr val="2D2D2D"/>
                </a:solidFill>
                <a:latin typeface="QuattrocentoSans" pitchFamily="34" charset="0"/>
                <a:ea typeface="QuattrocentoSans" pitchFamily="34" charset="-122"/>
                <a:cs typeface="QuattrocentoSans" pitchFamily="34" charset="-120"/>
              </a:rPr>
              <a:t>Multimedia integration</a:t>
            </a:r>
            <a:r>
              <a:rPr lang="en-US" sz="1800" dirty="0">
                <a:solidFill>
                  <a:srgbClr val="2D2D2D"/>
                </a:solidFill>
                <a:latin typeface="QuattrocentoSans" pitchFamily="34" charset="0"/>
                <a:ea typeface="QuattrocentoSans" pitchFamily="34" charset="-122"/>
                <a:cs typeface="QuattrocentoSans" pitchFamily="34" charset="-120"/>
              </a:rPr>
              <a:t> — voicemail-to-email, video call</a:t>
            </a:r>
            <a:endParaRPr lang="en-US" sz="1800" dirty="0"/>
          </a:p>
          <a:p>
            <a:pPr>
              <a:lnSpc>
                <a:spcPct val="160000"/>
              </a:lnSpc>
            </a:pPr>
            <a:r>
              <a:rPr lang="en-US" sz="1800" dirty="0">
                <a:solidFill>
                  <a:srgbClr val="C49A3B"/>
                </a:solidFill>
                <a:latin typeface="QuattrocentoSans" pitchFamily="34" charset="0"/>
                <a:ea typeface="QuattrocentoSans" pitchFamily="34" charset="-122"/>
                <a:cs typeface="QuattrocentoSans" pitchFamily="34" charset="-120"/>
              </a:rPr>
              <a:t>■</a:t>
            </a:r>
            <a:r>
              <a:rPr lang="en-US" sz="1800" dirty="0">
                <a:solidFill>
                  <a:srgbClr val="2D2D2D"/>
                </a:solidFill>
                <a:latin typeface="QuattrocentoSans" pitchFamily="34" charset="0"/>
                <a:ea typeface="QuattrocentoSans" pitchFamily="34" charset="-122"/>
                <a:cs typeface="QuattrocentoSans" pitchFamily="34" charset="-120"/>
              </a:rPr>
              <a:t> </a:t>
            </a:r>
            <a:r>
              <a:rPr lang="en-US" sz="1800" b="1" dirty="0">
                <a:solidFill>
                  <a:srgbClr val="2D2D2D"/>
                </a:solidFill>
                <a:latin typeface="QuattrocentoSans" pitchFamily="34" charset="0"/>
                <a:ea typeface="QuattrocentoSans" pitchFamily="34" charset="-122"/>
                <a:cs typeface="QuattrocentoSans" pitchFamily="34" charset="-120"/>
              </a:rPr>
              <a:t>Remote working</a:t>
            </a:r>
            <a:r>
              <a:rPr lang="en-US" sz="1800" dirty="0">
                <a:solidFill>
                  <a:srgbClr val="2D2D2D"/>
                </a:solidFill>
                <a:latin typeface="QuattrocentoSans" pitchFamily="34" charset="0"/>
                <a:ea typeface="QuattrocentoSans" pitchFamily="34" charset="-122"/>
                <a:cs typeface="QuattrocentoSans" pitchFamily="34" charset="-120"/>
              </a:rPr>
              <a:t> — panggilan dari mana saja dengan internet</a:t>
            </a:r>
            <a:endParaRPr lang="en-US" sz="1800" dirty="0"/>
          </a:p>
          <a:p>
            <a:pPr>
              <a:lnSpc>
                <a:spcPct val="160000"/>
              </a:lnSpc>
            </a:pPr>
            <a:r>
              <a:rPr lang="en-US" sz="1800" dirty="0">
                <a:solidFill>
                  <a:srgbClr val="C49A3B"/>
                </a:solidFill>
                <a:latin typeface="QuattrocentoSans" pitchFamily="34" charset="0"/>
                <a:ea typeface="QuattrocentoSans" pitchFamily="34" charset="-122"/>
                <a:cs typeface="QuattrocentoSans" pitchFamily="34" charset="-120"/>
              </a:rPr>
              <a:t>■</a:t>
            </a:r>
            <a:r>
              <a:rPr lang="en-US" sz="1800" dirty="0">
                <a:solidFill>
                  <a:srgbClr val="2D2D2D"/>
                </a:solidFill>
                <a:latin typeface="QuattrocentoSans" pitchFamily="34" charset="0"/>
                <a:ea typeface="QuattrocentoSans" pitchFamily="34" charset="-122"/>
                <a:cs typeface="QuattrocentoSans" pitchFamily="34" charset="-120"/>
              </a:rPr>
              <a:t> </a:t>
            </a:r>
            <a:r>
              <a:rPr lang="en-US" sz="1800" b="1" dirty="0">
                <a:solidFill>
                  <a:srgbClr val="2D2D2D"/>
                </a:solidFill>
                <a:latin typeface="QuattrocentoSans" pitchFamily="34" charset="0"/>
                <a:ea typeface="QuattrocentoSans" pitchFamily="34" charset="-122"/>
                <a:cs typeface="QuattrocentoSans" pitchFamily="34" charset="-120"/>
              </a:rPr>
              <a:t>Scalability</a:t>
            </a:r>
            <a:r>
              <a:rPr lang="en-US" sz="1800" dirty="0">
                <a:solidFill>
                  <a:srgbClr val="2D2D2D"/>
                </a:solidFill>
                <a:latin typeface="QuattrocentoSans" pitchFamily="34" charset="0"/>
                <a:ea typeface="QuattrocentoSans" pitchFamily="34" charset="-122"/>
                <a:cs typeface="QuattrocentoSans" pitchFamily="34" charset="-120"/>
              </a:rPr>
              <a:t> — tambah extension tanpa kabel baru</a:t>
            </a:r>
            <a:endParaRPr lang="en-US" sz="1800" dirty="0"/>
          </a:p>
          <a:p>
            <a:pPr>
              <a:lnSpc>
                <a:spcPct val="160000"/>
              </a:lnSpc>
            </a:pPr>
            <a:r>
              <a:rPr lang="en-US" sz="1800" dirty="0">
                <a:solidFill>
                  <a:srgbClr val="C49A3B"/>
                </a:solidFill>
                <a:latin typeface="QuattrocentoSans" pitchFamily="34" charset="0"/>
                <a:ea typeface="QuattrocentoSans" pitchFamily="34" charset="-122"/>
                <a:cs typeface="QuattrocentoSans" pitchFamily="34" charset="-120"/>
              </a:rPr>
              <a:t>■</a:t>
            </a:r>
            <a:r>
              <a:rPr lang="en-US" sz="1800" dirty="0">
                <a:solidFill>
                  <a:srgbClr val="2D2D2D"/>
                </a:solidFill>
                <a:latin typeface="QuattrocentoSans" pitchFamily="34" charset="0"/>
                <a:ea typeface="QuattrocentoSans" pitchFamily="34" charset="-122"/>
                <a:cs typeface="QuattrocentoSans" pitchFamily="34" charset="-120"/>
              </a:rPr>
              <a:t> </a:t>
            </a:r>
            <a:r>
              <a:rPr lang="en-US" sz="1800" b="1" dirty="0">
                <a:solidFill>
                  <a:srgbClr val="2D2D2D"/>
                </a:solidFill>
                <a:latin typeface="QuattrocentoSans" pitchFamily="34" charset="0"/>
                <a:ea typeface="QuattrocentoSans" pitchFamily="34" charset="-122"/>
                <a:cs typeface="QuattrocentoSans" pitchFamily="34" charset="-120"/>
              </a:rPr>
              <a:t>Integration</a:t>
            </a:r>
            <a:r>
              <a:rPr lang="en-US" sz="1800" dirty="0">
                <a:solidFill>
                  <a:srgbClr val="2D2D2D"/>
                </a:solidFill>
                <a:latin typeface="QuattrocentoSans" pitchFamily="34" charset="0"/>
                <a:ea typeface="QuattrocentoSans" pitchFamily="34" charset="-122"/>
                <a:cs typeface="QuattrocentoSans" pitchFamily="34" charset="-120"/>
              </a:rPr>
              <a:t> — CRM, email, calendar dalam satu platform</a:t>
            </a:r>
            <a:endParaRPr lang="en-US" sz="1800" dirty="0"/>
          </a:p>
        </p:txBody>
      </p:sp>
      <p:sp>
        <p:nvSpPr>
          <p:cNvPr id="8" name="Shape 6"/>
          <p:cNvSpPr/>
          <p:nvPr/>
        </p:nvSpPr>
        <p:spPr>
          <a:xfrm>
            <a:off x="762000" y="5334000"/>
            <a:ext cx="14732000" cy="1524000"/>
          </a:xfrm>
          <a:prstGeom prst="rect">
            <a:avLst/>
          </a:prstGeom>
          <a:solidFill>
            <a:srgbClr val="EAE6DE"/>
          </a:solidFill>
          <a:ln/>
        </p:spPr>
      </p:sp>
      <p:sp>
        <p:nvSpPr>
          <p:cNvPr id="9" name="Text 7"/>
          <p:cNvSpPr/>
          <p:nvPr/>
        </p:nvSpPr>
        <p:spPr>
          <a:xfrm>
            <a:off x="1016000" y="5461000"/>
            <a:ext cx="14224000" cy="1270000"/>
          </a:xfrm>
          <a:prstGeom prst="rect">
            <a:avLst/>
          </a:prstGeom>
          <a:noFill/>
          <a:ln/>
        </p:spPr>
        <p:txBody>
          <a:bodyPr wrap="square" lIns="0" tIns="0" rIns="0" bIns="0" rtlCol="0" anchor="ctr"/>
          <a:lstStyle/>
          <a:p>
            <a:pPr>
              <a:lnSpc>
                <a:spcPct val="150000"/>
              </a:lnSpc>
            </a:pPr>
            <a:r>
              <a:rPr lang="en-US" sz="1800" i="1" dirty="0">
                <a:solidFill>
                  <a:srgbClr val="2D2D2D"/>
                </a:solidFill>
                <a:latin typeface="Quattrocento Sans" pitchFamily="34" charset="0"/>
                <a:ea typeface="Quattrocento Sans" pitchFamily="34" charset="-122"/>
                <a:cs typeface="Quattrocento Sans" pitchFamily="34" charset="-120"/>
              </a:rPr>
              <a:t>"IP-based voice akan menggantikan PSTN tradisional melalui tiga fase evolusi: (1) cheaper transport, (2) functionality independent of transport, dan (3) full IP integration. Soft PBX dan IP Centrex menjadi solusi transisi dominan bagi enterprise."</a:t>
            </a:r>
            <a:endParaRPr lang="en-US" sz="1600" dirty="0"/>
          </a:p>
          <a:p>
            <a:pPr algn="r">
              <a:lnSpc>
                <a:spcPct val="150000"/>
              </a:lnSpc>
              <a:spcBef>
                <a:spcPts val="400"/>
              </a:spcBef>
            </a:pPr>
            <a:r>
              <a:rPr lang="en-US" sz="1400" dirty="0">
                <a:solidFill>
                  <a:srgbClr val="6B7B8D"/>
                </a:solidFill>
                <a:latin typeface="Quattrocento Sans" pitchFamily="34" charset="0"/>
                <a:ea typeface="Quattrocento Sans" pitchFamily="34" charset="-122"/>
                <a:cs typeface="Quattrocento Sans" pitchFamily="34" charset="-120"/>
              </a:rPr>
              <a:t>— OECD (2002)</a:t>
            </a:r>
            <a:endParaRPr lang="en-US" sz="1600" dirty="0"/>
          </a:p>
        </p:txBody>
      </p:sp>
      <p:sp>
        <p:nvSpPr>
          <p:cNvPr id="10" name="Text 8"/>
          <p:cNvSpPr/>
          <p:nvPr/>
        </p:nvSpPr>
        <p:spPr>
          <a:xfrm>
            <a:off x="762000" y="7112000"/>
            <a:ext cx="14732000" cy="1270000"/>
          </a:xfrm>
          <a:prstGeom prst="rect">
            <a:avLst/>
          </a:prstGeom>
          <a:noFill/>
          <a:ln/>
        </p:spPr>
        <p:txBody>
          <a:bodyPr wrap="square" lIns="0" tIns="0" rIns="0" bIns="0" rtlCol="0" anchor="t"/>
          <a:lstStyle/>
          <a:p>
            <a:pPr>
              <a:lnSpc>
                <a:spcPct val="150000"/>
              </a:lnSpc>
            </a:pPr>
            <a:r>
              <a:rPr lang="en-US" sz="1600" b="1" dirty="0">
                <a:solidFill>
                  <a:srgbClr val="2D2D2D"/>
                </a:solidFill>
                <a:latin typeface="Quattrocento Sans" pitchFamily="34" charset="0"/>
                <a:ea typeface="Quattrocento Sans" pitchFamily="34" charset="-122"/>
                <a:cs typeface="Quattrocento Sans" pitchFamily="34" charset="-120"/>
              </a:rPr>
              <a:t>Transisi Menuju IP Telephony.</a:t>
            </a:r>
            <a:r>
              <a:rPr lang="en-US" sz="1600" dirty="0">
                <a:solidFill>
                  <a:srgbClr val="2D2D2D"/>
                </a:solidFill>
                <a:latin typeface="Quattrocento Sans" pitchFamily="34" charset="0"/>
                <a:ea typeface="Quattrocento Sans" pitchFamily="34" charset="-122"/>
                <a:cs typeface="Quattrocento Sans" pitchFamily="34" charset="-120"/>
              </a:rPr>
              <a:t> Pavlov Media (2024) mencatat bahwa POTS (Plain Old Telephone Service) kini hanya digunakan untuk layanan darurat karena kebal terhadap pemadaman listrik. PBX tradisional pensiun karena biaya perawatan tinggi, sementara VoIP menjadi standar de facto untuk komunikasi bisnis modern.</a:t>
            </a:r>
            <a:endParaRPr lang="en-US" sz="1600" dirty="0"/>
          </a:p>
        </p:txBody>
      </p:sp>
      <p:sp>
        <p:nvSpPr>
          <p:cNvPr id="12" name="Text 10"/>
          <p:cNvSpPr/>
          <p:nvPr/>
        </p:nvSpPr>
        <p:spPr>
          <a:xfrm>
            <a:off x="14478000" y="8636000"/>
            <a:ext cx="1016000" cy="304800"/>
          </a:xfrm>
          <a:prstGeom prst="rect">
            <a:avLst/>
          </a:prstGeom>
          <a:noFill/>
          <a:ln/>
        </p:spPr>
        <p:txBody>
          <a:bodyPr wrap="none" lIns="0" tIns="0" rIns="0" bIns="0" rtlCol="0" anchor="ctr"/>
          <a:lstStyle/>
          <a:p>
            <a:pPr algn="r">
              <a:lnSpc>
                <a:spcPct val="140000"/>
              </a:lnSpc>
            </a:pPr>
            <a:r>
              <a:rPr lang="en-US" sz="1300" dirty="0">
                <a:solidFill>
                  <a:srgbClr val="6B7B8D"/>
                </a:solidFill>
                <a:latin typeface="QuattrocentoSans" pitchFamily="34" charset="0"/>
                <a:ea typeface="QuattrocentoSans" pitchFamily="34" charset="-122"/>
                <a:cs typeface="QuattrocentoSans" pitchFamily="34" charset="-120"/>
              </a:rPr>
              <a:t>11</a:t>
            </a:r>
            <a:endParaRPr lang="en-US" sz="1300" dirty="0"/>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name="Slide 13">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16256000" cy="457200"/>
          </a:xfrm>
          <a:prstGeom prst="rect">
            <a:avLst/>
          </a:prstGeom>
          <a:solidFill>
            <a:srgbClr val="1B3A5C"/>
          </a:solidFill>
          <a:ln/>
        </p:spPr>
      </p:sp>
      <p:sp>
        <p:nvSpPr>
          <p:cNvPr id="3" name="Text 1"/>
          <p:cNvSpPr/>
          <p:nvPr/>
        </p:nvSpPr>
        <p:spPr>
          <a:xfrm>
            <a:off x="762000" y="0"/>
            <a:ext cx="14732000" cy="457200"/>
          </a:xfrm>
          <a:prstGeom prst="rect">
            <a:avLst/>
          </a:prstGeom>
          <a:noFill/>
          <a:ln/>
        </p:spPr>
        <p:txBody>
          <a:bodyPr wrap="none" lIns="0" tIns="0" rIns="0" bIns="0" rtlCol="0" anchor="ctr"/>
          <a:lstStyle/>
          <a:p>
            <a:pPr algn="ctr">
              <a:lnSpc>
                <a:spcPct val="120000"/>
              </a:lnSpc>
            </a:pPr>
            <a:r>
              <a:rPr lang="en-US" sz="1200" dirty="0">
                <a:solidFill>
                  <a:srgbClr val="FFFFFF"/>
                </a:solidFill>
                <a:latin typeface="QuattrocentoSans" pitchFamily="34" charset="0"/>
                <a:ea typeface="QuattrocentoSans" pitchFamily="34" charset="-122"/>
                <a:cs typeface="QuattrocentoSans" pitchFamily="34" charset="-120"/>
              </a:rPr>
              <a:t>Telekomunikasi | Jaringan Komunikasi | Telepon | </a:t>
            </a:r>
            <a:r>
              <a:rPr lang="en-US" sz="1200" dirty="0">
                <a:solidFill>
                  <a:srgbClr val="C49A3B"/>
                </a:solidFill>
                <a:latin typeface="QuattrocentoSans" pitchFamily="34" charset="0"/>
                <a:ea typeface="QuattrocentoSans" pitchFamily="34" charset="-122"/>
                <a:cs typeface="QuattrocentoSans" pitchFamily="34" charset="-120"/>
              </a:rPr>
              <a:t>Internet</a:t>
            </a:r>
            <a:r>
              <a:rPr lang="en-US" sz="1200" dirty="0">
                <a:solidFill>
                  <a:srgbClr val="FFFFFF"/>
                </a:solidFill>
                <a:latin typeface="QuattrocentoSans" pitchFamily="34" charset="0"/>
                <a:ea typeface="QuattrocentoSans" pitchFamily="34" charset="-122"/>
                <a:cs typeface="QuattrocentoSans" pitchFamily="34" charset="-120"/>
              </a:rPr>
              <a:t> | Telecommuting | Manajemen Pelayanan</a:t>
            </a:r>
            <a:endParaRPr lang="en-US" sz="1200" dirty="0"/>
          </a:p>
        </p:txBody>
      </p:sp>
      <p:sp>
        <p:nvSpPr>
          <p:cNvPr id="4" name="Shape 2"/>
          <p:cNvSpPr/>
          <p:nvPr/>
        </p:nvSpPr>
        <p:spPr>
          <a:xfrm>
            <a:off x="762000" y="711200"/>
            <a:ext cx="50800" cy="355600"/>
          </a:xfrm>
          <a:prstGeom prst="rect">
            <a:avLst/>
          </a:prstGeom>
          <a:solidFill>
            <a:srgbClr val="C49A3B"/>
          </a:solidFill>
          <a:ln/>
        </p:spPr>
      </p:sp>
      <p:sp>
        <p:nvSpPr>
          <p:cNvPr id="5" name="Text 3"/>
          <p:cNvSpPr/>
          <p:nvPr/>
        </p:nvSpPr>
        <p:spPr>
          <a:xfrm>
            <a:off x="965200" y="660400"/>
            <a:ext cx="8890000" cy="457200"/>
          </a:xfrm>
          <a:prstGeom prst="rect">
            <a:avLst/>
          </a:prstGeom>
          <a:noFill/>
          <a:ln/>
        </p:spPr>
        <p:txBody>
          <a:bodyPr wrap="none" lIns="0" tIns="0" rIns="0" bIns="0" rtlCol="0" anchor="ctr"/>
          <a:lstStyle/>
          <a:p>
            <a:pPr>
              <a:lnSpc>
                <a:spcPct val="130000"/>
              </a:lnSpc>
            </a:pPr>
            <a:r>
              <a:rPr lang="en-US" sz="2800" dirty="0">
                <a:solidFill>
                  <a:srgbClr val="1B3A5C"/>
                </a:solidFill>
                <a:latin typeface="Unna" pitchFamily="34" charset="0"/>
                <a:ea typeface="Unna" pitchFamily="34" charset="-122"/>
                <a:cs typeface="Unna" pitchFamily="34" charset="-120"/>
              </a:rPr>
              <a:t>Internet sebagai Jaringan Informasi Utama</a:t>
            </a:r>
            <a:endParaRPr lang="en-US" sz="2800" dirty="0"/>
          </a:p>
        </p:txBody>
      </p:sp>
      <p:sp>
        <p:nvSpPr>
          <p:cNvPr id="6" name="Text 4"/>
          <p:cNvSpPr/>
          <p:nvPr/>
        </p:nvSpPr>
        <p:spPr>
          <a:xfrm>
            <a:off x="762000" y="1397000"/>
            <a:ext cx="7620000" cy="3873500"/>
          </a:xfrm>
          <a:prstGeom prst="rect">
            <a:avLst/>
          </a:prstGeom>
          <a:noFill/>
          <a:ln/>
        </p:spPr>
        <p:txBody>
          <a:bodyPr wrap="square" lIns="0" tIns="0" rIns="0" bIns="0" rtlCol="0" anchor="t"/>
          <a:lstStyle/>
          <a:p>
            <a:pPr>
              <a:lnSpc>
                <a:spcPct val="160000"/>
              </a:lnSpc>
            </a:pPr>
            <a:r>
              <a:rPr lang="en-US" sz="1800" dirty="0">
                <a:solidFill>
                  <a:srgbClr val="2D2D2D"/>
                </a:solidFill>
                <a:latin typeface="QuattrocentoSans" pitchFamily="34" charset="0"/>
                <a:ea typeface="QuattrocentoSans" pitchFamily="34" charset="-122"/>
                <a:cs typeface="QuattrocentoSans" pitchFamily="34" charset="-120"/>
              </a:rPr>
              <a:t>Internet berawal dari </a:t>
            </a:r>
            <a:r>
              <a:rPr lang="en-US" sz="1800" b="1" dirty="0">
                <a:solidFill>
                  <a:srgbClr val="2D2D2D"/>
                </a:solidFill>
                <a:latin typeface="QuattrocentoSans" pitchFamily="34" charset="0"/>
                <a:ea typeface="QuattrocentoSans" pitchFamily="34" charset="-122"/>
                <a:cs typeface="QuattrocentoSans" pitchFamily="34" charset="-120"/>
              </a:rPr>
              <a:t>ARPANET</a:t>
            </a:r>
            <a:r>
              <a:rPr lang="en-US" sz="1800" dirty="0">
                <a:solidFill>
                  <a:srgbClr val="2D2D2D"/>
                </a:solidFill>
                <a:latin typeface="QuattrocentoSans" pitchFamily="34" charset="0"/>
                <a:ea typeface="QuattrocentoSans" pitchFamily="34" charset="-122"/>
                <a:cs typeface="QuattrocentoSans" pitchFamily="34" charset="-120"/>
              </a:rPr>
              <a:t> (akhir 1960-an) yang dikembangkan oleh Departemen Pertahanan AS, berevolusi menjadi </a:t>
            </a:r>
            <a:r>
              <a:rPr lang="en-US" sz="1800" i="1" dirty="0">
                <a:solidFill>
                  <a:srgbClr val="2D2D2D"/>
                </a:solidFill>
                <a:latin typeface="QuattrocentoSans" pitchFamily="34" charset="0"/>
                <a:ea typeface="QuattrocentoSans" pitchFamily="34" charset="-122"/>
                <a:cs typeface="QuattrocentoSans" pitchFamily="34" charset="-120"/>
              </a:rPr>
              <a:t>worldwide packet-switched network</a:t>
            </a:r>
            <a:r>
              <a:rPr lang="en-US" sz="1800" dirty="0">
                <a:solidFill>
                  <a:srgbClr val="2D2D2D"/>
                </a:solidFill>
                <a:latin typeface="QuattrocentoSans" pitchFamily="34" charset="0"/>
                <a:ea typeface="QuattrocentoSans" pitchFamily="34" charset="-122"/>
                <a:cs typeface="QuattrocentoSans" pitchFamily="34" charset="-120"/>
              </a:rPr>
              <a:t> yang menjadi jaringan informasi utama dunia.</a:t>
            </a:r>
            <a:endParaRPr lang="en-US" sz="1800" dirty="0"/>
          </a:p>
          <a:p>
            <a:pPr>
              <a:lnSpc>
                <a:spcPct val="160000"/>
              </a:lnSpc>
              <a:spcBef>
                <a:spcPts val="1000"/>
              </a:spcBef>
            </a:pPr>
            <a:r>
              <a:rPr lang="en-US" sz="1800" dirty="0">
                <a:solidFill>
                  <a:srgbClr val="2D2D2D"/>
                </a:solidFill>
                <a:latin typeface="QuattrocentoSans" pitchFamily="34" charset="0"/>
                <a:ea typeface="QuattrocentoSans" pitchFamily="34" charset="-122"/>
                <a:cs typeface="QuattrocentoSans" pitchFamily="34" charset="-120"/>
              </a:rPr>
              <a:t>Menurut </a:t>
            </a:r>
            <a:r>
              <a:rPr lang="en-US" sz="1800" b="1" dirty="0">
                <a:solidFill>
                  <a:srgbClr val="2D2D2D"/>
                </a:solidFill>
                <a:latin typeface="QuattrocentoSans" pitchFamily="34" charset="0"/>
                <a:ea typeface="QuattrocentoSans" pitchFamily="34" charset="-122"/>
                <a:cs typeface="QuattrocentoSans" pitchFamily="34" charset="-120"/>
              </a:rPr>
              <a:t>ITU Facts &amp; Figures 2025</a:t>
            </a:r>
            <a:r>
              <a:rPr lang="en-US" sz="1800" dirty="0">
                <a:solidFill>
                  <a:srgbClr val="2D2D2D"/>
                </a:solidFill>
                <a:latin typeface="QuattrocentoSans" pitchFamily="34" charset="0"/>
                <a:ea typeface="QuattrocentoSans" pitchFamily="34" charset="-122"/>
                <a:cs typeface="QuattrocentoSans" pitchFamily="34" charset="-120"/>
              </a:rPr>
              <a:t>, hampir tiga perempat populasi dunia (</a:t>
            </a:r>
            <a:r>
              <a:rPr lang="en-US" sz="1800" b="1" dirty="0">
                <a:solidFill>
                  <a:srgbClr val="C49A3B"/>
                </a:solidFill>
                <a:latin typeface="QuattrocentoSans" pitchFamily="34" charset="0"/>
                <a:ea typeface="QuattrocentoSans" pitchFamily="34" charset="-122"/>
                <a:cs typeface="QuattrocentoSans" pitchFamily="34" charset="-120"/>
              </a:rPr>
              <a:t>73%</a:t>
            </a:r>
            <a:r>
              <a:rPr lang="en-US" sz="1800" dirty="0">
                <a:solidFill>
                  <a:srgbClr val="2D2D2D"/>
                </a:solidFill>
                <a:latin typeface="QuattrocentoSans" pitchFamily="34" charset="0"/>
                <a:ea typeface="QuattrocentoSans" pitchFamily="34" charset="-122"/>
                <a:cs typeface="QuattrocentoSans" pitchFamily="34" charset="-120"/>
              </a:rPr>
              <a:t>) kini terhubung ke internet. </a:t>
            </a:r>
            <a:r>
              <a:rPr lang="en-US" sz="1800" b="1" dirty="0">
                <a:solidFill>
                  <a:srgbClr val="2D2D2D"/>
                </a:solidFill>
                <a:latin typeface="QuattrocentoSans" pitchFamily="34" charset="0"/>
                <a:ea typeface="QuattrocentoSans" pitchFamily="34" charset="-122"/>
                <a:cs typeface="QuattrocentoSans" pitchFamily="34" charset="-120"/>
              </a:rPr>
              <a:t>DataReportal (2025)</a:t>
            </a:r>
            <a:r>
              <a:rPr lang="en-US" sz="1800" dirty="0">
                <a:solidFill>
                  <a:srgbClr val="2D2D2D"/>
                </a:solidFill>
                <a:latin typeface="QuattrocentoSans" pitchFamily="34" charset="0"/>
                <a:ea typeface="QuattrocentoSans" pitchFamily="34" charset="-122"/>
                <a:cs typeface="QuattrocentoSans" pitchFamily="34" charset="-120"/>
              </a:rPr>
              <a:t> melaporkan lebih dari </a:t>
            </a:r>
            <a:r>
              <a:rPr lang="en-US" sz="1800" b="1" dirty="0">
                <a:solidFill>
                  <a:srgbClr val="C49A3B"/>
                </a:solidFill>
                <a:latin typeface="QuattrocentoSans" pitchFamily="34" charset="0"/>
                <a:ea typeface="QuattrocentoSans" pitchFamily="34" charset="-122"/>
                <a:cs typeface="QuattrocentoSans" pitchFamily="34" charset="-120"/>
              </a:rPr>
              <a:t>6 miliar</a:t>
            </a:r>
            <a:r>
              <a:rPr lang="en-US" sz="1800" dirty="0">
                <a:solidFill>
                  <a:srgbClr val="2D2D2D"/>
                </a:solidFill>
                <a:latin typeface="QuattrocentoSans" pitchFamily="34" charset="0"/>
                <a:ea typeface="QuattrocentoSans" pitchFamily="34" charset="-122"/>
                <a:cs typeface="QuattrocentoSans" pitchFamily="34" charset="-120"/>
              </a:rPr>
              <a:t> pengguna internet secara global.</a:t>
            </a:r>
            <a:endParaRPr lang="en-US" sz="1800" dirty="0"/>
          </a:p>
          <a:p>
            <a:pPr>
              <a:lnSpc>
                <a:spcPct val="160000"/>
              </a:lnSpc>
              <a:spcBef>
                <a:spcPts val="1000"/>
              </a:spcBef>
            </a:pPr>
            <a:r>
              <a:rPr lang="en-US" sz="1800" dirty="0">
                <a:solidFill>
                  <a:srgbClr val="2D2D2D"/>
                </a:solidFill>
                <a:latin typeface="QuattrocentoSans" pitchFamily="34" charset="0"/>
                <a:ea typeface="QuattrocentoSans" pitchFamily="34" charset="-122"/>
                <a:cs typeface="QuattrocentoSans" pitchFamily="34" charset="-120"/>
              </a:rPr>
              <a:t>"COVID connectivity boost" membawa </a:t>
            </a:r>
            <a:r>
              <a:rPr lang="en-US" sz="1800" b="1" dirty="0">
                <a:solidFill>
                  <a:srgbClr val="2D2D2D"/>
                </a:solidFill>
                <a:latin typeface="QuattrocentoSans" pitchFamily="34" charset="0"/>
                <a:ea typeface="QuattrocentoSans" pitchFamily="34" charset="-122"/>
                <a:cs typeface="QuattrocentoSans" pitchFamily="34" charset="-120"/>
              </a:rPr>
              <a:t>782 juta</a:t>
            </a:r>
            <a:r>
              <a:rPr lang="en-US" sz="1800" dirty="0">
                <a:solidFill>
                  <a:srgbClr val="2D2D2D"/>
                </a:solidFill>
                <a:latin typeface="QuattrocentoSans" pitchFamily="34" charset="0"/>
                <a:ea typeface="QuattrocentoSans" pitchFamily="34" charset="-122"/>
                <a:cs typeface="QuattrocentoSans" pitchFamily="34" charset="-120"/>
              </a:rPr>
              <a:t> pengguna tambahan sejak 2019 — pertumbuhan tahunan terbesar dalam satu dekade (ITU, 2021).</a:t>
            </a:r>
            <a:endParaRPr lang="en-US" sz="1800" dirty="0"/>
          </a:p>
        </p:txBody>
      </p:sp>
      <p:graphicFrame>
        <p:nvGraphicFramePr>
          <p:cNvPr id="7" name="Chart 0"/>
          <p:cNvGraphicFramePr/>
          <p:nvPr/>
        </p:nvGraphicFramePr>
        <p:xfrm>
          <a:off x="8890000" y="1397000"/>
          <a:ext cx="6604000" cy="35560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5"/>
          <p:cNvSpPr/>
          <p:nvPr/>
        </p:nvSpPr>
        <p:spPr>
          <a:xfrm>
            <a:off x="762000" y="5596054"/>
            <a:ext cx="5080000" cy="355600"/>
          </a:xfrm>
          <a:prstGeom prst="rect">
            <a:avLst/>
          </a:prstGeom>
          <a:noFill/>
          <a:ln/>
        </p:spPr>
        <p:txBody>
          <a:bodyPr wrap="none" lIns="0" tIns="0" rIns="0" bIns="0" rtlCol="0" anchor="ctr"/>
          <a:lstStyle/>
          <a:p>
            <a:pPr>
              <a:lnSpc>
                <a:spcPct val="130000"/>
              </a:lnSpc>
            </a:pPr>
            <a:r>
              <a:rPr lang="en-US" sz="2200" dirty="0">
                <a:solidFill>
                  <a:srgbClr val="1B3A5C"/>
                </a:solidFill>
                <a:latin typeface="QuattrocentoSans" pitchFamily="34" charset="0"/>
                <a:ea typeface="QuattrocentoSans" pitchFamily="34" charset="-122"/>
                <a:cs typeface="QuattrocentoSans" pitchFamily="34" charset="-120"/>
              </a:rPr>
              <a:t>Layanan Internet Fundamental</a:t>
            </a:r>
            <a:endParaRPr lang="en-US" sz="2200" dirty="0"/>
          </a:p>
        </p:txBody>
      </p:sp>
      <p:sp>
        <p:nvSpPr>
          <p:cNvPr id="9" name="Text 6"/>
          <p:cNvSpPr/>
          <p:nvPr/>
        </p:nvSpPr>
        <p:spPr>
          <a:xfrm>
            <a:off x="639336" y="6210300"/>
            <a:ext cx="14732000" cy="2540000"/>
          </a:xfrm>
          <a:prstGeom prst="rect">
            <a:avLst/>
          </a:prstGeom>
          <a:noFill/>
          <a:ln/>
        </p:spPr>
        <p:txBody>
          <a:bodyPr wrap="square" lIns="0" tIns="0" rIns="0" bIns="0" rtlCol="0" anchor="t"/>
          <a:lstStyle/>
          <a:p>
            <a:pPr>
              <a:lnSpc>
                <a:spcPct val="160000"/>
              </a:lnSpc>
            </a:pPr>
            <a:r>
              <a:rPr lang="en-US" sz="1600" b="1" dirty="0">
                <a:solidFill>
                  <a:srgbClr val="C49A3B"/>
                </a:solidFill>
                <a:latin typeface="Quattrocento Sans" pitchFamily="34" charset="0"/>
                <a:ea typeface="Quattrocento Sans" pitchFamily="34" charset="-122"/>
                <a:cs typeface="Quattrocento Sans" pitchFamily="34" charset="-120"/>
              </a:rPr>
              <a:t>Email</a:t>
            </a:r>
            <a:r>
              <a:rPr lang="en-US" sz="1600" dirty="0">
                <a:solidFill>
                  <a:srgbClr val="2D2D2D"/>
                </a:solidFill>
                <a:latin typeface="Quattrocento Sans" pitchFamily="34" charset="0"/>
                <a:ea typeface="Quattrocento Sans" pitchFamily="34" charset="-122"/>
                <a:cs typeface="Quattrocento Sans" pitchFamily="34" charset="-120"/>
              </a:rPr>
              <a:t> — Komunikasi asinkron formal; backbone administrasi perkantoran modern.</a:t>
            </a:r>
            <a:endParaRPr lang="en-US" sz="1600" dirty="0"/>
          </a:p>
          <a:p>
            <a:pPr>
              <a:lnSpc>
                <a:spcPct val="160000"/>
              </a:lnSpc>
            </a:pPr>
            <a:r>
              <a:rPr lang="en-US" sz="1600" b="1" dirty="0">
                <a:solidFill>
                  <a:srgbClr val="C49A3B"/>
                </a:solidFill>
                <a:latin typeface="Quattrocento Sans" pitchFamily="34" charset="0"/>
                <a:ea typeface="Quattrocento Sans" pitchFamily="34" charset="-122"/>
                <a:cs typeface="Quattrocento Sans" pitchFamily="34" charset="-120"/>
              </a:rPr>
              <a:t>World Wide Web</a:t>
            </a:r>
            <a:r>
              <a:rPr lang="en-US" sz="1600" dirty="0">
                <a:solidFill>
                  <a:srgbClr val="2D2D2D"/>
                </a:solidFill>
                <a:latin typeface="Quattrocento Sans" pitchFamily="34" charset="0"/>
                <a:ea typeface="Quattrocento Sans" pitchFamily="34" charset="-122"/>
                <a:cs typeface="Quattrocento Sans" pitchFamily="34" charset="-120"/>
              </a:rPr>
              <a:t> — Akses informasi, e-commerce, e-government, dan knowledge management.</a:t>
            </a:r>
            <a:endParaRPr lang="en-US" sz="1600" dirty="0"/>
          </a:p>
          <a:p>
            <a:pPr>
              <a:lnSpc>
                <a:spcPct val="160000"/>
              </a:lnSpc>
            </a:pPr>
            <a:r>
              <a:rPr lang="en-US" sz="1600" b="1" dirty="0">
                <a:solidFill>
                  <a:srgbClr val="C49A3B"/>
                </a:solidFill>
                <a:latin typeface="Quattrocento Sans" pitchFamily="34" charset="0"/>
                <a:ea typeface="Quattrocento Sans" pitchFamily="34" charset="-122"/>
                <a:cs typeface="Quattrocento Sans" pitchFamily="34" charset="-120"/>
              </a:rPr>
              <a:t>Cloud Collaboration</a:t>
            </a:r>
            <a:r>
              <a:rPr lang="en-US" sz="1600" dirty="0">
                <a:solidFill>
                  <a:srgbClr val="2D2D2D"/>
                </a:solidFill>
                <a:latin typeface="Quattrocento Sans" pitchFamily="34" charset="0"/>
                <a:ea typeface="Quattrocento Sans" pitchFamily="34" charset="-122"/>
                <a:cs typeface="Quattrocento Sans" pitchFamily="34" charset="-120"/>
              </a:rPr>
              <a:t> — Google Workspace, Microsoft 365; editing dokumen real-time antar-lokasi.</a:t>
            </a:r>
            <a:endParaRPr lang="en-US" sz="1600" dirty="0"/>
          </a:p>
          <a:p>
            <a:pPr>
              <a:lnSpc>
                <a:spcPct val="160000"/>
              </a:lnSpc>
            </a:pPr>
            <a:r>
              <a:rPr lang="en-US" sz="1600" b="1" dirty="0">
                <a:solidFill>
                  <a:srgbClr val="C49A3B"/>
                </a:solidFill>
                <a:latin typeface="Quattrocento Sans" pitchFamily="34" charset="0"/>
                <a:ea typeface="Quattrocento Sans" pitchFamily="34" charset="-122"/>
                <a:cs typeface="Quattrocento Sans" pitchFamily="34" charset="-120"/>
              </a:rPr>
              <a:t>Video Conferencing</a:t>
            </a:r>
            <a:r>
              <a:rPr lang="en-US" sz="1600" dirty="0">
                <a:solidFill>
                  <a:srgbClr val="2D2D2D"/>
                </a:solidFill>
                <a:latin typeface="Quattrocento Sans" pitchFamily="34" charset="0"/>
                <a:ea typeface="Quattrocento Sans" pitchFamily="34" charset="-122"/>
                <a:cs typeface="Quattrocento Sans" pitchFamily="34" charset="-120"/>
              </a:rPr>
              <a:t> — Zoom, Teams; menggantikan pertemuan fisik dengan biaya lebih rendah.</a:t>
            </a:r>
            <a:endParaRPr lang="en-US" sz="1600" dirty="0"/>
          </a:p>
          <a:p>
            <a:pPr>
              <a:lnSpc>
                <a:spcPct val="160000"/>
              </a:lnSpc>
            </a:pPr>
            <a:r>
              <a:rPr lang="en-US" sz="1600" b="1" dirty="0">
                <a:solidFill>
                  <a:srgbClr val="C49A3B"/>
                </a:solidFill>
                <a:latin typeface="Quattrocento Sans" pitchFamily="34" charset="0"/>
                <a:ea typeface="Quattrocento Sans" pitchFamily="34" charset="-122"/>
                <a:cs typeface="Quattrocento Sans" pitchFamily="34" charset="-120"/>
              </a:rPr>
              <a:t>VoIP / Internet Telephony</a:t>
            </a:r>
            <a:r>
              <a:rPr lang="en-US" sz="1600" dirty="0">
                <a:solidFill>
                  <a:srgbClr val="2D2D2D"/>
                </a:solidFill>
                <a:latin typeface="Quattrocento Sans" pitchFamily="34" charset="0"/>
                <a:ea typeface="Quattrocento Sans" pitchFamily="34" charset="-122"/>
                <a:cs typeface="Quattrocento Sans" pitchFamily="34" charset="-120"/>
              </a:rPr>
              <a:t> — Panggilan berbiaya rendah melalui infrastruktur data.</a:t>
            </a:r>
            <a:endParaRPr lang="en-US" sz="1600" dirty="0"/>
          </a:p>
          <a:p>
            <a:pPr>
              <a:lnSpc>
                <a:spcPct val="160000"/>
              </a:lnSpc>
            </a:pPr>
            <a:r>
              <a:rPr lang="en-US" sz="1600" b="1" dirty="0">
                <a:solidFill>
                  <a:srgbClr val="C49A3B"/>
                </a:solidFill>
                <a:latin typeface="Quattrocento Sans" pitchFamily="34" charset="0"/>
                <a:ea typeface="Quattrocento Sans" pitchFamily="34" charset="-122"/>
                <a:cs typeface="Quattrocento Sans" pitchFamily="34" charset="-120"/>
              </a:rPr>
              <a:t>FTP &amp; File Sharing</a:t>
            </a:r>
            <a:r>
              <a:rPr lang="en-US" sz="1600" dirty="0">
                <a:solidFill>
                  <a:srgbClr val="2D2D2D"/>
                </a:solidFill>
                <a:latin typeface="Quattrocento Sans" pitchFamily="34" charset="0"/>
                <a:ea typeface="Quattrocento Sans" pitchFamily="34" charset="-122"/>
                <a:cs typeface="Quattrocento Sans" pitchFamily="34" charset="-120"/>
              </a:rPr>
              <a:t> — Transfer data besar dan kolaborasi berkas terdistribusi.</a:t>
            </a:r>
            <a:endParaRPr lang="en-US" sz="1600" dirty="0"/>
          </a:p>
        </p:txBody>
      </p:sp>
      <p:sp>
        <p:nvSpPr>
          <p:cNvPr id="11" name="Text 8"/>
          <p:cNvSpPr/>
          <p:nvPr/>
        </p:nvSpPr>
        <p:spPr>
          <a:xfrm>
            <a:off x="14478000" y="8636000"/>
            <a:ext cx="1016000" cy="304800"/>
          </a:xfrm>
          <a:prstGeom prst="rect">
            <a:avLst/>
          </a:prstGeom>
          <a:noFill/>
          <a:ln/>
        </p:spPr>
        <p:txBody>
          <a:bodyPr wrap="none" lIns="0" tIns="0" rIns="0" bIns="0" rtlCol="0" anchor="ctr"/>
          <a:lstStyle/>
          <a:p>
            <a:pPr algn="r">
              <a:lnSpc>
                <a:spcPct val="140000"/>
              </a:lnSpc>
            </a:pPr>
            <a:r>
              <a:rPr lang="en-US" sz="1300" dirty="0">
                <a:solidFill>
                  <a:srgbClr val="6B7B8D"/>
                </a:solidFill>
                <a:latin typeface="QuattrocentoSans" pitchFamily="34" charset="0"/>
                <a:ea typeface="QuattrocentoSans" pitchFamily="34" charset="-122"/>
                <a:cs typeface="QuattrocentoSans" pitchFamily="34" charset="-120"/>
              </a:rPr>
              <a:t>13</a:t>
            </a:r>
            <a:endParaRPr lang="en-US" sz="1300" dirty="0"/>
          </a:p>
        </p:txBody>
      </p:sp>
    </p:spTree>
  </p:cSld>
  <p:clrMapOvr>
    <a:masterClrMapping/>
  </p:clrMapOvr>
  <p:transition>
    <p:fade/>
  </p:transition>
</p:sld>
</file>

<file path=ppt/theme/theme1.xml><?xml version="1.0" encoding="utf-8"?>
<a:theme xmlns:a="http://schemas.openxmlformats.org/drawingml/2006/main" name="Custom Theme">
  <a:themeElements>
    <a:clrScheme name="Custom">
      <a:dk1>
        <a:srgbClr val="000000"/>
      </a:dk1>
      <a:lt1>
        <a:srgbClr val="FFFFFF"/>
      </a:lt1>
      <a:dk2>
        <a:srgbClr val="333333"/>
      </a:dk2>
      <a:lt2>
        <a:srgbClr val="EEEEEE"/>
      </a:lt2>
      <a:accent1>
        <a:srgbClr val="8DAAC2"/>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2556</Words>
  <Application>Microsoft Office PowerPoint</Application>
  <PresentationFormat>Custom</PresentationFormat>
  <Paragraphs>256</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QuattrocentoSans</vt:lpstr>
      <vt:lpstr>Quattrocento Sans</vt:lpstr>
      <vt:lpstr>Arial</vt:lpstr>
      <vt:lpstr>Unna</vt:lpstr>
      <vt:lpstr>Custom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Moonshot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Teknologi Komunikasi Perkantoran</dc:title>
  <dc:subject>Teknologi Komunikasi Perkantoran</dc:subject>
  <dc:creator>Kimi</dc:creator>
  <cp:lastModifiedBy>King Ican</cp:lastModifiedBy>
  <cp:revision>2</cp:revision>
  <dcterms:created xsi:type="dcterms:W3CDTF">2026-04-25T14:52:14Z</dcterms:created>
  <dcterms:modified xsi:type="dcterms:W3CDTF">2026-04-25T15:00:48Z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IGC">
    <vt:lpwstr>{"Label":"Teknologi Komunikasi Perkantoran","ContentProducer":"001191110108MACG2KBH8F10000","ProduceID":"19dc4f2c-e2f2-8df3-8000-0000ee8f20f2","ReservedCode1":"","ContentPropagator":"001191110108MACG2KBH8F20000","PropagateID":"19dc4f2c-e2f2-8df3-8000-0000ee8f20f2","ReservedCode2":""}</vt:lpwstr>
  </property>
</Properties>
</file>