
<file path=[Content_Types].xml><?xml version="1.0" encoding="utf-8"?>
<Types xmlns="http://schemas.openxmlformats.org/package/2006/content-types">
  <Default Extension="fntdata" ContentType="application/x-fontdata"/>
  <Default Extension="jpg" ContentType="image/jpg"/>
  <Default Extension="rels" ContentType="application/vnd.openxmlformats-package.relationships+xml"/>
  <Default Extension="webp" ContentType="image/webp"/>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autoCompressPictures="0">
  <p:sldMasterIdLst>
    <p:sldMasterId id="2147483648"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70" r:id="rId11"/>
    <p:sldId id="266" r:id="rId12"/>
    <p:sldId id="267" r:id="rId13"/>
    <p:sldId id="268" r:id="rId14"/>
    <p:sldId id="269" r:id="rId15"/>
  </p:sldIdLst>
  <p:sldSz cx="12192000" cy="6858000"/>
  <p:notesSz cx="6858000" cy="12192000"/>
  <p:embeddedFontLst>
    <p:embeddedFont>
      <p:font typeface="Bookman Old Style" panose="02050604050505020204" pitchFamily="18" charset="0"/>
      <p:regular r:id="rId17"/>
      <p:bold r:id="rId18"/>
      <p:italic r:id="rId19"/>
      <p:boldItalic r:id="rId20"/>
    </p:embeddedFont>
    <p:embeddedFont>
      <p:font typeface="Liter" panose="020B0604020202020204" charset="0"/>
      <p:regular r:id="rId2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65" d="100"/>
          <a:sy n="65" d="100"/>
        </p:scale>
        <p:origin x="226" y="3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2.fntdata"/><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font" Target="fonts/font5.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ing Ican" userId="7289262f8061d4f9" providerId="LiveId" clId="{40BBB78F-344A-4FF4-A474-EEE17F410E54}"/>
    <pc:docChg chg="undo custSel addSld delSld modSld">
      <pc:chgData name="King Ican" userId="7289262f8061d4f9" providerId="LiveId" clId="{40BBB78F-344A-4FF4-A474-EEE17F410E54}" dt="2026-04-22T14:53:52.387" v="12" actId="47"/>
      <pc:docMkLst>
        <pc:docMk/>
      </pc:docMkLst>
      <pc:sldChg chg="addSp delSp modSp add del mod">
        <pc:chgData name="King Ican" userId="7289262f8061d4f9" providerId="LiveId" clId="{40BBB78F-344A-4FF4-A474-EEE17F410E54}" dt="2026-04-22T14:53:52.387" v="12" actId="47"/>
        <pc:sldMkLst>
          <pc:docMk/>
          <pc:sldMk cId="0" sldId="265"/>
        </pc:sldMkLst>
        <pc:spChg chg="add del mod">
          <ac:chgData name="King Ican" userId="7289262f8061d4f9" providerId="LiveId" clId="{40BBB78F-344A-4FF4-A474-EEE17F410E54}" dt="2026-04-22T14:51:44.861" v="4" actId="21"/>
          <ac:spMkLst>
            <pc:docMk/>
            <pc:sldMk cId="0" sldId="265"/>
            <ac:spMk id="3" creationId="{00000000-0000-0000-0000-000000000000}"/>
          </ac:spMkLst>
        </pc:spChg>
      </pc:sldChg>
      <pc:sldChg chg="modSp add mod setBg">
        <pc:chgData name="King Ican" userId="7289262f8061d4f9" providerId="LiveId" clId="{40BBB78F-344A-4FF4-A474-EEE17F410E54}" dt="2026-04-22T14:52:42.933" v="9"/>
        <pc:sldMkLst>
          <pc:docMk/>
          <pc:sldMk cId="336579163" sldId="270"/>
        </pc:sldMkLst>
        <pc:spChg chg="mod">
          <ac:chgData name="King Ican" userId="7289262f8061d4f9" providerId="LiveId" clId="{40BBB78F-344A-4FF4-A474-EEE17F410E54}" dt="2026-04-22T14:52:24.334" v="7" actId="20577"/>
          <ac:spMkLst>
            <pc:docMk/>
            <pc:sldMk cId="336579163" sldId="270"/>
            <ac:spMk id="5" creationId="{8C017898-8999-324B-FA40-44F1708D1C5C}"/>
          </ac:spMkLst>
        </pc:spChg>
        <pc:spChg chg="mod">
          <ac:chgData name="King Ican" userId="7289262f8061d4f9" providerId="LiveId" clId="{40BBB78F-344A-4FF4-A474-EEE17F410E54}" dt="2026-04-22T14:52:33.956" v="8"/>
          <ac:spMkLst>
            <pc:docMk/>
            <pc:sldMk cId="336579163" sldId="270"/>
            <ac:spMk id="6" creationId="{0DBA96A2-AB4A-EF71-DD78-CD55D95481E6}"/>
          </ac:spMkLst>
        </pc:spChg>
        <pc:spChg chg="mod">
          <ac:chgData name="King Ican" userId="7289262f8061d4f9" providerId="LiveId" clId="{40BBB78F-344A-4FF4-A474-EEE17F410E54}" dt="2026-04-22T14:52:42.933" v="9"/>
          <ac:spMkLst>
            <pc:docMk/>
            <pc:sldMk cId="336579163" sldId="270"/>
            <ac:spMk id="7" creationId="{2A677E4A-F042-9498-9E58-8529CA103AFB}"/>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5055411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F6FCD0-983E-1542-1535-FF8BCBA83B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06EFB46-E7B1-1561-6AAB-2F643084A1D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44B2273-B394-6688-20F7-0465943CEB5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9A5EE7E-A66E-A177-4D69-C2B2D2E0CC6B}"/>
              </a:ext>
            </a:extLst>
          </p:cNvPr>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796998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PPTIST_MASTER">
    <p:bg>
      <p:bgPr>
        <a:solidFill>
          <a:srgbClr val="FFFFFF"/>
        </a:solidFill>
        <a:effectLst/>
      </p:bgPr>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webp"/><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webp"/><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8F6F2"/>
        </a:solidFill>
        <a:effectLst/>
      </p:bgPr>
    </p:bg>
    <p:spTree>
      <p:nvGrpSpPr>
        <p:cNvPr id="1" name=""/>
        <p:cNvGrpSpPr/>
        <p:nvPr/>
      </p:nvGrpSpPr>
      <p:grpSpPr>
        <a:xfrm>
          <a:off x="0" y="0"/>
          <a:ext cx="0" cy="0"/>
          <a:chOff x="0" y="0"/>
          <a:chExt cx="0" cy="0"/>
        </a:xfrm>
      </p:grpSpPr>
      <p:pic>
        <p:nvPicPr>
          <p:cNvPr id="2" name="Image 0" descr="https://kimi-web-img.moonshot.cn/img/images.stockcake.com/5b241ae8bc389c9c64891090b6a1549bda7d683d.jpg"/>
          <p:cNvPicPr>
            <a:picLocks noChangeAspect="1"/>
          </p:cNvPicPr>
          <p:nvPr/>
        </p:nvPicPr>
        <p:blipFill>
          <a:blip r:embed="rId3"/>
          <a:srcRect t="21875" b="21875"/>
          <a:stretch/>
        </p:blipFill>
        <p:spPr>
          <a:xfrm>
            <a:off x="0" y="0"/>
            <a:ext cx="12192000" cy="6858000"/>
          </a:xfrm>
          <a:prstGeom prst="roundRect">
            <a:avLst>
              <a:gd name="adj" fmla="val 0"/>
            </a:avLst>
          </a:prstGeom>
        </p:spPr>
      </p:pic>
      <p:sp>
        <p:nvSpPr>
          <p:cNvPr id="3" name="Shape 0"/>
          <p:cNvSpPr/>
          <p:nvPr/>
        </p:nvSpPr>
        <p:spPr>
          <a:xfrm>
            <a:off x="0" y="0"/>
            <a:ext cx="12192000" cy="6858000"/>
          </a:xfrm>
          <a:custGeom>
            <a:avLst/>
            <a:gdLst/>
            <a:ahLst/>
            <a:cxnLst/>
            <a:rect l="l" t="t" r="r" b="b"/>
            <a:pathLst>
              <a:path w="12192000" h="6858000">
                <a:moveTo>
                  <a:pt x="0" y="0"/>
                </a:moveTo>
                <a:lnTo>
                  <a:pt x="12192000" y="0"/>
                </a:lnTo>
                <a:lnTo>
                  <a:pt x="12192000" y="6858000"/>
                </a:lnTo>
                <a:lnTo>
                  <a:pt x="0" y="6858000"/>
                </a:lnTo>
                <a:lnTo>
                  <a:pt x="0" y="0"/>
                </a:lnTo>
                <a:close/>
              </a:path>
            </a:pathLst>
          </a:custGeom>
          <a:gradFill flip="none" rotWithShape="1">
            <a:gsLst>
              <a:gs pos="0">
                <a:srgbClr val="3D352E">
                  <a:alpha val="95000"/>
                </a:srgbClr>
              </a:gs>
              <a:gs pos="50000">
                <a:srgbClr val="3D352E">
                  <a:alpha val="85000"/>
                </a:srgbClr>
              </a:gs>
              <a:gs pos="100000">
                <a:srgbClr val="000000">
                  <a:alpha val="0"/>
                </a:srgbClr>
              </a:gs>
            </a:gsLst>
            <a:lin ang="0" scaled="1"/>
          </a:gradFill>
          <a:ln/>
        </p:spPr>
      </p:sp>
      <p:sp>
        <p:nvSpPr>
          <p:cNvPr id="5" name="Text 2"/>
          <p:cNvSpPr/>
          <p:nvPr/>
        </p:nvSpPr>
        <p:spPr>
          <a:xfrm>
            <a:off x="381000" y="1331595"/>
            <a:ext cx="2190750" cy="381000"/>
          </a:xfrm>
          <a:prstGeom prst="rect">
            <a:avLst/>
          </a:prstGeom>
          <a:noFill/>
          <a:ln/>
        </p:spPr>
        <p:txBody>
          <a:bodyPr wrap="square" lIns="190500" tIns="76200" rIns="190500" bIns="76200" rtlCol="0" anchor="ctr"/>
          <a:lstStyle/>
          <a:p>
            <a:pPr>
              <a:lnSpc>
                <a:spcPct val="130000"/>
              </a:lnSpc>
            </a:pPr>
            <a:endParaRPr lang="en-US" sz="1600" dirty="0"/>
          </a:p>
        </p:txBody>
      </p:sp>
      <p:sp>
        <p:nvSpPr>
          <p:cNvPr id="6" name="Text 3"/>
          <p:cNvSpPr/>
          <p:nvPr/>
        </p:nvSpPr>
        <p:spPr>
          <a:xfrm>
            <a:off x="380999" y="2017395"/>
            <a:ext cx="9106949" cy="1733550"/>
          </a:xfrm>
          <a:prstGeom prst="rect">
            <a:avLst/>
          </a:prstGeom>
          <a:noFill/>
          <a:ln/>
        </p:spPr>
        <p:txBody>
          <a:bodyPr wrap="square" lIns="0" tIns="0" rIns="0" bIns="0" rtlCol="0" anchor="ctr"/>
          <a:lstStyle/>
          <a:p>
            <a:pPr>
              <a:lnSpc>
                <a:spcPct val="80000"/>
              </a:lnSpc>
            </a:pPr>
            <a:r>
              <a:rPr lang="en-US" sz="3600" b="1" dirty="0" err="1">
                <a:solidFill>
                  <a:srgbClr val="F8F6F2"/>
                </a:solidFill>
                <a:latin typeface="Bookman Old Style" panose="02050604050505020204" pitchFamily="18" charset="0"/>
                <a:ea typeface="Liter" pitchFamily="34" charset="-122"/>
                <a:cs typeface="Liter" pitchFamily="34" charset="-120"/>
              </a:rPr>
              <a:t>Komunikasi</a:t>
            </a:r>
            <a:r>
              <a:rPr lang="en-US" sz="3600" dirty="0">
                <a:latin typeface="Bookman Old Style" panose="02050604050505020204" pitchFamily="18" charset="0"/>
              </a:rPr>
              <a:t> </a:t>
            </a:r>
            <a:r>
              <a:rPr lang="en-US" sz="3600" b="1" dirty="0" err="1">
                <a:solidFill>
                  <a:srgbClr val="F8F6F2"/>
                </a:solidFill>
                <a:latin typeface="Bookman Old Style" panose="02050604050505020204" pitchFamily="18" charset="0"/>
                <a:ea typeface="Liter" pitchFamily="34" charset="-122"/>
                <a:cs typeface="Liter" pitchFamily="34" charset="-120"/>
              </a:rPr>
              <a:t>Perkantoran</a:t>
            </a:r>
            <a:endParaRPr lang="en-US" sz="3600" dirty="0">
              <a:latin typeface="Bookman Old Style" panose="02050604050505020204" pitchFamily="18" charset="0"/>
            </a:endParaRPr>
          </a:p>
        </p:txBody>
      </p:sp>
      <p:sp>
        <p:nvSpPr>
          <p:cNvPr id="7" name="Text 4"/>
          <p:cNvSpPr/>
          <p:nvPr/>
        </p:nvSpPr>
        <p:spPr>
          <a:xfrm>
            <a:off x="381000" y="4059555"/>
            <a:ext cx="6515100" cy="742950"/>
          </a:xfrm>
          <a:prstGeom prst="rect">
            <a:avLst/>
          </a:prstGeom>
          <a:noFill/>
          <a:ln/>
        </p:spPr>
        <p:txBody>
          <a:bodyPr wrap="square" lIns="0" tIns="0" rIns="0" bIns="0" rtlCol="0" anchor="ctr"/>
          <a:lstStyle/>
          <a:p>
            <a:pPr>
              <a:lnSpc>
                <a:spcPct val="140000"/>
              </a:lnSpc>
            </a:pPr>
            <a:r>
              <a:rPr lang="en-US" sz="4400" dirty="0">
                <a:solidFill>
                  <a:srgbClr val="D1B399"/>
                </a:solidFill>
                <a:latin typeface="Liter" pitchFamily="34" charset="0"/>
                <a:ea typeface="Liter" pitchFamily="34" charset="-122"/>
                <a:cs typeface="Liter" pitchFamily="34" charset="-120"/>
              </a:rPr>
              <a:t>Lia </a:t>
            </a:r>
            <a:r>
              <a:rPr lang="en-US" sz="4400" dirty="0" err="1">
                <a:solidFill>
                  <a:srgbClr val="D1B399"/>
                </a:solidFill>
                <a:latin typeface="Liter" pitchFamily="34" charset="0"/>
                <a:ea typeface="Liter" pitchFamily="34" charset="-122"/>
                <a:cs typeface="Liter" pitchFamily="34" charset="-120"/>
              </a:rPr>
              <a:t>Marthalia,S.Pd,M.M</a:t>
            </a:r>
            <a:endParaRPr lang="en-US" sz="4400" dirty="0"/>
          </a:p>
        </p:txBody>
      </p:sp>
      <p:sp>
        <p:nvSpPr>
          <p:cNvPr id="10" name="Shape 7"/>
          <p:cNvSpPr/>
          <p:nvPr/>
        </p:nvSpPr>
        <p:spPr>
          <a:xfrm>
            <a:off x="1369219" y="5278755"/>
            <a:ext cx="9525" cy="228600"/>
          </a:xfrm>
          <a:custGeom>
            <a:avLst/>
            <a:gdLst/>
            <a:ahLst/>
            <a:cxnLst/>
            <a:rect l="l" t="t" r="r" b="b"/>
            <a:pathLst>
              <a:path w="9525" h="228600">
                <a:moveTo>
                  <a:pt x="0" y="0"/>
                </a:moveTo>
                <a:lnTo>
                  <a:pt x="9525" y="0"/>
                </a:lnTo>
                <a:lnTo>
                  <a:pt x="9525" y="228600"/>
                </a:lnTo>
                <a:lnTo>
                  <a:pt x="0" y="228600"/>
                </a:lnTo>
                <a:lnTo>
                  <a:pt x="0" y="0"/>
                </a:lnTo>
                <a:close/>
              </a:path>
            </a:pathLst>
          </a:custGeom>
          <a:solidFill>
            <a:srgbClr val="F8F6F2">
              <a:alpha val="30196"/>
            </a:srgbClr>
          </a:solidFill>
          <a:ln/>
        </p:spPr>
      </p:sp>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1F641A-187A-9CF5-22C4-AB5825D05F14}"/>
            </a:ext>
          </a:extLst>
        </p:cNvPr>
        <p:cNvGrpSpPr/>
        <p:nvPr/>
      </p:nvGrpSpPr>
      <p:grpSpPr>
        <a:xfrm>
          <a:off x="0" y="0"/>
          <a:ext cx="0" cy="0"/>
          <a:chOff x="0" y="0"/>
          <a:chExt cx="0" cy="0"/>
        </a:xfrm>
      </p:grpSpPr>
      <p:pic>
        <p:nvPicPr>
          <p:cNvPr id="2" name="Image 0" descr="https://kimi-web-img.moonshot.cn/img/woliba.io/0afd144bb45f9d10251a52d0747aa67f63206aaf.webp">
            <a:extLst>
              <a:ext uri="{FF2B5EF4-FFF2-40B4-BE49-F238E27FC236}">
                <a16:creationId xmlns:a16="http://schemas.microsoft.com/office/drawing/2014/main" id="{43E55147-5B1C-DF20-BCBA-59B61E2CCC91}"/>
              </a:ext>
            </a:extLst>
          </p:cNvPr>
          <p:cNvPicPr>
            <a:picLocks noChangeAspect="1"/>
          </p:cNvPicPr>
          <p:nvPr/>
        </p:nvPicPr>
        <p:blipFill>
          <a:blip r:embed="rId3"/>
          <a:srcRect t="6364" b="6364"/>
          <a:stretch/>
        </p:blipFill>
        <p:spPr>
          <a:xfrm>
            <a:off x="0" y="0"/>
            <a:ext cx="12192000" cy="6858000"/>
          </a:xfrm>
          <a:prstGeom prst="roundRect">
            <a:avLst>
              <a:gd name="adj" fmla="val 0"/>
            </a:avLst>
          </a:prstGeom>
        </p:spPr>
      </p:pic>
      <p:sp>
        <p:nvSpPr>
          <p:cNvPr id="3" name="Shape 0">
            <a:extLst>
              <a:ext uri="{FF2B5EF4-FFF2-40B4-BE49-F238E27FC236}">
                <a16:creationId xmlns:a16="http://schemas.microsoft.com/office/drawing/2014/main" id="{96DADEF6-C257-521F-6A43-D81E09E8BF30}"/>
              </a:ext>
            </a:extLst>
          </p:cNvPr>
          <p:cNvSpPr/>
          <p:nvPr/>
        </p:nvSpPr>
        <p:spPr>
          <a:xfrm>
            <a:off x="0" y="0"/>
            <a:ext cx="12192000" cy="6858000"/>
          </a:xfrm>
          <a:custGeom>
            <a:avLst/>
            <a:gdLst/>
            <a:ahLst/>
            <a:cxnLst/>
            <a:rect l="l" t="t" r="r" b="b"/>
            <a:pathLst>
              <a:path w="12192000" h="6858000">
                <a:moveTo>
                  <a:pt x="0" y="0"/>
                </a:moveTo>
                <a:lnTo>
                  <a:pt x="12192000" y="0"/>
                </a:lnTo>
                <a:lnTo>
                  <a:pt x="12192000" y="6858000"/>
                </a:lnTo>
                <a:lnTo>
                  <a:pt x="0" y="6858000"/>
                </a:lnTo>
                <a:lnTo>
                  <a:pt x="0" y="0"/>
                </a:lnTo>
                <a:close/>
              </a:path>
            </a:pathLst>
          </a:custGeom>
          <a:gradFill flip="none" rotWithShape="1">
            <a:gsLst>
              <a:gs pos="0">
                <a:srgbClr val="3D352E">
                  <a:alpha val="95000"/>
                </a:srgbClr>
              </a:gs>
              <a:gs pos="50000">
                <a:srgbClr val="3D352E">
                  <a:alpha val="70000"/>
                </a:srgbClr>
              </a:gs>
              <a:gs pos="100000">
                <a:srgbClr val="3D352E">
                  <a:alpha val="40000"/>
                </a:srgbClr>
              </a:gs>
            </a:gsLst>
            <a:lin ang="16200000" scaled="1"/>
          </a:gradFill>
          <a:ln/>
        </p:spPr>
      </p:sp>
      <p:sp>
        <p:nvSpPr>
          <p:cNvPr id="4" name="Shape 1">
            <a:extLst>
              <a:ext uri="{FF2B5EF4-FFF2-40B4-BE49-F238E27FC236}">
                <a16:creationId xmlns:a16="http://schemas.microsoft.com/office/drawing/2014/main" id="{6772D19A-46A4-59B3-07E4-00CB272A443A}"/>
              </a:ext>
            </a:extLst>
          </p:cNvPr>
          <p:cNvSpPr/>
          <p:nvPr/>
        </p:nvSpPr>
        <p:spPr>
          <a:xfrm>
            <a:off x="381000" y="2381250"/>
            <a:ext cx="1238250" cy="495300"/>
          </a:xfrm>
          <a:custGeom>
            <a:avLst/>
            <a:gdLst/>
            <a:ahLst/>
            <a:cxnLst/>
            <a:rect l="l" t="t" r="r" b="b"/>
            <a:pathLst>
              <a:path w="1238250" h="495300">
                <a:moveTo>
                  <a:pt x="0" y="0"/>
                </a:moveTo>
                <a:lnTo>
                  <a:pt x="1238250" y="0"/>
                </a:lnTo>
                <a:lnTo>
                  <a:pt x="1238250" y="495300"/>
                </a:lnTo>
                <a:lnTo>
                  <a:pt x="0" y="495300"/>
                </a:lnTo>
                <a:lnTo>
                  <a:pt x="0" y="0"/>
                </a:lnTo>
                <a:close/>
              </a:path>
            </a:pathLst>
          </a:custGeom>
          <a:solidFill>
            <a:srgbClr val="D1B399"/>
          </a:solidFill>
          <a:ln/>
        </p:spPr>
      </p:sp>
      <p:sp>
        <p:nvSpPr>
          <p:cNvPr id="5" name="Text 2">
            <a:extLst>
              <a:ext uri="{FF2B5EF4-FFF2-40B4-BE49-F238E27FC236}">
                <a16:creationId xmlns:a16="http://schemas.microsoft.com/office/drawing/2014/main" id="{8C017898-8999-324B-FA40-44F1708D1C5C}"/>
              </a:ext>
            </a:extLst>
          </p:cNvPr>
          <p:cNvSpPr/>
          <p:nvPr/>
        </p:nvSpPr>
        <p:spPr>
          <a:xfrm>
            <a:off x="381000" y="2381250"/>
            <a:ext cx="1333500" cy="495300"/>
          </a:xfrm>
          <a:prstGeom prst="rect">
            <a:avLst/>
          </a:prstGeom>
          <a:noFill/>
          <a:ln/>
        </p:spPr>
        <p:txBody>
          <a:bodyPr wrap="square" lIns="228600" tIns="114300" rIns="228600" bIns="114300" rtlCol="0" anchor="ctr"/>
          <a:lstStyle/>
          <a:p>
            <a:pPr>
              <a:lnSpc>
                <a:spcPct val="120000"/>
              </a:lnSpc>
            </a:pPr>
            <a:r>
              <a:rPr lang="en-US" sz="1500" b="1" kern="0" spc="150" dirty="0">
                <a:solidFill>
                  <a:srgbClr val="F8F6F2"/>
                </a:solidFill>
                <a:latin typeface="Liter" pitchFamily="34" charset="0"/>
                <a:ea typeface="Liter" pitchFamily="34" charset="-122"/>
                <a:cs typeface="Liter" pitchFamily="34" charset="-120"/>
              </a:rPr>
              <a:t>BAB 04</a:t>
            </a:r>
            <a:endParaRPr lang="en-US" sz="1600" dirty="0"/>
          </a:p>
        </p:txBody>
      </p:sp>
      <p:sp>
        <p:nvSpPr>
          <p:cNvPr id="6" name="Text 3">
            <a:extLst>
              <a:ext uri="{FF2B5EF4-FFF2-40B4-BE49-F238E27FC236}">
                <a16:creationId xmlns:a16="http://schemas.microsoft.com/office/drawing/2014/main" id="{0DBA96A2-AB4A-EF71-DD78-CD55D95481E6}"/>
              </a:ext>
            </a:extLst>
          </p:cNvPr>
          <p:cNvSpPr/>
          <p:nvPr/>
        </p:nvSpPr>
        <p:spPr>
          <a:xfrm>
            <a:off x="381000" y="3181350"/>
            <a:ext cx="11772900" cy="1714500"/>
          </a:xfrm>
          <a:prstGeom prst="rect">
            <a:avLst/>
          </a:prstGeom>
          <a:noFill/>
          <a:ln/>
        </p:spPr>
        <p:txBody>
          <a:bodyPr wrap="square" lIns="0" tIns="0" rIns="0" bIns="0" rtlCol="0" anchor="ctr"/>
          <a:lstStyle/>
          <a:p>
            <a:pPr>
              <a:lnSpc>
                <a:spcPct val="100000"/>
              </a:lnSpc>
            </a:pPr>
            <a:r>
              <a:rPr lang="en-US" sz="5400" b="1" dirty="0" err="1">
                <a:solidFill>
                  <a:srgbClr val="F8F6F2"/>
                </a:solidFill>
                <a:latin typeface="Liter" pitchFamily="34" charset="0"/>
                <a:ea typeface="Liter" pitchFamily="34" charset="-122"/>
                <a:cs typeface="Liter" pitchFamily="34" charset="-120"/>
              </a:rPr>
              <a:t>Komunikasi</a:t>
            </a:r>
            <a:endParaRPr lang="en-US" sz="1600" dirty="0"/>
          </a:p>
          <a:p>
            <a:pPr>
              <a:lnSpc>
                <a:spcPct val="100000"/>
              </a:lnSpc>
            </a:pPr>
            <a:r>
              <a:rPr lang="en-US" sz="5400" b="1" dirty="0" err="1">
                <a:solidFill>
                  <a:srgbClr val="F8F6F2"/>
                </a:solidFill>
                <a:latin typeface="Liter" pitchFamily="34" charset="0"/>
                <a:ea typeface="Liter" pitchFamily="34" charset="-122"/>
                <a:cs typeface="Liter" pitchFamily="34" charset="-120"/>
              </a:rPr>
              <a:t>dalam</a:t>
            </a:r>
            <a:r>
              <a:rPr lang="en-US" sz="5400" b="1" dirty="0">
                <a:solidFill>
                  <a:srgbClr val="F8F6F2"/>
                </a:solidFill>
                <a:latin typeface="Liter" pitchFamily="34" charset="0"/>
                <a:ea typeface="Liter" pitchFamily="34" charset="-122"/>
                <a:cs typeface="Liter" pitchFamily="34" charset="-120"/>
              </a:rPr>
              <a:t> </a:t>
            </a:r>
            <a:r>
              <a:rPr lang="en-US" sz="5400" b="1" dirty="0" err="1">
                <a:solidFill>
                  <a:srgbClr val="F8F6F2"/>
                </a:solidFill>
                <a:latin typeface="Liter" pitchFamily="34" charset="0"/>
                <a:ea typeface="Liter" pitchFamily="34" charset="-122"/>
                <a:cs typeface="Liter" pitchFamily="34" charset="-120"/>
              </a:rPr>
              <a:t>Organisasi</a:t>
            </a:r>
            <a:endParaRPr lang="en-US" sz="1600" dirty="0"/>
          </a:p>
        </p:txBody>
      </p:sp>
      <p:sp>
        <p:nvSpPr>
          <p:cNvPr id="7" name="Text 4">
            <a:extLst>
              <a:ext uri="{FF2B5EF4-FFF2-40B4-BE49-F238E27FC236}">
                <a16:creationId xmlns:a16="http://schemas.microsoft.com/office/drawing/2014/main" id="{2A677E4A-F042-9498-9E58-8529CA103AFB}"/>
              </a:ext>
            </a:extLst>
          </p:cNvPr>
          <p:cNvSpPr/>
          <p:nvPr/>
        </p:nvSpPr>
        <p:spPr>
          <a:xfrm>
            <a:off x="381000" y="5124450"/>
            <a:ext cx="7429500" cy="742950"/>
          </a:xfrm>
          <a:prstGeom prst="rect">
            <a:avLst/>
          </a:prstGeom>
          <a:noFill/>
          <a:ln/>
        </p:spPr>
        <p:txBody>
          <a:bodyPr wrap="square" lIns="0" tIns="0" rIns="0" bIns="0" rtlCol="0" anchor="ctr"/>
          <a:lstStyle/>
          <a:p>
            <a:pPr>
              <a:lnSpc>
                <a:spcPct val="140000"/>
              </a:lnSpc>
            </a:pPr>
            <a:r>
              <a:rPr lang="en-US" dirty="0" err="1">
                <a:solidFill>
                  <a:srgbClr val="D1B399"/>
                </a:solidFill>
                <a:latin typeface="Liter" pitchFamily="34" charset="0"/>
                <a:ea typeface="Liter" pitchFamily="34" charset="-122"/>
                <a:cs typeface="Liter" pitchFamily="34" charset="-120"/>
              </a:rPr>
              <a:t>Memahami</a:t>
            </a:r>
            <a:r>
              <a:rPr lang="en-US" dirty="0">
                <a:solidFill>
                  <a:srgbClr val="D1B399"/>
                </a:solidFill>
                <a:latin typeface="Liter" pitchFamily="34" charset="0"/>
                <a:ea typeface="Liter" pitchFamily="34" charset="-122"/>
                <a:cs typeface="Liter" pitchFamily="34" charset="-120"/>
              </a:rPr>
              <a:t> </a:t>
            </a:r>
            <a:r>
              <a:rPr lang="en-US" dirty="0" err="1">
                <a:solidFill>
                  <a:srgbClr val="D1B399"/>
                </a:solidFill>
                <a:latin typeface="Liter" pitchFamily="34" charset="0"/>
                <a:ea typeface="Liter" pitchFamily="34" charset="-122"/>
                <a:cs typeface="Liter" pitchFamily="34" charset="-120"/>
              </a:rPr>
              <a:t>alur</a:t>
            </a:r>
            <a:r>
              <a:rPr lang="en-US" dirty="0">
                <a:solidFill>
                  <a:srgbClr val="D1B399"/>
                </a:solidFill>
                <a:latin typeface="Liter" pitchFamily="34" charset="0"/>
                <a:ea typeface="Liter" pitchFamily="34" charset="-122"/>
                <a:cs typeface="Liter" pitchFamily="34" charset="-120"/>
              </a:rPr>
              <a:t>, </a:t>
            </a:r>
            <a:r>
              <a:rPr lang="en-US" dirty="0" err="1">
                <a:solidFill>
                  <a:srgbClr val="D1B399"/>
                </a:solidFill>
                <a:latin typeface="Liter" pitchFamily="34" charset="0"/>
                <a:ea typeface="Liter" pitchFamily="34" charset="-122"/>
                <a:cs typeface="Liter" pitchFamily="34" charset="-120"/>
              </a:rPr>
              <a:t>jenis</a:t>
            </a:r>
            <a:r>
              <a:rPr lang="en-US" dirty="0">
                <a:solidFill>
                  <a:srgbClr val="D1B399"/>
                </a:solidFill>
                <a:latin typeface="Liter" pitchFamily="34" charset="0"/>
                <a:ea typeface="Liter" pitchFamily="34" charset="-122"/>
                <a:cs typeface="Liter" pitchFamily="34" charset="-120"/>
              </a:rPr>
              <a:t>, dan </a:t>
            </a:r>
            <a:r>
              <a:rPr lang="en-US" dirty="0" err="1">
                <a:solidFill>
                  <a:srgbClr val="D1B399"/>
                </a:solidFill>
                <a:latin typeface="Liter" pitchFamily="34" charset="0"/>
                <a:ea typeface="Liter" pitchFamily="34" charset="-122"/>
                <a:cs typeface="Liter" pitchFamily="34" charset="-120"/>
              </a:rPr>
              <a:t>jaringan</a:t>
            </a:r>
            <a:r>
              <a:rPr lang="en-US" dirty="0">
                <a:solidFill>
                  <a:srgbClr val="D1B399"/>
                </a:solidFill>
                <a:latin typeface="Liter" pitchFamily="34" charset="0"/>
                <a:ea typeface="Liter" pitchFamily="34" charset="-122"/>
                <a:cs typeface="Liter" pitchFamily="34" charset="-120"/>
              </a:rPr>
              <a:t> </a:t>
            </a:r>
            <a:r>
              <a:rPr lang="en-US" dirty="0" err="1">
                <a:solidFill>
                  <a:srgbClr val="D1B399"/>
                </a:solidFill>
                <a:latin typeface="Liter" pitchFamily="34" charset="0"/>
                <a:ea typeface="Liter" pitchFamily="34" charset="-122"/>
                <a:cs typeface="Liter" pitchFamily="34" charset="-120"/>
              </a:rPr>
              <a:t>komunikasi</a:t>
            </a:r>
            <a:r>
              <a:rPr lang="en-US" dirty="0">
                <a:solidFill>
                  <a:srgbClr val="D1B399"/>
                </a:solidFill>
                <a:latin typeface="Liter" pitchFamily="34" charset="0"/>
                <a:ea typeface="Liter" pitchFamily="34" charset="-122"/>
                <a:cs typeface="Liter" pitchFamily="34" charset="-120"/>
              </a:rPr>
              <a:t> </a:t>
            </a:r>
            <a:r>
              <a:rPr lang="en-US" dirty="0" err="1">
                <a:solidFill>
                  <a:srgbClr val="D1B399"/>
                </a:solidFill>
                <a:latin typeface="Liter" pitchFamily="34" charset="0"/>
                <a:ea typeface="Liter" pitchFamily="34" charset="-122"/>
                <a:cs typeface="Liter" pitchFamily="34" charset="-120"/>
              </a:rPr>
              <a:t>dalam</a:t>
            </a:r>
            <a:r>
              <a:rPr lang="en-US" dirty="0">
                <a:solidFill>
                  <a:srgbClr val="D1B399"/>
                </a:solidFill>
                <a:latin typeface="Liter" pitchFamily="34" charset="0"/>
                <a:ea typeface="Liter" pitchFamily="34" charset="-122"/>
                <a:cs typeface="Liter" pitchFamily="34" charset="-120"/>
              </a:rPr>
              <a:t> </a:t>
            </a:r>
            <a:r>
              <a:rPr lang="en-US" dirty="0" err="1">
                <a:solidFill>
                  <a:srgbClr val="D1B399"/>
                </a:solidFill>
                <a:latin typeface="Liter" pitchFamily="34" charset="0"/>
                <a:ea typeface="Liter" pitchFamily="34" charset="-122"/>
                <a:cs typeface="Liter" pitchFamily="34" charset="-120"/>
              </a:rPr>
              <a:t>struktur</a:t>
            </a:r>
            <a:r>
              <a:rPr lang="en-US" dirty="0">
                <a:solidFill>
                  <a:srgbClr val="D1B399"/>
                </a:solidFill>
                <a:latin typeface="Liter" pitchFamily="34" charset="0"/>
                <a:ea typeface="Liter" pitchFamily="34" charset="-122"/>
                <a:cs typeface="Liter" pitchFamily="34" charset="-120"/>
              </a:rPr>
              <a:t> </a:t>
            </a:r>
            <a:r>
              <a:rPr lang="en-US" dirty="0" err="1">
                <a:solidFill>
                  <a:srgbClr val="D1B399"/>
                </a:solidFill>
                <a:latin typeface="Liter" pitchFamily="34" charset="0"/>
                <a:ea typeface="Liter" pitchFamily="34" charset="-122"/>
                <a:cs typeface="Liter" pitchFamily="34" charset="-120"/>
              </a:rPr>
              <a:t>organisasi</a:t>
            </a:r>
            <a:endParaRPr lang="en-US" sz="1600" dirty="0"/>
          </a:p>
        </p:txBody>
      </p:sp>
    </p:spTree>
    <p:extLst>
      <p:ext uri="{BB962C8B-B14F-4D97-AF65-F5344CB8AC3E}">
        <p14:creationId xmlns:p14="http://schemas.microsoft.com/office/powerpoint/2010/main" val="336579163"/>
      </p:ext>
    </p:extLst>
  </p:cSld>
  <p:clrMapOvr>
    <a:masterClrMapping/>
  </p:clrMapOvr>
  <p:transition>
    <p:fade/>
  </p:transition>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8F6F2"/>
        </a:solidFill>
        <a:effectLst/>
      </p:bgPr>
    </p:bg>
    <p:spTree>
      <p:nvGrpSpPr>
        <p:cNvPr id="1" name=""/>
        <p:cNvGrpSpPr/>
        <p:nvPr/>
      </p:nvGrpSpPr>
      <p:grpSpPr>
        <a:xfrm>
          <a:off x="0" y="0"/>
          <a:ext cx="0" cy="0"/>
          <a:chOff x="0" y="0"/>
          <a:chExt cx="0" cy="0"/>
        </a:xfrm>
      </p:grpSpPr>
      <p:sp>
        <p:nvSpPr>
          <p:cNvPr id="2" name="Text 0"/>
          <p:cNvSpPr/>
          <p:nvPr/>
        </p:nvSpPr>
        <p:spPr>
          <a:xfrm>
            <a:off x="341992" y="341992"/>
            <a:ext cx="11576415" cy="205195"/>
          </a:xfrm>
          <a:prstGeom prst="rect">
            <a:avLst/>
          </a:prstGeom>
          <a:noFill/>
          <a:ln/>
        </p:spPr>
        <p:txBody>
          <a:bodyPr wrap="square" lIns="0" tIns="0" rIns="0" bIns="0" rtlCol="0" anchor="ctr"/>
          <a:lstStyle/>
          <a:p>
            <a:pPr>
              <a:lnSpc>
                <a:spcPct val="130000"/>
              </a:lnSpc>
            </a:pPr>
            <a:r>
              <a:rPr lang="en-US" sz="1077" b="1" kern="0" spc="108" dirty="0">
                <a:solidFill>
                  <a:srgbClr val="A95C48"/>
                </a:solidFill>
                <a:latin typeface="Liter" pitchFamily="34" charset="0"/>
                <a:ea typeface="Liter" pitchFamily="34" charset="-122"/>
                <a:cs typeface="Liter" pitchFamily="34" charset="-120"/>
              </a:rPr>
              <a:t>BAB 04 • KOMUNIKASI ORGANISASI</a:t>
            </a:r>
            <a:endParaRPr lang="en-US" sz="1600" dirty="0"/>
          </a:p>
        </p:txBody>
      </p:sp>
      <p:sp>
        <p:nvSpPr>
          <p:cNvPr id="3" name="Text 1"/>
          <p:cNvSpPr/>
          <p:nvPr/>
        </p:nvSpPr>
        <p:spPr>
          <a:xfrm>
            <a:off x="341992" y="615585"/>
            <a:ext cx="11713212" cy="410390"/>
          </a:xfrm>
          <a:prstGeom prst="rect">
            <a:avLst/>
          </a:prstGeom>
          <a:noFill/>
          <a:ln/>
        </p:spPr>
        <p:txBody>
          <a:bodyPr wrap="square" lIns="0" tIns="0" rIns="0" bIns="0" rtlCol="0" anchor="ctr"/>
          <a:lstStyle/>
          <a:p>
            <a:pPr>
              <a:lnSpc>
                <a:spcPct val="80000"/>
              </a:lnSpc>
            </a:pPr>
            <a:r>
              <a:rPr lang="en-US" sz="3231" b="1" dirty="0">
                <a:solidFill>
                  <a:srgbClr val="3D352E"/>
                </a:solidFill>
                <a:latin typeface="Liter" pitchFamily="34" charset="0"/>
                <a:ea typeface="Liter" pitchFamily="34" charset="-122"/>
                <a:cs typeface="Liter" pitchFamily="34" charset="-120"/>
              </a:rPr>
              <a:t>Jenis dan Alur Komunikasi Organisasi</a:t>
            </a:r>
            <a:endParaRPr lang="en-US" sz="1600" dirty="0"/>
          </a:p>
        </p:txBody>
      </p:sp>
      <p:sp>
        <p:nvSpPr>
          <p:cNvPr id="4" name="Shape 2"/>
          <p:cNvSpPr/>
          <p:nvPr/>
        </p:nvSpPr>
        <p:spPr>
          <a:xfrm>
            <a:off x="341992" y="1128572"/>
            <a:ext cx="1094373" cy="51299"/>
          </a:xfrm>
          <a:custGeom>
            <a:avLst/>
            <a:gdLst/>
            <a:ahLst/>
            <a:cxnLst/>
            <a:rect l="l" t="t" r="r" b="b"/>
            <a:pathLst>
              <a:path w="1094373" h="51299">
                <a:moveTo>
                  <a:pt x="0" y="0"/>
                </a:moveTo>
                <a:lnTo>
                  <a:pt x="1094373" y="0"/>
                </a:lnTo>
                <a:lnTo>
                  <a:pt x="1094373" y="51299"/>
                </a:lnTo>
                <a:lnTo>
                  <a:pt x="0" y="51299"/>
                </a:lnTo>
                <a:lnTo>
                  <a:pt x="0" y="0"/>
                </a:lnTo>
                <a:close/>
              </a:path>
            </a:pathLst>
          </a:custGeom>
          <a:solidFill>
            <a:srgbClr val="A95C48"/>
          </a:solidFill>
          <a:ln/>
        </p:spPr>
      </p:sp>
      <p:sp>
        <p:nvSpPr>
          <p:cNvPr id="5" name="Shape 3"/>
          <p:cNvSpPr/>
          <p:nvPr/>
        </p:nvSpPr>
        <p:spPr>
          <a:xfrm>
            <a:off x="341992" y="1316668"/>
            <a:ext cx="6369593" cy="5540264"/>
          </a:xfrm>
          <a:custGeom>
            <a:avLst/>
            <a:gdLst/>
            <a:ahLst/>
            <a:cxnLst/>
            <a:rect l="l" t="t" r="r" b="b"/>
            <a:pathLst>
              <a:path w="6369593" h="5540264">
                <a:moveTo>
                  <a:pt x="68422" y="0"/>
                </a:moveTo>
                <a:lnTo>
                  <a:pt x="6301171" y="0"/>
                </a:lnTo>
                <a:cubicBezTo>
                  <a:pt x="6338960" y="0"/>
                  <a:pt x="6369593" y="30634"/>
                  <a:pt x="6369593" y="68422"/>
                </a:cubicBezTo>
                <a:lnTo>
                  <a:pt x="6369593" y="5471841"/>
                </a:lnTo>
                <a:cubicBezTo>
                  <a:pt x="6369593" y="5509630"/>
                  <a:pt x="6338960" y="5540264"/>
                  <a:pt x="6301171" y="5540264"/>
                </a:cubicBezTo>
                <a:lnTo>
                  <a:pt x="68422" y="5540264"/>
                </a:lnTo>
                <a:cubicBezTo>
                  <a:pt x="30634" y="5540264"/>
                  <a:pt x="0" y="5509630"/>
                  <a:pt x="0" y="5471841"/>
                </a:cubicBezTo>
                <a:lnTo>
                  <a:pt x="0" y="68422"/>
                </a:lnTo>
                <a:cubicBezTo>
                  <a:pt x="0" y="30659"/>
                  <a:pt x="30659" y="0"/>
                  <a:pt x="68422" y="0"/>
                </a:cubicBezTo>
                <a:close/>
              </a:path>
            </a:pathLst>
          </a:custGeom>
          <a:solidFill>
            <a:srgbClr val="FFFFFF"/>
          </a:solidFill>
          <a:ln/>
          <a:effectLst>
            <a:outerShdw blurRad="51299" dist="34199" dir="5400000" algn="bl" rotWithShape="0">
              <a:srgbClr val="000000">
                <a:alpha val="10196"/>
              </a:srgbClr>
            </a:outerShdw>
          </a:effectLst>
        </p:spPr>
      </p:sp>
      <p:sp>
        <p:nvSpPr>
          <p:cNvPr id="6" name="Shape 4"/>
          <p:cNvSpPr/>
          <p:nvPr/>
        </p:nvSpPr>
        <p:spPr>
          <a:xfrm>
            <a:off x="538637" y="1521863"/>
            <a:ext cx="205195" cy="205195"/>
          </a:xfrm>
          <a:custGeom>
            <a:avLst/>
            <a:gdLst/>
            <a:ahLst/>
            <a:cxnLst/>
            <a:rect l="l" t="t" r="r" b="b"/>
            <a:pathLst>
              <a:path w="205195" h="205195">
                <a:moveTo>
                  <a:pt x="76948" y="25649"/>
                </a:moveTo>
                <a:cubicBezTo>
                  <a:pt x="76948" y="18556"/>
                  <a:pt x="82679" y="12825"/>
                  <a:pt x="89773" y="12825"/>
                </a:cubicBezTo>
                <a:lnTo>
                  <a:pt x="115422" y="12825"/>
                </a:lnTo>
                <a:cubicBezTo>
                  <a:pt x="122516" y="12825"/>
                  <a:pt x="128247" y="18556"/>
                  <a:pt x="128247" y="25649"/>
                </a:cubicBezTo>
                <a:lnTo>
                  <a:pt x="128247" y="51299"/>
                </a:lnTo>
                <a:cubicBezTo>
                  <a:pt x="128247" y="58392"/>
                  <a:pt x="122516" y="64123"/>
                  <a:pt x="115422" y="64123"/>
                </a:cubicBezTo>
                <a:lnTo>
                  <a:pt x="112216" y="64123"/>
                </a:lnTo>
                <a:lnTo>
                  <a:pt x="112216" y="89773"/>
                </a:lnTo>
                <a:lnTo>
                  <a:pt x="160309" y="89773"/>
                </a:lnTo>
                <a:cubicBezTo>
                  <a:pt x="176259" y="89773"/>
                  <a:pt x="189164" y="102678"/>
                  <a:pt x="189164" y="118628"/>
                </a:cubicBezTo>
                <a:lnTo>
                  <a:pt x="189164" y="141072"/>
                </a:lnTo>
                <a:lnTo>
                  <a:pt x="192370" y="141072"/>
                </a:lnTo>
                <a:cubicBezTo>
                  <a:pt x="199464" y="141072"/>
                  <a:pt x="205195" y="146803"/>
                  <a:pt x="205195" y="153896"/>
                </a:cubicBezTo>
                <a:lnTo>
                  <a:pt x="205195" y="179546"/>
                </a:lnTo>
                <a:cubicBezTo>
                  <a:pt x="205195" y="186639"/>
                  <a:pt x="199464" y="192370"/>
                  <a:pt x="192370" y="192370"/>
                </a:cubicBezTo>
                <a:lnTo>
                  <a:pt x="166721" y="192370"/>
                </a:lnTo>
                <a:cubicBezTo>
                  <a:pt x="159627" y="192370"/>
                  <a:pt x="153896" y="186639"/>
                  <a:pt x="153896" y="179546"/>
                </a:cubicBezTo>
                <a:lnTo>
                  <a:pt x="153896" y="153896"/>
                </a:lnTo>
                <a:cubicBezTo>
                  <a:pt x="153896" y="146803"/>
                  <a:pt x="159627" y="141072"/>
                  <a:pt x="166721" y="141072"/>
                </a:cubicBezTo>
                <a:lnTo>
                  <a:pt x="169927" y="141072"/>
                </a:lnTo>
                <a:lnTo>
                  <a:pt x="169927" y="118628"/>
                </a:lnTo>
                <a:cubicBezTo>
                  <a:pt x="169927" y="113298"/>
                  <a:pt x="165639" y="109010"/>
                  <a:pt x="160309" y="109010"/>
                </a:cubicBezTo>
                <a:lnTo>
                  <a:pt x="112216" y="109010"/>
                </a:lnTo>
                <a:lnTo>
                  <a:pt x="112216" y="141072"/>
                </a:lnTo>
                <a:lnTo>
                  <a:pt x="115422" y="141072"/>
                </a:lnTo>
                <a:cubicBezTo>
                  <a:pt x="122516" y="141072"/>
                  <a:pt x="128247" y="146803"/>
                  <a:pt x="128247" y="153896"/>
                </a:cubicBezTo>
                <a:lnTo>
                  <a:pt x="128247" y="179546"/>
                </a:lnTo>
                <a:cubicBezTo>
                  <a:pt x="128247" y="186639"/>
                  <a:pt x="122516" y="192370"/>
                  <a:pt x="115422" y="192370"/>
                </a:cubicBezTo>
                <a:lnTo>
                  <a:pt x="89773" y="192370"/>
                </a:lnTo>
                <a:cubicBezTo>
                  <a:pt x="82679" y="192370"/>
                  <a:pt x="76948" y="186639"/>
                  <a:pt x="76948" y="179546"/>
                </a:cubicBezTo>
                <a:lnTo>
                  <a:pt x="76948" y="153896"/>
                </a:lnTo>
                <a:cubicBezTo>
                  <a:pt x="76948" y="146803"/>
                  <a:pt x="82679" y="141072"/>
                  <a:pt x="89773" y="141072"/>
                </a:cubicBezTo>
                <a:lnTo>
                  <a:pt x="92979" y="141072"/>
                </a:lnTo>
                <a:lnTo>
                  <a:pt x="92979" y="109010"/>
                </a:lnTo>
                <a:lnTo>
                  <a:pt x="44886" y="109010"/>
                </a:lnTo>
                <a:cubicBezTo>
                  <a:pt x="39556" y="109010"/>
                  <a:pt x="35268" y="113298"/>
                  <a:pt x="35268" y="118628"/>
                </a:cubicBezTo>
                <a:lnTo>
                  <a:pt x="35268" y="141072"/>
                </a:lnTo>
                <a:lnTo>
                  <a:pt x="38474" y="141072"/>
                </a:lnTo>
                <a:cubicBezTo>
                  <a:pt x="45568" y="141072"/>
                  <a:pt x="51299" y="146803"/>
                  <a:pt x="51299" y="153896"/>
                </a:cubicBezTo>
                <a:lnTo>
                  <a:pt x="51299" y="179546"/>
                </a:lnTo>
                <a:cubicBezTo>
                  <a:pt x="51299" y="186639"/>
                  <a:pt x="45568" y="192370"/>
                  <a:pt x="38474" y="192370"/>
                </a:cubicBezTo>
                <a:lnTo>
                  <a:pt x="12825" y="192370"/>
                </a:lnTo>
                <a:cubicBezTo>
                  <a:pt x="5731" y="192370"/>
                  <a:pt x="0" y="186639"/>
                  <a:pt x="0" y="179546"/>
                </a:cubicBezTo>
                <a:lnTo>
                  <a:pt x="0" y="153896"/>
                </a:lnTo>
                <a:cubicBezTo>
                  <a:pt x="0" y="146803"/>
                  <a:pt x="5731" y="141072"/>
                  <a:pt x="12825" y="141072"/>
                </a:cubicBezTo>
                <a:lnTo>
                  <a:pt x="16031" y="141072"/>
                </a:lnTo>
                <a:lnTo>
                  <a:pt x="16031" y="118628"/>
                </a:lnTo>
                <a:cubicBezTo>
                  <a:pt x="16031" y="102678"/>
                  <a:pt x="28936" y="89773"/>
                  <a:pt x="44886" y="89773"/>
                </a:cubicBezTo>
                <a:lnTo>
                  <a:pt x="92979" y="89773"/>
                </a:lnTo>
                <a:lnTo>
                  <a:pt x="92979" y="64123"/>
                </a:lnTo>
                <a:lnTo>
                  <a:pt x="89773" y="64123"/>
                </a:lnTo>
                <a:cubicBezTo>
                  <a:pt x="82679" y="64123"/>
                  <a:pt x="76948" y="58392"/>
                  <a:pt x="76948" y="51299"/>
                </a:cubicBezTo>
                <a:lnTo>
                  <a:pt x="76948" y="25649"/>
                </a:lnTo>
                <a:close/>
              </a:path>
            </a:pathLst>
          </a:custGeom>
          <a:solidFill>
            <a:srgbClr val="A95C48"/>
          </a:solidFill>
          <a:ln/>
        </p:spPr>
      </p:sp>
      <p:sp>
        <p:nvSpPr>
          <p:cNvPr id="7" name="Text 5"/>
          <p:cNvSpPr/>
          <p:nvPr/>
        </p:nvSpPr>
        <p:spPr>
          <a:xfrm>
            <a:off x="769481" y="1487663"/>
            <a:ext cx="5873705" cy="273593"/>
          </a:xfrm>
          <a:prstGeom prst="rect">
            <a:avLst/>
          </a:prstGeom>
          <a:noFill/>
          <a:ln/>
        </p:spPr>
        <p:txBody>
          <a:bodyPr wrap="square" lIns="0" tIns="0" rIns="0" bIns="0" rtlCol="0" anchor="ctr"/>
          <a:lstStyle/>
          <a:p>
            <a:pPr>
              <a:lnSpc>
                <a:spcPct val="110000"/>
              </a:lnSpc>
            </a:pPr>
            <a:r>
              <a:rPr lang="en-US" sz="1616" b="1" dirty="0">
                <a:solidFill>
                  <a:srgbClr val="3D352E"/>
                </a:solidFill>
                <a:latin typeface="Liter" pitchFamily="34" charset="0"/>
                <a:ea typeface="Liter" pitchFamily="34" charset="-122"/>
                <a:cs typeface="Liter" pitchFamily="34" charset="-120"/>
              </a:rPr>
              <a:t>Komunikasi Formal</a:t>
            </a:r>
            <a:endParaRPr lang="en-US" sz="1600" dirty="0"/>
          </a:p>
        </p:txBody>
      </p:sp>
      <p:sp>
        <p:nvSpPr>
          <p:cNvPr id="8" name="Text 6"/>
          <p:cNvSpPr/>
          <p:nvPr/>
        </p:nvSpPr>
        <p:spPr>
          <a:xfrm>
            <a:off x="512987" y="1898053"/>
            <a:ext cx="6096000" cy="444589"/>
          </a:xfrm>
          <a:prstGeom prst="rect">
            <a:avLst/>
          </a:prstGeom>
          <a:noFill/>
          <a:ln/>
        </p:spPr>
        <p:txBody>
          <a:bodyPr wrap="square" lIns="0" tIns="0" rIns="0" bIns="0" rtlCol="0" anchor="ctr"/>
          <a:lstStyle/>
          <a:p>
            <a:pPr>
              <a:lnSpc>
                <a:spcPct val="140000"/>
              </a:lnSpc>
            </a:pPr>
            <a:r>
              <a:rPr lang="en-US" sz="1077" dirty="0">
                <a:solidFill>
                  <a:srgbClr val="3D352E">
                    <a:alpha val="80000"/>
                  </a:srgbClr>
                </a:solidFill>
                <a:latin typeface="Liter" pitchFamily="34" charset="0"/>
                <a:ea typeface="Liter" pitchFamily="34" charset="-122"/>
                <a:cs typeface="Liter" pitchFamily="34" charset="-120"/>
              </a:rPr>
              <a:t>Komunikasi yang mengalir melalui saluran resmi yang ditentukan oleh hierarki organisasi. Terdiri dari beberapa jenis alur:</a:t>
            </a:r>
            <a:endParaRPr lang="en-US" sz="1600" dirty="0"/>
          </a:p>
        </p:txBody>
      </p:sp>
      <p:sp>
        <p:nvSpPr>
          <p:cNvPr id="9" name="Shape 7"/>
          <p:cNvSpPr/>
          <p:nvPr/>
        </p:nvSpPr>
        <p:spPr>
          <a:xfrm>
            <a:off x="529944" y="2479439"/>
            <a:ext cx="6010360" cy="1333767"/>
          </a:xfrm>
          <a:custGeom>
            <a:avLst/>
            <a:gdLst/>
            <a:ahLst/>
            <a:cxnLst/>
            <a:rect l="l" t="t" r="r" b="b"/>
            <a:pathLst>
              <a:path w="6010360" h="1333767">
                <a:moveTo>
                  <a:pt x="33914" y="0"/>
                </a:moveTo>
                <a:lnTo>
                  <a:pt x="5941964" y="0"/>
                </a:lnTo>
                <a:cubicBezTo>
                  <a:pt x="5979738" y="0"/>
                  <a:pt x="6010360" y="30622"/>
                  <a:pt x="6010360" y="68396"/>
                </a:cubicBezTo>
                <a:lnTo>
                  <a:pt x="6010360" y="1265372"/>
                </a:lnTo>
                <a:cubicBezTo>
                  <a:pt x="6010360" y="1303145"/>
                  <a:pt x="5979738" y="1333767"/>
                  <a:pt x="5941964" y="1333767"/>
                </a:cubicBezTo>
                <a:lnTo>
                  <a:pt x="33914" y="1333767"/>
                </a:lnTo>
                <a:cubicBezTo>
                  <a:pt x="15184" y="1333767"/>
                  <a:pt x="0" y="1318583"/>
                  <a:pt x="0" y="1299853"/>
                </a:cubicBezTo>
                <a:lnTo>
                  <a:pt x="0" y="33914"/>
                </a:lnTo>
                <a:cubicBezTo>
                  <a:pt x="0" y="15196"/>
                  <a:pt x="15196" y="0"/>
                  <a:pt x="33914" y="0"/>
                </a:cubicBezTo>
                <a:close/>
              </a:path>
            </a:pathLst>
          </a:custGeom>
          <a:solidFill>
            <a:srgbClr val="F8F6F2"/>
          </a:solidFill>
          <a:ln/>
        </p:spPr>
      </p:sp>
      <p:sp>
        <p:nvSpPr>
          <p:cNvPr id="10" name="Shape 8"/>
          <p:cNvSpPr/>
          <p:nvPr/>
        </p:nvSpPr>
        <p:spPr>
          <a:xfrm>
            <a:off x="529944" y="2479439"/>
            <a:ext cx="33914" cy="1333767"/>
          </a:xfrm>
          <a:custGeom>
            <a:avLst/>
            <a:gdLst/>
            <a:ahLst/>
            <a:cxnLst/>
            <a:rect l="l" t="t" r="r" b="b"/>
            <a:pathLst>
              <a:path w="33914" h="1333767">
                <a:moveTo>
                  <a:pt x="33914" y="0"/>
                </a:moveTo>
                <a:lnTo>
                  <a:pt x="33914" y="0"/>
                </a:lnTo>
                <a:lnTo>
                  <a:pt x="33914" y="1333767"/>
                </a:lnTo>
                <a:lnTo>
                  <a:pt x="33914" y="1333767"/>
                </a:lnTo>
                <a:cubicBezTo>
                  <a:pt x="15184" y="1333767"/>
                  <a:pt x="0" y="1318583"/>
                  <a:pt x="0" y="1299853"/>
                </a:cubicBezTo>
                <a:lnTo>
                  <a:pt x="0" y="33914"/>
                </a:lnTo>
                <a:cubicBezTo>
                  <a:pt x="0" y="15184"/>
                  <a:pt x="15184" y="0"/>
                  <a:pt x="33914" y="0"/>
                </a:cubicBezTo>
                <a:close/>
              </a:path>
            </a:pathLst>
          </a:custGeom>
          <a:solidFill>
            <a:srgbClr val="A95C48"/>
          </a:solidFill>
          <a:ln/>
        </p:spPr>
      </p:sp>
      <p:sp>
        <p:nvSpPr>
          <p:cNvPr id="11" name="Shape 9"/>
          <p:cNvSpPr/>
          <p:nvPr/>
        </p:nvSpPr>
        <p:spPr>
          <a:xfrm>
            <a:off x="683698" y="2616236"/>
            <a:ext cx="410390" cy="410390"/>
          </a:xfrm>
          <a:custGeom>
            <a:avLst/>
            <a:gdLst/>
            <a:ahLst/>
            <a:cxnLst/>
            <a:rect l="l" t="t" r="r" b="b"/>
            <a:pathLst>
              <a:path w="410390" h="410390">
                <a:moveTo>
                  <a:pt x="205195" y="0"/>
                </a:moveTo>
                <a:lnTo>
                  <a:pt x="205195" y="0"/>
                </a:lnTo>
                <a:cubicBezTo>
                  <a:pt x="318445" y="0"/>
                  <a:pt x="410390" y="91945"/>
                  <a:pt x="410390" y="205195"/>
                </a:cubicBezTo>
                <a:lnTo>
                  <a:pt x="410390" y="205195"/>
                </a:lnTo>
                <a:cubicBezTo>
                  <a:pt x="410390" y="318445"/>
                  <a:pt x="318445" y="410390"/>
                  <a:pt x="205195" y="410390"/>
                </a:cubicBezTo>
                <a:lnTo>
                  <a:pt x="205195" y="410390"/>
                </a:lnTo>
                <a:cubicBezTo>
                  <a:pt x="91945" y="410390"/>
                  <a:pt x="0" y="318445"/>
                  <a:pt x="0" y="205195"/>
                </a:cubicBezTo>
                <a:lnTo>
                  <a:pt x="0" y="205195"/>
                </a:lnTo>
                <a:cubicBezTo>
                  <a:pt x="0" y="91945"/>
                  <a:pt x="91945" y="0"/>
                  <a:pt x="205195" y="0"/>
                </a:cubicBezTo>
                <a:close/>
              </a:path>
            </a:pathLst>
          </a:custGeom>
          <a:solidFill>
            <a:srgbClr val="A95C48"/>
          </a:solidFill>
          <a:ln/>
        </p:spPr>
      </p:sp>
      <p:sp>
        <p:nvSpPr>
          <p:cNvPr id="12" name="Shape 10"/>
          <p:cNvSpPr/>
          <p:nvPr/>
        </p:nvSpPr>
        <p:spPr>
          <a:xfrm>
            <a:off x="824770" y="2735933"/>
            <a:ext cx="128247" cy="170996"/>
          </a:xfrm>
          <a:custGeom>
            <a:avLst/>
            <a:gdLst/>
            <a:ahLst/>
            <a:cxnLst/>
            <a:rect l="l" t="t" r="r" b="b"/>
            <a:pathLst>
              <a:path w="128247" h="170996">
                <a:moveTo>
                  <a:pt x="56576" y="167856"/>
                </a:moveTo>
                <a:cubicBezTo>
                  <a:pt x="60750" y="172031"/>
                  <a:pt x="67530" y="172031"/>
                  <a:pt x="71705" y="167856"/>
                </a:cubicBezTo>
                <a:lnTo>
                  <a:pt x="125141" y="114420"/>
                </a:lnTo>
                <a:cubicBezTo>
                  <a:pt x="129316" y="110246"/>
                  <a:pt x="129316" y="103466"/>
                  <a:pt x="125141" y="99291"/>
                </a:cubicBezTo>
                <a:cubicBezTo>
                  <a:pt x="120966" y="95116"/>
                  <a:pt x="114186" y="95116"/>
                  <a:pt x="110012" y="99291"/>
                </a:cubicBezTo>
                <a:lnTo>
                  <a:pt x="74811" y="134492"/>
                </a:lnTo>
                <a:lnTo>
                  <a:pt x="74811" y="10687"/>
                </a:lnTo>
                <a:cubicBezTo>
                  <a:pt x="74811" y="4776"/>
                  <a:pt x="70035" y="0"/>
                  <a:pt x="64123" y="0"/>
                </a:cubicBezTo>
                <a:cubicBezTo>
                  <a:pt x="58212" y="0"/>
                  <a:pt x="53436" y="4776"/>
                  <a:pt x="53436" y="10687"/>
                </a:cubicBezTo>
                <a:lnTo>
                  <a:pt x="53436" y="134492"/>
                </a:lnTo>
                <a:lnTo>
                  <a:pt x="18235" y="99291"/>
                </a:lnTo>
                <a:cubicBezTo>
                  <a:pt x="14060" y="95116"/>
                  <a:pt x="7281" y="95116"/>
                  <a:pt x="3106" y="99291"/>
                </a:cubicBezTo>
                <a:cubicBezTo>
                  <a:pt x="-1069" y="103466"/>
                  <a:pt x="-1069" y="110246"/>
                  <a:pt x="3106" y="114420"/>
                </a:cubicBezTo>
                <a:lnTo>
                  <a:pt x="56542" y="167856"/>
                </a:lnTo>
                <a:close/>
              </a:path>
            </a:pathLst>
          </a:custGeom>
          <a:solidFill>
            <a:srgbClr val="FFFFFF"/>
          </a:solidFill>
          <a:ln/>
        </p:spPr>
      </p:sp>
      <p:sp>
        <p:nvSpPr>
          <p:cNvPr id="13" name="Text 11"/>
          <p:cNvSpPr/>
          <p:nvPr/>
        </p:nvSpPr>
        <p:spPr>
          <a:xfrm>
            <a:off x="1230885" y="2616236"/>
            <a:ext cx="5249571" cy="239394"/>
          </a:xfrm>
          <a:prstGeom prst="rect">
            <a:avLst/>
          </a:prstGeom>
          <a:noFill/>
          <a:ln/>
        </p:spPr>
        <p:txBody>
          <a:bodyPr wrap="square" lIns="0" tIns="0" rIns="0" bIns="0" rtlCol="0" anchor="ctr"/>
          <a:lstStyle/>
          <a:p>
            <a:pPr>
              <a:lnSpc>
                <a:spcPct val="130000"/>
              </a:lnSpc>
            </a:pPr>
            <a:r>
              <a:rPr lang="en-US" sz="1212" b="1" dirty="0">
                <a:solidFill>
                  <a:srgbClr val="3D352E"/>
                </a:solidFill>
                <a:latin typeface="Liter" pitchFamily="34" charset="0"/>
                <a:ea typeface="Liter" pitchFamily="34" charset="-122"/>
                <a:cs typeface="Liter" pitchFamily="34" charset="-120"/>
              </a:rPr>
              <a:t>Vertikal ke Bawah (Downward)</a:t>
            </a:r>
            <a:endParaRPr lang="en-US" sz="1600" dirty="0"/>
          </a:p>
        </p:txBody>
      </p:sp>
      <p:sp>
        <p:nvSpPr>
          <p:cNvPr id="14" name="Text 12"/>
          <p:cNvSpPr/>
          <p:nvPr/>
        </p:nvSpPr>
        <p:spPr>
          <a:xfrm>
            <a:off x="1230885" y="2924028"/>
            <a:ext cx="5241021" cy="444589"/>
          </a:xfrm>
          <a:prstGeom prst="rect">
            <a:avLst/>
          </a:prstGeom>
          <a:noFill/>
          <a:ln/>
        </p:spPr>
        <p:txBody>
          <a:bodyPr wrap="square" lIns="0" tIns="0" rIns="0" bIns="0" rtlCol="0" anchor="ctr"/>
          <a:lstStyle/>
          <a:p>
            <a:pPr>
              <a:lnSpc>
                <a:spcPct val="140000"/>
              </a:lnSpc>
            </a:pPr>
            <a:r>
              <a:rPr lang="en-US" sz="1077" dirty="0">
                <a:solidFill>
                  <a:srgbClr val="3D352E">
                    <a:alpha val="70000"/>
                  </a:srgbClr>
                </a:solidFill>
                <a:latin typeface="Liter" pitchFamily="34" charset="0"/>
                <a:ea typeface="Liter" pitchFamily="34" charset="-122"/>
                <a:cs typeface="Liter" pitchFamily="34" charset="-120"/>
              </a:rPr>
              <a:t>Komunikasi dari atasan ke bawahan untuk memberikan perintah, kebijakan, prosedur, dan umpan balik kinerja.</a:t>
            </a:r>
            <a:endParaRPr lang="en-US" sz="1600" dirty="0"/>
          </a:p>
        </p:txBody>
      </p:sp>
      <p:sp>
        <p:nvSpPr>
          <p:cNvPr id="15" name="Shape 13"/>
          <p:cNvSpPr/>
          <p:nvPr/>
        </p:nvSpPr>
        <p:spPr>
          <a:xfrm>
            <a:off x="1230885" y="3437015"/>
            <a:ext cx="923377" cy="239394"/>
          </a:xfrm>
          <a:custGeom>
            <a:avLst/>
            <a:gdLst/>
            <a:ahLst/>
            <a:cxnLst/>
            <a:rect l="l" t="t" r="r" b="b"/>
            <a:pathLst>
              <a:path w="923377" h="239394">
                <a:moveTo>
                  <a:pt x="119697" y="0"/>
                </a:moveTo>
                <a:lnTo>
                  <a:pt x="803680" y="0"/>
                </a:lnTo>
                <a:cubicBezTo>
                  <a:pt x="869787" y="0"/>
                  <a:pt x="923377" y="53590"/>
                  <a:pt x="923377" y="119697"/>
                </a:cubicBezTo>
                <a:lnTo>
                  <a:pt x="923377" y="119697"/>
                </a:lnTo>
                <a:cubicBezTo>
                  <a:pt x="923377" y="185804"/>
                  <a:pt x="869787" y="239394"/>
                  <a:pt x="803680" y="239394"/>
                </a:cubicBezTo>
                <a:lnTo>
                  <a:pt x="119697" y="239394"/>
                </a:lnTo>
                <a:cubicBezTo>
                  <a:pt x="53590" y="239394"/>
                  <a:pt x="0" y="185804"/>
                  <a:pt x="0" y="119697"/>
                </a:cubicBezTo>
                <a:lnTo>
                  <a:pt x="0" y="119697"/>
                </a:lnTo>
                <a:cubicBezTo>
                  <a:pt x="0" y="53590"/>
                  <a:pt x="53590" y="0"/>
                  <a:pt x="119697" y="0"/>
                </a:cubicBezTo>
                <a:close/>
              </a:path>
            </a:pathLst>
          </a:custGeom>
          <a:solidFill>
            <a:srgbClr val="A95C48">
              <a:alpha val="10196"/>
            </a:srgbClr>
          </a:solidFill>
          <a:ln/>
        </p:spPr>
      </p:sp>
      <p:sp>
        <p:nvSpPr>
          <p:cNvPr id="16" name="Text 14"/>
          <p:cNvSpPr/>
          <p:nvPr/>
        </p:nvSpPr>
        <p:spPr>
          <a:xfrm>
            <a:off x="1230885" y="3437015"/>
            <a:ext cx="983226" cy="239394"/>
          </a:xfrm>
          <a:prstGeom prst="rect">
            <a:avLst/>
          </a:prstGeom>
          <a:noFill/>
          <a:ln/>
        </p:spPr>
        <p:txBody>
          <a:bodyPr wrap="square" lIns="102597" tIns="34199" rIns="102597" bIns="34199" rtlCol="0" anchor="ctr"/>
          <a:lstStyle/>
          <a:p>
            <a:pPr>
              <a:lnSpc>
                <a:spcPct val="120000"/>
              </a:lnSpc>
            </a:pPr>
            <a:r>
              <a:rPr lang="en-US" sz="942" dirty="0">
                <a:solidFill>
                  <a:srgbClr val="A95C48"/>
                </a:solidFill>
                <a:latin typeface="Liter" pitchFamily="34" charset="0"/>
                <a:ea typeface="Liter" pitchFamily="34" charset="-122"/>
                <a:cs typeface="Liter" pitchFamily="34" charset="-120"/>
              </a:rPr>
              <a:t>Perintah kerja</a:t>
            </a:r>
            <a:endParaRPr lang="en-US" sz="1600" dirty="0"/>
          </a:p>
        </p:txBody>
      </p:sp>
      <p:sp>
        <p:nvSpPr>
          <p:cNvPr id="17" name="Shape 15"/>
          <p:cNvSpPr/>
          <p:nvPr/>
        </p:nvSpPr>
        <p:spPr>
          <a:xfrm>
            <a:off x="2219240" y="3437015"/>
            <a:ext cx="709633" cy="239394"/>
          </a:xfrm>
          <a:custGeom>
            <a:avLst/>
            <a:gdLst/>
            <a:ahLst/>
            <a:cxnLst/>
            <a:rect l="l" t="t" r="r" b="b"/>
            <a:pathLst>
              <a:path w="709633" h="239394">
                <a:moveTo>
                  <a:pt x="119697" y="0"/>
                </a:moveTo>
                <a:lnTo>
                  <a:pt x="589935" y="0"/>
                </a:lnTo>
                <a:cubicBezTo>
                  <a:pt x="656042" y="0"/>
                  <a:pt x="709633" y="53590"/>
                  <a:pt x="709633" y="119697"/>
                </a:cubicBezTo>
                <a:lnTo>
                  <a:pt x="709633" y="119697"/>
                </a:lnTo>
                <a:cubicBezTo>
                  <a:pt x="709633" y="185804"/>
                  <a:pt x="656042" y="239394"/>
                  <a:pt x="589935" y="239394"/>
                </a:cubicBezTo>
                <a:lnTo>
                  <a:pt x="119697" y="239394"/>
                </a:lnTo>
                <a:cubicBezTo>
                  <a:pt x="53590" y="239394"/>
                  <a:pt x="0" y="185804"/>
                  <a:pt x="0" y="119697"/>
                </a:cubicBezTo>
                <a:lnTo>
                  <a:pt x="0" y="119697"/>
                </a:lnTo>
                <a:cubicBezTo>
                  <a:pt x="0" y="53590"/>
                  <a:pt x="53590" y="0"/>
                  <a:pt x="119697" y="0"/>
                </a:cubicBezTo>
                <a:close/>
              </a:path>
            </a:pathLst>
          </a:custGeom>
          <a:solidFill>
            <a:srgbClr val="A95C48">
              <a:alpha val="10196"/>
            </a:srgbClr>
          </a:solidFill>
          <a:ln/>
        </p:spPr>
      </p:sp>
      <p:sp>
        <p:nvSpPr>
          <p:cNvPr id="18" name="Text 16"/>
          <p:cNvSpPr/>
          <p:nvPr/>
        </p:nvSpPr>
        <p:spPr>
          <a:xfrm>
            <a:off x="2219240" y="3437015"/>
            <a:ext cx="769481" cy="239394"/>
          </a:xfrm>
          <a:prstGeom prst="rect">
            <a:avLst/>
          </a:prstGeom>
          <a:noFill/>
          <a:ln/>
        </p:spPr>
        <p:txBody>
          <a:bodyPr wrap="square" lIns="102597" tIns="34199" rIns="102597" bIns="34199" rtlCol="0" anchor="ctr"/>
          <a:lstStyle/>
          <a:p>
            <a:pPr>
              <a:lnSpc>
                <a:spcPct val="120000"/>
              </a:lnSpc>
            </a:pPr>
            <a:r>
              <a:rPr lang="en-US" sz="942" dirty="0">
                <a:solidFill>
                  <a:srgbClr val="A95C48"/>
                </a:solidFill>
                <a:latin typeface="Liter" pitchFamily="34" charset="0"/>
                <a:ea typeface="Liter" pitchFamily="34" charset="-122"/>
                <a:cs typeface="Liter" pitchFamily="34" charset="-120"/>
              </a:rPr>
              <a:t>Kebijakan</a:t>
            </a:r>
            <a:endParaRPr lang="en-US" sz="1600" dirty="0"/>
          </a:p>
        </p:txBody>
      </p:sp>
      <p:sp>
        <p:nvSpPr>
          <p:cNvPr id="19" name="Shape 17"/>
          <p:cNvSpPr/>
          <p:nvPr/>
        </p:nvSpPr>
        <p:spPr>
          <a:xfrm>
            <a:off x="3000264" y="3437015"/>
            <a:ext cx="641234" cy="239394"/>
          </a:xfrm>
          <a:custGeom>
            <a:avLst/>
            <a:gdLst/>
            <a:ahLst/>
            <a:cxnLst/>
            <a:rect l="l" t="t" r="r" b="b"/>
            <a:pathLst>
              <a:path w="641234" h="239394">
                <a:moveTo>
                  <a:pt x="119697" y="0"/>
                </a:moveTo>
                <a:lnTo>
                  <a:pt x="521537" y="0"/>
                </a:lnTo>
                <a:cubicBezTo>
                  <a:pt x="587644" y="0"/>
                  <a:pt x="641234" y="53590"/>
                  <a:pt x="641234" y="119697"/>
                </a:cubicBezTo>
                <a:lnTo>
                  <a:pt x="641234" y="119697"/>
                </a:lnTo>
                <a:cubicBezTo>
                  <a:pt x="641234" y="185804"/>
                  <a:pt x="587644" y="239394"/>
                  <a:pt x="521537" y="239394"/>
                </a:cubicBezTo>
                <a:lnTo>
                  <a:pt x="119697" y="239394"/>
                </a:lnTo>
                <a:cubicBezTo>
                  <a:pt x="53590" y="239394"/>
                  <a:pt x="0" y="185804"/>
                  <a:pt x="0" y="119697"/>
                </a:cubicBezTo>
                <a:lnTo>
                  <a:pt x="0" y="119697"/>
                </a:lnTo>
                <a:cubicBezTo>
                  <a:pt x="0" y="53590"/>
                  <a:pt x="53590" y="0"/>
                  <a:pt x="119697" y="0"/>
                </a:cubicBezTo>
                <a:close/>
              </a:path>
            </a:pathLst>
          </a:custGeom>
          <a:solidFill>
            <a:srgbClr val="A95C48">
              <a:alpha val="10196"/>
            </a:srgbClr>
          </a:solidFill>
          <a:ln/>
        </p:spPr>
      </p:sp>
      <p:sp>
        <p:nvSpPr>
          <p:cNvPr id="20" name="Text 18"/>
          <p:cNvSpPr/>
          <p:nvPr/>
        </p:nvSpPr>
        <p:spPr>
          <a:xfrm>
            <a:off x="3000264" y="3437015"/>
            <a:ext cx="701083" cy="239394"/>
          </a:xfrm>
          <a:prstGeom prst="rect">
            <a:avLst/>
          </a:prstGeom>
          <a:noFill/>
          <a:ln/>
        </p:spPr>
        <p:txBody>
          <a:bodyPr wrap="square" lIns="102597" tIns="34199" rIns="102597" bIns="34199" rtlCol="0" anchor="ctr"/>
          <a:lstStyle/>
          <a:p>
            <a:pPr>
              <a:lnSpc>
                <a:spcPct val="120000"/>
              </a:lnSpc>
            </a:pPr>
            <a:r>
              <a:rPr lang="en-US" sz="942" dirty="0">
                <a:solidFill>
                  <a:srgbClr val="A95C48"/>
                </a:solidFill>
                <a:latin typeface="Liter" pitchFamily="34" charset="0"/>
                <a:ea typeface="Liter" pitchFamily="34" charset="-122"/>
                <a:cs typeface="Liter" pitchFamily="34" charset="-120"/>
              </a:rPr>
              <a:t>Evaluasi</a:t>
            </a:r>
            <a:endParaRPr lang="en-US" sz="1600" dirty="0"/>
          </a:p>
        </p:txBody>
      </p:sp>
      <p:sp>
        <p:nvSpPr>
          <p:cNvPr id="21" name="Shape 19"/>
          <p:cNvSpPr/>
          <p:nvPr/>
        </p:nvSpPr>
        <p:spPr>
          <a:xfrm>
            <a:off x="529944" y="3915804"/>
            <a:ext cx="6010360" cy="1333767"/>
          </a:xfrm>
          <a:custGeom>
            <a:avLst/>
            <a:gdLst/>
            <a:ahLst/>
            <a:cxnLst/>
            <a:rect l="l" t="t" r="r" b="b"/>
            <a:pathLst>
              <a:path w="6010360" h="1333767">
                <a:moveTo>
                  <a:pt x="33914" y="0"/>
                </a:moveTo>
                <a:lnTo>
                  <a:pt x="5941964" y="0"/>
                </a:lnTo>
                <a:cubicBezTo>
                  <a:pt x="5979738" y="0"/>
                  <a:pt x="6010360" y="30622"/>
                  <a:pt x="6010360" y="68396"/>
                </a:cubicBezTo>
                <a:lnTo>
                  <a:pt x="6010360" y="1265372"/>
                </a:lnTo>
                <a:cubicBezTo>
                  <a:pt x="6010360" y="1303145"/>
                  <a:pt x="5979738" y="1333767"/>
                  <a:pt x="5941964" y="1333767"/>
                </a:cubicBezTo>
                <a:lnTo>
                  <a:pt x="33914" y="1333767"/>
                </a:lnTo>
                <a:cubicBezTo>
                  <a:pt x="15184" y="1333767"/>
                  <a:pt x="0" y="1318583"/>
                  <a:pt x="0" y="1299853"/>
                </a:cubicBezTo>
                <a:lnTo>
                  <a:pt x="0" y="33914"/>
                </a:lnTo>
                <a:cubicBezTo>
                  <a:pt x="0" y="15196"/>
                  <a:pt x="15196" y="0"/>
                  <a:pt x="33914" y="0"/>
                </a:cubicBezTo>
                <a:close/>
              </a:path>
            </a:pathLst>
          </a:custGeom>
          <a:solidFill>
            <a:srgbClr val="F8F6F2"/>
          </a:solidFill>
          <a:ln/>
        </p:spPr>
      </p:sp>
      <p:sp>
        <p:nvSpPr>
          <p:cNvPr id="22" name="Shape 20"/>
          <p:cNvSpPr/>
          <p:nvPr/>
        </p:nvSpPr>
        <p:spPr>
          <a:xfrm>
            <a:off x="529944" y="3915804"/>
            <a:ext cx="33914" cy="1333767"/>
          </a:xfrm>
          <a:custGeom>
            <a:avLst/>
            <a:gdLst/>
            <a:ahLst/>
            <a:cxnLst/>
            <a:rect l="l" t="t" r="r" b="b"/>
            <a:pathLst>
              <a:path w="33914" h="1333767">
                <a:moveTo>
                  <a:pt x="33914" y="0"/>
                </a:moveTo>
                <a:lnTo>
                  <a:pt x="33914" y="0"/>
                </a:lnTo>
                <a:lnTo>
                  <a:pt x="33914" y="1333767"/>
                </a:lnTo>
                <a:lnTo>
                  <a:pt x="33914" y="1333767"/>
                </a:lnTo>
                <a:cubicBezTo>
                  <a:pt x="15184" y="1333767"/>
                  <a:pt x="0" y="1318583"/>
                  <a:pt x="0" y="1299853"/>
                </a:cubicBezTo>
                <a:lnTo>
                  <a:pt x="0" y="33914"/>
                </a:lnTo>
                <a:cubicBezTo>
                  <a:pt x="0" y="15184"/>
                  <a:pt x="15184" y="0"/>
                  <a:pt x="33914" y="0"/>
                </a:cubicBezTo>
                <a:close/>
              </a:path>
            </a:pathLst>
          </a:custGeom>
          <a:solidFill>
            <a:srgbClr val="5E6D55"/>
          </a:solidFill>
          <a:ln/>
        </p:spPr>
      </p:sp>
      <p:sp>
        <p:nvSpPr>
          <p:cNvPr id="23" name="Shape 21"/>
          <p:cNvSpPr/>
          <p:nvPr/>
        </p:nvSpPr>
        <p:spPr>
          <a:xfrm>
            <a:off x="683698" y="4052600"/>
            <a:ext cx="410390" cy="410390"/>
          </a:xfrm>
          <a:custGeom>
            <a:avLst/>
            <a:gdLst/>
            <a:ahLst/>
            <a:cxnLst/>
            <a:rect l="l" t="t" r="r" b="b"/>
            <a:pathLst>
              <a:path w="410390" h="410390">
                <a:moveTo>
                  <a:pt x="205195" y="0"/>
                </a:moveTo>
                <a:lnTo>
                  <a:pt x="205195" y="0"/>
                </a:lnTo>
                <a:cubicBezTo>
                  <a:pt x="318445" y="0"/>
                  <a:pt x="410390" y="91945"/>
                  <a:pt x="410390" y="205195"/>
                </a:cubicBezTo>
                <a:lnTo>
                  <a:pt x="410390" y="205195"/>
                </a:lnTo>
                <a:cubicBezTo>
                  <a:pt x="410390" y="318445"/>
                  <a:pt x="318445" y="410390"/>
                  <a:pt x="205195" y="410390"/>
                </a:cubicBezTo>
                <a:lnTo>
                  <a:pt x="205195" y="410390"/>
                </a:lnTo>
                <a:cubicBezTo>
                  <a:pt x="91945" y="410390"/>
                  <a:pt x="0" y="318445"/>
                  <a:pt x="0" y="205195"/>
                </a:cubicBezTo>
                <a:lnTo>
                  <a:pt x="0" y="205195"/>
                </a:lnTo>
                <a:cubicBezTo>
                  <a:pt x="0" y="91945"/>
                  <a:pt x="91945" y="0"/>
                  <a:pt x="205195" y="0"/>
                </a:cubicBezTo>
                <a:close/>
              </a:path>
            </a:pathLst>
          </a:custGeom>
          <a:solidFill>
            <a:srgbClr val="5E6D55"/>
          </a:solidFill>
          <a:ln/>
        </p:spPr>
      </p:sp>
      <p:sp>
        <p:nvSpPr>
          <p:cNvPr id="24" name="Shape 22"/>
          <p:cNvSpPr/>
          <p:nvPr/>
        </p:nvSpPr>
        <p:spPr>
          <a:xfrm>
            <a:off x="824770" y="4172297"/>
            <a:ext cx="128247" cy="170996"/>
          </a:xfrm>
          <a:custGeom>
            <a:avLst/>
            <a:gdLst/>
            <a:ahLst/>
            <a:cxnLst/>
            <a:rect l="l" t="t" r="r" b="b"/>
            <a:pathLst>
              <a:path w="128247" h="170996">
                <a:moveTo>
                  <a:pt x="71671" y="5811"/>
                </a:moveTo>
                <a:cubicBezTo>
                  <a:pt x="67497" y="1636"/>
                  <a:pt x="60717" y="1636"/>
                  <a:pt x="56542" y="5811"/>
                </a:cubicBezTo>
                <a:lnTo>
                  <a:pt x="3106" y="59247"/>
                </a:lnTo>
                <a:cubicBezTo>
                  <a:pt x="-1069" y="63422"/>
                  <a:pt x="-1069" y="70202"/>
                  <a:pt x="3106" y="74376"/>
                </a:cubicBezTo>
                <a:cubicBezTo>
                  <a:pt x="7281" y="78551"/>
                  <a:pt x="14060" y="78551"/>
                  <a:pt x="18235" y="74376"/>
                </a:cubicBezTo>
                <a:lnTo>
                  <a:pt x="53436" y="39175"/>
                </a:lnTo>
                <a:lnTo>
                  <a:pt x="53436" y="162980"/>
                </a:lnTo>
                <a:cubicBezTo>
                  <a:pt x="53436" y="168892"/>
                  <a:pt x="58212" y="173668"/>
                  <a:pt x="64123" y="173668"/>
                </a:cubicBezTo>
                <a:cubicBezTo>
                  <a:pt x="70035" y="173668"/>
                  <a:pt x="74811" y="168892"/>
                  <a:pt x="74811" y="162980"/>
                </a:cubicBezTo>
                <a:lnTo>
                  <a:pt x="74811" y="39175"/>
                </a:lnTo>
                <a:lnTo>
                  <a:pt x="110012" y="74376"/>
                </a:lnTo>
                <a:cubicBezTo>
                  <a:pt x="114186" y="78551"/>
                  <a:pt x="120966" y="78551"/>
                  <a:pt x="125141" y="74376"/>
                </a:cubicBezTo>
                <a:cubicBezTo>
                  <a:pt x="129316" y="70202"/>
                  <a:pt x="129316" y="63422"/>
                  <a:pt x="125141" y="59247"/>
                </a:cubicBezTo>
                <a:lnTo>
                  <a:pt x="71705" y="5811"/>
                </a:lnTo>
                <a:close/>
              </a:path>
            </a:pathLst>
          </a:custGeom>
          <a:solidFill>
            <a:srgbClr val="FFFFFF"/>
          </a:solidFill>
          <a:ln/>
        </p:spPr>
      </p:sp>
      <p:sp>
        <p:nvSpPr>
          <p:cNvPr id="25" name="Text 23"/>
          <p:cNvSpPr/>
          <p:nvPr/>
        </p:nvSpPr>
        <p:spPr>
          <a:xfrm>
            <a:off x="1230885" y="4052600"/>
            <a:ext cx="5249571" cy="239394"/>
          </a:xfrm>
          <a:prstGeom prst="rect">
            <a:avLst/>
          </a:prstGeom>
          <a:noFill/>
          <a:ln/>
        </p:spPr>
        <p:txBody>
          <a:bodyPr wrap="square" lIns="0" tIns="0" rIns="0" bIns="0" rtlCol="0" anchor="ctr"/>
          <a:lstStyle/>
          <a:p>
            <a:pPr>
              <a:lnSpc>
                <a:spcPct val="130000"/>
              </a:lnSpc>
            </a:pPr>
            <a:r>
              <a:rPr lang="en-US" sz="1212" b="1" dirty="0">
                <a:solidFill>
                  <a:srgbClr val="3D352E"/>
                </a:solidFill>
                <a:latin typeface="Liter" pitchFamily="34" charset="0"/>
                <a:ea typeface="Liter" pitchFamily="34" charset="-122"/>
                <a:cs typeface="Liter" pitchFamily="34" charset="-120"/>
              </a:rPr>
              <a:t>Vertikal ke Atas (Upward)</a:t>
            </a:r>
            <a:endParaRPr lang="en-US" sz="1600" dirty="0"/>
          </a:p>
        </p:txBody>
      </p:sp>
      <p:sp>
        <p:nvSpPr>
          <p:cNvPr id="26" name="Text 24"/>
          <p:cNvSpPr/>
          <p:nvPr/>
        </p:nvSpPr>
        <p:spPr>
          <a:xfrm>
            <a:off x="1230885" y="4360393"/>
            <a:ext cx="5241021" cy="444589"/>
          </a:xfrm>
          <a:prstGeom prst="rect">
            <a:avLst/>
          </a:prstGeom>
          <a:noFill/>
          <a:ln/>
        </p:spPr>
        <p:txBody>
          <a:bodyPr wrap="square" lIns="0" tIns="0" rIns="0" bIns="0" rtlCol="0" anchor="ctr"/>
          <a:lstStyle/>
          <a:p>
            <a:pPr>
              <a:lnSpc>
                <a:spcPct val="140000"/>
              </a:lnSpc>
            </a:pPr>
            <a:r>
              <a:rPr lang="en-US" sz="1077" dirty="0">
                <a:solidFill>
                  <a:srgbClr val="3D352E">
                    <a:alpha val="70000"/>
                  </a:srgbClr>
                </a:solidFill>
                <a:latin typeface="Liter" pitchFamily="34" charset="0"/>
                <a:ea typeface="Liter" pitchFamily="34" charset="-122"/>
                <a:cs typeface="Liter" pitchFamily="34" charset="-120"/>
              </a:rPr>
              <a:t>Komunikasi dari bawahan ke atasan berupa laporan, saran, keluhan, dan masukan untuk perbaikan.</a:t>
            </a:r>
            <a:endParaRPr lang="en-US" sz="1600" dirty="0"/>
          </a:p>
        </p:txBody>
      </p:sp>
      <p:sp>
        <p:nvSpPr>
          <p:cNvPr id="27" name="Shape 25"/>
          <p:cNvSpPr/>
          <p:nvPr/>
        </p:nvSpPr>
        <p:spPr>
          <a:xfrm>
            <a:off x="1230885" y="4873380"/>
            <a:ext cx="632684" cy="239394"/>
          </a:xfrm>
          <a:custGeom>
            <a:avLst/>
            <a:gdLst/>
            <a:ahLst/>
            <a:cxnLst/>
            <a:rect l="l" t="t" r="r" b="b"/>
            <a:pathLst>
              <a:path w="632684" h="239394">
                <a:moveTo>
                  <a:pt x="119697" y="0"/>
                </a:moveTo>
                <a:lnTo>
                  <a:pt x="512987" y="0"/>
                </a:lnTo>
                <a:cubicBezTo>
                  <a:pt x="579094" y="0"/>
                  <a:pt x="632684" y="53590"/>
                  <a:pt x="632684" y="119697"/>
                </a:cubicBezTo>
                <a:lnTo>
                  <a:pt x="632684" y="119697"/>
                </a:lnTo>
                <a:cubicBezTo>
                  <a:pt x="632684" y="185804"/>
                  <a:pt x="579094" y="239394"/>
                  <a:pt x="512987" y="239394"/>
                </a:cubicBezTo>
                <a:lnTo>
                  <a:pt x="119697" y="239394"/>
                </a:lnTo>
                <a:cubicBezTo>
                  <a:pt x="53590" y="239394"/>
                  <a:pt x="0" y="185804"/>
                  <a:pt x="0" y="119697"/>
                </a:cubicBezTo>
                <a:lnTo>
                  <a:pt x="0" y="119697"/>
                </a:lnTo>
                <a:cubicBezTo>
                  <a:pt x="0" y="53590"/>
                  <a:pt x="53590" y="0"/>
                  <a:pt x="119697" y="0"/>
                </a:cubicBezTo>
                <a:close/>
              </a:path>
            </a:pathLst>
          </a:custGeom>
          <a:solidFill>
            <a:srgbClr val="5E6D55">
              <a:alpha val="10196"/>
            </a:srgbClr>
          </a:solidFill>
          <a:ln/>
        </p:spPr>
      </p:sp>
      <p:sp>
        <p:nvSpPr>
          <p:cNvPr id="28" name="Text 26"/>
          <p:cNvSpPr/>
          <p:nvPr/>
        </p:nvSpPr>
        <p:spPr>
          <a:xfrm>
            <a:off x="1230885" y="4873380"/>
            <a:ext cx="692533" cy="239394"/>
          </a:xfrm>
          <a:prstGeom prst="rect">
            <a:avLst/>
          </a:prstGeom>
          <a:noFill/>
          <a:ln/>
        </p:spPr>
        <p:txBody>
          <a:bodyPr wrap="square" lIns="102597" tIns="34199" rIns="102597" bIns="34199" rtlCol="0" anchor="ctr"/>
          <a:lstStyle/>
          <a:p>
            <a:pPr>
              <a:lnSpc>
                <a:spcPct val="120000"/>
              </a:lnSpc>
            </a:pPr>
            <a:r>
              <a:rPr lang="en-US" sz="942" dirty="0">
                <a:solidFill>
                  <a:srgbClr val="5E6D55"/>
                </a:solidFill>
                <a:latin typeface="Liter" pitchFamily="34" charset="0"/>
                <a:ea typeface="Liter" pitchFamily="34" charset="-122"/>
                <a:cs typeface="Liter" pitchFamily="34" charset="-120"/>
              </a:rPr>
              <a:t>Laporan</a:t>
            </a:r>
            <a:endParaRPr lang="en-US" sz="1600" dirty="0"/>
          </a:p>
        </p:txBody>
      </p:sp>
      <p:sp>
        <p:nvSpPr>
          <p:cNvPr id="29" name="Shape 27"/>
          <p:cNvSpPr/>
          <p:nvPr/>
        </p:nvSpPr>
        <p:spPr>
          <a:xfrm>
            <a:off x="1935530" y="4873380"/>
            <a:ext cx="504438" cy="239394"/>
          </a:xfrm>
          <a:custGeom>
            <a:avLst/>
            <a:gdLst/>
            <a:ahLst/>
            <a:cxnLst/>
            <a:rect l="l" t="t" r="r" b="b"/>
            <a:pathLst>
              <a:path w="504438" h="239394">
                <a:moveTo>
                  <a:pt x="119697" y="0"/>
                </a:moveTo>
                <a:lnTo>
                  <a:pt x="384741" y="0"/>
                </a:lnTo>
                <a:cubicBezTo>
                  <a:pt x="450847" y="0"/>
                  <a:pt x="504438" y="53590"/>
                  <a:pt x="504438" y="119697"/>
                </a:cubicBezTo>
                <a:lnTo>
                  <a:pt x="504438" y="119697"/>
                </a:lnTo>
                <a:cubicBezTo>
                  <a:pt x="504438" y="185804"/>
                  <a:pt x="450847" y="239394"/>
                  <a:pt x="384741" y="239394"/>
                </a:cubicBezTo>
                <a:lnTo>
                  <a:pt x="119697" y="239394"/>
                </a:lnTo>
                <a:cubicBezTo>
                  <a:pt x="53590" y="239394"/>
                  <a:pt x="0" y="185804"/>
                  <a:pt x="0" y="119697"/>
                </a:cubicBezTo>
                <a:lnTo>
                  <a:pt x="0" y="119697"/>
                </a:lnTo>
                <a:cubicBezTo>
                  <a:pt x="0" y="53590"/>
                  <a:pt x="53590" y="0"/>
                  <a:pt x="119697" y="0"/>
                </a:cubicBezTo>
                <a:close/>
              </a:path>
            </a:pathLst>
          </a:custGeom>
          <a:solidFill>
            <a:srgbClr val="5E6D55">
              <a:alpha val="10196"/>
            </a:srgbClr>
          </a:solidFill>
          <a:ln/>
        </p:spPr>
      </p:sp>
      <p:sp>
        <p:nvSpPr>
          <p:cNvPr id="30" name="Text 28"/>
          <p:cNvSpPr/>
          <p:nvPr/>
        </p:nvSpPr>
        <p:spPr>
          <a:xfrm>
            <a:off x="1935530" y="4873380"/>
            <a:ext cx="564286" cy="239394"/>
          </a:xfrm>
          <a:prstGeom prst="rect">
            <a:avLst/>
          </a:prstGeom>
          <a:noFill/>
          <a:ln/>
        </p:spPr>
        <p:txBody>
          <a:bodyPr wrap="square" lIns="102597" tIns="34199" rIns="102597" bIns="34199" rtlCol="0" anchor="ctr"/>
          <a:lstStyle/>
          <a:p>
            <a:pPr>
              <a:lnSpc>
                <a:spcPct val="120000"/>
              </a:lnSpc>
            </a:pPr>
            <a:r>
              <a:rPr lang="en-US" sz="942" dirty="0">
                <a:solidFill>
                  <a:srgbClr val="5E6D55"/>
                </a:solidFill>
                <a:latin typeface="Liter" pitchFamily="34" charset="0"/>
                <a:ea typeface="Liter" pitchFamily="34" charset="-122"/>
                <a:cs typeface="Liter" pitchFamily="34" charset="-120"/>
              </a:rPr>
              <a:t>Saran</a:t>
            </a:r>
            <a:endParaRPr lang="en-US" sz="1600" dirty="0"/>
          </a:p>
        </p:txBody>
      </p:sp>
      <p:sp>
        <p:nvSpPr>
          <p:cNvPr id="31" name="Shape 29"/>
          <p:cNvSpPr/>
          <p:nvPr/>
        </p:nvSpPr>
        <p:spPr>
          <a:xfrm>
            <a:off x="2511786" y="4873380"/>
            <a:ext cx="624135" cy="239394"/>
          </a:xfrm>
          <a:custGeom>
            <a:avLst/>
            <a:gdLst/>
            <a:ahLst/>
            <a:cxnLst/>
            <a:rect l="l" t="t" r="r" b="b"/>
            <a:pathLst>
              <a:path w="624135" h="239394">
                <a:moveTo>
                  <a:pt x="119697" y="0"/>
                </a:moveTo>
                <a:lnTo>
                  <a:pt x="504438" y="0"/>
                </a:lnTo>
                <a:cubicBezTo>
                  <a:pt x="570544" y="0"/>
                  <a:pt x="624135" y="53590"/>
                  <a:pt x="624135" y="119697"/>
                </a:cubicBezTo>
                <a:lnTo>
                  <a:pt x="624135" y="119697"/>
                </a:lnTo>
                <a:cubicBezTo>
                  <a:pt x="624135" y="185804"/>
                  <a:pt x="570544" y="239394"/>
                  <a:pt x="504438" y="239394"/>
                </a:cubicBezTo>
                <a:lnTo>
                  <a:pt x="119697" y="239394"/>
                </a:lnTo>
                <a:cubicBezTo>
                  <a:pt x="53590" y="239394"/>
                  <a:pt x="0" y="185804"/>
                  <a:pt x="0" y="119697"/>
                </a:cubicBezTo>
                <a:lnTo>
                  <a:pt x="0" y="119697"/>
                </a:lnTo>
                <a:cubicBezTo>
                  <a:pt x="0" y="53590"/>
                  <a:pt x="53590" y="0"/>
                  <a:pt x="119697" y="0"/>
                </a:cubicBezTo>
                <a:close/>
              </a:path>
            </a:pathLst>
          </a:custGeom>
          <a:solidFill>
            <a:srgbClr val="5E6D55">
              <a:alpha val="10196"/>
            </a:srgbClr>
          </a:solidFill>
          <a:ln/>
        </p:spPr>
      </p:sp>
      <p:sp>
        <p:nvSpPr>
          <p:cNvPr id="32" name="Text 30"/>
          <p:cNvSpPr/>
          <p:nvPr/>
        </p:nvSpPr>
        <p:spPr>
          <a:xfrm>
            <a:off x="2511786" y="4873380"/>
            <a:ext cx="683983" cy="239394"/>
          </a:xfrm>
          <a:prstGeom prst="rect">
            <a:avLst/>
          </a:prstGeom>
          <a:noFill/>
          <a:ln/>
        </p:spPr>
        <p:txBody>
          <a:bodyPr wrap="square" lIns="102597" tIns="34199" rIns="102597" bIns="34199" rtlCol="0" anchor="ctr"/>
          <a:lstStyle/>
          <a:p>
            <a:pPr>
              <a:lnSpc>
                <a:spcPct val="120000"/>
              </a:lnSpc>
            </a:pPr>
            <a:r>
              <a:rPr lang="en-US" sz="942" dirty="0">
                <a:solidFill>
                  <a:srgbClr val="5E6D55"/>
                </a:solidFill>
                <a:latin typeface="Liter" pitchFamily="34" charset="0"/>
                <a:ea typeface="Liter" pitchFamily="34" charset="-122"/>
                <a:cs typeface="Liter" pitchFamily="34" charset="-120"/>
              </a:rPr>
              <a:t>Keluhan</a:t>
            </a:r>
            <a:endParaRPr lang="en-US" sz="1600" dirty="0"/>
          </a:p>
        </p:txBody>
      </p:sp>
      <p:sp>
        <p:nvSpPr>
          <p:cNvPr id="33" name="Shape 31"/>
          <p:cNvSpPr/>
          <p:nvPr/>
        </p:nvSpPr>
        <p:spPr>
          <a:xfrm>
            <a:off x="529944" y="5352168"/>
            <a:ext cx="6010360" cy="1333767"/>
          </a:xfrm>
          <a:custGeom>
            <a:avLst/>
            <a:gdLst/>
            <a:ahLst/>
            <a:cxnLst/>
            <a:rect l="l" t="t" r="r" b="b"/>
            <a:pathLst>
              <a:path w="6010360" h="1333767">
                <a:moveTo>
                  <a:pt x="33914" y="0"/>
                </a:moveTo>
                <a:lnTo>
                  <a:pt x="5941964" y="0"/>
                </a:lnTo>
                <a:cubicBezTo>
                  <a:pt x="5979738" y="0"/>
                  <a:pt x="6010360" y="30622"/>
                  <a:pt x="6010360" y="68396"/>
                </a:cubicBezTo>
                <a:lnTo>
                  <a:pt x="6010360" y="1265372"/>
                </a:lnTo>
                <a:cubicBezTo>
                  <a:pt x="6010360" y="1303145"/>
                  <a:pt x="5979738" y="1333767"/>
                  <a:pt x="5941964" y="1333767"/>
                </a:cubicBezTo>
                <a:lnTo>
                  <a:pt x="33914" y="1333767"/>
                </a:lnTo>
                <a:cubicBezTo>
                  <a:pt x="15184" y="1333767"/>
                  <a:pt x="0" y="1318583"/>
                  <a:pt x="0" y="1299853"/>
                </a:cubicBezTo>
                <a:lnTo>
                  <a:pt x="0" y="33914"/>
                </a:lnTo>
                <a:cubicBezTo>
                  <a:pt x="0" y="15196"/>
                  <a:pt x="15196" y="0"/>
                  <a:pt x="33914" y="0"/>
                </a:cubicBezTo>
                <a:close/>
              </a:path>
            </a:pathLst>
          </a:custGeom>
          <a:solidFill>
            <a:srgbClr val="F8F6F2"/>
          </a:solidFill>
          <a:ln/>
        </p:spPr>
      </p:sp>
      <p:sp>
        <p:nvSpPr>
          <p:cNvPr id="34" name="Shape 32"/>
          <p:cNvSpPr/>
          <p:nvPr/>
        </p:nvSpPr>
        <p:spPr>
          <a:xfrm>
            <a:off x="529944" y="5352168"/>
            <a:ext cx="33914" cy="1333767"/>
          </a:xfrm>
          <a:custGeom>
            <a:avLst/>
            <a:gdLst/>
            <a:ahLst/>
            <a:cxnLst/>
            <a:rect l="l" t="t" r="r" b="b"/>
            <a:pathLst>
              <a:path w="33914" h="1333767">
                <a:moveTo>
                  <a:pt x="33914" y="0"/>
                </a:moveTo>
                <a:lnTo>
                  <a:pt x="33914" y="0"/>
                </a:lnTo>
                <a:lnTo>
                  <a:pt x="33914" y="1333767"/>
                </a:lnTo>
                <a:lnTo>
                  <a:pt x="33914" y="1333767"/>
                </a:lnTo>
                <a:cubicBezTo>
                  <a:pt x="15184" y="1333767"/>
                  <a:pt x="0" y="1318583"/>
                  <a:pt x="0" y="1299853"/>
                </a:cubicBezTo>
                <a:lnTo>
                  <a:pt x="0" y="33914"/>
                </a:lnTo>
                <a:cubicBezTo>
                  <a:pt x="0" y="15184"/>
                  <a:pt x="15184" y="0"/>
                  <a:pt x="33914" y="0"/>
                </a:cubicBezTo>
                <a:close/>
              </a:path>
            </a:pathLst>
          </a:custGeom>
          <a:solidFill>
            <a:srgbClr val="D1B399"/>
          </a:solidFill>
          <a:ln/>
        </p:spPr>
      </p:sp>
      <p:sp>
        <p:nvSpPr>
          <p:cNvPr id="35" name="Shape 33"/>
          <p:cNvSpPr/>
          <p:nvPr/>
        </p:nvSpPr>
        <p:spPr>
          <a:xfrm>
            <a:off x="683698" y="5488965"/>
            <a:ext cx="410390" cy="410390"/>
          </a:xfrm>
          <a:custGeom>
            <a:avLst/>
            <a:gdLst/>
            <a:ahLst/>
            <a:cxnLst/>
            <a:rect l="l" t="t" r="r" b="b"/>
            <a:pathLst>
              <a:path w="410390" h="410390">
                <a:moveTo>
                  <a:pt x="205195" y="0"/>
                </a:moveTo>
                <a:lnTo>
                  <a:pt x="205195" y="0"/>
                </a:lnTo>
                <a:cubicBezTo>
                  <a:pt x="318445" y="0"/>
                  <a:pt x="410390" y="91945"/>
                  <a:pt x="410390" y="205195"/>
                </a:cubicBezTo>
                <a:lnTo>
                  <a:pt x="410390" y="205195"/>
                </a:lnTo>
                <a:cubicBezTo>
                  <a:pt x="410390" y="318445"/>
                  <a:pt x="318445" y="410390"/>
                  <a:pt x="205195" y="410390"/>
                </a:cubicBezTo>
                <a:lnTo>
                  <a:pt x="205195" y="410390"/>
                </a:lnTo>
                <a:cubicBezTo>
                  <a:pt x="91945" y="410390"/>
                  <a:pt x="0" y="318445"/>
                  <a:pt x="0" y="205195"/>
                </a:cubicBezTo>
                <a:lnTo>
                  <a:pt x="0" y="205195"/>
                </a:lnTo>
                <a:cubicBezTo>
                  <a:pt x="0" y="91945"/>
                  <a:pt x="91945" y="0"/>
                  <a:pt x="205195" y="0"/>
                </a:cubicBezTo>
                <a:close/>
              </a:path>
            </a:pathLst>
          </a:custGeom>
          <a:solidFill>
            <a:srgbClr val="D1B399"/>
          </a:solidFill>
          <a:ln/>
        </p:spPr>
      </p:sp>
      <p:sp>
        <p:nvSpPr>
          <p:cNvPr id="36" name="Shape 34"/>
          <p:cNvSpPr/>
          <p:nvPr/>
        </p:nvSpPr>
        <p:spPr>
          <a:xfrm>
            <a:off x="803395" y="5608662"/>
            <a:ext cx="170996" cy="170996"/>
          </a:xfrm>
          <a:custGeom>
            <a:avLst/>
            <a:gdLst/>
            <a:ahLst/>
            <a:cxnLst/>
            <a:rect l="l" t="t" r="r" b="b"/>
            <a:pathLst>
              <a:path w="170996" h="170996">
                <a:moveTo>
                  <a:pt x="167856" y="135795"/>
                </a:moveTo>
                <a:lnTo>
                  <a:pt x="135795" y="167856"/>
                </a:lnTo>
                <a:cubicBezTo>
                  <a:pt x="132722" y="170929"/>
                  <a:pt x="128147" y="171831"/>
                  <a:pt x="124139" y="170161"/>
                </a:cubicBezTo>
                <a:cubicBezTo>
                  <a:pt x="120131" y="168491"/>
                  <a:pt x="117560" y="164617"/>
                  <a:pt x="117560" y="160309"/>
                </a:cubicBezTo>
                <a:lnTo>
                  <a:pt x="117560" y="138934"/>
                </a:lnTo>
                <a:lnTo>
                  <a:pt x="10687" y="138934"/>
                </a:lnTo>
                <a:cubicBezTo>
                  <a:pt x="4776" y="138934"/>
                  <a:pt x="0" y="134158"/>
                  <a:pt x="0" y="128247"/>
                </a:cubicBezTo>
                <a:cubicBezTo>
                  <a:pt x="0" y="122335"/>
                  <a:pt x="4776" y="117560"/>
                  <a:pt x="10687" y="117560"/>
                </a:cubicBezTo>
                <a:lnTo>
                  <a:pt x="117560" y="117560"/>
                </a:lnTo>
                <a:lnTo>
                  <a:pt x="117560" y="96185"/>
                </a:lnTo>
                <a:cubicBezTo>
                  <a:pt x="117560" y="91877"/>
                  <a:pt x="120165" y="87969"/>
                  <a:pt x="124172" y="86299"/>
                </a:cubicBezTo>
                <a:cubicBezTo>
                  <a:pt x="128180" y="84630"/>
                  <a:pt x="132756" y="85565"/>
                  <a:pt x="135828" y="88604"/>
                </a:cubicBezTo>
                <a:lnTo>
                  <a:pt x="167890" y="120666"/>
                </a:lnTo>
                <a:cubicBezTo>
                  <a:pt x="172065" y="124840"/>
                  <a:pt x="172065" y="131620"/>
                  <a:pt x="167890" y="135795"/>
                </a:cubicBezTo>
                <a:close/>
                <a:moveTo>
                  <a:pt x="3139" y="50297"/>
                </a:moveTo>
                <a:cubicBezTo>
                  <a:pt x="-1035" y="46122"/>
                  <a:pt x="-1035" y="39342"/>
                  <a:pt x="3139" y="35168"/>
                </a:cubicBezTo>
                <a:lnTo>
                  <a:pt x="35201" y="3106"/>
                </a:lnTo>
                <a:cubicBezTo>
                  <a:pt x="38274" y="33"/>
                  <a:pt x="42849" y="-868"/>
                  <a:pt x="46857" y="802"/>
                </a:cubicBezTo>
                <a:cubicBezTo>
                  <a:pt x="50865" y="2471"/>
                  <a:pt x="53436" y="6379"/>
                  <a:pt x="53436" y="10687"/>
                </a:cubicBezTo>
                <a:lnTo>
                  <a:pt x="53436" y="32062"/>
                </a:lnTo>
                <a:lnTo>
                  <a:pt x="160309" y="32062"/>
                </a:lnTo>
                <a:cubicBezTo>
                  <a:pt x="166220" y="32062"/>
                  <a:pt x="170996" y="36838"/>
                  <a:pt x="170996" y="42749"/>
                </a:cubicBezTo>
                <a:cubicBezTo>
                  <a:pt x="170996" y="48660"/>
                  <a:pt x="166220" y="53436"/>
                  <a:pt x="160309" y="53436"/>
                </a:cubicBezTo>
                <a:lnTo>
                  <a:pt x="53436" y="53436"/>
                </a:lnTo>
                <a:lnTo>
                  <a:pt x="53436" y="74811"/>
                </a:lnTo>
                <a:cubicBezTo>
                  <a:pt x="53436" y="79119"/>
                  <a:pt x="50831" y="83026"/>
                  <a:pt x="46823" y="84696"/>
                </a:cubicBezTo>
                <a:cubicBezTo>
                  <a:pt x="42816" y="86366"/>
                  <a:pt x="38240" y="85431"/>
                  <a:pt x="35168" y="82392"/>
                </a:cubicBezTo>
                <a:lnTo>
                  <a:pt x="3106" y="50330"/>
                </a:lnTo>
                <a:close/>
              </a:path>
            </a:pathLst>
          </a:custGeom>
          <a:solidFill>
            <a:srgbClr val="FFFFFF"/>
          </a:solidFill>
          <a:ln/>
        </p:spPr>
      </p:sp>
      <p:sp>
        <p:nvSpPr>
          <p:cNvPr id="37" name="Text 35"/>
          <p:cNvSpPr/>
          <p:nvPr/>
        </p:nvSpPr>
        <p:spPr>
          <a:xfrm>
            <a:off x="1230885" y="5488965"/>
            <a:ext cx="5249571" cy="239394"/>
          </a:xfrm>
          <a:prstGeom prst="rect">
            <a:avLst/>
          </a:prstGeom>
          <a:noFill/>
          <a:ln/>
        </p:spPr>
        <p:txBody>
          <a:bodyPr wrap="square" lIns="0" tIns="0" rIns="0" bIns="0" rtlCol="0" anchor="ctr"/>
          <a:lstStyle/>
          <a:p>
            <a:pPr>
              <a:lnSpc>
                <a:spcPct val="130000"/>
              </a:lnSpc>
            </a:pPr>
            <a:r>
              <a:rPr lang="en-US" sz="1212" b="1" dirty="0">
                <a:solidFill>
                  <a:srgbClr val="3D352E"/>
                </a:solidFill>
                <a:latin typeface="Liter" pitchFamily="34" charset="0"/>
                <a:ea typeface="Liter" pitchFamily="34" charset="-122"/>
                <a:cs typeface="Liter" pitchFamily="34" charset="-120"/>
              </a:rPr>
              <a:t>Horizontal (Lateral)</a:t>
            </a:r>
            <a:endParaRPr lang="en-US" sz="1600" dirty="0"/>
          </a:p>
        </p:txBody>
      </p:sp>
      <p:sp>
        <p:nvSpPr>
          <p:cNvPr id="38" name="Text 36"/>
          <p:cNvSpPr/>
          <p:nvPr/>
        </p:nvSpPr>
        <p:spPr>
          <a:xfrm>
            <a:off x="1230885" y="5796757"/>
            <a:ext cx="5241021" cy="444589"/>
          </a:xfrm>
          <a:prstGeom prst="rect">
            <a:avLst/>
          </a:prstGeom>
          <a:noFill/>
          <a:ln/>
        </p:spPr>
        <p:txBody>
          <a:bodyPr wrap="square" lIns="0" tIns="0" rIns="0" bIns="0" rtlCol="0" anchor="ctr"/>
          <a:lstStyle/>
          <a:p>
            <a:pPr>
              <a:lnSpc>
                <a:spcPct val="140000"/>
              </a:lnSpc>
            </a:pPr>
            <a:r>
              <a:rPr lang="en-US" sz="1077" dirty="0">
                <a:solidFill>
                  <a:srgbClr val="3D352E">
                    <a:alpha val="70000"/>
                  </a:srgbClr>
                </a:solidFill>
                <a:latin typeface="Liter" pitchFamily="34" charset="0"/>
                <a:ea typeface="Liter" pitchFamily="34" charset="-122"/>
                <a:cs typeface="Liter" pitchFamily="34" charset="-120"/>
              </a:rPr>
              <a:t>Komunikasi antar rekan kerja atau departemen yang setara untuk koordinasi dan kolaborasi.</a:t>
            </a:r>
            <a:endParaRPr lang="en-US" sz="1600" dirty="0"/>
          </a:p>
        </p:txBody>
      </p:sp>
      <p:sp>
        <p:nvSpPr>
          <p:cNvPr id="39" name="Shape 37"/>
          <p:cNvSpPr/>
          <p:nvPr/>
        </p:nvSpPr>
        <p:spPr>
          <a:xfrm>
            <a:off x="1230885" y="6309745"/>
            <a:ext cx="760931" cy="239394"/>
          </a:xfrm>
          <a:custGeom>
            <a:avLst/>
            <a:gdLst/>
            <a:ahLst/>
            <a:cxnLst/>
            <a:rect l="l" t="t" r="r" b="b"/>
            <a:pathLst>
              <a:path w="760931" h="239394">
                <a:moveTo>
                  <a:pt x="119697" y="0"/>
                </a:moveTo>
                <a:lnTo>
                  <a:pt x="641234" y="0"/>
                </a:lnTo>
                <a:cubicBezTo>
                  <a:pt x="707341" y="0"/>
                  <a:pt x="760931" y="53590"/>
                  <a:pt x="760931" y="119697"/>
                </a:cubicBezTo>
                <a:lnTo>
                  <a:pt x="760931" y="119697"/>
                </a:lnTo>
                <a:cubicBezTo>
                  <a:pt x="760931" y="185804"/>
                  <a:pt x="707341" y="239394"/>
                  <a:pt x="641234" y="239394"/>
                </a:cubicBezTo>
                <a:lnTo>
                  <a:pt x="119697" y="239394"/>
                </a:lnTo>
                <a:cubicBezTo>
                  <a:pt x="53590" y="239394"/>
                  <a:pt x="0" y="185804"/>
                  <a:pt x="0" y="119697"/>
                </a:cubicBezTo>
                <a:lnTo>
                  <a:pt x="0" y="119697"/>
                </a:lnTo>
                <a:cubicBezTo>
                  <a:pt x="0" y="53590"/>
                  <a:pt x="53590" y="0"/>
                  <a:pt x="119697" y="0"/>
                </a:cubicBezTo>
                <a:close/>
              </a:path>
            </a:pathLst>
          </a:custGeom>
          <a:solidFill>
            <a:srgbClr val="D1B399">
              <a:alpha val="10196"/>
            </a:srgbClr>
          </a:solidFill>
          <a:ln/>
        </p:spPr>
      </p:sp>
      <p:sp>
        <p:nvSpPr>
          <p:cNvPr id="40" name="Text 38"/>
          <p:cNvSpPr/>
          <p:nvPr/>
        </p:nvSpPr>
        <p:spPr>
          <a:xfrm>
            <a:off x="1230885" y="6309745"/>
            <a:ext cx="820780" cy="239394"/>
          </a:xfrm>
          <a:prstGeom prst="rect">
            <a:avLst/>
          </a:prstGeom>
          <a:noFill/>
          <a:ln/>
        </p:spPr>
        <p:txBody>
          <a:bodyPr wrap="square" lIns="102597" tIns="34199" rIns="102597" bIns="34199" rtlCol="0" anchor="ctr"/>
          <a:lstStyle/>
          <a:p>
            <a:pPr>
              <a:lnSpc>
                <a:spcPct val="120000"/>
              </a:lnSpc>
            </a:pPr>
            <a:r>
              <a:rPr lang="en-US" sz="942" dirty="0">
                <a:solidFill>
                  <a:srgbClr val="D1B399"/>
                </a:solidFill>
                <a:latin typeface="Liter" pitchFamily="34" charset="0"/>
                <a:ea typeface="Liter" pitchFamily="34" charset="-122"/>
                <a:cs typeface="Liter" pitchFamily="34" charset="-120"/>
              </a:rPr>
              <a:t>Koordinasi</a:t>
            </a:r>
            <a:endParaRPr lang="en-US" sz="1600" dirty="0"/>
          </a:p>
        </p:txBody>
      </p:sp>
      <p:sp>
        <p:nvSpPr>
          <p:cNvPr id="41" name="Shape 39"/>
          <p:cNvSpPr/>
          <p:nvPr/>
        </p:nvSpPr>
        <p:spPr>
          <a:xfrm>
            <a:off x="2063064" y="6309745"/>
            <a:ext cx="760931" cy="239394"/>
          </a:xfrm>
          <a:custGeom>
            <a:avLst/>
            <a:gdLst/>
            <a:ahLst/>
            <a:cxnLst/>
            <a:rect l="l" t="t" r="r" b="b"/>
            <a:pathLst>
              <a:path w="760931" h="239394">
                <a:moveTo>
                  <a:pt x="119697" y="0"/>
                </a:moveTo>
                <a:lnTo>
                  <a:pt x="641234" y="0"/>
                </a:lnTo>
                <a:cubicBezTo>
                  <a:pt x="707341" y="0"/>
                  <a:pt x="760931" y="53590"/>
                  <a:pt x="760931" y="119697"/>
                </a:cubicBezTo>
                <a:lnTo>
                  <a:pt x="760931" y="119697"/>
                </a:lnTo>
                <a:cubicBezTo>
                  <a:pt x="760931" y="185804"/>
                  <a:pt x="707341" y="239394"/>
                  <a:pt x="641234" y="239394"/>
                </a:cubicBezTo>
                <a:lnTo>
                  <a:pt x="119697" y="239394"/>
                </a:lnTo>
                <a:cubicBezTo>
                  <a:pt x="53590" y="239394"/>
                  <a:pt x="0" y="185804"/>
                  <a:pt x="0" y="119697"/>
                </a:cubicBezTo>
                <a:lnTo>
                  <a:pt x="0" y="119697"/>
                </a:lnTo>
                <a:cubicBezTo>
                  <a:pt x="0" y="53590"/>
                  <a:pt x="53590" y="0"/>
                  <a:pt x="119697" y="0"/>
                </a:cubicBezTo>
                <a:close/>
              </a:path>
            </a:pathLst>
          </a:custGeom>
          <a:solidFill>
            <a:srgbClr val="D1B399">
              <a:alpha val="10196"/>
            </a:srgbClr>
          </a:solidFill>
          <a:ln/>
        </p:spPr>
      </p:sp>
      <p:sp>
        <p:nvSpPr>
          <p:cNvPr id="42" name="Text 40"/>
          <p:cNvSpPr/>
          <p:nvPr/>
        </p:nvSpPr>
        <p:spPr>
          <a:xfrm>
            <a:off x="2063064" y="6309745"/>
            <a:ext cx="820780" cy="239394"/>
          </a:xfrm>
          <a:prstGeom prst="rect">
            <a:avLst/>
          </a:prstGeom>
          <a:noFill/>
          <a:ln/>
        </p:spPr>
        <p:txBody>
          <a:bodyPr wrap="square" lIns="102597" tIns="34199" rIns="102597" bIns="34199" rtlCol="0" anchor="ctr"/>
          <a:lstStyle/>
          <a:p>
            <a:pPr>
              <a:lnSpc>
                <a:spcPct val="120000"/>
              </a:lnSpc>
            </a:pPr>
            <a:r>
              <a:rPr lang="en-US" sz="942" dirty="0">
                <a:solidFill>
                  <a:srgbClr val="D1B399"/>
                </a:solidFill>
                <a:latin typeface="Liter" pitchFamily="34" charset="0"/>
                <a:ea typeface="Liter" pitchFamily="34" charset="-122"/>
                <a:cs typeface="Liter" pitchFamily="34" charset="-120"/>
              </a:rPr>
              <a:t>Kolaborasi</a:t>
            </a:r>
            <a:endParaRPr lang="en-US" sz="1600" dirty="0"/>
          </a:p>
        </p:txBody>
      </p:sp>
      <p:sp>
        <p:nvSpPr>
          <p:cNvPr id="43" name="Shape 41"/>
          <p:cNvSpPr/>
          <p:nvPr/>
        </p:nvSpPr>
        <p:spPr>
          <a:xfrm>
            <a:off x="2890684" y="6309745"/>
            <a:ext cx="701083" cy="239394"/>
          </a:xfrm>
          <a:custGeom>
            <a:avLst/>
            <a:gdLst/>
            <a:ahLst/>
            <a:cxnLst/>
            <a:rect l="l" t="t" r="r" b="b"/>
            <a:pathLst>
              <a:path w="701083" h="239394">
                <a:moveTo>
                  <a:pt x="119697" y="0"/>
                </a:moveTo>
                <a:lnTo>
                  <a:pt x="581386" y="0"/>
                </a:lnTo>
                <a:cubicBezTo>
                  <a:pt x="647493" y="0"/>
                  <a:pt x="701083" y="53590"/>
                  <a:pt x="701083" y="119697"/>
                </a:cubicBezTo>
                <a:lnTo>
                  <a:pt x="701083" y="119697"/>
                </a:lnTo>
                <a:cubicBezTo>
                  <a:pt x="701083" y="185804"/>
                  <a:pt x="647493" y="239394"/>
                  <a:pt x="581386" y="239394"/>
                </a:cubicBezTo>
                <a:lnTo>
                  <a:pt x="119697" y="239394"/>
                </a:lnTo>
                <a:cubicBezTo>
                  <a:pt x="53590" y="239394"/>
                  <a:pt x="0" y="185804"/>
                  <a:pt x="0" y="119697"/>
                </a:cubicBezTo>
                <a:lnTo>
                  <a:pt x="0" y="119697"/>
                </a:lnTo>
                <a:cubicBezTo>
                  <a:pt x="0" y="53590"/>
                  <a:pt x="53590" y="0"/>
                  <a:pt x="119697" y="0"/>
                </a:cubicBezTo>
                <a:close/>
              </a:path>
            </a:pathLst>
          </a:custGeom>
          <a:solidFill>
            <a:srgbClr val="D1B399">
              <a:alpha val="10196"/>
            </a:srgbClr>
          </a:solidFill>
          <a:ln/>
        </p:spPr>
      </p:sp>
      <p:sp>
        <p:nvSpPr>
          <p:cNvPr id="44" name="Text 42"/>
          <p:cNvSpPr/>
          <p:nvPr/>
        </p:nvSpPr>
        <p:spPr>
          <a:xfrm>
            <a:off x="2890684" y="6309745"/>
            <a:ext cx="760931" cy="239394"/>
          </a:xfrm>
          <a:prstGeom prst="rect">
            <a:avLst/>
          </a:prstGeom>
          <a:noFill/>
          <a:ln/>
        </p:spPr>
        <p:txBody>
          <a:bodyPr wrap="square" lIns="102597" tIns="34199" rIns="102597" bIns="34199" rtlCol="0" anchor="ctr"/>
          <a:lstStyle/>
          <a:p>
            <a:pPr>
              <a:lnSpc>
                <a:spcPct val="120000"/>
              </a:lnSpc>
            </a:pPr>
            <a:r>
              <a:rPr lang="en-US" sz="942" dirty="0">
                <a:solidFill>
                  <a:srgbClr val="D1B399"/>
                </a:solidFill>
                <a:latin typeface="Liter" pitchFamily="34" charset="0"/>
                <a:ea typeface="Liter" pitchFamily="34" charset="-122"/>
                <a:cs typeface="Liter" pitchFamily="34" charset="-120"/>
              </a:rPr>
              <a:t>Informasi</a:t>
            </a:r>
            <a:endParaRPr lang="en-US" sz="1600" dirty="0"/>
          </a:p>
        </p:txBody>
      </p:sp>
      <p:sp>
        <p:nvSpPr>
          <p:cNvPr id="45" name="Shape 43"/>
          <p:cNvSpPr/>
          <p:nvPr/>
        </p:nvSpPr>
        <p:spPr>
          <a:xfrm>
            <a:off x="6916637" y="1316668"/>
            <a:ext cx="4933229" cy="3693509"/>
          </a:xfrm>
          <a:custGeom>
            <a:avLst/>
            <a:gdLst/>
            <a:ahLst/>
            <a:cxnLst/>
            <a:rect l="l" t="t" r="r" b="b"/>
            <a:pathLst>
              <a:path w="4933229" h="3693509">
                <a:moveTo>
                  <a:pt x="68404" y="0"/>
                </a:moveTo>
                <a:lnTo>
                  <a:pt x="4864825" y="0"/>
                </a:lnTo>
                <a:cubicBezTo>
                  <a:pt x="4902603" y="0"/>
                  <a:pt x="4933229" y="30625"/>
                  <a:pt x="4933229" y="68404"/>
                </a:cubicBezTo>
                <a:lnTo>
                  <a:pt x="4933229" y="3625105"/>
                </a:lnTo>
                <a:cubicBezTo>
                  <a:pt x="4933229" y="3662884"/>
                  <a:pt x="4902603" y="3693509"/>
                  <a:pt x="4864825" y="3693509"/>
                </a:cubicBezTo>
                <a:lnTo>
                  <a:pt x="68404" y="3693509"/>
                </a:lnTo>
                <a:cubicBezTo>
                  <a:pt x="30625" y="3693509"/>
                  <a:pt x="0" y="3662884"/>
                  <a:pt x="0" y="3625105"/>
                </a:cubicBezTo>
                <a:lnTo>
                  <a:pt x="0" y="68404"/>
                </a:lnTo>
                <a:cubicBezTo>
                  <a:pt x="0" y="30625"/>
                  <a:pt x="30625" y="0"/>
                  <a:pt x="68404" y="0"/>
                </a:cubicBezTo>
                <a:close/>
              </a:path>
            </a:pathLst>
          </a:custGeom>
          <a:solidFill>
            <a:srgbClr val="FFFFFF"/>
          </a:solidFill>
          <a:ln/>
          <a:effectLst>
            <a:outerShdw blurRad="51299" dist="34199" dir="5400000" algn="bl" rotWithShape="0">
              <a:srgbClr val="000000">
                <a:alpha val="10196"/>
              </a:srgbClr>
            </a:outerShdw>
          </a:effectLst>
        </p:spPr>
      </p:sp>
      <p:sp>
        <p:nvSpPr>
          <p:cNvPr id="46" name="Shape 44"/>
          <p:cNvSpPr/>
          <p:nvPr/>
        </p:nvSpPr>
        <p:spPr>
          <a:xfrm>
            <a:off x="7100458" y="1521863"/>
            <a:ext cx="230844" cy="205195"/>
          </a:xfrm>
          <a:custGeom>
            <a:avLst/>
            <a:gdLst/>
            <a:ahLst/>
            <a:cxnLst/>
            <a:rect l="l" t="t" r="r" b="b"/>
            <a:pathLst>
              <a:path w="230844" h="205195">
                <a:moveTo>
                  <a:pt x="99391" y="35268"/>
                </a:moveTo>
                <a:lnTo>
                  <a:pt x="131453" y="35268"/>
                </a:lnTo>
                <a:lnTo>
                  <a:pt x="131453" y="54505"/>
                </a:lnTo>
                <a:lnTo>
                  <a:pt x="99391" y="54505"/>
                </a:lnTo>
                <a:lnTo>
                  <a:pt x="99391" y="35268"/>
                </a:lnTo>
                <a:close/>
                <a:moveTo>
                  <a:pt x="96185" y="12825"/>
                </a:moveTo>
                <a:cubicBezTo>
                  <a:pt x="85565" y="12825"/>
                  <a:pt x="76948" y="21441"/>
                  <a:pt x="76948" y="32062"/>
                </a:cubicBezTo>
                <a:lnTo>
                  <a:pt x="76948" y="57711"/>
                </a:lnTo>
                <a:cubicBezTo>
                  <a:pt x="76948" y="68332"/>
                  <a:pt x="85565" y="76948"/>
                  <a:pt x="96185" y="76948"/>
                </a:cubicBezTo>
                <a:lnTo>
                  <a:pt x="102597" y="76948"/>
                </a:lnTo>
                <a:lnTo>
                  <a:pt x="102597" y="89773"/>
                </a:lnTo>
                <a:lnTo>
                  <a:pt x="12825" y="89773"/>
                </a:lnTo>
                <a:cubicBezTo>
                  <a:pt x="5731" y="89773"/>
                  <a:pt x="0" y="95504"/>
                  <a:pt x="0" y="102597"/>
                </a:cubicBezTo>
                <a:cubicBezTo>
                  <a:pt x="0" y="109691"/>
                  <a:pt x="5731" y="115422"/>
                  <a:pt x="12825" y="115422"/>
                </a:cubicBezTo>
                <a:lnTo>
                  <a:pt x="51299" y="115422"/>
                </a:lnTo>
                <a:lnTo>
                  <a:pt x="51299" y="128247"/>
                </a:lnTo>
                <a:lnTo>
                  <a:pt x="44886" y="128247"/>
                </a:lnTo>
                <a:cubicBezTo>
                  <a:pt x="34266" y="128247"/>
                  <a:pt x="25649" y="136863"/>
                  <a:pt x="25649" y="147484"/>
                </a:cubicBezTo>
                <a:lnTo>
                  <a:pt x="25649" y="173133"/>
                </a:lnTo>
                <a:cubicBezTo>
                  <a:pt x="25649" y="183754"/>
                  <a:pt x="34266" y="192370"/>
                  <a:pt x="44886" y="192370"/>
                </a:cubicBezTo>
                <a:lnTo>
                  <a:pt x="83360" y="192370"/>
                </a:lnTo>
                <a:cubicBezTo>
                  <a:pt x="93981" y="192370"/>
                  <a:pt x="102597" y="183754"/>
                  <a:pt x="102597" y="173133"/>
                </a:cubicBezTo>
                <a:lnTo>
                  <a:pt x="102597" y="147484"/>
                </a:lnTo>
                <a:cubicBezTo>
                  <a:pt x="102597" y="136863"/>
                  <a:pt x="93981" y="128247"/>
                  <a:pt x="83360" y="128247"/>
                </a:cubicBezTo>
                <a:lnTo>
                  <a:pt x="76948" y="128247"/>
                </a:lnTo>
                <a:lnTo>
                  <a:pt x="76948" y="115422"/>
                </a:lnTo>
                <a:lnTo>
                  <a:pt x="153896" y="115422"/>
                </a:lnTo>
                <a:lnTo>
                  <a:pt x="153896" y="128247"/>
                </a:lnTo>
                <a:lnTo>
                  <a:pt x="147484" y="128247"/>
                </a:lnTo>
                <a:cubicBezTo>
                  <a:pt x="136863" y="128247"/>
                  <a:pt x="128247" y="136863"/>
                  <a:pt x="128247" y="147484"/>
                </a:cubicBezTo>
                <a:lnTo>
                  <a:pt x="128247" y="173133"/>
                </a:lnTo>
                <a:cubicBezTo>
                  <a:pt x="128247" y="183754"/>
                  <a:pt x="136863" y="192370"/>
                  <a:pt x="147484" y="192370"/>
                </a:cubicBezTo>
                <a:lnTo>
                  <a:pt x="185958" y="192370"/>
                </a:lnTo>
                <a:cubicBezTo>
                  <a:pt x="196578" y="192370"/>
                  <a:pt x="205195" y="183754"/>
                  <a:pt x="205195" y="173133"/>
                </a:cubicBezTo>
                <a:lnTo>
                  <a:pt x="205195" y="147484"/>
                </a:lnTo>
                <a:cubicBezTo>
                  <a:pt x="205195" y="136863"/>
                  <a:pt x="196578" y="128247"/>
                  <a:pt x="185958" y="128247"/>
                </a:cubicBezTo>
                <a:lnTo>
                  <a:pt x="179546" y="128247"/>
                </a:lnTo>
                <a:lnTo>
                  <a:pt x="179546" y="115422"/>
                </a:lnTo>
                <a:lnTo>
                  <a:pt x="218020" y="115422"/>
                </a:lnTo>
                <a:cubicBezTo>
                  <a:pt x="225113" y="115422"/>
                  <a:pt x="230844" y="109691"/>
                  <a:pt x="230844" y="102597"/>
                </a:cubicBezTo>
                <a:cubicBezTo>
                  <a:pt x="230844" y="95504"/>
                  <a:pt x="225113" y="89773"/>
                  <a:pt x="218020" y="89773"/>
                </a:cubicBezTo>
                <a:lnTo>
                  <a:pt x="128247" y="89773"/>
                </a:lnTo>
                <a:lnTo>
                  <a:pt x="128247" y="76948"/>
                </a:lnTo>
                <a:lnTo>
                  <a:pt x="134659" y="76948"/>
                </a:lnTo>
                <a:cubicBezTo>
                  <a:pt x="145280" y="76948"/>
                  <a:pt x="153896" y="68332"/>
                  <a:pt x="153896" y="57711"/>
                </a:cubicBezTo>
                <a:lnTo>
                  <a:pt x="153896" y="32062"/>
                </a:lnTo>
                <a:cubicBezTo>
                  <a:pt x="153896" y="21441"/>
                  <a:pt x="145280" y="12825"/>
                  <a:pt x="134659" y="12825"/>
                </a:cubicBezTo>
                <a:lnTo>
                  <a:pt x="96185" y="12825"/>
                </a:lnTo>
                <a:close/>
                <a:moveTo>
                  <a:pt x="179546" y="150690"/>
                </a:moveTo>
                <a:lnTo>
                  <a:pt x="182752" y="150690"/>
                </a:lnTo>
                <a:lnTo>
                  <a:pt x="182752" y="169927"/>
                </a:lnTo>
                <a:lnTo>
                  <a:pt x="150690" y="169927"/>
                </a:lnTo>
                <a:lnTo>
                  <a:pt x="150690" y="150690"/>
                </a:lnTo>
                <a:lnTo>
                  <a:pt x="179546" y="150690"/>
                </a:lnTo>
                <a:close/>
                <a:moveTo>
                  <a:pt x="76948" y="150690"/>
                </a:moveTo>
                <a:lnTo>
                  <a:pt x="80154" y="150690"/>
                </a:lnTo>
                <a:lnTo>
                  <a:pt x="80154" y="169927"/>
                </a:lnTo>
                <a:lnTo>
                  <a:pt x="48093" y="169927"/>
                </a:lnTo>
                <a:lnTo>
                  <a:pt x="48093" y="150690"/>
                </a:lnTo>
                <a:lnTo>
                  <a:pt x="76948" y="150690"/>
                </a:lnTo>
                <a:close/>
              </a:path>
            </a:pathLst>
          </a:custGeom>
          <a:solidFill>
            <a:srgbClr val="5E6D55"/>
          </a:solidFill>
          <a:ln/>
        </p:spPr>
      </p:sp>
      <p:sp>
        <p:nvSpPr>
          <p:cNvPr id="47" name="Text 45"/>
          <p:cNvSpPr/>
          <p:nvPr/>
        </p:nvSpPr>
        <p:spPr>
          <a:xfrm>
            <a:off x="7344127" y="1487663"/>
            <a:ext cx="4437341" cy="273593"/>
          </a:xfrm>
          <a:prstGeom prst="rect">
            <a:avLst/>
          </a:prstGeom>
          <a:noFill/>
          <a:ln/>
        </p:spPr>
        <p:txBody>
          <a:bodyPr wrap="square" lIns="0" tIns="0" rIns="0" bIns="0" rtlCol="0" anchor="ctr"/>
          <a:lstStyle/>
          <a:p>
            <a:pPr>
              <a:lnSpc>
                <a:spcPct val="110000"/>
              </a:lnSpc>
            </a:pPr>
            <a:r>
              <a:rPr lang="en-US" sz="1616" b="1" dirty="0">
                <a:solidFill>
                  <a:srgbClr val="3D352E"/>
                </a:solidFill>
                <a:latin typeface="Liter" pitchFamily="34" charset="0"/>
                <a:ea typeface="Liter" pitchFamily="34" charset="-122"/>
                <a:cs typeface="Liter" pitchFamily="34" charset="-120"/>
              </a:rPr>
              <a:t>Komunikasi Informal</a:t>
            </a:r>
            <a:endParaRPr lang="en-US" sz="1600" dirty="0"/>
          </a:p>
        </p:txBody>
      </p:sp>
      <p:sp>
        <p:nvSpPr>
          <p:cNvPr id="48" name="Text 46"/>
          <p:cNvSpPr/>
          <p:nvPr/>
        </p:nvSpPr>
        <p:spPr>
          <a:xfrm>
            <a:off x="7087633" y="1898053"/>
            <a:ext cx="4659635" cy="666884"/>
          </a:xfrm>
          <a:prstGeom prst="rect">
            <a:avLst/>
          </a:prstGeom>
          <a:noFill/>
          <a:ln/>
        </p:spPr>
        <p:txBody>
          <a:bodyPr wrap="square" lIns="0" tIns="0" rIns="0" bIns="0" rtlCol="0" anchor="ctr"/>
          <a:lstStyle/>
          <a:p>
            <a:pPr>
              <a:lnSpc>
                <a:spcPct val="140000"/>
              </a:lnSpc>
            </a:pPr>
            <a:r>
              <a:rPr lang="en-US" sz="1077" dirty="0">
                <a:solidFill>
                  <a:srgbClr val="3D352E">
                    <a:alpha val="80000"/>
                  </a:srgbClr>
                </a:solidFill>
                <a:latin typeface="Liter" pitchFamily="34" charset="0"/>
                <a:ea typeface="Liter" pitchFamily="34" charset="-122"/>
                <a:cs typeface="Liter" pitchFamily="34" charset="-120"/>
              </a:rPr>
              <a:t>Komunikasi yang tidak melalui saluran resmi, seringkali berupa gosip, rumor, atau desas-desus. Meskipun tidak formal, komunikasi ini memiliki peran penting dalam dinamika sosial organisasi.</a:t>
            </a:r>
            <a:endParaRPr lang="en-US" sz="1600" dirty="0"/>
          </a:p>
        </p:txBody>
      </p:sp>
      <p:sp>
        <p:nvSpPr>
          <p:cNvPr id="49" name="Shape 47"/>
          <p:cNvSpPr/>
          <p:nvPr/>
        </p:nvSpPr>
        <p:spPr>
          <a:xfrm>
            <a:off x="7087633" y="2701734"/>
            <a:ext cx="4591237" cy="615585"/>
          </a:xfrm>
          <a:custGeom>
            <a:avLst/>
            <a:gdLst/>
            <a:ahLst/>
            <a:cxnLst/>
            <a:rect l="l" t="t" r="r" b="b"/>
            <a:pathLst>
              <a:path w="4591237" h="615585">
                <a:moveTo>
                  <a:pt x="68398" y="0"/>
                </a:moveTo>
                <a:lnTo>
                  <a:pt x="4522839" y="0"/>
                </a:lnTo>
                <a:cubicBezTo>
                  <a:pt x="4560614" y="0"/>
                  <a:pt x="4591237" y="30623"/>
                  <a:pt x="4591237" y="68398"/>
                </a:cubicBezTo>
                <a:lnTo>
                  <a:pt x="4591237" y="547187"/>
                </a:lnTo>
                <a:cubicBezTo>
                  <a:pt x="4591237" y="584962"/>
                  <a:pt x="4560614" y="615585"/>
                  <a:pt x="4522839" y="615585"/>
                </a:cubicBezTo>
                <a:lnTo>
                  <a:pt x="68398" y="615585"/>
                </a:lnTo>
                <a:cubicBezTo>
                  <a:pt x="30623" y="615585"/>
                  <a:pt x="0" y="584962"/>
                  <a:pt x="0" y="547187"/>
                </a:cubicBezTo>
                <a:lnTo>
                  <a:pt x="0" y="68398"/>
                </a:lnTo>
                <a:cubicBezTo>
                  <a:pt x="0" y="30648"/>
                  <a:pt x="30648" y="0"/>
                  <a:pt x="68398" y="0"/>
                </a:cubicBezTo>
                <a:close/>
              </a:path>
            </a:pathLst>
          </a:custGeom>
          <a:solidFill>
            <a:srgbClr val="F8F6F2"/>
          </a:solidFill>
          <a:ln/>
        </p:spPr>
      </p:sp>
      <p:sp>
        <p:nvSpPr>
          <p:cNvPr id="50" name="Shape 48"/>
          <p:cNvSpPr/>
          <p:nvPr/>
        </p:nvSpPr>
        <p:spPr>
          <a:xfrm>
            <a:off x="7190231" y="2838530"/>
            <a:ext cx="170996" cy="136797"/>
          </a:xfrm>
          <a:custGeom>
            <a:avLst/>
            <a:gdLst/>
            <a:ahLst/>
            <a:cxnLst/>
            <a:rect l="l" t="t" r="r" b="b"/>
            <a:pathLst>
              <a:path w="170996" h="136797">
                <a:moveTo>
                  <a:pt x="85498" y="4275"/>
                </a:moveTo>
                <a:cubicBezTo>
                  <a:pt x="100834" y="4275"/>
                  <a:pt x="113285" y="16726"/>
                  <a:pt x="113285" y="32062"/>
                </a:cubicBezTo>
                <a:cubicBezTo>
                  <a:pt x="113285" y="47398"/>
                  <a:pt x="100834" y="59849"/>
                  <a:pt x="85498" y="59849"/>
                </a:cubicBezTo>
                <a:cubicBezTo>
                  <a:pt x="70162" y="59849"/>
                  <a:pt x="57711" y="47398"/>
                  <a:pt x="57711" y="32062"/>
                </a:cubicBezTo>
                <a:cubicBezTo>
                  <a:pt x="57711" y="16726"/>
                  <a:pt x="70162" y="4275"/>
                  <a:pt x="85498" y="4275"/>
                </a:cubicBezTo>
                <a:close/>
                <a:moveTo>
                  <a:pt x="25649" y="23512"/>
                </a:moveTo>
                <a:cubicBezTo>
                  <a:pt x="36267" y="23512"/>
                  <a:pt x="44886" y="32132"/>
                  <a:pt x="44886" y="42749"/>
                </a:cubicBezTo>
                <a:cubicBezTo>
                  <a:pt x="44886" y="53366"/>
                  <a:pt x="36267" y="61986"/>
                  <a:pt x="25649" y="61986"/>
                </a:cubicBezTo>
                <a:cubicBezTo>
                  <a:pt x="15032" y="61986"/>
                  <a:pt x="6412" y="53366"/>
                  <a:pt x="6412" y="42749"/>
                </a:cubicBezTo>
                <a:cubicBezTo>
                  <a:pt x="6412" y="32132"/>
                  <a:pt x="15032" y="23512"/>
                  <a:pt x="25649" y="23512"/>
                </a:cubicBezTo>
                <a:close/>
                <a:moveTo>
                  <a:pt x="0" y="111147"/>
                </a:moveTo>
                <a:cubicBezTo>
                  <a:pt x="0" y="92258"/>
                  <a:pt x="15309" y="76948"/>
                  <a:pt x="34199" y="76948"/>
                </a:cubicBezTo>
                <a:cubicBezTo>
                  <a:pt x="37619" y="76948"/>
                  <a:pt x="40932" y="77456"/>
                  <a:pt x="44058" y="78391"/>
                </a:cubicBezTo>
                <a:cubicBezTo>
                  <a:pt x="35268" y="88223"/>
                  <a:pt x="29924" y="101208"/>
                  <a:pt x="29924" y="115422"/>
                </a:cubicBezTo>
                <a:lnTo>
                  <a:pt x="29924" y="119697"/>
                </a:lnTo>
                <a:cubicBezTo>
                  <a:pt x="29924" y="122743"/>
                  <a:pt x="30565" y="125628"/>
                  <a:pt x="31714" y="128247"/>
                </a:cubicBezTo>
                <a:lnTo>
                  <a:pt x="8550" y="128247"/>
                </a:lnTo>
                <a:cubicBezTo>
                  <a:pt x="3821" y="128247"/>
                  <a:pt x="0" y="124426"/>
                  <a:pt x="0" y="119697"/>
                </a:cubicBezTo>
                <a:lnTo>
                  <a:pt x="0" y="111147"/>
                </a:lnTo>
                <a:close/>
                <a:moveTo>
                  <a:pt x="139281" y="128247"/>
                </a:moveTo>
                <a:cubicBezTo>
                  <a:pt x="140430" y="125628"/>
                  <a:pt x="141072" y="122743"/>
                  <a:pt x="141072" y="119697"/>
                </a:cubicBezTo>
                <a:lnTo>
                  <a:pt x="141072" y="115422"/>
                </a:lnTo>
                <a:cubicBezTo>
                  <a:pt x="141072" y="101208"/>
                  <a:pt x="135728" y="88223"/>
                  <a:pt x="126938" y="78391"/>
                </a:cubicBezTo>
                <a:cubicBezTo>
                  <a:pt x="130064" y="77456"/>
                  <a:pt x="133377" y="76948"/>
                  <a:pt x="136797" y="76948"/>
                </a:cubicBezTo>
                <a:cubicBezTo>
                  <a:pt x="155686" y="76948"/>
                  <a:pt x="170996" y="92258"/>
                  <a:pt x="170996" y="111147"/>
                </a:cubicBezTo>
                <a:lnTo>
                  <a:pt x="170996" y="119697"/>
                </a:lnTo>
                <a:cubicBezTo>
                  <a:pt x="170996" y="124426"/>
                  <a:pt x="167175" y="128247"/>
                  <a:pt x="162446" y="128247"/>
                </a:cubicBezTo>
                <a:lnTo>
                  <a:pt x="139281" y="128247"/>
                </a:lnTo>
                <a:close/>
                <a:moveTo>
                  <a:pt x="126109" y="42749"/>
                </a:moveTo>
                <a:cubicBezTo>
                  <a:pt x="126109" y="32132"/>
                  <a:pt x="134729" y="23512"/>
                  <a:pt x="145346" y="23512"/>
                </a:cubicBezTo>
                <a:cubicBezTo>
                  <a:pt x="155964" y="23512"/>
                  <a:pt x="164583" y="32132"/>
                  <a:pt x="164583" y="42749"/>
                </a:cubicBezTo>
                <a:cubicBezTo>
                  <a:pt x="164583" y="53366"/>
                  <a:pt x="155964" y="61986"/>
                  <a:pt x="145346" y="61986"/>
                </a:cubicBezTo>
                <a:cubicBezTo>
                  <a:pt x="134729" y="61986"/>
                  <a:pt x="126109" y="53366"/>
                  <a:pt x="126109" y="42749"/>
                </a:cubicBezTo>
                <a:close/>
                <a:moveTo>
                  <a:pt x="42749" y="115422"/>
                </a:moveTo>
                <a:cubicBezTo>
                  <a:pt x="42749" y="91803"/>
                  <a:pt x="61879" y="72673"/>
                  <a:pt x="85498" y="72673"/>
                </a:cubicBezTo>
                <a:cubicBezTo>
                  <a:pt x="109117" y="72673"/>
                  <a:pt x="128247" y="91803"/>
                  <a:pt x="128247" y="115422"/>
                </a:cubicBezTo>
                <a:lnTo>
                  <a:pt x="128247" y="119697"/>
                </a:lnTo>
                <a:cubicBezTo>
                  <a:pt x="128247" y="124426"/>
                  <a:pt x="124426" y="128247"/>
                  <a:pt x="119697" y="128247"/>
                </a:cubicBezTo>
                <a:lnTo>
                  <a:pt x="51299" y="128247"/>
                </a:lnTo>
                <a:cubicBezTo>
                  <a:pt x="46570" y="128247"/>
                  <a:pt x="42749" y="124426"/>
                  <a:pt x="42749" y="119697"/>
                </a:cubicBezTo>
                <a:lnTo>
                  <a:pt x="42749" y="115422"/>
                </a:lnTo>
                <a:close/>
              </a:path>
            </a:pathLst>
          </a:custGeom>
          <a:solidFill>
            <a:srgbClr val="5E6D55"/>
          </a:solidFill>
          <a:ln/>
        </p:spPr>
      </p:sp>
      <p:sp>
        <p:nvSpPr>
          <p:cNvPr id="51" name="Text 49"/>
          <p:cNvSpPr/>
          <p:nvPr/>
        </p:nvSpPr>
        <p:spPr>
          <a:xfrm>
            <a:off x="7361226" y="2804331"/>
            <a:ext cx="4283445" cy="205195"/>
          </a:xfrm>
          <a:prstGeom prst="rect">
            <a:avLst/>
          </a:prstGeom>
          <a:noFill/>
          <a:ln/>
        </p:spPr>
        <p:txBody>
          <a:bodyPr wrap="square" lIns="0" tIns="0" rIns="0" bIns="0" rtlCol="0" anchor="ctr"/>
          <a:lstStyle/>
          <a:p>
            <a:pPr>
              <a:lnSpc>
                <a:spcPct val="130000"/>
              </a:lnSpc>
            </a:pPr>
            <a:r>
              <a:rPr lang="en-US" sz="1077" b="1" dirty="0">
                <a:solidFill>
                  <a:srgbClr val="3D352E"/>
                </a:solidFill>
                <a:latin typeface="Liter" pitchFamily="34" charset="0"/>
                <a:ea typeface="Liter" pitchFamily="34" charset="-122"/>
                <a:cs typeface="Liter" pitchFamily="34" charset="-120"/>
              </a:rPr>
              <a:t>Jaringan Informal</a:t>
            </a:r>
            <a:endParaRPr lang="en-US" sz="1600" dirty="0"/>
          </a:p>
        </p:txBody>
      </p:sp>
      <p:sp>
        <p:nvSpPr>
          <p:cNvPr id="52" name="Text 50"/>
          <p:cNvSpPr/>
          <p:nvPr/>
        </p:nvSpPr>
        <p:spPr>
          <a:xfrm>
            <a:off x="7190231" y="3043725"/>
            <a:ext cx="4445891" cy="170996"/>
          </a:xfrm>
          <a:prstGeom prst="rect">
            <a:avLst/>
          </a:prstGeom>
          <a:noFill/>
          <a:ln/>
        </p:spPr>
        <p:txBody>
          <a:bodyPr wrap="square" lIns="0" tIns="0" rIns="0" bIns="0" rtlCol="0" anchor="ctr"/>
          <a:lstStyle/>
          <a:p>
            <a:pPr>
              <a:lnSpc>
                <a:spcPct val="120000"/>
              </a:lnSpc>
            </a:pPr>
            <a:r>
              <a:rPr lang="en-US" sz="942" dirty="0">
                <a:solidFill>
                  <a:srgbClr val="3D352E">
                    <a:alpha val="70000"/>
                  </a:srgbClr>
                </a:solidFill>
                <a:latin typeface="Liter" pitchFamily="34" charset="0"/>
                <a:ea typeface="Liter" pitchFamily="34" charset="-122"/>
                <a:cs typeface="Liter" pitchFamily="34" charset="-120"/>
              </a:rPr>
              <a:t>Single strand, Gossip, Probability, Cluster</a:t>
            </a:r>
            <a:endParaRPr lang="en-US" sz="1600" dirty="0"/>
          </a:p>
        </p:txBody>
      </p:sp>
      <p:sp>
        <p:nvSpPr>
          <p:cNvPr id="53" name="Shape 51"/>
          <p:cNvSpPr/>
          <p:nvPr/>
        </p:nvSpPr>
        <p:spPr>
          <a:xfrm>
            <a:off x="7087633" y="3419916"/>
            <a:ext cx="4591237" cy="615585"/>
          </a:xfrm>
          <a:custGeom>
            <a:avLst/>
            <a:gdLst/>
            <a:ahLst/>
            <a:cxnLst/>
            <a:rect l="l" t="t" r="r" b="b"/>
            <a:pathLst>
              <a:path w="4591237" h="615585">
                <a:moveTo>
                  <a:pt x="68398" y="0"/>
                </a:moveTo>
                <a:lnTo>
                  <a:pt x="4522839" y="0"/>
                </a:lnTo>
                <a:cubicBezTo>
                  <a:pt x="4560614" y="0"/>
                  <a:pt x="4591237" y="30623"/>
                  <a:pt x="4591237" y="68398"/>
                </a:cubicBezTo>
                <a:lnTo>
                  <a:pt x="4591237" y="547187"/>
                </a:lnTo>
                <a:cubicBezTo>
                  <a:pt x="4591237" y="584962"/>
                  <a:pt x="4560614" y="615585"/>
                  <a:pt x="4522839" y="615585"/>
                </a:cubicBezTo>
                <a:lnTo>
                  <a:pt x="68398" y="615585"/>
                </a:lnTo>
                <a:cubicBezTo>
                  <a:pt x="30623" y="615585"/>
                  <a:pt x="0" y="584962"/>
                  <a:pt x="0" y="547187"/>
                </a:cubicBezTo>
                <a:lnTo>
                  <a:pt x="0" y="68398"/>
                </a:lnTo>
                <a:cubicBezTo>
                  <a:pt x="0" y="30648"/>
                  <a:pt x="30648" y="0"/>
                  <a:pt x="68398" y="0"/>
                </a:cubicBezTo>
                <a:close/>
              </a:path>
            </a:pathLst>
          </a:custGeom>
          <a:solidFill>
            <a:srgbClr val="F8F6F2"/>
          </a:solidFill>
          <a:ln/>
        </p:spPr>
      </p:sp>
      <p:sp>
        <p:nvSpPr>
          <p:cNvPr id="54" name="Shape 52"/>
          <p:cNvSpPr/>
          <p:nvPr/>
        </p:nvSpPr>
        <p:spPr>
          <a:xfrm>
            <a:off x="7207330" y="3556712"/>
            <a:ext cx="136797" cy="136797"/>
          </a:xfrm>
          <a:custGeom>
            <a:avLst/>
            <a:gdLst/>
            <a:ahLst/>
            <a:cxnLst/>
            <a:rect l="l" t="t" r="r" b="b"/>
            <a:pathLst>
              <a:path w="136797" h="136797">
                <a:moveTo>
                  <a:pt x="68398" y="0"/>
                </a:moveTo>
                <a:cubicBezTo>
                  <a:pt x="72326" y="0"/>
                  <a:pt x="75933" y="2164"/>
                  <a:pt x="77803" y="5611"/>
                </a:cubicBezTo>
                <a:lnTo>
                  <a:pt x="135514" y="112483"/>
                </a:lnTo>
                <a:cubicBezTo>
                  <a:pt x="137304" y="115796"/>
                  <a:pt x="137224" y="119804"/>
                  <a:pt x="135300" y="123037"/>
                </a:cubicBezTo>
                <a:cubicBezTo>
                  <a:pt x="133377" y="126270"/>
                  <a:pt x="129877" y="128247"/>
                  <a:pt x="126109" y="128247"/>
                </a:cubicBezTo>
                <a:lnTo>
                  <a:pt x="10687" y="128247"/>
                </a:lnTo>
                <a:cubicBezTo>
                  <a:pt x="6920" y="128247"/>
                  <a:pt x="3447" y="126270"/>
                  <a:pt x="1496" y="123037"/>
                </a:cubicBezTo>
                <a:cubicBezTo>
                  <a:pt x="-454" y="119804"/>
                  <a:pt x="-508" y="115796"/>
                  <a:pt x="1282" y="112483"/>
                </a:cubicBezTo>
                <a:lnTo>
                  <a:pt x="58994" y="5611"/>
                </a:lnTo>
                <a:cubicBezTo>
                  <a:pt x="60864" y="2164"/>
                  <a:pt x="64471" y="0"/>
                  <a:pt x="68398" y="0"/>
                </a:cubicBezTo>
                <a:close/>
                <a:moveTo>
                  <a:pt x="68398" y="44886"/>
                </a:moveTo>
                <a:cubicBezTo>
                  <a:pt x="64845" y="44886"/>
                  <a:pt x="61986" y="47745"/>
                  <a:pt x="61986" y="51299"/>
                </a:cubicBezTo>
                <a:lnTo>
                  <a:pt x="61986" y="81223"/>
                </a:lnTo>
                <a:cubicBezTo>
                  <a:pt x="61986" y="84777"/>
                  <a:pt x="64845" y="87635"/>
                  <a:pt x="68398" y="87635"/>
                </a:cubicBezTo>
                <a:cubicBezTo>
                  <a:pt x="71952" y="87635"/>
                  <a:pt x="74811" y="84777"/>
                  <a:pt x="74811" y="81223"/>
                </a:cubicBezTo>
                <a:lnTo>
                  <a:pt x="74811" y="51299"/>
                </a:lnTo>
                <a:cubicBezTo>
                  <a:pt x="74811" y="47745"/>
                  <a:pt x="71952" y="44886"/>
                  <a:pt x="68398" y="44886"/>
                </a:cubicBezTo>
                <a:close/>
                <a:moveTo>
                  <a:pt x="75532" y="102597"/>
                </a:moveTo>
                <a:cubicBezTo>
                  <a:pt x="75694" y="99950"/>
                  <a:pt x="74374" y="97430"/>
                  <a:pt x="72104" y="96057"/>
                </a:cubicBezTo>
                <a:cubicBezTo>
                  <a:pt x="69834" y="94684"/>
                  <a:pt x="66989" y="94684"/>
                  <a:pt x="64720" y="96057"/>
                </a:cubicBezTo>
                <a:cubicBezTo>
                  <a:pt x="62450" y="97430"/>
                  <a:pt x="61129" y="99950"/>
                  <a:pt x="61291" y="102597"/>
                </a:cubicBezTo>
                <a:cubicBezTo>
                  <a:pt x="61129" y="105245"/>
                  <a:pt x="62450" y="107765"/>
                  <a:pt x="64720" y="109138"/>
                </a:cubicBezTo>
                <a:cubicBezTo>
                  <a:pt x="66989" y="110511"/>
                  <a:pt x="69834" y="110511"/>
                  <a:pt x="72104" y="109138"/>
                </a:cubicBezTo>
                <a:cubicBezTo>
                  <a:pt x="74374" y="107765"/>
                  <a:pt x="75694" y="105245"/>
                  <a:pt x="75532" y="102597"/>
                </a:cubicBezTo>
                <a:close/>
              </a:path>
            </a:pathLst>
          </a:custGeom>
          <a:solidFill>
            <a:srgbClr val="A95C48"/>
          </a:solidFill>
          <a:ln/>
        </p:spPr>
      </p:sp>
      <p:sp>
        <p:nvSpPr>
          <p:cNvPr id="55" name="Text 53"/>
          <p:cNvSpPr/>
          <p:nvPr/>
        </p:nvSpPr>
        <p:spPr>
          <a:xfrm>
            <a:off x="7361226" y="3522513"/>
            <a:ext cx="4283445" cy="205195"/>
          </a:xfrm>
          <a:prstGeom prst="rect">
            <a:avLst/>
          </a:prstGeom>
          <a:noFill/>
          <a:ln/>
        </p:spPr>
        <p:txBody>
          <a:bodyPr wrap="square" lIns="0" tIns="0" rIns="0" bIns="0" rtlCol="0" anchor="ctr"/>
          <a:lstStyle/>
          <a:p>
            <a:pPr>
              <a:lnSpc>
                <a:spcPct val="130000"/>
              </a:lnSpc>
            </a:pPr>
            <a:r>
              <a:rPr lang="en-US" sz="1077" b="1" dirty="0">
                <a:solidFill>
                  <a:srgbClr val="3D352E"/>
                </a:solidFill>
                <a:latin typeface="Liter" pitchFamily="34" charset="0"/>
                <a:ea typeface="Liter" pitchFamily="34" charset="-122"/>
                <a:cs typeface="Liter" pitchFamily="34" charset="-120"/>
              </a:rPr>
              <a:t>Dampak Positif &amp; Negatif</a:t>
            </a:r>
            <a:endParaRPr lang="en-US" sz="1600" dirty="0"/>
          </a:p>
        </p:txBody>
      </p:sp>
      <p:sp>
        <p:nvSpPr>
          <p:cNvPr id="56" name="Text 54"/>
          <p:cNvSpPr/>
          <p:nvPr/>
        </p:nvSpPr>
        <p:spPr>
          <a:xfrm>
            <a:off x="7190231" y="3761907"/>
            <a:ext cx="4445891" cy="170996"/>
          </a:xfrm>
          <a:prstGeom prst="rect">
            <a:avLst/>
          </a:prstGeom>
          <a:noFill/>
          <a:ln/>
        </p:spPr>
        <p:txBody>
          <a:bodyPr wrap="square" lIns="0" tIns="0" rIns="0" bIns="0" rtlCol="0" anchor="ctr"/>
          <a:lstStyle/>
          <a:p>
            <a:pPr>
              <a:lnSpc>
                <a:spcPct val="120000"/>
              </a:lnSpc>
            </a:pPr>
            <a:r>
              <a:rPr lang="en-US" sz="942" dirty="0">
                <a:solidFill>
                  <a:srgbClr val="3D352E">
                    <a:alpha val="70000"/>
                  </a:srgbClr>
                </a:solidFill>
                <a:latin typeface="Liter" pitchFamily="34" charset="0"/>
                <a:ea typeface="Liter" pitchFamily="34" charset="-122"/>
                <a:cs typeface="Liter" pitchFamily="34" charset="-120"/>
              </a:rPr>
              <a:t>Mempercepat informasi tetapi berisiko distorsi</a:t>
            </a:r>
            <a:endParaRPr lang="en-US" sz="1600" dirty="0"/>
          </a:p>
        </p:txBody>
      </p:sp>
      <p:sp>
        <p:nvSpPr>
          <p:cNvPr id="57" name="Shape 55"/>
          <p:cNvSpPr/>
          <p:nvPr/>
        </p:nvSpPr>
        <p:spPr>
          <a:xfrm>
            <a:off x="6916637" y="5146973"/>
            <a:ext cx="4933229" cy="1709958"/>
          </a:xfrm>
          <a:custGeom>
            <a:avLst/>
            <a:gdLst/>
            <a:ahLst/>
            <a:cxnLst/>
            <a:rect l="l" t="t" r="r" b="b"/>
            <a:pathLst>
              <a:path w="4933229" h="1709958">
                <a:moveTo>
                  <a:pt x="68398" y="0"/>
                </a:moveTo>
                <a:lnTo>
                  <a:pt x="4864830" y="0"/>
                </a:lnTo>
                <a:cubicBezTo>
                  <a:pt x="4902606" y="0"/>
                  <a:pt x="4933229" y="30623"/>
                  <a:pt x="4933229" y="68398"/>
                </a:cubicBezTo>
                <a:lnTo>
                  <a:pt x="4933229" y="1641560"/>
                </a:lnTo>
                <a:cubicBezTo>
                  <a:pt x="4933229" y="1679335"/>
                  <a:pt x="4902606" y="1709958"/>
                  <a:pt x="4864830" y="1709958"/>
                </a:cubicBezTo>
                <a:lnTo>
                  <a:pt x="68398" y="1709958"/>
                </a:lnTo>
                <a:cubicBezTo>
                  <a:pt x="30623" y="1709958"/>
                  <a:pt x="0" y="1679335"/>
                  <a:pt x="0" y="1641560"/>
                </a:cubicBezTo>
                <a:lnTo>
                  <a:pt x="0" y="68398"/>
                </a:lnTo>
                <a:cubicBezTo>
                  <a:pt x="0" y="30648"/>
                  <a:pt x="30648" y="0"/>
                  <a:pt x="68398" y="0"/>
                </a:cubicBezTo>
                <a:close/>
              </a:path>
            </a:pathLst>
          </a:custGeom>
          <a:solidFill>
            <a:srgbClr val="5E6D55"/>
          </a:solidFill>
          <a:ln/>
        </p:spPr>
      </p:sp>
      <p:sp>
        <p:nvSpPr>
          <p:cNvPr id="58" name="Shape 56"/>
          <p:cNvSpPr/>
          <p:nvPr/>
        </p:nvSpPr>
        <p:spPr>
          <a:xfrm>
            <a:off x="7130382" y="5352168"/>
            <a:ext cx="128247" cy="170996"/>
          </a:xfrm>
          <a:custGeom>
            <a:avLst/>
            <a:gdLst/>
            <a:ahLst/>
            <a:cxnLst/>
            <a:rect l="l" t="t" r="r" b="b"/>
            <a:pathLst>
              <a:path w="128247" h="170996">
                <a:moveTo>
                  <a:pt x="97822" y="128247"/>
                </a:moveTo>
                <a:cubicBezTo>
                  <a:pt x="100260" y="120799"/>
                  <a:pt x="105136" y="114053"/>
                  <a:pt x="110646" y="108242"/>
                </a:cubicBezTo>
                <a:cubicBezTo>
                  <a:pt x="121567" y="96753"/>
                  <a:pt x="128247" y="81223"/>
                  <a:pt x="128247" y="64123"/>
                </a:cubicBezTo>
                <a:cubicBezTo>
                  <a:pt x="128247" y="28722"/>
                  <a:pt x="99525" y="0"/>
                  <a:pt x="64123" y="0"/>
                </a:cubicBezTo>
                <a:cubicBezTo>
                  <a:pt x="28722" y="0"/>
                  <a:pt x="0" y="28722"/>
                  <a:pt x="0" y="64123"/>
                </a:cubicBezTo>
                <a:cubicBezTo>
                  <a:pt x="0" y="81223"/>
                  <a:pt x="6680" y="96753"/>
                  <a:pt x="17601" y="108242"/>
                </a:cubicBezTo>
                <a:cubicBezTo>
                  <a:pt x="23111" y="114053"/>
                  <a:pt x="28021" y="120799"/>
                  <a:pt x="30425" y="128247"/>
                </a:cubicBezTo>
                <a:lnTo>
                  <a:pt x="97788" y="128247"/>
                </a:lnTo>
                <a:close/>
                <a:moveTo>
                  <a:pt x="96185" y="144278"/>
                </a:moveTo>
                <a:lnTo>
                  <a:pt x="32062" y="144278"/>
                </a:lnTo>
                <a:lnTo>
                  <a:pt x="32062" y="149621"/>
                </a:lnTo>
                <a:cubicBezTo>
                  <a:pt x="32062" y="164383"/>
                  <a:pt x="44018" y="176339"/>
                  <a:pt x="58780" y="176339"/>
                </a:cubicBezTo>
                <a:lnTo>
                  <a:pt x="69467" y="176339"/>
                </a:lnTo>
                <a:cubicBezTo>
                  <a:pt x="84229" y="176339"/>
                  <a:pt x="96185" y="164383"/>
                  <a:pt x="96185" y="149621"/>
                </a:cubicBezTo>
                <a:lnTo>
                  <a:pt x="96185" y="144278"/>
                </a:lnTo>
                <a:close/>
                <a:moveTo>
                  <a:pt x="61452" y="37405"/>
                </a:moveTo>
                <a:cubicBezTo>
                  <a:pt x="48159" y="37405"/>
                  <a:pt x="37405" y="48159"/>
                  <a:pt x="37405" y="61452"/>
                </a:cubicBezTo>
                <a:cubicBezTo>
                  <a:pt x="37405" y="65893"/>
                  <a:pt x="33832" y="69467"/>
                  <a:pt x="29390" y="69467"/>
                </a:cubicBezTo>
                <a:cubicBezTo>
                  <a:pt x="24948" y="69467"/>
                  <a:pt x="21374" y="65893"/>
                  <a:pt x="21374" y="61452"/>
                </a:cubicBezTo>
                <a:cubicBezTo>
                  <a:pt x="21374" y="39309"/>
                  <a:pt x="39309" y="21374"/>
                  <a:pt x="61452" y="21374"/>
                </a:cubicBezTo>
                <a:cubicBezTo>
                  <a:pt x="65893" y="21374"/>
                  <a:pt x="69467" y="24948"/>
                  <a:pt x="69467" y="29390"/>
                </a:cubicBezTo>
                <a:cubicBezTo>
                  <a:pt x="69467" y="33832"/>
                  <a:pt x="65893" y="37405"/>
                  <a:pt x="61452" y="37405"/>
                </a:cubicBezTo>
                <a:close/>
              </a:path>
            </a:pathLst>
          </a:custGeom>
          <a:solidFill>
            <a:srgbClr val="F8F6F2"/>
          </a:solidFill>
          <a:ln/>
        </p:spPr>
      </p:sp>
      <p:sp>
        <p:nvSpPr>
          <p:cNvPr id="59" name="Text 57"/>
          <p:cNvSpPr/>
          <p:nvPr/>
        </p:nvSpPr>
        <p:spPr>
          <a:xfrm>
            <a:off x="7301378" y="5317969"/>
            <a:ext cx="4462990" cy="239394"/>
          </a:xfrm>
          <a:prstGeom prst="rect">
            <a:avLst/>
          </a:prstGeom>
          <a:noFill/>
          <a:ln/>
        </p:spPr>
        <p:txBody>
          <a:bodyPr wrap="square" lIns="0" tIns="0" rIns="0" bIns="0" rtlCol="0" anchor="ctr"/>
          <a:lstStyle/>
          <a:p>
            <a:pPr>
              <a:lnSpc>
                <a:spcPct val="120000"/>
              </a:lnSpc>
            </a:pPr>
            <a:r>
              <a:rPr lang="en-US" sz="1346" b="1" dirty="0">
                <a:solidFill>
                  <a:srgbClr val="F8F6F2"/>
                </a:solidFill>
                <a:latin typeface="Liter" pitchFamily="34" charset="0"/>
                <a:ea typeface="Liter" pitchFamily="34" charset="-122"/>
                <a:cs typeface="Liter" pitchFamily="34" charset="-120"/>
              </a:rPr>
              <a:t>Tips Praktis</a:t>
            </a:r>
            <a:endParaRPr lang="en-US" sz="1600" dirty="0"/>
          </a:p>
        </p:txBody>
      </p:sp>
      <p:sp>
        <p:nvSpPr>
          <p:cNvPr id="60" name="Shape 58"/>
          <p:cNvSpPr/>
          <p:nvPr/>
        </p:nvSpPr>
        <p:spPr>
          <a:xfrm>
            <a:off x="7104733" y="5694160"/>
            <a:ext cx="136797" cy="136797"/>
          </a:xfrm>
          <a:custGeom>
            <a:avLst/>
            <a:gdLst/>
            <a:ahLst/>
            <a:cxnLst/>
            <a:rect l="l" t="t" r="r" b="b"/>
            <a:pathLst>
              <a:path w="136797" h="136797">
                <a:moveTo>
                  <a:pt x="68398" y="136797"/>
                </a:moveTo>
                <a:cubicBezTo>
                  <a:pt x="106148" y="136797"/>
                  <a:pt x="136797" y="106148"/>
                  <a:pt x="136797" y="68398"/>
                </a:cubicBezTo>
                <a:cubicBezTo>
                  <a:pt x="136797" y="30648"/>
                  <a:pt x="106148" y="0"/>
                  <a:pt x="68398" y="0"/>
                </a:cubicBezTo>
                <a:cubicBezTo>
                  <a:pt x="30648" y="0"/>
                  <a:pt x="0" y="30648"/>
                  <a:pt x="0" y="68398"/>
                </a:cubicBezTo>
                <a:cubicBezTo>
                  <a:pt x="0" y="106148"/>
                  <a:pt x="30648" y="136797"/>
                  <a:pt x="68398" y="136797"/>
                </a:cubicBezTo>
                <a:close/>
                <a:moveTo>
                  <a:pt x="90948" y="56829"/>
                </a:moveTo>
                <a:lnTo>
                  <a:pt x="69574" y="91029"/>
                </a:lnTo>
                <a:cubicBezTo>
                  <a:pt x="68452" y="92819"/>
                  <a:pt x="66528" y="93941"/>
                  <a:pt x="64417" y="94048"/>
                </a:cubicBezTo>
                <a:cubicBezTo>
                  <a:pt x="62307" y="94155"/>
                  <a:pt x="60276" y="93193"/>
                  <a:pt x="59020" y="91483"/>
                </a:cubicBezTo>
                <a:lnTo>
                  <a:pt x="46196" y="74383"/>
                </a:lnTo>
                <a:cubicBezTo>
                  <a:pt x="44058" y="71551"/>
                  <a:pt x="44646" y="67543"/>
                  <a:pt x="47478" y="65406"/>
                </a:cubicBezTo>
                <a:cubicBezTo>
                  <a:pt x="50310" y="63268"/>
                  <a:pt x="54318" y="63856"/>
                  <a:pt x="56455" y="66688"/>
                </a:cubicBezTo>
                <a:lnTo>
                  <a:pt x="63669" y="76307"/>
                </a:lnTo>
                <a:lnTo>
                  <a:pt x="80074" y="50043"/>
                </a:lnTo>
                <a:cubicBezTo>
                  <a:pt x="81944" y="47051"/>
                  <a:pt x="85899" y="46115"/>
                  <a:pt x="88918" y="48012"/>
                </a:cubicBezTo>
                <a:cubicBezTo>
                  <a:pt x="91937" y="49909"/>
                  <a:pt x="92845" y="53837"/>
                  <a:pt x="90948" y="56856"/>
                </a:cubicBezTo>
                <a:close/>
              </a:path>
            </a:pathLst>
          </a:custGeom>
          <a:solidFill>
            <a:srgbClr val="D1B399"/>
          </a:solidFill>
          <a:ln/>
        </p:spPr>
      </p:sp>
      <p:sp>
        <p:nvSpPr>
          <p:cNvPr id="61" name="Text 59"/>
          <p:cNvSpPr/>
          <p:nvPr/>
        </p:nvSpPr>
        <p:spPr>
          <a:xfrm>
            <a:off x="7361226" y="5659961"/>
            <a:ext cx="4386042" cy="444589"/>
          </a:xfrm>
          <a:prstGeom prst="rect">
            <a:avLst/>
          </a:prstGeom>
          <a:noFill/>
          <a:ln/>
        </p:spPr>
        <p:txBody>
          <a:bodyPr wrap="square" lIns="0" tIns="0" rIns="0" bIns="0" rtlCol="0" anchor="ctr"/>
          <a:lstStyle/>
          <a:p>
            <a:pPr>
              <a:lnSpc>
                <a:spcPct val="140000"/>
              </a:lnSpc>
            </a:pPr>
            <a:r>
              <a:rPr lang="en-US" sz="1077" dirty="0">
                <a:solidFill>
                  <a:srgbClr val="F8F6F2"/>
                </a:solidFill>
                <a:latin typeface="Liter" pitchFamily="34" charset="0"/>
                <a:ea typeface="Liter" pitchFamily="34" charset="-122"/>
                <a:cs typeface="Liter" pitchFamily="34" charset="-120"/>
              </a:rPr>
              <a:t>Pilih saluran komunikasi yang tepat sesuai urgensi dan kompleksitas pesan</a:t>
            </a:r>
            <a:endParaRPr lang="en-US" sz="1600" dirty="0"/>
          </a:p>
        </p:txBody>
      </p:sp>
      <p:sp>
        <p:nvSpPr>
          <p:cNvPr id="62" name="Shape 60"/>
          <p:cNvSpPr/>
          <p:nvPr/>
        </p:nvSpPr>
        <p:spPr>
          <a:xfrm>
            <a:off x="7104733" y="6207147"/>
            <a:ext cx="136797" cy="136797"/>
          </a:xfrm>
          <a:custGeom>
            <a:avLst/>
            <a:gdLst/>
            <a:ahLst/>
            <a:cxnLst/>
            <a:rect l="l" t="t" r="r" b="b"/>
            <a:pathLst>
              <a:path w="136797" h="136797">
                <a:moveTo>
                  <a:pt x="68398" y="136797"/>
                </a:moveTo>
                <a:cubicBezTo>
                  <a:pt x="106148" y="136797"/>
                  <a:pt x="136797" y="106148"/>
                  <a:pt x="136797" y="68398"/>
                </a:cubicBezTo>
                <a:cubicBezTo>
                  <a:pt x="136797" y="30648"/>
                  <a:pt x="106148" y="0"/>
                  <a:pt x="68398" y="0"/>
                </a:cubicBezTo>
                <a:cubicBezTo>
                  <a:pt x="30648" y="0"/>
                  <a:pt x="0" y="30648"/>
                  <a:pt x="0" y="68398"/>
                </a:cubicBezTo>
                <a:cubicBezTo>
                  <a:pt x="0" y="106148"/>
                  <a:pt x="30648" y="136797"/>
                  <a:pt x="68398" y="136797"/>
                </a:cubicBezTo>
                <a:close/>
                <a:moveTo>
                  <a:pt x="90948" y="56829"/>
                </a:moveTo>
                <a:lnTo>
                  <a:pt x="69574" y="91029"/>
                </a:lnTo>
                <a:cubicBezTo>
                  <a:pt x="68452" y="92819"/>
                  <a:pt x="66528" y="93941"/>
                  <a:pt x="64417" y="94048"/>
                </a:cubicBezTo>
                <a:cubicBezTo>
                  <a:pt x="62307" y="94155"/>
                  <a:pt x="60276" y="93193"/>
                  <a:pt x="59020" y="91483"/>
                </a:cubicBezTo>
                <a:lnTo>
                  <a:pt x="46196" y="74383"/>
                </a:lnTo>
                <a:cubicBezTo>
                  <a:pt x="44058" y="71551"/>
                  <a:pt x="44646" y="67543"/>
                  <a:pt x="47478" y="65406"/>
                </a:cubicBezTo>
                <a:cubicBezTo>
                  <a:pt x="50310" y="63268"/>
                  <a:pt x="54318" y="63856"/>
                  <a:pt x="56455" y="66688"/>
                </a:cubicBezTo>
                <a:lnTo>
                  <a:pt x="63669" y="76307"/>
                </a:lnTo>
                <a:lnTo>
                  <a:pt x="80074" y="50043"/>
                </a:lnTo>
                <a:cubicBezTo>
                  <a:pt x="81944" y="47051"/>
                  <a:pt x="85899" y="46115"/>
                  <a:pt x="88918" y="48012"/>
                </a:cubicBezTo>
                <a:cubicBezTo>
                  <a:pt x="91937" y="49909"/>
                  <a:pt x="92845" y="53837"/>
                  <a:pt x="90948" y="56856"/>
                </a:cubicBezTo>
                <a:close/>
              </a:path>
            </a:pathLst>
          </a:custGeom>
          <a:solidFill>
            <a:srgbClr val="D1B399"/>
          </a:solidFill>
          <a:ln/>
        </p:spPr>
      </p:sp>
      <p:sp>
        <p:nvSpPr>
          <p:cNvPr id="63" name="Text 61"/>
          <p:cNvSpPr/>
          <p:nvPr/>
        </p:nvSpPr>
        <p:spPr>
          <a:xfrm>
            <a:off x="7361226" y="6172948"/>
            <a:ext cx="3702059" cy="222295"/>
          </a:xfrm>
          <a:prstGeom prst="rect">
            <a:avLst/>
          </a:prstGeom>
          <a:noFill/>
          <a:ln/>
        </p:spPr>
        <p:txBody>
          <a:bodyPr wrap="square" lIns="0" tIns="0" rIns="0" bIns="0" rtlCol="0" anchor="ctr"/>
          <a:lstStyle/>
          <a:p>
            <a:pPr>
              <a:lnSpc>
                <a:spcPct val="140000"/>
              </a:lnSpc>
            </a:pPr>
            <a:r>
              <a:rPr lang="en-US" sz="1077" dirty="0">
                <a:solidFill>
                  <a:srgbClr val="F8F6F2"/>
                </a:solidFill>
                <a:latin typeface="Liter" pitchFamily="34" charset="0"/>
                <a:ea typeface="Liter" pitchFamily="34" charset="-122"/>
                <a:cs typeface="Liter" pitchFamily="34" charset="-120"/>
              </a:rPr>
              <a:t>Dokumentasikan komunikasi pentik melalui email atau memo</a:t>
            </a:r>
            <a:endParaRPr lang="en-US" sz="1600" dirty="0"/>
          </a:p>
        </p:txBody>
      </p:sp>
      <p:sp>
        <p:nvSpPr>
          <p:cNvPr id="64" name="Shape 62"/>
          <p:cNvSpPr/>
          <p:nvPr/>
        </p:nvSpPr>
        <p:spPr>
          <a:xfrm>
            <a:off x="7104733" y="6497840"/>
            <a:ext cx="136797" cy="136797"/>
          </a:xfrm>
          <a:custGeom>
            <a:avLst/>
            <a:gdLst/>
            <a:ahLst/>
            <a:cxnLst/>
            <a:rect l="l" t="t" r="r" b="b"/>
            <a:pathLst>
              <a:path w="136797" h="136797">
                <a:moveTo>
                  <a:pt x="68398" y="136797"/>
                </a:moveTo>
                <a:cubicBezTo>
                  <a:pt x="106148" y="136797"/>
                  <a:pt x="136797" y="106148"/>
                  <a:pt x="136797" y="68398"/>
                </a:cubicBezTo>
                <a:cubicBezTo>
                  <a:pt x="136797" y="30648"/>
                  <a:pt x="106148" y="0"/>
                  <a:pt x="68398" y="0"/>
                </a:cubicBezTo>
                <a:cubicBezTo>
                  <a:pt x="30648" y="0"/>
                  <a:pt x="0" y="30648"/>
                  <a:pt x="0" y="68398"/>
                </a:cubicBezTo>
                <a:cubicBezTo>
                  <a:pt x="0" y="106148"/>
                  <a:pt x="30648" y="136797"/>
                  <a:pt x="68398" y="136797"/>
                </a:cubicBezTo>
                <a:close/>
                <a:moveTo>
                  <a:pt x="90948" y="56829"/>
                </a:moveTo>
                <a:lnTo>
                  <a:pt x="69574" y="91029"/>
                </a:lnTo>
                <a:cubicBezTo>
                  <a:pt x="68452" y="92819"/>
                  <a:pt x="66528" y="93941"/>
                  <a:pt x="64417" y="94048"/>
                </a:cubicBezTo>
                <a:cubicBezTo>
                  <a:pt x="62307" y="94155"/>
                  <a:pt x="60276" y="93193"/>
                  <a:pt x="59020" y="91483"/>
                </a:cubicBezTo>
                <a:lnTo>
                  <a:pt x="46196" y="74383"/>
                </a:lnTo>
                <a:cubicBezTo>
                  <a:pt x="44058" y="71551"/>
                  <a:pt x="44646" y="67543"/>
                  <a:pt x="47478" y="65406"/>
                </a:cubicBezTo>
                <a:cubicBezTo>
                  <a:pt x="50310" y="63268"/>
                  <a:pt x="54318" y="63856"/>
                  <a:pt x="56455" y="66688"/>
                </a:cubicBezTo>
                <a:lnTo>
                  <a:pt x="63669" y="76307"/>
                </a:lnTo>
                <a:lnTo>
                  <a:pt x="80074" y="50043"/>
                </a:lnTo>
                <a:cubicBezTo>
                  <a:pt x="81944" y="47051"/>
                  <a:pt x="85899" y="46115"/>
                  <a:pt x="88918" y="48012"/>
                </a:cubicBezTo>
                <a:cubicBezTo>
                  <a:pt x="91937" y="49909"/>
                  <a:pt x="92845" y="53837"/>
                  <a:pt x="90948" y="56856"/>
                </a:cubicBezTo>
                <a:close/>
              </a:path>
            </a:pathLst>
          </a:custGeom>
          <a:solidFill>
            <a:srgbClr val="D1B399"/>
          </a:solidFill>
          <a:ln/>
        </p:spPr>
      </p:sp>
      <p:sp>
        <p:nvSpPr>
          <p:cNvPr id="65" name="Text 63"/>
          <p:cNvSpPr/>
          <p:nvPr/>
        </p:nvSpPr>
        <p:spPr>
          <a:xfrm>
            <a:off x="7361226" y="6463641"/>
            <a:ext cx="3385717" cy="222295"/>
          </a:xfrm>
          <a:prstGeom prst="rect">
            <a:avLst/>
          </a:prstGeom>
          <a:noFill/>
          <a:ln/>
        </p:spPr>
        <p:txBody>
          <a:bodyPr wrap="square" lIns="0" tIns="0" rIns="0" bIns="0" rtlCol="0" anchor="ctr"/>
          <a:lstStyle/>
          <a:p>
            <a:pPr>
              <a:lnSpc>
                <a:spcPct val="140000"/>
              </a:lnSpc>
            </a:pPr>
            <a:r>
              <a:rPr lang="en-US" sz="1077" dirty="0">
                <a:solidFill>
                  <a:srgbClr val="F8F6F2"/>
                </a:solidFill>
                <a:latin typeface="Liter" pitchFamily="34" charset="0"/>
                <a:ea typeface="Liter" pitchFamily="34" charset="-122"/>
                <a:cs typeface="Liter" pitchFamily="34" charset="-120"/>
              </a:rPr>
              <a:t>Monitor dan kelola rumor melalui transparansi informasi</a:t>
            </a:r>
            <a:endParaRPr lang="en-US" sz="1600" dirty="0"/>
          </a:p>
        </p:txBody>
      </p:sp>
    </p:spTree>
  </p:cSld>
  <p:clrMapOvr>
    <a:masterClrMapping/>
  </p:clrMapOvr>
  <p:transition>
    <p:fade/>
  </p:transition>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8F6F2"/>
        </a:solidFill>
        <a:effectLst/>
      </p:bgPr>
    </p:bg>
    <p:spTree>
      <p:nvGrpSpPr>
        <p:cNvPr id="1" name=""/>
        <p:cNvGrpSpPr/>
        <p:nvPr/>
      </p:nvGrpSpPr>
      <p:grpSpPr>
        <a:xfrm>
          <a:off x="0" y="0"/>
          <a:ext cx="0" cy="0"/>
          <a:chOff x="0" y="0"/>
          <a:chExt cx="0" cy="0"/>
        </a:xfrm>
      </p:grpSpPr>
      <p:pic>
        <p:nvPicPr>
          <p:cNvPr id="2" name="Image 0" descr="https://kimi-web-img.moonshot.cn/img/everyonesocial.com/e665baa07e2f0bdd363e2e6a49b69cd4948a31a5.jpg"/>
          <p:cNvPicPr>
            <a:picLocks noChangeAspect="1"/>
          </p:cNvPicPr>
          <p:nvPr/>
        </p:nvPicPr>
        <p:blipFill>
          <a:blip r:embed="rId3"/>
          <a:srcRect l="3481" r="3481"/>
          <a:stretch/>
        </p:blipFill>
        <p:spPr>
          <a:xfrm>
            <a:off x="0" y="0"/>
            <a:ext cx="12192000" cy="6858000"/>
          </a:xfrm>
          <a:prstGeom prst="roundRect">
            <a:avLst>
              <a:gd name="adj" fmla="val 0"/>
            </a:avLst>
          </a:prstGeom>
        </p:spPr>
      </p:pic>
      <p:sp>
        <p:nvSpPr>
          <p:cNvPr id="3" name="Shape 0"/>
          <p:cNvSpPr/>
          <p:nvPr/>
        </p:nvSpPr>
        <p:spPr>
          <a:xfrm>
            <a:off x="0" y="0"/>
            <a:ext cx="12192000" cy="6858000"/>
          </a:xfrm>
          <a:custGeom>
            <a:avLst/>
            <a:gdLst/>
            <a:ahLst/>
            <a:cxnLst/>
            <a:rect l="l" t="t" r="r" b="b"/>
            <a:pathLst>
              <a:path w="12192000" h="6858000">
                <a:moveTo>
                  <a:pt x="0" y="0"/>
                </a:moveTo>
                <a:lnTo>
                  <a:pt x="12192000" y="0"/>
                </a:lnTo>
                <a:lnTo>
                  <a:pt x="12192000" y="6858000"/>
                </a:lnTo>
                <a:lnTo>
                  <a:pt x="0" y="6858000"/>
                </a:lnTo>
                <a:lnTo>
                  <a:pt x="0" y="0"/>
                </a:lnTo>
                <a:close/>
              </a:path>
            </a:pathLst>
          </a:custGeom>
          <a:gradFill flip="none" rotWithShape="1">
            <a:gsLst>
              <a:gs pos="0">
                <a:srgbClr val="3D352E">
                  <a:alpha val="95000"/>
                </a:srgbClr>
              </a:gs>
              <a:gs pos="50000">
                <a:srgbClr val="3D352E">
                  <a:alpha val="70000"/>
                </a:srgbClr>
              </a:gs>
              <a:gs pos="100000">
                <a:srgbClr val="3D352E">
                  <a:alpha val="40000"/>
                </a:srgbClr>
              </a:gs>
            </a:gsLst>
            <a:lin ang="16200000" scaled="1"/>
          </a:gradFill>
          <a:ln/>
        </p:spPr>
      </p:sp>
      <p:sp>
        <p:nvSpPr>
          <p:cNvPr id="4" name="Shape 1"/>
          <p:cNvSpPr/>
          <p:nvPr/>
        </p:nvSpPr>
        <p:spPr>
          <a:xfrm>
            <a:off x="381000" y="2752725"/>
            <a:ext cx="1228725" cy="495300"/>
          </a:xfrm>
          <a:custGeom>
            <a:avLst/>
            <a:gdLst/>
            <a:ahLst/>
            <a:cxnLst/>
            <a:rect l="l" t="t" r="r" b="b"/>
            <a:pathLst>
              <a:path w="1228725" h="495300">
                <a:moveTo>
                  <a:pt x="0" y="0"/>
                </a:moveTo>
                <a:lnTo>
                  <a:pt x="1228725" y="0"/>
                </a:lnTo>
                <a:lnTo>
                  <a:pt x="1228725" y="495300"/>
                </a:lnTo>
                <a:lnTo>
                  <a:pt x="0" y="495300"/>
                </a:lnTo>
                <a:lnTo>
                  <a:pt x="0" y="0"/>
                </a:lnTo>
                <a:close/>
              </a:path>
            </a:pathLst>
          </a:custGeom>
          <a:solidFill>
            <a:srgbClr val="5E6D55"/>
          </a:solidFill>
          <a:ln/>
        </p:spPr>
      </p:sp>
      <p:sp>
        <p:nvSpPr>
          <p:cNvPr id="5" name="Text 2"/>
          <p:cNvSpPr/>
          <p:nvPr/>
        </p:nvSpPr>
        <p:spPr>
          <a:xfrm>
            <a:off x="381000" y="2752725"/>
            <a:ext cx="1323975" cy="495300"/>
          </a:xfrm>
          <a:prstGeom prst="rect">
            <a:avLst/>
          </a:prstGeom>
          <a:noFill/>
          <a:ln/>
        </p:spPr>
        <p:txBody>
          <a:bodyPr wrap="square" lIns="228600" tIns="114300" rIns="228600" bIns="114300" rtlCol="0" anchor="ctr"/>
          <a:lstStyle/>
          <a:p>
            <a:pPr>
              <a:lnSpc>
                <a:spcPct val="120000"/>
              </a:lnSpc>
            </a:pPr>
            <a:r>
              <a:rPr lang="en-US" sz="1500" b="1" kern="0" spc="150" dirty="0">
                <a:solidFill>
                  <a:srgbClr val="F8F6F2"/>
                </a:solidFill>
                <a:latin typeface="Liter" pitchFamily="34" charset="0"/>
                <a:ea typeface="Liter" pitchFamily="34" charset="-122"/>
                <a:cs typeface="Liter" pitchFamily="34" charset="-120"/>
              </a:rPr>
              <a:t>BAB 05</a:t>
            </a:r>
            <a:endParaRPr lang="en-US" sz="1600" dirty="0"/>
          </a:p>
        </p:txBody>
      </p:sp>
      <p:sp>
        <p:nvSpPr>
          <p:cNvPr id="6" name="Text 3"/>
          <p:cNvSpPr/>
          <p:nvPr/>
        </p:nvSpPr>
        <p:spPr>
          <a:xfrm>
            <a:off x="381000" y="3552825"/>
            <a:ext cx="11772900" cy="1714500"/>
          </a:xfrm>
          <a:prstGeom prst="rect">
            <a:avLst/>
          </a:prstGeom>
          <a:noFill/>
          <a:ln/>
        </p:spPr>
        <p:txBody>
          <a:bodyPr wrap="square" lIns="0" tIns="0" rIns="0" bIns="0" rtlCol="0" anchor="ctr"/>
          <a:lstStyle/>
          <a:p>
            <a:pPr>
              <a:lnSpc>
                <a:spcPct val="100000"/>
              </a:lnSpc>
            </a:pPr>
            <a:r>
              <a:rPr lang="en-US" sz="5400" b="1" dirty="0">
                <a:solidFill>
                  <a:srgbClr val="F8F6F2"/>
                </a:solidFill>
                <a:latin typeface="Liter" pitchFamily="34" charset="0"/>
                <a:ea typeface="Liter" pitchFamily="34" charset="-122"/>
                <a:cs typeface="Liter" pitchFamily="34" charset="-120"/>
              </a:rPr>
              <a:t>Hambatan</a:t>
            </a:r>
            <a:endParaRPr lang="en-US" sz="1600" dirty="0"/>
          </a:p>
          <a:p>
            <a:pPr>
              <a:lnSpc>
                <a:spcPct val="100000"/>
              </a:lnSpc>
            </a:pPr>
            <a:r>
              <a:rPr lang="en-US" sz="5400" b="1" dirty="0">
                <a:solidFill>
                  <a:srgbClr val="F8F6F2"/>
                </a:solidFill>
                <a:latin typeface="Liter" pitchFamily="34" charset="0"/>
                <a:ea typeface="Liter" pitchFamily="34" charset="-122"/>
                <a:cs typeface="Liter" pitchFamily="34" charset="-120"/>
              </a:rPr>
              <a:t>Komunikasi</a:t>
            </a:r>
            <a:endParaRPr lang="en-US" sz="1600" dirty="0"/>
          </a:p>
        </p:txBody>
      </p:sp>
      <p:sp>
        <p:nvSpPr>
          <p:cNvPr id="7" name="Text 4"/>
          <p:cNvSpPr/>
          <p:nvPr/>
        </p:nvSpPr>
        <p:spPr>
          <a:xfrm>
            <a:off x="381000" y="5495925"/>
            <a:ext cx="7429500" cy="371475"/>
          </a:xfrm>
          <a:prstGeom prst="rect">
            <a:avLst/>
          </a:prstGeom>
          <a:noFill/>
          <a:ln/>
        </p:spPr>
        <p:txBody>
          <a:bodyPr wrap="square" lIns="0" tIns="0" rIns="0" bIns="0" rtlCol="0" anchor="ctr"/>
          <a:lstStyle/>
          <a:p>
            <a:pPr>
              <a:lnSpc>
                <a:spcPct val="140000"/>
              </a:lnSpc>
            </a:pPr>
            <a:r>
              <a:rPr lang="en-US" sz="1800" dirty="0">
                <a:solidFill>
                  <a:srgbClr val="D1B399"/>
                </a:solidFill>
                <a:latin typeface="Liter" pitchFamily="34" charset="0"/>
                <a:ea typeface="Liter" pitchFamily="34" charset="-122"/>
                <a:cs typeface="Liter" pitchFamily="34" charset="-120"/>
              </a:rPr>
              <a:t>Mengidentifikasi hambatan dan strategi praktis untuk mengatasinya</a:t>
            </a:r>
            <a:endParaRPr lang="en-US" sz="1600" dirty="0"/>
          </a:p>
        </p:txBody>
      </p:sp>
    </p:spTree>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8F6F2"/>
        </a:solidFill>
        <a:effectLst/>
      </p:bgPr>
    </p:bg>
    <p:spTree>
      <p:nvGrpSpPr>
        <p:cNvPr id="1" name=""/>
        <p:cNvGrpSpPr/>
        <p:nvPr/>
      </p:nvGrpSpPr>
      <p:grpSpPr>
        <a:xfrm>
          <a:off x="0" y="0"/>
          <a:ext cx="0" cy="0"/>
          <a:chOff x="0" y="0"/>
          <a:chExt cx="0" cy="0"/>
        </a:xfrm>
      </p:grpSpPr>
      <p:sp>
        <p:nvSpPr>
          <p:cNvPr id="2" name="Text 0"/>
          <p:cNvSpPr/>
          <p:nvPr/>
        </p:nvSpPr>
        <p:spPr>
          <a:xfrm>
            <a:off x="347598" y="347598"/>
            <a:ext cx="11566324" cy="208559"/>
          </a:xfrm>
          <a:prstGeom prst="rect">
            <a:avLst/>
          </a:prstGeom>
          <a:noFill/>
          <a:ln/>
        </p:spPr>
        <p:txBody>
          <a:bodyPr wrap="square" lIns="0" tIns="0" rIns="0" bIns="0" rtlCol="0" anchor="ctr"/>
          <a:lstStyle/>
          <a:p>
            <a:pPr>
              <a:lnSpc>
                <a:spcPct val="120000"/>
              </a:lnSpc>
            </a:pPr>
            <a:r>
              <a:rPr lang="en-US" sz="1095" b="1" kern="0" spc="109" dirty="0">
                <a:solidFill>
                  <a:srgbClr val="5E6D55"/>
                </a:solidFill>
                <a:latin typeface="Liter" pitchFamily="34" charset="0"/>
                <a:ea typeface="Liter" pitchFamily="34" charset="-122"/>
                <a:cs typeface="Liter" pitchFamily="34" charset="-120"/>
              </a:rPr>
              <a:t>BAB 05 • HAMBATAN KOMUNIKASI</a:t>
            </a:r>
            <a:endParaRPr lang="en-US" sz="1600" dirty="0"/>
          </a:p>
        </p:txBody>
      </p:sp>
      <p:sp>
        <p:nvSpPr>
          <p:cNvPr id="3" name="Text 1"/>
          <p:cNvSpPr/>
          <p:nvPr/>
        </p:nvSpPr>
        <p:spPr>
          <a:xfrm>
            <a:off x="347598" y="625676"/>
            <a:ext cx="11705363" cy="417118"/>
          </a:xfrm>
          <a:prstGeom prst="rect">
            <a:avLst/>
          </a:prstGeom>
          <a:noFill/>
          <a:ln/>
        </p:spPr>
        <p:txBody>
          <a:bodyPr wrap="square" lIns="0" tIns="0" rIns="0" bIns="0" rtlCol="0" anchor="ctr"/>
          <a:lstStyle/>
          <a:p>
            <a:pPr>
              <a:lnSpc>
                <a:spcPct val="80000"/>
              </a:lnSpc>
            </a:pPr>
            <a:r>
              <a:rPr lang="en-US" sz="3284" b="1" dirty="0">
                <a:solidFill>
                  <a:srgbClr val="3D352E"/>
                </a:solidFill>
                <a:latin typeface="Liter" pitchFamily="34" charset="0"/>
                <a:ea typeface="Liter" pitchFamily="34" charset="-122"/>
                <a:cs typeface="Liter" pitchFamily="34" charset="-120"/>
              </a:rPr>
              <a:t>Hambatan Komunikasi di Tempat Kerja</a:t>
            </a:r>
            <a:endParaRPr lang="en-US" sz="1600" dirty="0"/>
          </a:p>
        </p:txBody>
      </p:sp>
      <p:sp>
        <p:nvSpPr>
          <p:cNvPr id="4" name="Shape 2"/>
          <p:cNvSpPr/>
          <p:nvPr/>
        </p:nvSpPr>
        <p:spPr>
          <a:xfrm>
            <a:off x="347598" y="1147073"/>
            <a:ext cx="1112314" cy="52140"/>
          </a:xfrm>
          <a:custGeom>
            <a:avLst/>
            <a:gdLst/>
            <a:ahLst/>
            <a:cxnLst/>
            <a:rect l="l" t="t" r="r" b="b"/>
            <a:pathLst>
              <a:path w="1112314" h="52140">
                <a:moveTo>
                  <a:pt x="0" y="0"/>
                </a:moveTo>
                <a:lnTo>
                  <a:pt x="1112314" y="0"/>
                </a:lnTo>
                <a:lnTo>
                  <a:pt x="1112314" y="52140"/>
                </a:lnTo>
                <a:lnTo>
                  <a:pt x="0" y="52140"/>
                </a:lnTo>
                <a:lnTo>
                  <a:pt x="0" y="0"/>
                </a:lnTo>
                <a:close/>
              </a:path>
            </a:pathLst>
          </a:custGeom>
          <a:solidFill>
            <a:srgbClr val="5E6D55"/>
          </a:solidFill>
          <a:ln/>
        </p:spPr>
      </p:sp>
      <p:sp>
        <p:nvSpPr>
          <p:cNvPr id="5" name="Text 3"/>
          <p:cNvSpPr/>
          <p:nvPr/>
        </p:nvSpPr>
        <p:spPr>
          <a:xfrm>
            <a:off x="347598" y="1338252"/>
            <a:ext cx="11575014" cy="512707"/>
          </a:xfrm>
          <a:prstGeom prst="rect">
            <a:avLst/>
          </a:prstGeom>
          <a:noFill/>
          <a:ln/>
        </p:spPr>
        <p:txBody>
          <a:bodyPr wrap="square" lIns="0" tIns="0" rIns="0" bIns="0" rtlCol="0" anchor="ctr"/>
          <a:lstStyle/>
          <a:p>
            <a:pPr>
              <a:lnSpc>
                <a:spcPct val="140000"/>
              </a:lnSpc>
            </a:pPr>
            <a:r>
              <a:rPr lang="en-US" sz="1232" dirty="0">
                <a:solidFill>
                  <a:srgbClr val="3D352E">
                    <a:alpha val="80000"/>
                  </a:srgbClr>
                </a:solidFill>
                <a:latin typeface="Liter" pitchFamily="34" charset="0"/>
                <a:ea typeface="Liter" pitchFamily="34" charset="-122"/>
                <a:cs typeface="Liter" pitchFamily="34" charset="-120"/>
              </a:rPr>
              <a:t>Hambatan komunikasi adalah segala bentuk gangguan atau rintangan yang menghalangi proses penyampaian dan penerimaan pesan. Mengenali hambatan ini adalah langkah pertama untuk mengatasinya.</a:t>
            </a:r>
            <a:endParaRPr lang="en-US" sz="1600" dirty="0"/>
          </a:p>
        </p:txBody>
      </p:sp>
      <p:sp>
        <p:nvSpPr>
          <p:cNvPr id="6" name="Shape 4"/>
          <p:cNvSpPr/>
          <p:nvPr/>
        </p:nvSpPr>
        <p:spPr>
          <a:xfrm>
            <a:off x="347598" y="2002889"/>
            <a:ext cx="3736679" cy="2172343"/>
          </a:xfrm>
          <a:custGeom>
            <a:avLst/>
            <a:gdLst/>
            <a:ahLst/>
            <a:cxnLst/>
            <a:rect l="l" t="t" r="r" b="b"/>
            <a:pathLst>
              <a:path w="3736679" h="2172343">
                <a:moveTo>
                  <a:pt x="34470" y="0"/>
                </a:moveTo>
                <a:lnTo>
                  <a:pt x="3702208" y="0"/>
                </a:lnTo>
                <a:cubicBezTo>
                  <a:pt x="3721246" y="0"/>
                  <a:pt x="3736679" y="15433"/>
                  <a:pt x="3736679" y="34470"/>
                </a:cubicBezTo>
                <a:lnTo>
                  <a:pt x="3736679" y="2102828"/>
                </a:lnTo>
                <a:cubicBezTo>
                  <a:pt x="3736679" y="2141220"/>
                  <a:pt x="3705556" y="2172343"/>
                  <a:pt x="3667164" y="2172343"/>
                </a:cubicBezTo>
                <a:lnTo>
                  <a:pt x="69515" y="2172343"/>
                </a:lnTo>
                <a:cubicBezTo>
                  <a:pt x="31123" y="2172343"/>
                  <a:pt x="0" y="2141220"/>
                  <a:pt x="0" y="2102828"/>
                </a:cubicBezTo>
                <a:lnTo>
                  <a:pt x="0" y="34470"/>
                </a:lnTo>
                <a:cubicBezTo>
                  <a:pt x="0" y="15446"/>
                  <a:pt x="15446" y="0"/>
                  <a:pt x="34470" y="0"/>
                </a:cubicBezTo>
                <a:close/>
              </a:path>
            </a:pathLst>
          </a:custGeom>
          <a:solidFill>
            <a:srgbClr val="FFFFFF"/>
          </a:solidFill>
          <a:ln/>
          <a:effectLst>
            <a:outerShdw blurRad="52140" dist="34760" dir="5400000" algn="bl" rotWithShape="0">
              <a:srgbClr val="000000">
                <a:alpha val="10196"/>
              </a:srgbClr>
            </a:outerShdw>
          </a:effectLst>
        </p:spPr>
      </p:sp>
      <p:sp>
        <p:nvSpPr>
          <p:cNvPr id="7" name="Shape 5"/>
          <p:cNvSpPr/>
          <p:nvPr/>
        </p:nvSpPr>
        <p:spPr>
          <a:xfrm>
            <a:off x="347598" y="2002889"/>
            <a:ext cx="3736679" cy="34470"/>
          </a:xfrm>
          <a:custGeom>
            <a:avLst/>
            <a:gdLst/>
            <a:ahLst/>
            <a:cxnLst/>
            <a:rect l="l" t="t" r="r" b="b"/>
            <a:pathLst>
              <a:path w="3736679" h="34470">
                <a:moveTo>
                  <a:pt x="34470" y="0"/>
                </a:moveTo>
                <a:lnTo>
                  <a:pt x="3702208" y="0"/>
                </a:lnTo>
                <a:cubicBezTo>
                  <a:pt x="3721246" y="0"/>
                  <a:pt x="3736679" y="15433"/>
                  <a:pt x="3736679" y="34470"/>
                </a:cubicBezTo>
                <a:lnTo>
                  <a:pt x="3736679" y="34470"/>
                </a:lnTo>
                <a:lnTo>
                  <a:pt x="0" y="34470"/>
                </a:lnTo>
                <a:lnTo>
                  <a:pt x="0" y="34470"/>
                </a:lnTo>
                <a:cubicBezTo>
                  <a:pt x="0" y="15446"/>
                  <a:pt x="15446" y="0"/>
                  <a:pt x="34470" y="0"/>
                </a:cubicBezTo>
                <a:close/>
              </a:path>
            </a:pathLst>
          </a:custGeom>
          <a:solidFill>
            <a:srgbClr val="A95C48"/>
          </a:solidFill>
          <a:ln/>
        </p:spPr>
      </p:sp>
      <p:sp>
        <p:nvSpPr>
          <p:cNvPr id="8" name="Shape 6"/>
          <p:cNvSpPr/>
          <p:nvPr/>
        </p:nvSpPr>
        <p:spPr>
          <a:xfrm>
            <a:off x="486637" y="2159164"/>
            <a:ext cx="486637" cy="486637"/>
          </a:xfrm>
          <a:custGeom>
            <a:avLst/>
            <a:gdLst/>
            <a:ahLst/>
            <a:cxnLst/>
            <a:rect l="l" t="t" r="r" b="b"/>
            <a:pathLst>
              <a:path w="486637" h="486637">
                <a:moveTo>
                  <a:pt x="243319" y="0"/>
                </a:moveTo>
                <a:lnTo>
                  <a:pt x="243319" y="0"/>
                </a:lnTo>
                <a:cubicBezTo>
                  <a:pt x="377610" y="0"/>
                  <a:pt x="486637" y="109027"/>
                  <a:pt x="486637" y="243319"/>
                </a:cubicBezTo>
                <a:lnTo>
                  <a:pt x="486637" y="243319"/>
                </a:lnTo>
                <a:cubicBezTo>
                  <a:pt x="486637" y="377610"/>
                  <a:pt x="377610" y="486637"/>
                  <a:pt x="243319" y="486637"/>
                </a:cubicBezTo>
                <a:lnTo>
                  <a:pt x="243319" y="486637"/>
                </a:lnTo>
                <a:cubicBezTo>
                  <a:pt x="109027" y="486637"/>
                  <a:pt x="0" y="377610"/>
                  <a:pt x="0" y="243319"/>
                </a:cubicBezTo>
                <a:lnTo>
                  <a:pt x="0" y="243319"/>
                </a:lnTo>
                <a:cubicBezTo>
                  <a:pt x="0" y="109027"/>
                  <a:pt x="109027" y="0"/>
                  <a:pt x="243319" y="0"/>
                </a:cubicBezTo>
                <a:close/>
              </a:path>
            </a:pathLst>
          </a:custGeom>
          <a:solidFill>
            <a:srgbClr val="A95C48"/>
          </a:solidFill>
          <a:ln/>
        </p:spPr>
      </p:sp>
      <p:sp>
        <p:nvSpPr>
          <p:cNvPr id="9" name="Shape 7"/>
          <p:cNvSpPr/>
          <p:nvPr/>
        </p:nvSpPr>
        <p:spPr>
          <a:xfrm>
            <a:off x="599607" y="2298203"/>
            <a:ext cx="260699" cy="208559"/>
          </a:xfrm>
          <a:custGeom>
            <a:avLst/>
            <a:gdLst/>
            <a:ahLst/>
            <a:cxnLst/>
            <a:rect l="l" t="t" r="r" b="b"/>
            <a:pathLst>
              <a:path w="260699" h="208559">
                <a:moveTo>
                  <a:pt x="217357" y="13239"/>
                </a:moveTo>
                <a:cubicBezTo>
                  <a:pt x="213162" y="9817"/>
                  <a:pt x="207011" y="10469"/>
                  <a:pt x="203589" y="14664"/>
                </a:cubicBezTo>
                <a:cubicBezTo>
                  <a:pt x="200168" y="18860"/>
                  <a:pt x="200819" y="25011"/>
                  <a:pt x="205015" y="28432"/>
                </a:cubicBezTo>
                <a:cubicBezTo>
                  <a:pt x="227093" y="46355"/>
                  <a:pt x="241146" y="73647"/>
                  <a:pt x="241146" y="104279"/>
                </a:cubicBezTo>
                <a:cubicBezTo>
                  <a:pt x="241146" y="134911"/>
                  <a:pt x="227093" y="162203"/>
                  <a:pt x="205015" y="180167"/>
                </a:cubicBezTo>
                <a:cubicBezTo>
                  <a:pt x="200819" y="183589"/>
                  <a:pt x="200208" y="189740"/>
                  <a:pt x="203589" y="193935"/>
                </a:cubicBezTo>
                <a:cubicBezTo>
                  <a:pt x="206970" y="198131"/>
                  <a:pt x="213162" y="198742"/>
                  <a:pt x="217357" y="195361"/>
                </a:cubicBezTo>
                <a:cubicBezTo>
                  <a:pt x="243794" y="173813"/>
                  <a:pt x="260699" y="141022"/>
                  <a:pt x="260699" y="104279"/>
                </a:cubicBezTo>
                <a:cubicBezTo>
                  <a:pt x="260699" y="67537"/>
                  <a:pt x="243794" y="34705"/>
                  <a:pt x="217357" y="13239"/>
                </a:cubicBezTo>
                <a:close/>
                <a:moveTo>
                  <a:pt x="192713" y="43586"/>
                </a:moveTo>
                <a:cubicBezTo>
                  <a:pt x="188518" y="40164"/>
                  <a:pt x="182367" y="40816"/>
                  <a:pt x="178945" y="45011"/>
                </a:cubicBezTo>
                <a:cubicBezTo>
                  <a:pt x="175523" y="49207"/>
                  <a:pt x="176175" y="55358"/>
                  <a:pt x="180371" y="58779"/>
                </a:cubicBezTo>
                <a:cubicBezTo>
                  <a:pt x="193609" y="69533"/>
                  <a:pt x="202041" y="85908"/>
                  <a:pt x="202041" y="104279"/>
                </a:cubicBezTo>
                <a:cubicBezTo>
                  <a:pt x="202041" y="122650"/>
                  <a:pt x="193609" y="139026"/>
                  <a:pt x="180371" y="149820"/>
                </a:cubicBezTo>
                <a:cubicBezTo>
                  <a:pt x="176175" y="153242"/>
                  <a:pt x="175564" y="159393"/>
                  <a:pt x="178945" y="163588"/>
                </a:cubicBezTo>
                <a:cubicBezTo>
                  <a:pt x="182326" y="167784"/>
                  <a:pt x="188518" y="168395"/>
                  <a:pt x="192713" y="165014"/>
                </a:cubicBezTo>
                <a:cubicBezTo>
                  <a:pt x="210310" y="150676"/>
                  <a:pt x="221594" y="128801"/>
                  <a:pt x="221594" y="104320"/>
                </a:cubicBezTo>
                <a:cubicBezTo>
                  <a:pt x="221594" y="79839"/>
                  <a:pt x="210310" y="57965"/>
                  <a:pt x="192713" y="43626"/>
                </a:cubicBezTo>
                <a:close/>
                <a:moveTo>
                  <a:pt x="168069" y="73932"/>
                </a:moveTo>
                <a:cubicBezTo>
                  <a:pt x="163873" y="70511"/>
                  <a:pt x="157723" y="71163"/>
                  <a:pt x="154301" y="75358"/>
                </a:cubicBezTo>
                <a:cubicBezTo>
                  <a:pt x="150879" y="79554"/>
                  <a:pt x="151531" y="85705"/>
                  <a:pt x="155727" y="89126"/>
                </a:cubicBezTo>
                <a:cubicBezTo>
                  <a:pt x="160126" y="92711"/>
                  <a:pt x="162937" y="98169"/>
                  <a:pt x="162937" y="104279"/>
                </a:cubicBezTo>
                <a:cubicBezTo>
                  <a:pt x="162937" y="110390"/>
                  <a:pt x="160126" y="115848"/>
                  <a:pt x="155727" y="119473"/>
                </a:cubicBezTo>
                <a:cubicBezTo>
                  <a:pt x="151531" y="122895"/>
                  <a:pt x="150920" y="129046"/>
                  <a:pt x="154301" y="133241"/>
                </a:cubicBezTo>
                <a:cubicBezTo>
                  <a:pt x="157682" y="137437"/>
                  <a:pt x="163873" y="138048"/>
                  <a:pt x="168069" y="134667"/>
                </a:cubicBezTo>
                <a:cubicBezTo>
                  <a:pt x="176827" y="127457"/>
                  <a:pt x="182489" y="116540"/>
                  <a:pt x="182489" y="104279"/>
                </a:cubicBezTo>
                <a:cubicBezTo>
                  <a:pt x="182489" y="92018"/>
                  <a:pt x="176827" y="81102"/>
                  <a:pt x="168069" y="73932"/>
                </a:cubicBezTo>
                <a:close/>
                <a:moveTo>
                  <a:pt x="32587" y="143384"/>
                </a:moveTo>
                <a:lnTo>
                  <a:pt x="52140" y="143384"/>
                </a:lnTo>
                <a:lnTo>
                  <a:pt x="106764" y="191939"/>
                </a:lnTo>
                <a:cubicBezTo>
                  <a:pt x="109371" y="194261"/>
                  <a:pt x="112711" y="195524"/>
                  <a:pt x="116174" y="195524"/>
                </a:cubicBezTo>
                <a:cubicBezTo>
                  <a:pt x="123995" y="195524"/>
                  <a:pt x="130349" y="189169"/>
                  <a:pt x="130349" y="181348"/>
                </a:cubicBezTo>
                <a:lnTo>
                  <a:pt x="130349" y="27210"/>
                </a:lnTo>
                <a:cubicBezTo>
                  <a:pt x="130349" y="19389"/>
                  <a:pt x="123995" y="13035"/>
                  <a:pt x="116174" y="13035"/>
                </a:cubicBezTo>
                <a:cubicBezTo>
                  <a:pt x="112711" y="13035"/>
                  <a:pt x="109371" y="14298"/>
                  <a:pt x="106764" y="16620"/>
                </a:cubicBezTo>
                <a:lnTo>
                  <a:pt x="52140" y="65175"/>
                </a:lnTo>
                <a:lnTo>
                  <a:pt x="32587" y="65175"/>
                </a:lnTo>
                <a:cubicBezTo>
                  <a:pt x="21793" y="65175"/>
                  <a:pt x="13035" y="73932"/>
                  <a:pt x="13035" y="84727"/>
                </a:cubicBezTo>
                <a:lnTo>
                  <a:pt x="13035" y="123832"/>
                </a:lnTo>
                <a:cubicBezTo>
                  <a:pt x="13035" y="134626"/>
                  <a:pt x="21793" y="143384"/>
                  <a:pt x="32587" y="143384"/>
                </a:cubicBezTo>
                <a:close/>
              </a:path>
            </a:pathLst>
          </a:custGeom>
          <a:solidFill>
            <a:srgbClr val="FFFFFF"/>
          </a:solidFill>
          <a:ln/>
        </p:spPr>
      </p:sp>
      <p:sp>
        <p:nvSpPr>
          <p:cNvPr id="10" name="Text 8"/>
          <p:cNvSpPr/>
          <p:nvPr/>
        </p:nvSpPr>
        <p:spPr>
          <a:xfrm>
            <a:off x="1077554" y="2280823"/>
            <a:ext cx="1329562" cy="243319"/>
          </a:xfrm>
          <a:prstGeom prst="rect">
            <a:avLst/>
          </a:prstGeom>
          <a:noFill/>
          <a:ln/>
        </p:spPr>
        <p:txBody>
          <a:bodyPr wrap="square" lIns="0" tIns="0" rIns="0" bIns="0" rtlCol="0" anchor="ctr"/>
          <a:lstStyle/>
          <a:p>
            <a:pPr>
              <a:lnSpc>
                <a:spcPct val="120000"/>
              </a:lnSpc>
            </a:pPr>
            <a:r>
              <a:rPr lang="en-US" sz="1369" b="1" dirty="0">
                <a:solidFill>
                  <a:srgbClr val="3D352E"/>
                </a:solidFill>
                <a:latin typeface="Liter" pitchFamily="34" charset="0"/>
                <a:ea typeface="Liter" pitchFamily="34" charset="-122"/>
                <a:cs typeface="Liter" pitchFamily="34" charset="-120"/>
              </a:rPr>
              <a:t>Hambatan Fisik</a:t>
            </a:r>
            <a:endParaRPr lang="en-US" sz="1600" dirty="0"/>
          </a:p>
        </p:txBody>
      </p:sp>
      <p:sp>
        <p:nvSpPr>
          <p:cNvPr id="11" name="Text 9"/>
          <p:cNvSpPr/>
          <p:nvPr/>
        </p:nvSpPr>
        <p:spPr>
          <a:xfrm>
            <a:off x="486637" y="2750081"/>
            <a:ext cx="3528120" cy="225939"/>
          </a:xfrm>
          <a:prstGeom prst="rect">
            <a:avLst/>
          </a:prstGeom>
          <a:noFill/>
          <a:ln/>
        </p:spPr>
        <p:txBody>
          <a:bodyPr wrap="square" lIns="0" tIns="0" rIns="0" bIns="0" rtlCol="0" anchor="ctr"/>
          <a:lstStyle/>
          <a:p>
            <a:pPr>
              <a:lnSpc>
                <a:spcPct val="140000"/>
              </a:lnSpc>
            </a:pPr>
            <a:r>
              <a:rPr lang="en-US" sz="1095" dirty="0">
                <a:solidFill>
                  <a:srgbClr val="3D352E">
                    <a:alpha val="80000"/>
                  </a:srgbClr>
                </a:solidFill>
                <a:latin typeface="Liter" pitchFamily="34" charset="0"/>
                <a:ea typeface="Liter" pitchFamily="34" charset="-122"/>
                <a:cs typeface="Liter" pitchFamily="34" charset="-120"/>
              </a:rPr>
              <a:t>Gangguan fisik yang mengurangi kualitas komunikasi.</a:t>
            </a:r>
            <a:endParaRPr lang="en-US" sz="1600" dirty="0"/>
          </a:p>
        </p:txBody>
      </p:sp>
      <p:sp>
        <p:nvSpPr>
          <p:cNvPr id="12" name="Shape 10"/>
          <p:cNvSpPr/>
          <p:nvPr/>
        </p:nvSpPr>
        <p:spPr>
          <a:xfrm>
            <a:off x="499672" y="3132438"/>
            <a:ext cx="104279" cy="104279"/>
          </a:xfrm>
          <a:custGeom>
            <a:avLst/>
            <a:gdLst/>
            <a:ahLst/>
            <a:cxnLst/>
            <a:rect l="l" t="t" r="r" b="b"/>
            <a:pathLst>
              <a:path w="104279" h="104279">
                <a:moveTo>
                  <a:pt x="0" y="52140"/>
                </a:moveTo>
                <a:cubicBezTo>
                  <a:pt x="0" y="23363"/>
                  <a:pt x="23363" y="0"/>
                  <a:pt x="52140" y="0"/>
                </a:cubicBezTo>
                <a:cubicBezTo>
                  <a:pt x="80916" y="0"/>
                  <a:pt x="104279" y="23363"/>
                  <a:pt x="104279" y="52140"/>
                </a:cubicBezTo>
                <a:cubicBezTo>
                  <a:pt x="104279" y="80916"/>
                  <a:pt x="80916" y="104279"/>
                  <a:pt x="52140" y="104279"/>
                </a:cubicBezTo>
                <a:cubicBezTo>
                  <a:pt x="23363" y="104279"/>
                  <a:pt x="0" y="80916"/>
                  <a:pt x="0" y="52140"/>
                </a:cubicBezTo>
                <a:close/>
              </a:path>
            </a:pathLst>
          </a:custGeom>
          <a:solidFill>
            <a:srgbClr val="A95C48"/>
          </a:solidFill>
          <a:ln/>
        </p:spPr>
      </p:sp>
      <p:sp>
        <p:nvSpPr>
          <p:cNvPr id="13" name="Text 11"/>
          <p:cNvSpPr/>
          <p:nvPr/>
        </p:nvSpPr>
        <p:spPr>
          <a:xfrm>
            <a:off x="686506" y="3080299"/>
            <a:ext cx="1268733" cy="173799"/>
          </a:xfrm>
          <a:prstGeom prst="rect">
            <a:avLst/>
          </a:prstGeom>
          <a:noFill/>
          <a:ln/>
        </p:spPr>
        <p:txBody>
          <a:bodyPr wrap="square" lIns="0" tIns="0" rIns="0" bIns="0" rtlCol="0" anchor="ctr"/>
          <a:lstStyle/>
          <a:p>
            <a:pPr>
              <a:lnSpc>
                <a:spcPct val="120000"/>
              </a:lnSpc>
            </a:pPr>
            <a:r>
              <a:rPr lang="en-US" sz="958" dirty="0">
                <a:solidFill>
                  <a:srgbClr val="3D352E">
                    <a:alpha val="70000"/>
                  </a:srgbClr>
                </a:solidFill>
                <a:latin typeface="Liter" pitchFamily="34" charset="0"/>
                <a:ea typeface="Liter" pitchFamily="34" charset="-122"/>
                <a:cs typeface="Liter" pitchFamily="34" charset="-120"/>
              </a:rPr>
              <a:t>Kebisingan lingkungan</a:t>
            </a:r>
            <a:endParaRPr lang="en-US" sz="1600" dirty="0"/>
          </a:p>
        </p:txBody>
      </p:sp>
      <p:sp>
        <p:nvSpPr>
          <p:cNvPr id="14" name="Shape 12"/>
          <p:cNvSpPr/>
          <p:nvPr/>
        </p:nvSpPr>
        <p:spPr>
          <a:xfrm>
            <a:off x="499672" y="3375757"/>
            <a:ext cx="104279" cy="104279"/>
          </a:xfrm>
          <a:custGeom>
            <a:avLst/>
            <a:gdLst/>
            <a:ahLst/>
            <a:cxnLst/>
            <a:rect l="l" t="t" r="r" b="b"/>
            <a:pathLst>
              <a:path w="104279" h="104279">
                <a:moveTo>
                  <a:pt x="0" y="52140"/>
                </a:moveTo>
                <a:cubicBezTo>
                  <a:pt x="0" y="23363"/>
                  <a:pt x="23363" y="0"/>
                  <a:pt x="52140" y="0"/>
                </a:cubicBezTo>
                <a:cubicBezTo>
                  <a:pt x="80916" y="0"/>
                  <a:pt x="104279" y="23363"/>
                  <a:pt x="104279" y="52140"/>
                </a:cubicBezTo>
                <a:cubicBezTo>
                  <a:pt x="104279" y="80916"/>
                  <a:pt x="80916" y="104279"/>
                  <a:pt x="52140" y="104279"/>
                </a:cubicBezTo>
                <a:cubicBezTo>
                  <a:pt x="23363" y="104279"/>
                  <a:pt x="0" y="80916"/>
                  <a:pt x="0" y="52140"/>
                </a:cubicBezTo>
                <a:close/>
              </a:path>
            </a:pathLst>
          </a:custGeom>
          <a:solidFill>
            <a:srgbClr val="A95C48"/>
          </a:solidFill>
          <a:ln/>
        </p:spPr>
      </p:sp>
      <p:sp>
        <p:nvSpPr>
          <p:cNvPr id="15" name="Text 13"/>
          <p:cNvSpPr/>
          <p:nvPr/>
        </p:nvSpPr>
        <p:spPr>
          <a:xfrm>
            <a:off x="686506" y="3323617"/>
            <a:ext cx="1129694" cy="173799"/>
          </a:xfrm>
          <a:prstGeom prst="rect">
            <a:avLst/>
          </a:prstGeom>
          <a:noFill/>
          <a:ln/>
        </p:spPr>
        <p:txBody>
          <a:bodyPr wrap="square" lIns="0" tIns="0" rIns="0" bIns="0" rtlCol="0" anchor="ctr"/>
          <a:lstStyle/>
          <a:p>
            <a:pPr>
              <a:lnSpc>
                <a:spcPct val="120000"/>
              </a:lnSpc>
            </a:pPr>
            <a:r>
              <a:rPr lang="en-US" sz="958" dirty="0">
                <a:solidFill>
                  <a:srgbClr val="3D352E">
                    <a:alpha val="70000"/>
                  </a:srgbClr>
                </a:solidFill>
                <a:latin typeface="Liter" pitchFamily="34" charset="0"/>
                <a:ea typeface="Liter" pitchFamily="34" charset="-122"/>
                <a:cs typeface="Liter" pitchFamily="34" charset="-120"/>
              </a:rPr>
              <a:t>Jarak fisik yang jauh</a:t>
            </a:r>
            <a:endParaRPr lang="en-US" sz="1600" dirty="0"/>
          </a:p>
        </p:txBody>
      </p:sp>
      <p:sp>
        <p:nvSpPr>
          <p:cNvPr id="16" name="Shape 14"/>
          <p:cNvSpPr/>
          <p:nvPr/>
        </p:nvSpPr>
        <p:spPr>
          <a:xfrm>
            <a:off x="499672" y="3619076"/>
            <a:ext cx="104279" cy="104279"/>
          </a:xfrm>
          <a:custGeom>
            <a:avLst/>
            <a:gdLst/>
            <a:ahLst/>
            <a:cxnLst/>
            <a:rect l="l" t="t" r="r" b="b"/>
            <a:pathLst>
              <a:path w="104279" h="104279">
                <a:moveTo>
                  <a:pt x="0" y="52140"/>
                </a:moveTo>
                <a:cubicBezTo>
                  <a:pt x="0" y="23363"/>
                  <a:pt x="23363" y="0"/>
                  <a:pt x="52140" y="0"/>
                </a:cubicBezTo>
                <a:cubicBezTo>
                  <a:pt x="80916" y="0"/>
                  <a:pt x="104279" y="23363"/>
                  <a:pt x="104279" y="52140"/>
                </a:cubicBezTo>
                <a:cubicBezTo>
                  <a:pt x="104279" y="80916"/>
                  <a:pt x="80916" y="104279"/>
                  <a:pt x="52140" y="104279"/>
                </a:cubicBezTo>
                <a:cubicBezTo>
                  <a:pt x="23363" y="104279"/>
                  <a:pt x="0" y="80916"/>
                  <a:pt x="0" y="52140"/>
                </a:cubicBezTo>
                <a:close/>
              </a:path>
            </a:pathLst>
          </a:custGeom>
          <a:solidFill>
            <a:srgbClr val="A95C48"/>
          </a:solidFill>
          <a:ln/>
        </p:spPr>
      </p:sp>
      <p:sp>
        <p:nvSpPr>
          <p:cNvPr id="17" name="Text 15"/>
          <p:cNvSpPr/>
          <p:nvPr/>
        </p:nvSpPr>
        <p:spPr>
          <a:xfrm>
            <a:off x="686506" y="3566936"/>
            <a:ext cx="2085588" cy="173799"/>
          </a:xfrm>
          <a:prstGeom prst="rect">
            <a:avLst/>
          </a:prstGeom>
          <a:noFill/>
          <a:ln/>
        </p:spPr>
        <p:txBody>
          <a:bodyPr wrap="square" lIns="0" tIns="0" rIns="0" bIns="0" rtlCol="0" anchor="ctr"/>
          <a:lstStyle/>
          <a:p>
            <a:pPr>
              <a:lnSpc>
                <a:spcPct val="120000"/>
              </a:lnSpc>
            </a:pPr>
            <a:r>
              <a:rPr lang="en-US" sz="958" dirty="0">
                <a:solidFill>
                  <a:srgbClr val="3D352E">
                    <a:alpha val="70000"/>
                  </a:srgbClr>
                </a:solidFill>
                <a:latin typeface="Liter" pitchFamily="34" charset="0"/>
                <a:ea typeface="Liter" pitchFamily="34" charset="-122"/>
                <a:cs typeface="Liter" pitchFamily="34" charset="-120"/>
              </a:rPr>
              <a:t>Gangguan teknis (internet, perangkat)</a:t>
            </a:r>
            <a:endParaRPr lang="en-US" sz="1600" dirty="0"/>
          </a:p>
        </p:txBody>
      </p:sp>
      <p:sp>
        <p:nvSpPr>
          <p:cNvPr id="18" name="Shape 16"/>
          <p:cNvSpPr/>
          <p:nvPr/>
        </p:nvSpPr>
        <p:spPr>
          <a:xfrm>
            <a:off x="499672" y="3862394"/>
            <a:ext cx="104279" cy="104279"/>
          </a:xfrm>
          <a:custGeom>
            <a:avLst/>
            <a:gdLst/>
            <a:ahLst/>
            <a:cxnLst/>
            <a:rect l="l" t="t" r="r" b="b"/>
            <a:pathLst>
              <a:path w="104279" h="104279">
                <a:moveTo>
                  <a:pt x="0" y="52140"/>
                </a:moveTo>
                <a:cubicBezTo>
                  <a:pt x="0" y="23363"/>
                  <a:pt x="23363" y="0"/>
                  <a:pt x="52140" y="0"/>
                </a:cubicBezTo>
                <a:cubicBezTo>
                  <a:pt x="80916" y="0"/>
                  <a:pt x="104279" y="23363"/>
                  <a:pt x="104279" y="52140"/>
                </a:cubicBezTo>
                <a:cubicBezTo>
                  <a:pt x="104279" y="80916"/>
                  <a:pt x="80916" y="104279"/>
                  <a:pt x="52140" y="104279"/>
                </a:cubicBezTo>
                <a:cubicBezTo>
                  <a:pt x="23363" y="104279"/>
                  <a:pt x="0" y="80916"/>
                  <a:pt x="0" y="52140"/>
                </a:cubicBezTo>
                <a:close/>
              </a:path>
            </a:pathLst>
          </a:custGeom>
          <a:solidFill>
            <a:srgbClr val="A95C48"/>
          </a:solidFill>
          <a:ln/>
        </p:spPr>
      </p:sp>
      <p:sp>
        <p:nvSpPr>
          <p:cNvPr id="19" name="Text 17"/>
          <p:cNvSpPr/>
          <p:nvPr/>
        </p:nvSpPr>
        <p:spPr>
          <a:xfrm>
            <a:off x="686506" y="3810255"/>
            <a:ext cx="1920479" cy="173799"/>
          </a:xfrm>
          <a:prstGeom prst="rect">
            <a:avLst/>
          </a:prstGeom>
          <a:noFill/>
          <a:ln/>
        </p:spPr>
        <p:txBody>
          <a:bodyPr wrap="square" lIns="0" tIns="0" rIns="0" bIns="0" rtlCol="0" anchor="ctr"/>
          <a:lstStyle/>
          <a:p>
            <a:pPr>
              <a:lnSpc>
                <a:spcPct val="120000"/>
              </a:lnSpc>
            </a:pPr>
            <a:r>
              <a:rPr lang="en-US" sz="958" dirty="0">
                <a:solidFill>
                  <a:srgbClr val="3D352E">
                    <a:alpha val="70000"/>
                  </a:srgbClr>
                </a:solidFill>
                <a:latin typeface="Liter" pitchFamily="34" charset="0"/>
                <a:ea typeface="Liter" pitchFamily="34" charset="-122"/>
                <a:cs typeface="Liter" pitchFamily="34" charset="-120"/>
              </a:rPr>
              <a:t>Ruang kerja yang tidak mendukung</a:t>
            </a:r>
            <a:endParaRPr lang="en-US" sz="1600" dirty="0"/>
          </a:p>
        </p:txBody>
      </p:sp>
      <p:sp>
        <p:nvSpPr>
          <p:cNvPr id="20" name="Shape 18"/>
          <p:cNvSpPr/>
          <p:nvPr/>
        </p:nvSpPr>
        <p:spPr>
          <a:xfrm>
            <a:off x="4225199" y="2002889"/>
            <a:ext cx="3736679" cy="2172343"/>
          </a:xfrm>
          <a:custGeom>
            <a:avLst/>
            <a:gdLst/>
            <a:ahLst/>
            <a:cxnLst/>
            <a:rect l="l" t="t" r="r" b="b"/>
            <a:pathLst>
              <a:path w="3736679" h="2172343">
                <a:moveTo>
                  <a:pt x="34470" y="0"/>
                </a:moveTo>
                <a:lnTo>
                  <a:pt x="3702208" y="0"/>
                </a:lnTo>
                <a:cubicBezTo>
                  <a:pt x="3721246" y="0"/>
                  <a:pt x="3736679" y="15433"/>
                  <a:pt x="3736679" y="34470"/>
                </a:cubicBezTo>
                <a:lnTo>
                  <a:pt x="3736679" y="2102828"/>
                </a:lnTo>
                <a:cubicBezTo>
                  <a:pt x="3736679" y="2141220"/>
                  <a:pt x="3705556" y="2172343"/>
                  <a:pt x="3667164" y="2172343"/>
                </a:cubicBezTo>
                <a:lnTo>
                  <a:pt x="69515" y="2172343"/>
                </a:lnTo>
                <a:cubicBezTo>
                  <a:pt x="31123" y="2172343"/>
                  <a:pt x="0" y="2141220"/>
                  <a:pt x="0" y="2102828"/>
                </a:cubicBezTo>
                <a:lnTo>
                  <a:pt x="0" y="34470"/>
                </a:lnTo>
                <a:cubicBezTo>
                  <a:pt x="0" y="15446"/>
                  <a:pt x="15446" y="0"/>
                  <a:pt x="34470" y="0"/>
                </a:cubicBezTo>
                <a:close/>
              </a:path>
            </a:pathLst>
          </a:custGeom>
          <a:solidFill>
            <a:srgbClr val="FFFFFF"/>
          </a:solidFill>
          <a:ln/>
          <a:effectLst>
            <a:outerShdw blurRad="52140" dist="34760" dir="5400000" algn="bl" rotWithShape="0">
              <a:srgbClr val="000000">
                <a:alpha val="10196"/>
              </a:srgbClr>
            </a:outerShdw>
          </a:effectLst>
        </p:spPr>
      </p:sp>
      <p:sp>
        <p:nvSpPr>
          <p:cNvPr id="21" name="Shape 19"/>
          <p:cNvSpPr/>
          <p:nvPr/>
        </p:nvSpPr>
        <p:spPr>
          <a:xfrm>
            <a:off x="4225199" y="2002889"/>
            <a:ext cx="3736679" cy="34470"/>
          </a:xfrm>
          <a:custGeom>
            <a:avLst/>
            <a:gdLst/>
            <a:ahLst/>
            <a:cxnLst/>
            <a:rect l="l" t="t" r="r" b="b"/>
            <a:pathLst>
              <a:path w="3736679" h="34470">
                <a:moveTo>
                  <a:pt x="34470" y="0"/>
                </a:moveTo>
                <a:lnTo>
                  <a:pt x="3702208" y="0"/>
                </a:lnTo>
                <a:cubicBezTo>
                  <a:pt x="3721246" y="0"/>
                  <a:pt x="3736679" y="15433"/>
                  <a:pt x="3736679" y="34470"/>
                </a:cubicBezTo>
                <a:lnTo>
                  <a:pt x="3736679" y="34470"/>
                </a:lnTo>
                <a:lnTo>
                  <a:pt x="0" y="34470"/>
                </a:lnTo>
                <a:lnTo>
                  <a:pt x="0" y="34470"/>
                </a:lnTo>
                <a:cubicBezTo>
                  <a:pt x="0" y="15446"/>
                  <a:pt x="15446" y="0"/>
                  <a:pt x="34470" y="0"/>
                </a:cubicBezTo>
                <a:close/>
              </a:path>
            </a:pathLst>
          </a:custGeom>
          <a:solidFill>
            <a:srgbClr val="5E6D55"/>
          </a:solidFill>
          <a:ln/>
        </p:spPr>
      </p:sp>
      <p:sp>
        <p:nvSpPr>
          <p:cNvPr id="22" name="Shape 20"/>
          <p:cNvSpPr/>
          <p:nvPr/>
        </p:nvSpPr>
        <p:spPr>
          <a:xfrm>
            <a:off x="4364238" y="2159164"/>
            <a:ext cx="486637" cy="486637"/>
          </a:xfrm>
          <a:custGeom>
            <a:avLst/>
            <a:gdLst/>
            <a:ahLst/>
            <a:cxnLst/>
            <a:rect l="l" t="t" r="r" b="b"/>
            <a:pathLst>
              <a:path w="486637" h="486637">
                <a:moveTo>
                  <a:pt x="243319" y="0"/>
                </a:moveTo>
                <a:lnTo>
                  <a:pt x="243319" y="0"/>
                </a:lnTo>
                <a:cubicBezTo>
                  <a:pt x="377610" y="0"/>
                  <a:pt x="486637" y="109027"/>
                  <a:pt x="486637" y="243319"/>
                </a:cubicBezTo>
                <a:lnTo>
                  <a:pt x="486637" y="243319"/>
                </a:lnTo>
                <a:cubicBezTo>
                  <a:pt x="486637" y="377610"/>
                  <a:pt x="377610" y="486637"/>
                  <a:pt x="243319" y="486637"/>
                </a:cubicBezTo>
                <a:lnTo>
                  <a:pt x="243319" y="486637"/>
                </a:lnTo>
                <a:cubicBezTo>
                  <a:pt x="109027" y="486637"/>
                  <a:pt x="0" y="377610"/>
                  <a:pt x="0" y="243319"/>
                </a:cubicBezTo>
                <a:lnTo>
                  <a:pt x="0" y="243319"/>
                </a:lnTo>
                <a:cubicBezTo>
                  <a:pt x="0" y="109027"/>
                  <a:pt x="109027" y="0"/>
                  <a:pt x="243319" y="0"/>
                </a:cubicBezTo>
                <a:close/>
              </a:path>
            </a:pathLst>
          </a:custGeom>
          <a:solidFill>
            <a:srgbClr val="5E6D55"/>
          </a:solidFill>
          <a:ln/>
        </p:spPr>
      </p:sp>
      <p:sp>
        <p:nvSpPr>
          <p:cNvPr id="23" name="Shape 21"/>
          <p:cNvSpPr/>
          <p:nvPr/>
        </p:nvSpPr>
        <p:spPr>
          <a:xfrm>
            <a:off x="4490242" y="2298203"/>
            <a:ext cx="234629" cy="208559"/>
          </a:xfrm>
          <a:custGeom>
            <a:avLst/>
            <a:gdLst/>
            <a:ahLst/>
            <a:cxnLst/>
            <a:rect l="l" t="t" r="r" b="b"/>
            <a:pathLst>
              <a:path w="234629" h="208559">
                <a:moveTo>
                  <a:pt x="65175" y="0"/>
                </a:moveTo>
                <a:cubicBezTo>
                  <a:pt x="72385" y="0"/>
                  <a:pt x="78210" y="5825"/>
                  <a:pt x="78210" y="13035"/>
                </a:cubicBezTo>
                <a:lnTo>
                  <a:pt x="78210" y="26070"/>
                </a:lnTo>
                <a:lnTo>
                  <a:pt x="130349" y="26070"/>
                </a:lnTo>
                <a:cubicBezTo>
                  <a:pt x="137559" y="26070"/>
                  <a:pt x="143384" y="31895"/>
                  <a:pt x="143384" y="39105"/>
                </a:cubicBezTo>
                <a:cubicBezTo>
                  <a:pt x="143384" y="46315"/>
                  <a:pt x="137559" y="52140"/>
                  <a:pt x="130349" y="52140"/>
                </a:cubicBezTo>
                <a:lnTo>
                  <a:pt x="126439" y="52140"/>
                </a:lnTo>
                <a:lnTo>
                  <a:pt x="123017" y="61549"/>
                </a:lnTo>
                <a:cubicBezTo>
                  <a:pt x="116337" y="79961"/>
                  <a:pt x="106275" y="96784"/>
                  <a:pt x="93607" y="111245"/>
                </a:cubicBezTo>
                <a:cubicBezTo>
                  <a:pt x="99391" y="114830"/>
                  <a:pt x="105420" y="118007"/>
                  <a:pt x="111693" y="120817"/>
                </a:cubicBezTo>
                <a:lnTo>
                  <a:pt x="132223" y="129942"/>
                </a:lnTo>
                <a:lnTo>
                  <a:pt x="157560" y="72914"/>
                </a:lnTo>
                <a:cubicBezTo>
                  <a:pt x="159637" y="68189"/>
                  <a:pt x="164322" y="65175"/>
                  <a:pt x="169454" y="65175"/>
                </a:cubicBezTo>
                <a:cubicBezTo>
                  <a:pt x="174587" y="65175"/>
                  <a:pt x="179271" y="68189"/>
                  <a:pt x="181348" y="72914"/>
                </a:cubicBezTo>
                <a:lnTo>
                  <a:pt x="233488" y="190228"/>
                </a:lnTo>
                <a:cubicBezTo>
                  <a:pt x="236421" y="196827"/>
                  <a:pt x="233447" y="204526"/>
                  <a:pt x="226889" y="207418"/>
                </a:cubicBezTo>
                <a:cubicBezTo>
                  <a:pt x="220331" y="210310"/>
                  <a:pt x="212591" y="207378"/>
                  <a:pt x="209699" y="200819"/>
                </a:cubicBezTo>
                <a:lnTo>
                  <a:pt x="201553" y="182489"/>
                </a:lnTo>
                <a:lnTo>
                  <a:pt x="137396" y="182489"/>
                </a:lnTo>
                <a:lnTo>
                  <a:pt x="129249" y="200819"/>
                </a:lnTo>
                <a:cubicBezTo>
                  <a:pt x="126317" y="207418"/>
                  <a:pt x="118618" y="210351"/>
                  <a:pt x="112060" y="207418"/>
                </a:cubicBezTo>
                <a:cubicBezTo>
                  <a:pt x="105501" y="204485"/>
                  <a:pt x="102528" y="196787"/>
                  <a:pt x="105461" y="190228"/>
                </a:cubicBezTo>
                <a:lnTo>
                  <a:pt x="121673" y="153771"/>
                </a:lnTo>
                <a:lnTo>
                  <a:pt x="101143" y="144647"/>
                </a:lnTo>
                <a:cubicBezTo>
                  <a:pt x="91774" y="140492"/>
                  <a:pt x="82813" y="135522"/>
                  <a:pt x="74340" y="129820"/>
                </a:cubicBezTo>
                <a:cubicBezTo>
                  <a:pt x="65663" y="136826"/>
                  <a:pt x="56172" y="142936"/>
                  <a:pt x="46030" y="148028"/>
                </a:cubicBezTo>
                <a:lnTo>
                  <a:pt x="31895" y="155034"/>
                </a:lnTo>
                <a:cubicBezTo>
                  <a:pt x="25459" y="158252"/>
                  <a:pt x="17638" y="155645"/>
                  <a:pt x="14420" y="149209"/>
                </a:cubicBezTo>
                <a:cubicBezTo>
                  <a:pt x="11202" y="142773"/>
                  <a:pt x="13809" y="134952"/>
                  <a:pt x="20245" y="131734"/>
                </a:cubicBezTo>
                <a:lnTo>
                  <a:pt x="34298" y="124687"/>
                </a:lnTo>
                <a:cubicBezTo>
                  <a:pt x="40938" y="121347"/>
                  <a:pt x="47252" y="117477"/>
                  <a:pt x="53199" y="113159"/>
                </a:cubicBezTo>
                <a:cubicBezTo>
                  <a:pt x="47577" y="107986"/>
                  <a:pt x="42282" y="102406"/>
                  <a:pt x="37353" y="96499"/>
                </a:cubicBezTo>
                <a:lnTo>
                  <a:pt x="33239" y="91530"/>
                </a:lnTo>
                <a:cubicBezTo>
                  <a:pt x="28636" y="85990"/>
                  <a:pt x="29369" y="77761"/>
                  <a:pt x="34909" y="73159"/>
                </a:cubicBezTo>
                <a:cubicBezTo>
                  <a:pt x="40449" y="68556"/>
                  <a:pt x="48677" y="69289"/>
                  <a:pt x="53280" y="74829"/>
                </a:cubicBezTo>
                <a:lnTo>
                  <a:pt x="57435" y="79798"/>
                </a:lnTo>
                <a:cubicBezTo>
                  <a:pt x="62120" y="85460"/>
                  <a:pt x="67252" y="90715"/>
                  <a:pt x="72670" y="95562"/>
                </a:cubicBezTo>
                <a:cubicBezTo>
                  <a:pt x="83872" y="83179"/>
                  <a:pt x="92711" y="68637"/>
                  <a:pt x="98536" y="52629"/>
                </a:cubicBezTo>
                <a:lnTo>
                  <a:pt x="98740" y="52140"/>
                </a:lnTo>
                <a:lnTo>
                  <a:pt x="13076" y="52140"/>
                </a:lnTo>
                <a:cubicBezTo>
                  <a:pt x="5825" y="52140"/>
                  <a:pt x="0" y="46315"/>
                  <a:pt x="0" y="39105"/>
                </a:cubicBezTo>
                <a:cubicBezTo>
                  <a:pt x="0" y="31895"/>
                  <a:pt x="5825" y="26070"/>
                  <a:pt x="13035" y="26070"/>
                </a:cubicBezTo>
                <a:lnTo>
                  <a:pt x="52140" y="26070"/>
                </a:lnTo>
                <a:lnTo>
                  <a:pt x="52140" y="13035"/>
                </a:lnTo>
                <a:cubicBezTo>
                  <a:pt x="52140" y="5825"/>
                  <a:pt x="57965" y="0"/>
                  <a:pt x="65175" y="0"/>
                </a:cubicBezTo>
                <a:close/>
                <a:moveTo>
                  <a:pt x="169454" y="110308"/>
                </a:moveTo>
                <a:lnTo>
                  <a:pt x="148965" y="156419"/>
                </a:lnTo>
                <a:lnTo>
                  <a:pt x="189943" y="156419"/>
                </a:lnTo>
                <a:lnTo>
                  <a:pt x="169454" y="110308"/>
                </a:lnTo>
                <a:close/>
              </a:path>
            </a:pathLst>
          </a:custGeom>
          <a:solidFill>
            <a:srgbClr val="FFFFFF"/>
          </a:solidFill>
          <a:ln/>
        </p:spPr>
      </p:sp>
      <p:sp>
        <p:nvSpPr>
          <p:cNvPr id="24" name="Text 22"/>
          <p:cNvSpPr/>
          <p:nvPr/>
        </p:nvSpPr>
        <p:spPr>
          <a:xfrm>
            <a:off x="4955154" y="2280823"/>
            <a:ext cx="1703230" cy="243319"/>
          </a:xfrm>
          <a:prstGeom prst="rect">
            <a:avLst/>
          </a:prstGeom>
          <a:noFill/>
          <a:ln/>
        </p:spPr>
        <p:txBody>
          <a:bodyPr wrap="square" lIns="0" tIns="0" rIns="0" bIns="0" rtlCol="0" anchor="ctr"/>
          <a:lstStyle/>
          <a:p>
            <a:pPr>
              <a:lnSpc>
                <a:spcPct val="120000"/>
              </a:lnSpc>
            </a:pPr>
            <a:r>
              <a:rPr lang="en-US" sz="1369" b="1" dirty="0">
                <a:solidFill>
                  <a:srgbClr val="3D352E"/>
                </a:solidFill>
                <a:latin typeface="Liter" pitchFamily="34" charset="0"/>
                <a:ea typeface="Liter" pitchFamily="34" charset="-122"/>
                <a:cs typeface="Liter" pitchFamily="34" charset="-120"/>
              </a:rPr>
              <a:t>Hambatan Semantik</a:t>
            </a:r>
            <a:endParaRPr lang="en-US" sz="1600" dirty="0"/>
          </a:p>
        </p:txBody>
      </p:sp>
      <p:sp>
        <p:nvSpPr>
          <p:cNvPr id="25" name="Text 23"/>
          <p:cNvSpPr/>
          <p:nvPr/>
        </p:nvSpPr>
        <p:spPr>
          <a:xfrm>
            <a:off x="4364238" y="2750081"/>
            <a:ext cx="3528120" cy="225939"/>
          </a:xfrm>
          <a:prstGeom prst="rect">
            <a:avLst/>
          </a:prstGeom>
          <a:noFill/>
          <a:ln/>
        </p:spPr>
        <p:txBody>
          <a:bodyPr wrap="square" lIns="0" tIns="0" rIns="0" bIns="0" rtlCol="0" anchor="ctr"/>
          <a:lstStyle/>
          <a:p>
            <a:pPr>
              <a:lnSpc>
                <a:spcPct val="140000"/>
              </a:lnSpc>
            </a:pPr>
            <a:r>
              <a:rPr lang="en-US" sz="1095" dirty="0">
                <a:solidFill>
                  <a:srgbClr val="3D352E">
                    <a:alpha val="80000"/>
                  </a:srgbClr>
                </a:solidFill>
                <a:latin typeface="Liter" pitchFamily="34" charset="0"/>
                <a:ea typeface="Liter" pitchFamily="34" charset="-122"/>
                <a:cs typeface="Liter" pitchFamily="34" charset="-120"/>
              </a:rPr>
              <a:t>Masalah dalam interpretasi makna kata dan simbol.</a:t>
            </a:r>
            <a:endParaRPr lang="en-US" sz="1600" dirty="0"/>
          </a:p>
        </p:txBody>
      </p:sp>
      <p:sp>
        <p:nvSpPr>
          <p:cNvPr id="26" name="Shape 24"/>
          <p:cNvSpPr/>
          <p:nvPr/>
        </p:nvSpPr>
        <p:spPr>
          <a:xfrm>
            <a:off x="4377273" y="3132438"/>
            <a:ext cx="104279" cy="104279"/>
          </a:xfrm>
          <a:custGeom>
            <a:avLst/>
            <a:gdLst/>
            <a:ahLst/>
            <a:cxnLst/>
            <a:rect l="l" t="t" r="r" b="b"/>
            <a:pathLst>
              <a:path w="104279" h="104279">
                <a:moveTo>
                  <a:pt x="0" y="52140"/>
                </a:moveTo>
                <a:cubicBezTo>
                  <a:pt x="0" y="23363"/>
                  <a:pt x="23363" y="0"/>
                  <a:pt x="52140" y="0"/>
                </a:cubicBezTo>
                <a:cubicBezTo>
                  <a:pt x="80916" y="0"/>
                  <a:pt x="104279" y="23363"/>
                  <a:pt x="104279" y="52140"/>
                </a:cubicBezTo>
                <a:cubicBezTo>
                  <a:pt x="104279" y="80916"/>
                  <a:pt x="80916" y="104279"/>
                  <a:pt x="52140" y="104279"/>
                </a:cubicBezTo>
                <a:cubicBezTo>
                  <a:pt x="23363" y="104279"/>
                  <a:pt x="0" y="80916"/>
                  <a:pt x="0" y="52140"/>
                </a:cubicBezTo>
                <a:close/>
              </a:path>
            </a:pathLst>
          </a:custGeom>
          <a:solidFill>
            <a:srgbClr val="5E6D55"/>
          </a:solidFill>
          <a:ln/>
        </p:spPr>
      </p:sp>
      <p:sp>
        <p:nvSpPr>
          <p:cNvPr id="27" name="Text 25"/>
          <p:cNvSpPr/>
          <p:nvPr/>
        </p:nvSpPr>
        <p:spPr>
          <a:xfrm>
            <a:off x="4564107" y="3080299"/>
            <a:ext cx="2033448" cy="173799"/>
          </a:xfrm>
          <a:prstGeom prst="rect">
            <a:avLst/>
          </a:prstGeom>
          <a:noFill/>
          <a:ln/>
        </p:spPr>
        <p:txBody>
          <a:bodyPr wrap="square" lIns="0" tIns="0" rIns="0" bIns="0" rtlCol="0" anchor="ctr"/>
          <a:lstStyle/>
          <a:p>
            <a:pPr>
              <a:lnSpc>
                <a:spcPct val="120000"/>
              </a:lnSpc>
            </a:pPr>
            <a:r>
              <a:rPr lang="en-US" sz="958" dirty="0">
                <a:solidFill>
                  <a:srgbClr val="3D352E">
                    <a:alpha val="70000"/>
                  </a:srgbClr>
                </a:solidFill>
                <a:latin typeface="Liter" pitchFamily="34" charset="0"/>
                <a:ea typeface="Liter" pitchFamily="34" charset="-122"/>
                <a:cs typeface="Liter" pitchFamily="34" charset="-120"/>
              </a:rPr>
              <a:t>Penggunaan jargon atau istilah teknis</a:t>
            </a:r>
            <a:endParaRPr lang="en-US" sz="1600" dirty="0"/>
          </a:p>
        </p:txBody>
      </p:sp>
      <p:sp>
        <p:nvSpPr>
          <p:cNvPr id="28" name="Shape 26"/>
          <p:cNvSpPr/>
          <p:nvPr/>
        </p:nvSpPr>
        <p:spPr>
          <a:xfrm>
            <a:off x="4377273" y="3375757"/>
            <a:ext cx="104279" cy="104279"/>
          </a:xfrm>
          <a:custGeom>
            <a:avLst/>
            <a:gdLst/>
            <a:ahLst/>
            <a:cxnLst/>
            <a:rect l="l" t="t" r="r" b="b"/>
            <a:pathLst>
              <a:path w="104279" h="104279">
                <a:moveTo>
                  <a:pt x="0" y="52140"/>
                </a:moveTo>
                <a:cubicBezTo>
                  <a:pt x="0" y="23363"/>
                  <a:pt x="23363" y="0"/>
                  <a:pt x="52140" y="0"/>
                </a:cubicBezTo>
                <a:cubicBezTo>
                  <a:pt x="80916" y="0"/>
                  <a:pt x="104279" y="23363"/>
                  <a:pt x="104279" y="52140"/>
                </a:cubicBezTo>
                <a:cubicBezTo>
                  <a:pt x="104279" y="80916"/>
                  <a:pt x="80916" y="104279"/>
                  <a:pt x="52140" y="104279"/>
                </a:cubicBezTo>
                <a:cubicBezTo>
                  <a:pt x="23363" y="104279"/>
                  <a:pt x="0" y="80916"/>
                  <a:pt x="0" y="52140"/>
                </a:cubicBezTo>
                <a:close/>
              </a:path>
            </a:pathLst>
          </a:custGeom>
          <a:solidFill>
            <a:srgbClr val="5E6D55"/>
          </a:solidFill>
          <a:ln/>
        </p:spPr>
      </p:sp>
      <p:sp>
        <p:nvSpPr>
          <p:cNvPr id="29" name="Text 27"/>
          <p:cNvSpPr/>
          <p:nvPr/>
        </p:nvSpPr>
        <p:spPr>
          <a:xfrm>
            <a:off x="4564107" y="3323617"/>
            <a:ext cx="1651091" cy="173799"/>
          </a:xfrm>
          <a:prstGeom prst="rect">
            <a:avLst/>
          </a:prstGeom>
          <a:noFill/>
          <a:ln/>
        </p:spPr>
        <p:txBody>
          <a:bodyPr wrap="square" lIns="0" tIns="0" rIns="0" bIns="0" rtlCol="0" anchor="ctr"/>
          <a:lstStyle/>
          <a:p>
            <a:pPr>
              <a:lnSpc>
                <a:spcPct val="120000"/>
              </a:lnSpc>
            </a:pPr>
            <a:r>
              <a:rPr lang="en-US" sz="958" dirty="0">
                <a:solidFill>
                  <a:srgbClr val="3D352E">
                    <a:alpha val="70000"/>
                  </a:srgbClr>
                </a:solidFill>
                <a:latin typeface="Liter" pitchFamily="34" charset="0"/>
                <a:ea typeface="Liter" pitchFamily="34" charset="-122"/>
                <a:cs typeface="Liter" pitchFamily="34" charset="-120"/>
              </a:rPr>
              <a:t>Ambiguitas dalam pilihan kata</a:t>
            </a:r>
            <a:endParaRPr lang="en-US" sz="1600" dirty="0"/>
          </a:p>
        </p:txBody>
      </p:sp>
      <p:sp>
        <p:nvSpPr>
          <p:cNvPr id="30" name="Shape 28"/>
          <p:cNvSpPr/>
          <p:nvPr/>
        </p:nvSpPr>
        <p:spPr>
          <a:xfrm>
            <a:off x="4377273" y="3619076"/>
            <a:ext cx="104279" cy="104279"/>
          </a:xfrm>
          <a:custGeom>
            <a:avLst/>
            <a:gdLst/>
            <a:ahLst/>
            <a:cxnLst/>
            <a:rect l="l" t="t" r="r" b="b"/>
            <a:pathLst>
              <a:path w="104279" h="104279">
                <a:moveTo>
                  <a:pt x="0" y="52140"/>
                </a:moveTo>
                <a:cubicBezTo>
                  <a:pt x="0" y="23363"/>
                  <a:pt x="23363" y="0"/>
                  <a:pt x="52140" y="0"/>
                </a:cubicBezTo>
                <a:cubicBezTo>
                  <a:pt x="80916" y="0"/>
                  <a:pt x="104279" y="23363"/>
                  <a:pt x="104279" y="52140"/>
                </a:cubicBezTo>
                <a:cubicBezTo>
                  <a:pt x="104279" y="80916"/>
                  <a:pt x="80916" y="104279"/>
                  <a:pt x="52140" y="104279"/>
                </a:cubicBezTo>
                <a:cubicBezTo>
                  <a:pt x="23363" y="104279"/>
                  <a:pt x="0" y="80916"/>
                  <a:pt x="0" y="52140"/>
                </a:cubicBezTo>
                <a:close/>
              </a:path>
            </a:pathLst>
          </a:custGeom>
          <a:solidFill>
            <a:srgbClr val="5E6D55"/>
          </a:solidFill>
          <a:ln/>
        </p:spPr>
      </p:sp>
      <p:sp>
        <p:nvSpPr>
          <p:cNvPr id="31" name="Text 29"/>
          <p:cNvSpPr/>
          <p:nvPr/>
        </p:nvSpPr>
        <p:spPr>
          <a:xfrm>
            <a:off x="4564107" y="3566936"/>
            <a:ext cx="1659780" cy="173799"/>
          </a:xfrm>
          <a:prstGeom prst="rect">
            <a:avLst/>
          </a:prstGeom>
          <a:noFill/>
          <a:ln/>
        </p:spPr>
        <p:txBody>
          <a:bodyPr wrap="square" lIns="0" tIns="0" rIns="0" bIns="0" rtlCol="0" anchor="ctr"/>
          <a:lstStyle/>
          <a:p>
            <a:pPr>
              <a:lnSpc>
                <a:spcPct val="120000"/>
              </a:lnSpc>
            </a:pPr>
            <a:r>
              <a:rPr lang="en-US" sz="958" dirty="0">
                <a:solidFill>
                  <a:srgbClr val="3D352E">
                    <a:alpha val="70000"/>
                  </a:srgbClr>
                </a:solidFill>
                <a:latin typeface="Liter" pitchFamily="34" charset="0"/>
                <a:ea typeface="Liter" pitchFamily="34" charset="-122"/>
                <a:cs typeface="Liter" pitchFamily="34" charset="-120"/>
              </a:rPr>
              <a:t>Perbedaan interpretasi simbol</a:t>
            </a:r>
            <a:endParaRPr lang="en-US" sz="1600" dirty="0"/>
          </a:p>
        </p:txBody>
      </p:sp>
      <p:sp>
        <p:nvSpPr>
          <p:cNvPr id="32" name="Shape 30"/>
          <p:cNvSpPr/>
          <p:nvPr/>
        </p:nvSpPr>
        <p:spPr>
          <a:xfrm>
            <a:off x="4377273" y="3862394"/>
            <a:ext cx="104279" cy="104279"/>
          </a:xfrm>
          <a:custGeom>
            <a:avLst/>
            <a:gdLst/>
            <a:ahLst/>
            <a:cxnLst/>
            <a:rect l="l" t="t" r="r" b="b"/>
            <a:pathLst>
              <a:path w="104279" h="104279">
                <a:moveTo>
                  <a:pt x="0" y="52140"/>
                </a:moveTo>
                <a:cubicBezTo>
                  <a:pt x="0" y="23363"/>
                  <a:pt x="23363" y="0"/>
                  <a:pt x="52140" y="0"/>
                </a:cubicBezTo>
                <a:cubicBezTo>
                  <a:pt x="80916" y="0"/>
                  <a:pt x="104279" y="23363"/>
                  <a:pt x="104279" y="52140"/>
                </a:cubicBezTo>
                <a:cubicBezTo>
                  <a:pt x="104279" y="80916"/>
                  <a:pt x="80916" y="104279"/>
                  <a:pt x="52140" y="104279"/>
                </a:cubicBezTo>
                <a:cubicBezTo>
                  <a:pt x="23363" y="104279"/>
                  <a:pt x="0" y="80916"/>
                  <a:pt x="0" y="52140"/>
                </a:cubicBezTo>
                <a:close/>
              </a:path>
            </a:pathLst>
          </a:custGeom>
          <a:solidFill>
            <a:srgbClr val="5E6D55"/>
          </a:solidFill>
          <a:ln/>
        </p:spPr>
      </p:sp>
      <p:sp>
        <p:nvSpPr>
          <p:cNvPr id="33" name="Text 31"/>
          <p:cNvSpPr/>
          <p:nvPr/>
        </p:nvSpPr>
        <p:spPr>
          <a:xfrm>
            <a:off x="4564107" y="3810255"/>
            <a:ext cx="1633711" cy="173799"/>
          </a:xfrm>
          <a:prstGeom prst="rect">
            <a:avLst/>
          </a:prstGeom>
          <a:noFill/>
          <a:ln/>
        </p:spPr>
        <p:txBody>
          <a:bodyPr wrap="square" lIns="0" tIns="0" rIns="0" bIns="0" rtlCol="0" anchor="ctr"/>
          <a:lstStyle/>
          <a:p>
            <a:pPr>
              <a:lnSpc>
                <a:spcPct val="120000"/>
              </a:lnSpc>
            </a:pPr>
            <a:r>
              <a:rPr lang="en-US" sz="958" dirty="0">
                <a:solidFill>
                  <a:srgbClr val="3D352E">
                    <a:alpha val="70000"/>
                  </a:srgbClr>
                </a:solidFill>
                <a:latin typeface="Liter" pitchFamily="34" charset="0"/>
                <a:ea typeface="Liter" pitchFamily="34" charset="-122"/>
                <a:cs typeface="Liter" pitchFamily="34" charset="-120"/>
              </a:rPr>
              <a:t>Bahasa yang terlalu kompleks</a:t>
            </a:r>
            <a:endParaRPr lang="en-US" sz="1600" dirty="0"/>
          </a:p>
        </p:txBody>
      </p:sp>
      <p:sp>
        <p:nvSpPr>
          <p:cNvPr id="34" name="Shape 32"/>
          <p:cNvSpPr/>
          <p:nvPr/>
        </p:nvSpPr>
        <p:spPr>
          <a:xfrm>
            <a:off x="8102799" y="2002889"/>
            <a:ext cx="3736679" cy="2172343"/>
          </a:xfrm>
          <a:custGeom>
            <a:avLst/>
            <a:gdLst/>
            <a:ahLst/>
            <a:cxnLst/>
            <a:rect l="l" t="t" r="r" b="b"/>
            <a:pathLst>
              <a:path w="3736679" h="2172343">
                <a:moveTo>
                  <a:pt x="34470" y="0"/>
                </a:moveTo>
                <a:lnTo>
                  <a:pt x="3702208" y="0"/>
                </a:lnTo>
                <a:cubicBezTo>
                  <a:pt x="3721246" y="0"/>
                  <a:pt x="3736679" y="15433"/>
                  <a:pt x="3736679" y="34470"/>
                </a:cubicBezTo>
                <a:lnTo>
                  <a:pt x="3736679" y="2102828"/>
                </a:lnTo>
                <a:cubicBezTo>
                  <a:pt x="3736679" y="2141220"/>
                  <a:pt x="3705556" y="2172343"/>
                  <a:pt x="3667164" y="2172343"/>
                </a:cubicBezTo>
                <a:lnTo>
                  <a:pt x="69515" y="2172343"/>
                </a:lnTo>
                <a:cubicBezTo>
                  <a:pt x="31123" y="2172343"/>
                  <a:pt x="0" y="2141220"/>
                  <a:pt x="0" y="2102828"/>
                </a:cubicBezTo>
                <a:lnTo>
                  <a:pt x="0" y="34470"/>
                </a:lnTo>
                <a:cubicBezTo>
                  <a:pt x="0" y="15446"/>
                  <a:pt x="15446" y="0"/>
                  <a:pt x="34470" y="0"/>
                </a:cubicBezTo>
                <a:close/>
              </a:path>
            </a:pathLst>
          </a:custGeom>
          <a:solidFill>
            <a:srgbClr val="FFFFFF"/>
          </a:solidFill>
          <a:ln/>
          <a:effectLst>
            <a:outerShdw blurRad="52140" dist="34760" dir="5400000" algn="bl" rotWithShape="0">
              <a:srgbClr val="000000">
                <a:alpha val="10196"/>
              </a:srgbClr>
            </a:outerShdw>
          </a:effectLst>
        </p:spPr>
      </p:sp>
      <p:sp>
        <p:nvSpPr>
          <p:cNvPr id="35" name="Shape 33"/>
          <p:cNvSpPr/>
          <p:nvPr/>
        </p:nvSpPr>
        <p:spPr>
          <a:xfrm>
            <a:off x="8102799" y="2002889"/>
            <a:ext cx="3736679" cy="34470"/>
          </a:xfrm>
          <a:custGeom>
            <a:avLst/>
            <a:gdLst/>
            <a:ahLst/>
            <a:cxnLst/>
            <a:rect l="l" t="t" r="r" b="b"/>
            <a:pathLst>
              <a:path w="3736679" h="34470">
                <a:moveTo>
                  <a:pt x="34470" y="0"/>
                </a:moveTo>
                <a:lnTo>
                  <a:pt x="3702208" y="0"/>
                </a:lnTo>
                <a:cubicBezTo>
                  <a:pt x="3721246" y="0"/>
                  <a:pt x="3736679" y="15433"/>
                  <a:pt x="3736679" y="34470"/>
                </a:cubicBezTo>
                <a:lnTo>
                  <a:pt x="3736679" y="34470"/>
                </a:lnTo>
                <a:lnTo>
                  <a:pt x="0" y="34470"/>
                </a:lnTo>
                <a:lnTo>
                  <a:pt x="0" y="34470"/>
                </a:lnTo>
                <a:cubicBezTo>
                  <a:pt x="0" y="15446"/>
                  <a:pt x="15446" y="0"/>
                  <a:pt x="34470" y="0"/>
                </a:cubicBezTo>
                <a:close/>
              </a:path>
            </a:pathLst>
          </a:custGeom>
          <a:solidFill>
            <a:srgbClr val="D1B399"/>
          </a:solidFill>
          <a:ln/>
        </p:spPr>
      </p:sp>
      <p:sp>
        <p:nvSpPr>
          <p:cNvPr id="36" name="Shape 34"/>
          <p:cNvSpPr/>
          <p:nvPr/>
        </p:nvSpPr>
        <p:spPr>
          <a:xfrm>
            <a:off x="8241838" y="2159164"/>
            <a:ext cx="486637" cy="486637"/>
          </a:xfrm>
          <a:custGeom>
            <a:avLst/>
            <a:gdLst/>
            <a:ahLst/>
            <a:cxnLst/>
            <a:rect l="l" t="t" r="r" b="b"/>
            <a:pathLst>
              <a:path w="486637" h="486637">
                <a:moveTo>
                  <a:pt x="243319" y="0"/>
                </a:moveTo>
                <a:lnTo>
                  <a:pt x="243319" y="0"/>
                </a:lnTo>
                <a:cubicBezTo>
                  <a:pt x="377610" y="0"/>
                  <a:pt x="486637" y="109027"/>
                  <a:pt x="486637" y="243319"/>
                </a:cubicBezTo>
                <a:lnTo>
                  <a:pt x="486637" y="243319"/>
                </a:lnTo>
                <a:cubicBezTo>
                  <a:pt x="486637" y="377610"/>
                  <a:pt x="377610" y="486637"/>
                  <a:pt x="243319" y="486637"/>
                </a:cubicBezTo>
                <a:lnTo>
                  <a:pt x="243319" y="486637"/>
                </a:lnTo>
                <a:cubicBezTo>
                  <a:pt x="109027" y="486637"/>
                  <a:pt x="0" y="377610"/>
                  <a:pt x="0" y="243319"/>
                </a:cubicBezTo>
                <a:lnTo>
                  <a:pt x="0" y="243319"/>
                </a:lnTo>
                <a:cubicBezTo>
                  <a:pt x="0" y="109027"/>
                  <a:pt x="109027" y="0"/>
                  <a:pt x="243319" y="0"/>
                </a:cubicBezTo>
                <a:close/>
              </a:path>
            </a:pathLst>
          </a:custGeom>
          <a:solidFill>
            <a:srgbClr val="D1B399"/>
          </a:solidFill>
          <a:ln/>
        </p:spPr>
      </p:sp>
      <p:sp>
        <p:nvSpPr>
          <p:cNvPr id="37" name="Shape 35"/>
          <p:cNvSpPr/>
          <p:nvPr/>
        </p:nvSpPr>
        <p:spPr>
          <a:xfrm>
            <a:off x="8393913" y="2298203"/>
            <a:ext cx="182489" cy="208559"/>
          </a:xfrm>
          <a:custGeom>
            <a:avLst/>
            <a:gdLst/>
            <a:ahLst/>
            <a:cxnLst/>
            <a:rect l="l" t="t" r="r" b="b"/>
            <a:pathLst>
              <a:path w="182489" h="208559">
                <a:moveTo>
                  <a:pt x="91244" y="101021"/>
                </a:moveTo>
                <a:cubicBezTo>
                  <a:pt x="118223" y="101021"/>
                  <a:pt x="140125" y="79118"/>
                  <a:pt x="140125" y="52140"/>
                </a:cubicBezTo>
                <a:cubicBezTo>
                  <a:pt x="140125" y="25162"/>
                  <a:pt x="118223" y="3259"/>
                  <a:pt x="91244" y="3259"/>
                </a:cubicBezTo>
                <a:cubicBezTo>
                  <a:pt x="64266" y="3259"/>
                  <a:pt x="42364" y="25162"/>
                  <a:pt x="42364" y="52140"/>
                </a:cubicBezTo>
                <a:cubicBezTo>
                  <a:pt x="42364" y="79118"/>
                  <a:pt x="64266" y="101021"/>
                  <a:pt x="91244" y="101021"/>
                </a:cubicBezTo>
                <a:close/>
                <a:moveTo>
                  <a:pt x="79146" y="123832"/>
                </a:moveTo>
                <a:cubicBezTo>
                  <a:pt x="39023" y="123832"/>
                  <a:pt x="6517" y="156338"/>
                  <a:pt x="6517" y="196461"/>
                </a:cubicBezTo>
                <a:cubicBezTo>
                  <a:pt x="6517" y="203141"/>
                  <a:pt x="11935" y="208559"/>
                  <a:pt x="18616" y="208559"/>
                </a:cubicBezTo>
                <a:lnTo>
                  <a:pt x="163873" y="208559"/>
                </a:lnTo>
                <a:cubicBezTo>
                  <a:pt x="170554" y="208559"/>
                  <a:pt x="175971" y="203141"/>
                  <a:pt x="175971" y="196461"/>
                </a:cubicBezTo>
                <a:cubicBezTo>
                  <a:pt x="175971" y="156338"/>
                  <a:pt x="143466" y="123832"/>
                  <a:pt x="103343" y="123832"/>
                </a:cubicBezTo>
                <a:lnTo>
                  <a:pt x="79146" y="123832"/>
                </a:lnTo>
                <a:close/>
              </a:path>
            </a:pathLst>
          </a:custGeom>
          <a:solidFill>
            <a:srgbClr val="FFFFFF"/>
          </a:solidFill>
          <a:ln/>
        </p:spPr>
      </p:sp>
      <p:sp>
        <p:nvSpPr>
          <p:cNvPr id="38" name="Text 36"/>
          <p:cNvSpPr/>
          <p:nvPr/>
        </p:nvSpPr>
        <p:spPr>
          <a:xfrm>
            <a:off x="8832755" y="2280823"/>
            <a:ext cx="1816200" cy="243319"/>
          </a:xfrm>
          <a:prstGeom prst="rect">
            <a:avLst/>
          </a:prstGeom>
          <a:noFill/>
          <a:ln/>
        </p:spPr>
        <p:txBody>
          <a:bodyPr wrap="square" lIns="0" tIns="0" rIns="0" bIns="0" rtlCol="0" anchor="ctr"/>
          <a:lstStyle/>
          <a:p>
            <a:pPr>
              <a:lnSpc>
                <a:spcPct val="120000"/>
              </a:lnSpc>
            </a:pPr>
            <a:r>
              <a:rPr lang="en-US" sz="1369" b="1" dirty="0">
                <a:solidFill>
                  <a:srgbClr val="3D352E"/>
                </a:solidFill>
                <a:latin typeface="Liter" pitchFamily="34" charset="0"/>
                <a:ea typeface="Liter" pitchFamily="34" charset="-122"/>
                <a:cs typeface="Liter" pitchFamily="34" charset="-120"/>
              </a:rPr>
              <a:t>Hambatan Manusiawi</a:t>
            </a:r>
            <a:endParaRPr lang="en-US" sz="1600" dirty="0"/>
          </a:p>
        </p:txBody>
      </p:sp>
      <p:sp>
        <p:nvSpPr>
          <p:cNvPr id="39" name="Text 37"/>
          <p:cNvSpPr/>
          <p:nvPr/>
        </p:nvSpPr>
        <p:spPr>
          <a:xfrm>
            <a:off x="8241838" y="2750081"/>
            <a:ext cx="3528120" cy="225939"/>
          </a:xfrm>
          <a:prstGeom prst="rect">
            <a:avLst/>
          </a:prstGeom>
          <a:noFill/>
          <a:ln/>
        </p:spPr>
        <p:txBody>
          <a:bodyPr wrap="square" lIns="0" tIns="0" rIns="0" bIns="0" rtlCol="0" anchor="ctr"/>
          <a:lstStyle/>
          <a:p>
            <a:pPr>
              <a:lnSpc>
                <a:spcPct val="140000"/>
              </a:lnSpc>
            </a:pPr>
            <a:r>
              <a:rPr lang="en-US" sz="1095" dirty="0">
                <a:solidFill>
                  <a:srgbClr val="3D352E">
                    <a:alpha val="80000"/>
                  </a:srgbClr>
                </a:solidFill>
                <a:latin typeface="Liter" pitchFamily="34" charset="0"/>
                <a:ea typeface="Liter" pitchFamily="34" charset="-122"/>
                <a:cs typeface="Liter" pitchFamily="34" charset="-120"/>
              </a:rPr>
              <a:t>Faktor internal individu yang memengaruhi komunikasi.</a:t>
            </a:r>
            <a:endParaRPr lang="en-US" sz="1600" dirty="0"/>
          </a:p>
        </p:txBody>
      </p:sp>
      <p:sp>
        <p:nvSpPr>
          <p:cNvPr id="40" name="Shape 38"/>
          <p:cNvSpPr/>
          <p:nvPr/>
        </p:nvSpPr>
        <p:spPr>
          <a:xfrm>
            <a:off x="8254873" y="3132438"/>
            <a:ext cx="104279" cy="104279"/>
          </a:xfrm>
          <a:custGeom>
            <a:avLst/>
            <a:gdLst/>
            <a:ahLst/>
            <a:cxnLst/>
            <a:rect l="l" t="t" r="r" b="b"/>
            <a:pathLst>
              <a:path w="104279" h="104279">
                <a:moveTo>
                  <a:pt x="0" y="52140"/>
                </a:moveTo>
                <a:cubicBezTo>
                  <a:pt x="0" y="23363"/>
                  <a:pt x="23363" y="0"/>
                  <a:pt x="52140" y="0"/>
                </a:cubicBezTo>
                <a:cubicBezTo>
                  <a:pt x="80916" y="0"/>
                  <a:pt x="104279" y="23363"/>
                  <a:pt x="104279" y="52140"/>
                </a:cubicBezTo>
                <a:cubicBezTo>
                  <a:pt x="104279" y="80916"/>
                  <a:pt x="80916" y="104279"/>
                  <a:pt x="52140" y="104279"/>
                </a:cubicBezTo>
                <a:cubicBezTo>
                  <a:pt x="23363" y="104279"/>
                  <a:pt x="0" y="80916"/>
                  <a:pt x="0" y="52140"/>
                </a:cubicBezTo>
                <a:close/>
              </a:path>
            </a:pathLst>
          </a:custGeom>
          <a:solidFill>
            <a:srgbClr val="D1B399"/>
          </a:solidFill>
          <a:ln/>
        </p:spPr>
      </p:sp>
      <p:sp>
        <p:nvSpPr>
          <p:cNvPr id="41" name="Text 39"/>
          <p:cNvSpPr/>
          <p:nvPr/>
        </p:nvSpPr>
        <p:spPr>
          <a:xfrm>
            <a:off x="8441707" y="3080299"/>
            <a:ext cx="1989999" cy="173799"/>
          </a:xfrm>
          <a:prstGeom prst="rect">
            <a:avLst/>
          </a:prstGeom>
          <a:noFill/>
          <a:ln/>
        </p:spPr>
        <p:txBody>
          <a:bodyPr wrap="square" lIns="0" tIns="0" rIns="0" bIns="0" rtlCol="0" anchor="ctr"/>
          <a:lstStyle/>
          <a:p>
            <a:pPr>
              <a:lnSpc>
                <a:spcPct val="120000"/>
              </a:lnSpc>
            </a:pPr>
            <a:r>
              <a:rPr lang="en-US" sz="958" dirty="0">
                <a:solidFill>
                  <a:srgbClr val="3D352E">
                    <a:alpha val="70000"/>
                  </a:srgbClr>
                </a:solidFill>
                <a:latin typeface="Liter" pitchFamily="34" charset="0"/>
                <a:ea typeface="Liter" pitchFamily="34" charset="-122"/>
                <a:cs typeface="Liter" pitchFamily="34" charset="-120"/>
              </a:rPr>
              <a:t>Emosi dan perasaan (marah, cemas)</a:t>
            </a:r>
            <a:endParaRPr lang="en-US" sz="1600" dirty="0"/>
          </a:p>
        </p:txBody>
      </p:sp>
      <p:sp>
        <p:nvSpPr>
          <p:cNvPr id="42" name="Shape 40"/>
          <p:cNvSpPr/>
          <p:nvPr/>
        </p:nvSpPr>
        <p:spPr>
          <a:xfrm>
            <a:off x="8254873" y="3375757"/>
            <a:ext cx="104279" cy="104279"/>
          </a:xfrm>
          <a:custGeom>
            <a:avLst/>
            <a:gdLst/>
            <a:ahLst/>
            <a:cxnLst/>
            <a:rect l="l" t="t" r="r" b="b"/>
            <a:pathLst>
              <a:path w="104279" h="104279">
                <a:moveTo>
                  <a:pt x="0" y="52140"/>
                </a:moveTo>
                <a:cubicBezTo>
                  <a:pt x="0" y="23363"/>
                  <a:pt x="23363" y="0"/>
                  <a:pt x="52140" y="0"/>
                </a:cubicBezTo>
                <a:cubicBezTo>
                  <a:pt x="80916" y="0"/>
                  <a:pt x="104279" y="23363"/>
                  <a:pt x="104279" y="52140"/>
                </a:cubicBezTo>
                <a:cubicBezTo>
                  <a:pt x="104279" y="80916"/>
                  <a:pt x="80916" y="104279"/>
                  <a:pt x="52140" y="104279"/>
                </a:cubicBezTo>
                <a:cubicBezTo>
                  <a:pt x="23363" y="104279"/>
                  <a:pt x="0" y="80916"/>
                  <a:pt x="0" y="52140"/>
                </a:cubicBezTo>
                <a:close/>
              </a:path>
            </a:pathLst>
          </a:custGeom>
          <a:solidFill>
            <a:srgbClr val="D1B399"/>
          </a:solidFill>
          <a:ln/>
        </p:spPr>
      </p:sp>
      <p:sp>
        <p:nvSpPr>
          <p:cNvPr id="43" name="Text 41"/>
          <p:cNvSpPr/>
          <p:nvPr/>
        </p:nvSpPr>
        <p:spPr>
          <a:xfrm>
            <a:off x="8441707" y="3323617"/>
            <a:ext cx="1346942" cy="173799"/>
          </a:xfrm>
          <a:prstGeom prst="rect">
            <a:avLst/>
          </a:prstGeom>
          <a:noFill/>
          <a:ln/>
        </p:spPr>
        <p:txBody>
          <a:bodyPr wrap="square" lIns="0" tIns="0" rIns="0" bIns="0" rtlCol="0" anchor="ctr"/>
          <a:lstStyle/>
          <a:p>
            <a:pPr>
              <a:lnSpc>
                <a:spcPct val="120000"/>
              </a:lnSpc>
            </a:pPr>
            <a:r>
              <a:rPr lang="en-US" sz="958" dirty="0">
                <a:solidFill>
                  <a:srgbClr val="3D352E">
                    <a:alpha val="70000"/>
                  </a:srgbClr>
                </a:solidFill>
                <a:latin typeface="Liter" pitchFamily="34" charset="0"/>
                <a:ea typeface="Liter" pitchFamily="34" charset="-122"/>
                <a:cs typeface="Liter" pitchFamily="34" charset="-120"/>
              </a:rPr>
              <a:t>Prasangka dan stereotip</a:t>
            </a:r>
            <a:endParaRPr lang="en-US" sz="1600" dirty="0"/>
          </a:p>
        </p:txBody>
      </p:sp>
      <p:sp>
        <p:nvSpPr>
          <p:cNvPr id="44" name="Shape 42"/>
          <p:cNvSpPr/>
          <p:nvPr/>
        </p:nvSpPr>
        <p:spPr>
          <a:xfrm>
            <a:off x="8254873" y="3619076"/>
            <a:ext cx="104279" cy="104279"/>
          </a:xfrm>
          <a:custGeom>
            <a:avLst/>
            <a:gdLst/>
            <a:ahLst/>
            <a:cxnLst/>
            <a:rect l="l" t="t" r="r" b="b"/>
            <a:pathLst>
              <a:path w="104279" h="104279">
                <a:moveTo>
                  <a:pt x="0" y="52140"/>
                </a:moveTo>
                <a:cubicBezTo>
                  <a:pt x="0" y="23363"/>
                  <a:pt x="23363" y="0"/>
                  <a:pt x="52140" y="0"/>
                </a:cubicBezTo>
                <a:cubicBezTo>
                  <a:pt x="80916" y="0"/>
                  <a:pt x="104279" y="23363"/>
                  <a:pt x="104279" y="52140"/>
                </a:cubicBezTo>
                <a:cubicBezTo>
                  <a:pt x="104279" y="80916"/>
                  <a:pt x="80916" y="104279"/>
                  <a:pt x="52140" y="104279"/>
                </a:cubicBezTo>
                <a:cubicBezTo>
                  <a:pt x="23363" y="104279"/>
                  <a:pt x="0" y="80916"/>
                  <a:pt x="0" y="52140"/>
                </a:cubicBezTo>
                <a:close/>
              </a:path>
            </a:pathLst>
          </a:custGeom>
          <a:solidFill>
            <a:srgbClr val="D1B399"/>
          </a:solidFill>
          <a:ln/>
        </p:spPr>
      </p:sp>
      <p:sp>
        <p:nvSpPr>
          <p:cNvPr id="45" name="Text 43"/>
          <p:cNvSpPr/>
          <p:nvPr/>
        </p:nvSpPr>
        <p:spPr>
          <a:xfrm>
            <a:off x="8441707" y="3566936"/>
            <a:ext cx="1121004" cy="173799"/>
          </a:xfrm>
          <a:prstGeom prst="rect">
            <a:avLst/>
          </a:prstGeom>
          <a:noFill/>
          <a:ln/>
        </p:spPr>
        <p:txBody>
          <a:bodyPr wrap="square" lIns="0" tIns="0" rIns="0" bIns="0" rtlCol="0" anchor="ctr"/>
          <a:lstStyle/>
          <a:p>
            <a:pPr>
              <a:lnSpc>
                <a:spcPct val="120000"/>
              </a:lnSpc>
            </a:pPr>
            <a:r>
              <a:rPr lang="en-US" sz="958" dirty="0">
                <a:solidFill>
                  <a:srgbClr val="3D352E">
                    <a:alpha val="70000"/>
                  </a:srgbClr>
                </a:solidFill>
                <a:latin typeface="Liter" pitchFamily="34" charset="0"/>
                <a:ea typeface="Liter" pitchFamily="34" charset="-122"/>
                <a:cs typeface="Liter" pitchFamily="34" charset="-120"/>
              </a:rPr>
              <a:t>Perbedaan persepsi</a:t>
            </a:r>
            <a:endParaRPr lang="en-US" sz="1600" dirty="0"/>
          </a:p>
        </p:txBody>
      </p:sp>
      <p:sp>
        <p:nvSpPr>
          <p:cNvPr id="46" name="Shape 44"/>
          <p:cNvSpPr/>
          <p:nvPr/>
        </p:nvSpPr>
        <p:spPr>
          <a:xfrm>
            <a:off x="8254873" y="3862394"/>
            <a:ext cx="104279" cy="104279"/>
          </a:xfrm>
          <a:custGeom>
            <a:avLst/>
            <a:gdLst/>
            <a:ahLst/>
            <a:cxnLst/>
            <a:rect l="l" t="t" r="r" b="b"/>
            <a:pathLst>
              <a:path w="104279" h="104279">
                <a:moveTo>
                  <a:pt x="0" y="52140"/>
                </a:moveTo>
                <a:cubicBezTo>
                  <a:pt x="0" y="23363"/>
                  <a:pt x="23363" y="0"/>
                  <a:pt x="52140" y="0"/>
                </a:cubicBezTo>
                <a:cubicBezTo>
                  <a:pt x="80916" y="0"/>
                  <a:pt x="104279" y="23363"/>
                  <a:pt x="104279" y="52140"/>
                </a:cubicBezTo>
                <a:cubicBezTo>
                  <a:pt x="104279" y="80916"/>
                  <a:pt x="80916" y="104279"/>
                  <a:pt x="52140" y="104279"/>
                </a:cubicBezTo>
                <a:cubicBezTo>
                  <a:pt x="23363" y="104279"/>
                  <a:pt x="0" y="80916"/>
                  <a:pt x="0" y="52140"/>
                </a:cubicBezTo>
                <a:close/>
              </a:path>
            </a:pathLst>
          </a:custGeom>
          <a:solidFill>
            <a:srgbClr val="D1B399"/>
          </a:solidFill>
          <a:ln/>
        </p:spPr>
      </p:sp>
      <p:sp>
        <p:nvSpPr>
          <p:cNvPr id="47" name="Text 45"/>
          <p:cNvSpPr/>
          <p:nvPr/>
        </p:nvSpPr>
        <p:spPr>
          <a:xfrm>
            <a:off x="8441707" y="3810255"/>
            <a:ext cx="2094278" cy="173799"/>
          </a:xfrm>
          <a:prstGeom prst="rect">
            <a:avLst/>
          </a:prstGeom>
          <a:noFill/>
          <a:ln/>
        </p:spPr>
        <p:txBody>
          <a:bodyPr wrap="square" lIns="0" tIns="0" rIns="0" bIns="0" rtlCol="0" anchor="ctr"/>
          <a:lstStyle/>
          <a:p>
            <a:pPr>
              <a:lnSpc>
                <a:spcPct val="120000"/>
              </a:lnSpc>
            </a:pPr>
            <a:r>
              <a:rPr lang="en-US" sz="958" dirty="0">
                <a:solidFill>
                  <a:srgbClr val="3D352E">
                    <a:alpha val="70000"/>
                  </a:srgbClr>
                </a:solidFill>
                <a:latin typeface="Liter" pitchFamily="34" charset="0"/>
                <a:ea typeface="Liter" pitchFamily="34" charset="-122"/>
                <a:cs typeface="Liter" pitchFamily="34" charset="-120"/>
              </a:rPr>
              <a:t>Keterbatasan kemampuan mendengar</a:t>
            </a:r>
            <a:endParaRPr lang="en-US" sz="1600" dirty="0"/>
          </a:p>
        </p:txBody>
      </p:sp>
      <p:sp>
        <p:nvSpPr>
          <p:cNvPr id="48" name="Shape 46"/>
          <p:cNvSpPr/>
          <p:nvPr/>
        </p:nvSpPr>
        <p:spPr>
          <a:xfrm>
            <a:off x="347598" y="4333968"/>
            <a:ext cx="3736679" cy="2172343"/>
          </a:xfrm>
          <a:custGeom>
            <a:avLst/>
            <a:gdLst/>
            <a:ahLst/>
            <a:cxnLst/>
            <a:rect l="l" t="t" r="r" b="b"/>
            <a:pathLst>
              <a:path w="3736679" h="2172343">
                <a:moveTo>
                  <a:pt x="34470" y="0"/>
                </a:moveTo>
                <a:lnTo>
                  <a:pt x="3702208" y="0"/>
                </a:lnTo>
                <a:cubicBezTo>
                  <a:pt x="3721246" y="0"/>
                  <a:pt x="3736679" y="15433"/>
                  <a:pt x="3736679" y="34470"/>
                </a:cubicBezTo>
                <a:lnTo>
                  <a:pt x="3736679" y="2102828"/>
                </a:lnTo>
                <a:cubicBezTo>
                  <a:pt x="3736679" y="2141220"/>
                  <a:pt x="3705556" y="2172343"/>
                  <a:pt x="3667164" y="2172343"/>
                </a:cubicBezTo>
                <a:lnTo>
                  <a:pt x="69515" y="2172343"/>
                </a:lnTo>
                <a:cubicBezTo>
                  <a:pt x="31123" y="2172343"/>
                  <a:pt x="0" y="2141220"/>
                  <a:pt x="0" y="2102828"/>
                </a:cubicBezTo>
                <a:lnTo>
                  <a:pt x="0" y="34470"/>
                </a:lnTo>
                <a:cubicBezTo>
                  <a:pt x="0" y="15446"/>
                  <a:pt x="15446" y="0"/>
                  <a:pt x="34470" y="0"/>
                </a:cubicBezTo>
                <a:close/>
              </a:path>
            </a:pathLst>
          </a:custGeom>
          <a:solidFill>
            <a:srgbClr val="FFFFFF"/>
          </a:solidFill>
          <a:ln/>
          <a:effectLst>
            <a:outerShdw blurRad="52140" dist="34760" dir="5400000" algn="bl" rotWithShape="0">
              <a:srgbClr val="000000">
                <a:alpha val="10196"/>
              </a:srgbClr>
            </a:outerShdw>
          </a:effectLst>
        </p:spPr>
      </p:sp>
      <p:sp>
        <p:nvSpPr>
          <p:cNvPr id="49" name="Shape 47"/>
          <p:cNvSpPr/>
          <p:nvPr/>
        </p:nvSpPr>
        <p:spPr>
          <a:xfrm>
            <a:off x="347598" y="4333968"/>
            <a:ext cx="3736679" cy="34470"/>
          </a:xfrm>
          <a:custGeom>
            <a:avLst/>
            <a:gdLst/>
            <a:ahLst/>
            <a:cxnLst/>
            <a:rect l="l" t="t" r="r" b="b"/>
            <a:pathLst>
              <a:path w="3736679" h="34470">
                <a:moveTo>
                  <a:pt x="34470" y="0"/>
                </a:moveTo>
                <a:lnTo>
                  <a:pt x="3702208" y="0"/>
                </a:lnTo>
                <a:cubicBezTo>
                  <a:pt x="3721246" y="0"/>
                  <a:pt x="3736679" y="15433"/>
                  <a:pt x="3736679" y="34470"/>
                </a:cubicBezTo>
                <a:lnTo>
                  <a:pt x="3736679" y="34470"/>
                </a:lnTo>
                <a:lnTo>
                  <a:pt x="0" y="34470"/>
                </a:lnTo>
                <a:lnTo>
                  <a:pt x="0" y="34470"/>
                </a:lnTo>
                <a:cubicBezTo>
                  <a:pt x="0" y="15446"/>
                  <a:pt x="15446" y="0"/>
                  <a:pt x="34470" y="0"/>
                </a:cubicBezTo>
                <a:close/>
              </a:path>
            </a:pathLst>
          </a:custGeom>
          <a:solidFill>
            <a:srgbClr val="A95C48"/>
          </a:solidFill>
          <a:ln/>
        </p:spPr>
      </p:sp>
      <p:sp>
        <p:nvSpPr>
          <p:cNvPr id="50" name="Shape 48"/>
          <p:cNvSpPr/>
          <p:nvPr/>
        </p:nvSpPr>
        <p:spPr>
          <a:xfrm>
            <a:off x="486637" y="4490243"/>
            <a:ext cx="486637" cy="486637"/>
          </a:xfrm>
          <a:custGeom>
            <a:avLst/>
            <a:gdLst/>
            <a:ahLst/>
            <a:cxnLst/>
            <a:rect l="l" t="t" r="r" b="b"/>
            <a:pathLst>
              <a:path w="486637" h="486637">
                <a:moveTo>
                  <a:pt x="243319" y="0"/>
                </a:moveTo>
                <a:lnTo>
                  <a:pt x="243319" y="0"/>
                </a:lnTo>
                <a:cubicBezTo>
                  <a:pt x="377610" y="0"/>
                  <a:pt x="486637" y="109027"/>
                  <a:pt x="486637" y="243319"/>
                </a:cubicBezTo>
                <a:lnTo>
                  <a:pt x="486637" y="243319"/>
                </a:lnTo>
                <a:cubicBezTo>
                  <a:pt x="486637" y="377610"/>
                  <a:pt x="377610" y="486637"/>
                  <a:pt x="243319" y="486637"/>
                </a:cubicBezTo>
                <a:lnTo>
                  <a:pt x="243319" y="486637"/>
                </a:lnTo>
                <a:cubicBezTo>
                  <a:pt x="109027" y="486637"/>
                  <a:pt x="0" y="377610"/>
                  <a:pt x="0" y="243319"/>
                </a:cubicBezTo>
                <a:lnTo>
                  <a:pt x="0" y="243319"/>
                </a:lnTo>
                <a:cubicBezTo>
                  <a:pt x="0" y="109027"/>
                  <a:pt x="109027" y="0"/>
                  <a:pt x="243319" y="0"/>
                </a:cubicBezTo>
                <a:close/>
              </a:path>
            </a:pathLst>
          </a:custGeom>
          <a:solidFill>
            <a:srgbClr val="A95C48"/>
          </a:solidFill>
          <a:ln/>
        </p:spPr>
      </p:sp>
      <p:sp>
        <p:nvSpPr>
          <p:cNvPr id="51" name="Shape 49"/>
          <p:cNvSpPr/>
          <p:nvPr/>
        </p:nvSpPr>
        <p:spPr>
          <a:xfrm>
            <a:off x="625676" y="4629282"/>
            <a:ext cx="208559" cy="208559"/>
          </a:xfrm>
          <a:custGeom>
            <a:avLst/>
            <a:gdLst/>
            <a:ahLst/>
            <a:cxnLst/>
            <a:rect l="l" t="t" r="r" b="b"/>
            <a:pathLst>
              <a:path w="208559" h="208559">
                <a:moveTo>
                  <a:pt x="143343" y="114056"/>
                </a:moveTo>
                <a:lnTo>
                  <a:pt x="65582" y="114056"/>
                </a:lnTo>
                <a:cubicBezTo>
                  <a:pt x="66763" y="140329"/>
                  <a:pt x="72588" y="164525"/>
                  <a:pt x="80857" y="182245"/>
                </a:cubicBezTo>
                <a:cubicBezTo>
                  <a:pt x="85501" y="192224"/>
                  <a:pt x="90511" y="199271"/>
                  <a:pt x="95155" y="203589"/>
                </a:cubicBezTo>
                <a:cubicBezTo>
                  <a:pt x="99717" y="207866"/>
                  <a:pt x="102854" y="208559"/>
                  <a:pt x="104483" y="208559"/>
                </a:cubicBezTo>
                <a:cubicBezTo>
                  <a:pt x="106112" y="208559"/>
                  <a:pt x="109249" y="207866"/>
                  <a:pt x="113811" y="203589"/>
                </a:cubicBezTo>
                <a:cubicBezTo>
                  <a:pt x="118455" y="199271"/>
                  <a:pt x="123465" y="192184"/>
                  <a:pt x="128109" y="182245"/>
                </a:cubicBezTo>
                <a:cubicBezTo>
                  <a:pt x="136378" y="164525"/>
                  <a:pt x="142203" y="140329"/>
                  <a:pt x="143384" y="114056"/>
                </a:cubicBezTo>
                <a:close/>
                <a:moveTo>
                  <a:pt x="65541" y="94503"/>
                </a:moveTo>
                <a:lnTo>
                  <a:pt x="143303" y="94503"/>
                </a:lnTo>
                <a:cubicBezTo>
                  <a:pt x="142162" y="68230"/>
                  <a:pt x="136337" y="44034"/>
                  <a:pt x="128068" y="26314"/>
                </a:cubicBezTo>
                <a:cubicBezTo>
                  <a:pt x="123424" y="16375"/>
                  <a:pt x="118414" y="9287"/>
                  <a:pt x="113770" y="4970"/>
                </a:cubicBezTo>
                <a:cubicBezTo>
                  <a:pt x="109208" y="692"/>
                  <a:pt x="106072" y="0"/>
                  <a:pt x="104442" y="0"/>
                </a:cubicBezTo>
                <a:cubicBezTo>
                  <a:pt x="102813" y="0"/>
                  <a:pt x="99676" y="692"/>
                  <a:pt x="95114" y="4970"/>
                </a:cubicBezTo>
                <a:cubicBezTo>
                  <a:pt x="90471" y="9287"/>
                  <a:pt x="85460" y="16375"/>
                  <a:pt x="80817" y="26314"/>
                </a:cubicBezTo>
                <a:cubicBezTo>
                  <a:pt x="72548" y="44034"/>
                  <a:pt x="66723" y="68230"/>
                  <a:pt x="65541" y="94503"/>
                </a:cubicBezTo>
                <a:close/>
                <a:moveTo>
                  <a:pt x="45989" y="94503"/>
                </a:moveTo>
                <a:cubicBezTo>
                  <a:pt x="47415" y="59635"/>
                  <a:pt x="56417" y="27251"/>
                  <a:pt x="69574" y="5988"/>
                </a:cubicBezTo>
                <a:cubicBezTo>
                  <a:pt x="32058" y="19267"/>
                  <a:pt x="4440" y="53443"/>
                  <a:pt x="611" y="94503"/>
                </a:cubicBezTo>
                <a:lnTo>
                  <a:pt x="45989" y="94503"/>
                </a:lnTo>
                <a:close/>
                <a:moveTo>
                  <a:pt x="611" y="114056"/>
                </a:moveTo>
                <a:cubicBezTo>
                  <a:pt x="4440" y="155116"/>
                  <a:pt x="32058" y="189292"/>
                  <a:pt x="69574" y="202571"/>
                </a:cubicBezTo>
                <a:cubicBezTo>
                  <a:pt x="56417" y="181308"/>
                  <a:pt x="47415" y="148924"/>
                  <a:pt x="45989" y="114056"/>
                </a:cubicBezTo>
                <a:lnTo>
                  <a:pt x="611" y="114056"/>
                </a:lnTo>
                <a:close/>
                <a:moveTo>
                  <a:pt x="162896" y="114056"/>
                </a:moveTo>
                <a:cubicBezTo>
                  <a:pt x="161470" y="148924"/>
                  <a:pt x="152468" y="181308"/>
                  <a:pt x="139311" y="202571"/>
                </a:cubicBezTo>
                <a:cubicBezTo>
                  <a:pt x="176827" y="189251"/>
                  <a:pt x="204445" y="155116"/>
                  <a:pt x="208274" y="114056"/>
                </a:cubicBezTo>
                <a:lnTo>
                  <a:pt x="162896" y="114056"/>
                </a:lnTo>
                <a:close/>
                <a:moveTo>
                  <a:pt x="208274" y="94503"/>
                </a:moveTo>
                <a:cubicBezTo>
                  <a:pt x="204445" y="53443"/>
                  <a:pt x="176827" y="19267"/>
                  <a:pt x="139311" y="5988"/>
                </a:cubicBezTo>
                <a:cubicBezTo>
                  <a:pt x="152468" y="27251"/>
                  <a:pt x="161470" y="59635"/>
                  <a:pt x="162896" y="94503"/>
                </a:cubicBezTo>
                <a:lnTo>
                  <a:pt x="208274" y="94503"/>
                </a:lnTo>
                <a:close/>
              </a:path>
            </a:pathLst>
          </a:custGeom>
          <a:solidFill>
            <a:srgbClr val="FFFFFF"/>
          </a:solidFill>
          <a:ln/>
        </p:spPr>
      </p:sp>
      <p:sp>
        <p:nvSpPr>
          <p:cNvPr id="52" name="Text 50"/>
          <p:cNvSpPr/>
          <p:nvPr/>
        </p:nvSpPr>
        <p:spPr>
          <a:xfrm>
            <a:off x="1077554" y="4611902"/>
            <a:ext cx="2102968" cy="243319"/>
          </a:xfrm>
          <a:prstGeom prst="rect">
            <a:avLst/>
          </a:prstGeom>
          <a:noFill/>
          <a:ln/>
        </p:spPr>
        <p:txBody>
          <a:bodyPr wrap="square" lIns="0" tIns="0" rIns="0" bIns="0" rtlCol="0" anchor="ctr"/>
          <a:lstStyle/>
          <a:p>
            <a:pPr>
              <a:lnSpc>
                <a:spcPct val="120000"/>
              </a:lnSpc>
            </a:pPr>
            <a:r>
              <a:rPr lang="en-US" sz="1369" b="1" dirty="0">
                <a:solidFill>
                  <a:srgbClr val="3D352E"/>
                </a:solidFill>
                <a:latin typeface="Liter" pitchFamily="34" charset="0"/>
                <a:ea typeface="Liter" pitchFamily="34" charset="-122"/>
                <a:cs typeface="Liter" pitchFamily="34" charset="-120"/>
              </a:rPr>
              <a:t>Hambatan Sosial-Budaya</a:t>
            </a:r>
            <a:endParaRPr lang="en-US" sz="1600" dirty="0"/>
          </a:p>
        </p:txBody>
      </p:sp>
      <p:sp>
        <p:nvSpPr>
          <p:cNvPr id="53" name="Text 51"/>
          <p:cNvSpPr/>
          <p:nvPr/>
        </p:nvSpPr>
        <p:spPr>
          <a:xfrm>
            <a:off x="486637" y="5081160"/>
            <a:ext cx="3528120" cy="225939"/>
          </a:xfrm>
          <a:prstGeom prst="rect">
            <a:avLst/>
          </a:prstGeom>
          <a:noFill/>
          <a:ln/>
        </p:spPr>
        <p:txBody>
          <a:bodyPr wrap="square" lIns="0" tIns="0" rIns="0" bIns="0" rtlCol="0" anchor="ctr"/>
          <a:lstStyle/>
          <a:p>
            <a:pPr>
              <a:lnSpc>
                <a:spcPct val="140000"/>
              </a:lnSpc>
            </a:pPr>
            <a:r>
              <a:rPr lang="en-US" sz="1095" dirty="0">
                <a:solidFill>
                  <a:srgbClr val="3D352E">
                    <a:alpha val="80000"/>
                  </a:srgbClr>
                </a:solidFill>
                <a:latin typeface="Liter" pitchFamily="34" charset="0"/>
                <a:ea typeface="Liter" pitchFamily="34" charset="-122"/>
                <a:cs typeface="Liter" pitchFamily="34" charset="-120"/>
              </a:rPr>
              <a:t>Perbedaan latar belakang sosial dan budaya.</a:t>
            </a:r>
            <a:endParaRPr lang="en-US" sz="1600" dirty="0"/>
          </a:p>
        </p:txBody>
      </p:sp>
      <p:sp>
        <p:nvSpPr>
          <p:cNvPr id="54" name="Shape 52"/>
          <p:cNvSpPr/>
          <p:nvPr/>
        </p:nvSpPr>
        <p:spPr>
          <a:xfrm>
            <a:off x="499672" y="5463518"/>
            <a:ext cx="104279" cy="104279"/>
          </a:xfrm>
          <a:custGeom>
            <a:avLst/>
            <a:gdLst/>
            <a:ahLst/>
            <a:cxnLst/>
            <a:rect l="l" t="t" r="r" b="b"/>
            <a:pathLst>
              <a:path w="104279" h="104279">
                <a:moveTo>
                  <a:pt x="0" y="52140"/>
                </a:moveTo>
                <a:cubicBezTo>
                  <a:pt x="0" y="23363"/>
                  <a:pt x="23363" y="0"/>
                  <a:pt x="52140" y="0"/>
                </a:cubicBezTo>
                <a:cubicBezTo>
                  <a:pt x="80916" y="0"/>
                  <a:pt x="104279" y="23363"/>
                  <a:pt x="104279" y="52140"/>
                </a:cubicBezTo>
                <a:cubicBezTo>
                  <a:pt x="104279" y="80916"/>
                  <a:pt x="80916" y="104279"/>
                  <a:pt x="52140" y="104279"/>
                </a:cubicBezTo>
                <a:cubicBezTo>
                  <a:pt x="23363" y="104279"/>
                  <a:pt x="0" y="80916"/>
                  <a:pt x="0" y="52140"/>
                </a:cubicBezTo>
                <a:close/>
              </a:path>
            </a:pathLst>
          </a:custGeom>
          <a:solidFill>
            <a:srgbClr val="A95C48"/>
          </a:solidFill>
          <a:ln/>
        </p:spPr>
      </p:sp>
      <p:sp>
        <p:nvSpPr>
          <p:cNvPr id="55" name="Text 53"/>
          <p:cNvSpPr/>
          <p:nvPr/>
        </p:nvSpPr>
        <p:spPr>
          <a:xfrm>
            <a:off x="686506" y="5411378"/>
            <a:ext cx="1607641" cy="173799"/>
          </a:xfrm>
          <a:prstGeom prst="rect">
            <a:avLst/>
          </a:prstGeom>
          <a:noFill/>
          <a:ln/>
        </p:spPr>
        <p:txBody>
          <a:bodyPr wrap="square" lIns="0" tIns="0" rIns="0" bIns="0" rtlCol="0" anchor="ctr"/>
          <a:lstStyle/>
          <a:p>
            <a:pPr>
              <a:lnSpc>
                <a:spcPct val="120000"/>
              </a:lnSpc>
            </a:pPr>
            <a:r>
              <a:rPr lang="en-US" sz="958" dirty="0">
                <a:solidFill>
                  <a:srgbClr val="3D352E">
                    <a:alpha val="70000"/>
                  </a:srgbClr>
                </a:solidFill>
                <a:latin typeface="Liter" pitchFamily="34" charset="0"/>
                <a:ea typeface="Liter" pitchFamily="34" charset="-122"/>
                <a:cs typeface="Liter" pitchFamily="34" charset="-120"/>
              </a:rPr>
              <a:t>Perbedaan bahasa dan dialek</a:t>
            </a:r>
            <a:endParaRPr lang="en-US" sz="1600" dirty="0"/>
          </a:p>
        </p:txBody>
      </p:sp>
      <p:sp>
        <p:nvSpPr>
          <p:cNvPr id="56" name="Shape 54"/>
          <p:cNvSpPr/>
          <p:nvPr/>
        </p:nvSpPr>
        <p:spPr>
          <a:xfrm>
            <a:off x="499672" y="5706836"/>
            <a:ext cx="104279" cy="104279"/>
          </a:xfrm>
          <a:custGeom>
            <a:avLst/>
            <a:gdLst/>
            <a:ahLst/>
            <a:cxnLst/>
            <a:rect l="l" t="t" r="r" b="b"/>
            <a:pathLst>
              <a:path w="104279" h="104279">
                <a:moveTo>
                  <a:pt x="0" y="52140"/>
                </a:moveTo>
                <a:cubicBezTo>
                  <a:pt x="0" y="23363"/>
                  <a:pt x="23363" y="0"/>
                  <a:pt x="52140" y="0"/>
                </a:cubicBezTo>
                <a:cubicBezTo>
                  <a:pt x="80916" y="0"/>
                  <a:pt x="104279" y="23363"/>
                  <a:pt x="104279" y="52140"/>
                </a:cubicBezTo>
                <a:cubicBezTo>
                  <a:pt x="104279" y="80916"/>
                  <a:pt x="80916" y="104279"/>
                  <a:pt x="52140" y="104279"/>
                </a:cubicBezTo>
                <a:cubicBezTo>
                  <a:pt x="23363" y="104279"/>
                  <a:pt x="0" y="80916"/>
                  <a:pt x="0" y="52140"/>
                </a:cubicBezTo>
                <a:close/>
              </a:path>
            </a:pathLst>
          </a:custGeom>
          <a:solidFill>
            <a:srgbClr val="A95C48"/>
          </a:solidFill>
          <a:ln/>
        </p:spPr>
      </p:sp>
      <p:sp>
        <p:nvSpPr>
          <p:cNvPr id="57" name="Text 55"/>
          <p:cNvSpPr/>
          <p:nvPr/>
        </p:nvSpPr>
        <p:spPr>
          <a:xfrm>
            <a:off x="686506" y="5654696"/>
            <a:ext cx="1885719" cy="173799"/>
          </a:xfrm>
          <a:prstGeom prst="rect">
            <a:avLst/>
          </a:prstGeom>
          <a:noFill/>
          <a:ln/>
        </p:spPr>
        <p:txBody>
          <a:bodyPr wrap="square" lIns="0" tIns="0" rIns="0" bIns="0" rtlCol="0" anchor="ctr"/>
          <a:lstStyle/>
          <a:p>
            <a:pPr>
              <a:lnSpc>
                <a:spcPct val="120000"/>
              </a:lnSpc>
            </a:pPr>
            <a:r>
              <a:rPr lang="en-US" sz="958" dirty="0">
                <a:solidFill>
                  <a:srgbClr val="3D352E">
                    <a:alpha val="70000"/>
                  </a:srgbClr>
                </a:solidFill>
                <a:latin typeface="Liter" pitchFamily="34" charset="0"/>
                <a:ea typeface="Liter" pitchFamily="34" charset="-122"/>
                <a:cs typeface="Liter" pitchFamily="34" charset="-120"/>
              </a:rPr>
              <a:t>Perbedaan norma dan nilai budaya</a:t>
            </a:r>
            <a:endParaRPr lang="en-US" sz="1600" dirty="0"/>
          </a:p>
        </p:txBody>
      </p:sp>
      <p:sp>
        <p:nvSpPr>
          <p:cNvPr id="58" name="Shape 56"/>
          <p:cNvSpPr/>
          <p:nvPr/>
        </p:nvSpPr>
        <p:spPr>
          <a:xfrm>
            <a:off x="499672" y="5950155"/>
            <a:ext cx="104279" cy="104279"/>
          </a:xfrm>
          <a:custGeom>
            <a:avLst/>
            <a:gdLst/>
            <a:ahLst/>
            <a:cxnLst/>
            <a:rect l="l" t="t" r="r" b="b"/>
            <a:pathLst>
              <a:path w="104279" h="104279">
                <a:moveTo>
                  <a:pt x="0" y="52140"/>
                </a:moveTo>
                <a:cubicBezTo>
                  <a:pt x="0" y="23363"/>
                  <a:pt x="23363" y="0"/>
                  <a:pt x="52140" y="0"/>
                </a:cubicBezTo>
                <a:cubicBezTo>
                  <a:pt x="80916" y="0"/>
                  <a:pt x="104279" y="23363"/>
                  <a:pt x="104279" y="52140"/>
                </a:cubicBezTo>
                <a:cubicBezTo>
                  <a:pt x="104279" y="80916"/>
                  <a:pt x="80916" y="104279"/>
                  <a:pt x="52140" y="104279"/>
                </a:cubicBezTo>
                <a:cubicBezTo>
                  <a:pt x="23363" y="104279"/>
                  <a:pt x="0" y="80916"/>
                  <a:pt x="0" y="52140"/>
                </a:cubicBezTo>
                <a:close/>
              </a:path>
            </a:pathLst>
          </a:custGeom>
          <a:solidFill>
            <a:srgbClr val="A95C48"/>
          </a:solidFill>
          <a:ln/>
        </p:spPr>
      </p:sp>
      <p:sp>
        <p:nvSpPr>
          <p:cNvPr id="59" name="Text 57"/>
          <p:cNvSpPr/>
          <p:nvPr/>
        </p:nvSpPr>
        <p:spPr>
          <a:xfrm>
            <a:off x="686506" y="5898015"/>
            <a:ext cx="1381702" cy="173799"/>
          </a:xfrm>
          <a:prstGeom prst="rect">
            <a:avLst/>
          </a:prstGeom>
          <a:noFill/>
          <a:ln/>
        </p:spPr>
        <p:txBody>
          <a:bodyPr wrap="square" lIns="0" tIns="0" rIns="0" bIns="0" rtlCol="0" anchor="ctr"/>
          <a:lstStyle/>
          <a:p>
            <a:pPr>
              <a:lnSpc>
                <a:spcPct val="120000"/>
              </a:lnSpc>
            </a:pPr>
            <a:r>
              <a:rPr lang="en-US" sz="958" dirty="0">
                <a:solidFill>
                  <a:srgbClr val="3D352E">
                    <a:alpha val="70000"/>
                  </a:srgbClr>
                </a:solidFill>
                <a:latin typeface="Liter" pitchFamily="34" charset="0"/>
                <a:ea typeface="Liter" pitchFamily="34" charset="-122"/>
                <a:cs typeface="Liter" pitchFamily="34" charset="-120"/>
              </a:rPr>
              <a:t>Status sosial dan hierarki</a:t>
            </a:r>
            <a:endParaRPr lang="en-US" sz="1600" dirty="0"/>
          </a:p>
        </p:txBody>
      </p:sp>
      <p:sp>
        <p:nvSpPr>
          <p:cNvPr id="60" name="Shape 58"/>
          <p:cNvSpPr/>
          <p:nvPr/>
        </p:nvSpPr>
        <p:spPr>
          <a:xfrm>
            <a:off x="499672" y="6193473"/>
            <a:ext cx="104279" cy="104279"/>
          </a:xfrm>
          <a:custGeom>
            <a:avLst/>
            <a:gdLst/>
            <a:ahLst/>
            <a:cxnLst/>
            <a:rect l="l" t="t" r="r" b="b"/>
            <a:pathLst>
              <a:path w="104279" h="104279">
                <a:moveTo>
                  <a:pt x="0" y="52140"/>
                </a:moveTo>
                <a:cubicBezTo>
                  <a:pt x="0" y="23363"/>
                  <a:pt x="23363" y="0"/>
                  <a:pt x="52140" y="0"/>
                </a:cubicBezTo>
                <a:cubicBezTo>
                  <a:pt x="80916" y="0"/>
                  <a:pt x="104279" y="23363"/>
                  <a:pt x="104279" y="52140"/>
                </a:cubicBezTo>
                <a:cubicBezTo>
                  <a:pt x="104279" y="80916"/>
                  <a:pt x="80916" y="104279"/>
                  <a:pt x="52140" y="104279"/>
                </a:cubicBezTo>
                <a:cubicBezTo>
                  <a:pt x="23363" y="104279"/>
                  <a:pt x="0" y="80916"/>
                  <a:pt x="0" y="52140"/>
                </a:cubicBezTo>
                <a:close/>
              </a:path>
            </a:pathLst>
          </a:custGeom>
          <a:solidFill>
            <a:srgbClr val="A95C48"/>
          </a:solidFill>
          <a:ln/>
        </p:spPr>
      </p:sp>
      <p:sp>
        <p:nvSpPr>
          <p:cNvPr id="61" name="Text 59"/>
          <p:cNvSpPr/>
          <p:nvPr/>
        </p:nvSpPr>
        <p:spPr>
          <a:xfrm>
            <a:off x="686506" y="6141334"/>
            <a:ext cx="2146418" cy="173799"/>
          </a:xfrm>
          <a:prstGeom prst="rect">
            <a:avLst/>
          </a:prstGeom>
          <a:noFill/>
          <a:ln/>
        </p:spPr>
        <p:txBody>
          <a:bodyPr wrap="square" lIns="0" tIns="0" rIns="0" bIns="0" rtlCol="0" anchor="ctr"/>
          <a:lstStyle/>
          <a:p>
            <a:pPr>
              <a:lnSpc>
                <a:spcPct val="120000"/>
              </a:lnSpc>
            </a:pPr>
            <a:r>
              <a:rPr lang="en-US" sz="958" dirty="0">
                <a:solidFill>
                  <a:srgbClr val="3D352E">
                    <a:alpha val="70000"/>
                  </a:srgbClr>
                </a:solidFill>
                <a:latin typeface="Liter" pitchFamily="34" charset="0"/>
                <a:ea typeface="Liter" pitchFamily="34" charset="-122"/>
                <a:cs typeface="Liter" pitchFamily="34" charset="-120"/>
              </a:rPr>
              <a:t>Generasi dan latar belakang pendidikan</a:t>
            </a:r>
            <a:endParaRPr lang="en-US" sz="1600" dirty="0"/>
          </a:p>
        </p:txBody>
      </p:sp>
      <p:sp>
        <p:nvSpPr>
          <p:cNvPr id="62" name="Shape 60"/>
          <p:cNvSpPr/>
          <p:nvPr/>
        </p:nvSpPr>
        <p:spPr>
          <a:xfrm>
            <a:off x="4225199" y="4333968"/>
            <a:ext cx="3736679" cy="2172343"/>
          </a:xfrm>
          <a:custGeom>
            <a:avLst/>
            <a:gdLst/>
            <a:ahLst/>
            <a:cxnLst/>
            <a:rect l="l" t="t" r="r" b="b"/>
            <a:pathLst>
              <a:path w="3736679" h="2172343">
                <a:moveTo>
                  <a:pt x="34470" y="0"/>
                </a:moveTo>
                <a:lnTo>
                  <a:pt x="3702208" y="0"/>
                </a:lnTo>
                <a:cubicBezTo>
                  <a:pt x="3721246" y="0"/>
                  <a:pt x="3736679" y="15433"/>
                  <a:pt x="3736679" y="34470"/>
                </a:cubicBezTo>
                <a:lnTo>
                  <a:pt x="3736679" y="2102828"/>
                </a:lnTo>
                <a:cubicBezTo>
                  <a:pt x="3736679" y="2141220"/>
                  <a:pt x="3705556" y="2172343"/>
                  <a:pt x="3667164" y="2172343"/>
                </a:cubicBezTo>
                <a:lnTo>
                  <a:pt x="69515" y="2172343"/>
                </a:lnTo>
                <a:cubicBezTo>
                  <a:pt x="31123" y="2172343"/>
                  <a:pt x="0" y="2141220"/>
                  <a:pt x="0" y="2102828"/>
                </a:cubicBezTo>
                <a:lnTo>
                  <a:pt x="0" y="34470"/>
                </a:lnTo>
                <a:cubicBezTo>
                  <a:pt x="0" y="15446"/>
                  <a:pt x="15446" y="0"/>
                  <a:pt x="34470" y="0"/>
                </a:cubicBezTo>
                <a:close/>
              </a:path>
            </a:pathLst>
          </a:custGeom>
          <a:solidFill>
            <a:srgbClr val="FFFFFF"/>
          </a:solidFill>
          <a:ln/>
          <a:effectLst>
            <a:outerShdw blurRad="52140" dist="34760" dir="5400000" algn="bl" rotWithShape="0">
              <a:srgbClr val="000000">
                <a:alpha val="10196"/>
              </a:srgbClr>
            </a:outerShdw>
          </a:effectLst>
        </p:spPr>
      </p:sp>
      <p:sp>
        <p:nvSpPr>
          <p:cNvPr id="63" name="Shape 61"/>
          <p:cNvSpPr/>
          <p:nvPr/>
        </p:nvSpPr>
        <p:spPr>
          <a:xfrm>
            <a:off x="4225199" y="4333968"/>
            <a:ext cx="3736679" cy="34470"/>
          </a:xfrm>
          <a:custGeom>
            <a:avLst/>
            <a:gdLst/>
            <a:ahLst/>
            <a:cxnLst/>
            <a:rect l="l" t="t" r="r" b="b"/>
            <a:pathLst>
              <a:path w="3736679" h="34470">
                <a:moveTo>
                  <a:pt x="34470" y="0"/>
                </a:moveTo>
                <a:lnTo>
                  <a:pt x="3702208" y="0"/>
                </a:lnTo>
                <a:cubicBezTo>
                  <a:pt x="3721246" y="0"/>
                  <a:pt x="3736679" y="15433"/>
                  <a:pt x="3736679" y="34470"/>
                </a:cubicBezTo>
                <a:lnTo>
                  <a:pt x="3736679" y="34470"/>
                </a:lnTo>
                <a:lnTo>
                  <a:pt x="0" y="34470"/>
                </a:lnTo>
                <a:lnTo>
                  <a:pt x="0" y="34470"/>
                </a:lnTo>
                <a:cubicBezTo>
                  <a:pt x="0" y="15446"/>
                  <a:pt x="15446" y="0"/>
                  <a:pt x="34470" y="0"/>
                </a:cubicBezTo>
                <a:close/>
              </a:path>
            </a:pathLst>
          </a:custGeom>
          <a:solidFill>
            <a:srgbClr val="5E6D55"/>
          </a:solidFill>
          <a:ln/>
        </p:spPr>
      </p:sp>
      <p:sp>
        <p:nvSpPr>
          <p:cNvPr id="64" name="Shape 62"/>
          <p:cNvSpPr/>
          <p:nvPr/>
        </p:nvSpPr>
        <p:spPr>
          <a:xfrm>
            <a:off x="4364238" y="4490243"/>
            <a:ext cx="486637" cy="486637"/>
          </a:xfrm>
          <a:custGeom>
            <a:avLst/>
            <a:gdLst/>
            <a:ahLst/>
            <a:cxnLst/>
            <a:rect l="l" t="t" r="r" b="b"/>
            <a:pathLst>
              <a:path w="486637" h="486637">
                <a:moveTo>
                  <a:pt x="243319" y="0"/>
                </a:moveTo>
                <a:lnTo>
                  <a:pt x="243319" y="0"/>
                </a:lnTo>
                <a:cubicBezTo>
                  <a:pt x="377610" y="0"/>
                  <a:pt x="486637" y="109027"/>
                  <a:pt x="486637" y="243319"/>
                </a:cubicBezTo>
                <a:lnTo>
                  <a:pt x="486637" y="243319"/>
                </a:lnTo>
                <a:cubicBezTo>
                  <a:pt x="486637" y="377610"/>
                  <a:pt x="377610" y="486637"/>
                  <a:pt x="243319" y="486637"/>
                </a:cubicBezTo>
                <a:lnTo>
                  <a:pt x="243319" y="486637"/>
                </a:lnTo>
                <a:cubicBezTo>
                  <a:pt x="109027" y="486637"/>
                  <a:pt x="0" y="377610"/>
                  <a:pt x="0" y="243319"/>
                </a:cubicBezTo>
                <a:lnTo>
                  <a:pt x="0" y="243319"/>
                </a:lnTo>
                <a:cubicBezTo>
                  <a:pt x="0" y="109027"/>
                  <a:pt x="109027" y="0"/>
                  <a:pt x="243319" y="0"/>
                </a:cubicBezTo>
                <a:close/>
              </a:path>
            </a:pathLst>
          </a:custGeom>
          <a:solidFill>
            <a:srgbClr val="5E6D55"/>
          </a:solidFill>
          <a:ln/>
        </p:spPr>
      </p:sp>
      <p:sp>
        <p:nvSpPr>
          <p:cNvPr id="65" name="Shape 63"/>
          <p:cNvSpPr/>
          <p:nvPr/>
        </p:nvSpPr>
        <p:spPr>
          <a:xfrm>
            <a:off x="4477207" y="4629282"/>
            <a:ext cx="260699" cy="208559"/>
          </a:xfrm>
          <a:custGeom>
            <a:avLst/>
            <a:gdLst/>
            <a:ahLst/>
            <a:cxnLst/>
            <a:rect l="l" t="t" r="r" b="b"/>
            <a:pathLst>
              <a:path w="260699" h="208559">
                <a:moveTo>
                  <a:pt x="52140" y="13035"/>
                </a:moveTo>
                <a:cubicBezTo>
                  <a:pt x="37761" y="13035"/>
                  <a:pt x="26070" y="24726"/>
                  <a:pt x="26070" y="39105"/>
                </a:cubicBezTo>
                <a:lnTo>
                  <a:pt x="26070" y="136867"/>
                </a:lnTo>
                <a:lnTo>
                  <a:pt x="52140" y="136867"/>
                </a:lnTo>
                <a:lnTo>
                  <a:pt x="52140" y="39105"/>
                </a:lnTo>
                <a:lnTo>
                  <a:pt x="208559" y="39105"/>
                </a:lnTo>
                <a:lnTo>
                  <a:pt x="208559" y="136867"/>
                </a:lnTo>
                <a:lnTo>
                  <a:pt x="234629" y="136867"/>
                </a:lnTo>
                <a:lnTo>
                  <a:pt x="234629" y="39105"/>
                </a:lnTo>
                <a:cubicBezTo>
                  <a:pt x="234629" y="24726"/>
                  <a:pt x="222938" y="13035"/>
                  <a:pt x="208559" y="13035"/>
                </a:cubicBezTo>
                <a:lnTo>
                  <a:pt x="52140" y="13035"/>
                </a:lnTo>
                <a:close/>
                <a:moveTo>
                  <a:pt x="7821" y="156419"/>
                </a:moveTo>
                <a:cubicBezTo>
                  <a:pt x="3503" y="156419"/>
                  <a:pt x="0" y="159922"/>
                  <a:pt x="0" y="164240"/>
                </a:cubicBezTo>
                <a:cubicBezTo>
                  <a:pt x="0" y="181511"/>
                  <a:pt x="14013" y="195524"/>
                  <a:pt x="31284" y="195524"/>
                </a:cubicBezTo>
                <a:lnTo>
                  <a:pt x="229415" y="195524"/>
                </a:lnTo>
                <a:cubicBezTo>
                  <a:pt x="246686" y="195524"/>
                  <a:pt x="260699" y="181511"/>
                  <a:pt x="260699" y="164240"/>
                </a:cubicBezTo>
                <a:cubicBezTo>
                  <a:pt x="260699" y="159922"/>
                  <a:pt x="257195" y="156419"/>
                  <a:pt x="252878" y="156419"/>
                </a:cubicBezTo>
                <a:lnTo>
                  <a:pt x="7821" y="156419"/>
                </a:lnTo>
                <a:close/>
              </a:path>
            </a:pathLst>
          </a:custGeom>
          <a:solidFill>
            <a:srgbClr val="FFFFFF"/>
          </a:solidFill>
          <a:ln/>
        </p:spPr>
      </p:sp>
      <p:sp>
        <p:nvSpPr>
          <p:cNvPr id="66" name="Text 64"/>
          <p:cNvSpPr/>
          <p:nvPr/>
        </p:nvSpPr>
        <p:spPr>
          <a:xfrm>
            <a:off x="4955154" y="4611902"/>
            <a:ext cx="1746680" cy="243319"/>
          </a:xfrm>
          <a:prstGeom prst="rect">
            <a:avLst/>
          </a:prstGeom>
          <a:noFill/>
          <a:ln/>
        </p:spPr>
        <p:txBody>
          <a:bodyPr wrap="square" lIns="0" tIns="0" rIns="0" bIns="0" rtlCol="0" anchor="ctr"/>
          <a:lstStyle/>
          <a:p>
            <a:pPr>
              <a:lnSpc>
                <a:spcPct val="120000"/>
              </a:lnSpc>
            </a:pPr>
            <a:r>
              <a:rPr lang="en-US" sz="1369" b="1" dirty="0">
                <a:solidFill>
                  <a:srgbClr val="3D352E"/>
                </a:solidFill>
                <a:latin typeface="Liter" pitchFamily="34" charset="0"/>
                <a:ea typeface="Liter" pitchFamily="34" charset="-122"/>
                <a:cs typeface="Liter" pitchFamily="34" charset="-120"/>
              </a:rPr>
              <a:t>Hambatan Teknologi</a:t>
            </a:r>
            <a:endParaRPr lang="en-US" sz="1600" dirty="0"/>
          </a:p>
        </p:txBody>
      </p:sp>
      <p:sp>
        <p:nvSpPr>
          <p:cNvPr id="67" name="Text 65"/>
          <p:cNvSpPr/>
          <p:nvPr/>
        </p:nvSpPr>
        <p:spPr>
          <a:xfrm>
            <a:off x="4364238" y="5081160"/>
            <a:ext cx="3528120" cy="225939"/>
          </a:xfrm>
          <a:prstGeom prst="rect">
            <a:avLst/>
          </a:prstGeom>
          <a:noFill/>
          <a:ln/>
        </p:spPr>
        <p:txBody>
          <a:bodyPr wrap="square" lIns="0" tIns="0" rIns="0" bIns="0" rtlCol="0" anchor="ctr"/>
          <a:lstStyle/>
          <a:p>
            <a:pPr>
              <a:lnSpc>
                <a:spcPct val="140000"/>
              </a:lnSpc>
            </a:pPr>
            <a:r>
              <a:rPr lang="en-US" sz="1095" dirty="0">
                <a:solidFill>
                  <a:srgbClr val="3D352E">
                    <a:alpha val="80000"/>
                  </a:srgbClr>
                </a:solidFill>
                <a:latin typeface="Liter" pitchFamily="34" charset="0"/>
                <a:ea typeface="Liter" pitchFamily="34" charset="-122"/>
                <a:cs typeface="Liter" pitchFamily="34" charset="-120"/>
              </a:rPr>
              <a:t>Masalah terkait penggunaan teknologi komunikasi.</a:t>
            </a:r>
            <a:endParaRPr lang="en-US" sz="1600" dirty="0"/>
          </a:p>
        </p:txBody>
      </p:sp>
      <p:sp>
        <p:nvSpPr>
          <p:cNvPr id="68" name="Shape 66"/>
          <p:cNvSpPr/>
          <p:nvPr/>
        </p:nvSpPr>
        <p:spPr>
          <a:xfrm>
            <a:off x="4377273" y="5463518"/>
            <a:ext cx="104279" cy="104279"/>
          </a:xfrm>
          <a:custGeom>
            <a:avLst/>
            <a:gdLst/>
            <a:ahLst/>
            <a:cxnLst/>
            <a:rect l="l" t="t" r="r" b="b"/>
            <a:pathLst>
              <a:path w="104279" h="104279">
                <a:moveTo>
                  <a:pt x="0" y="52140"/>
                </a:moveTo>
                <a:cubicBezTo>
                  <a:pt x="0" y="23363"/>
                  <a:pt x="23363" y="0"/>
                  <a:pt x="52140" y="0"/>
                </a:cubicBezTo>
                <a:cubicBezTo>
                  <a:pt x="80916" y="0"/>
                  <a:pt x="104279" y="23363"/>
                  <a:pt x="104279" y="52140"/>
                </a:cubicBezTo>
                <a:cubicBezTo>
                  <a:pt x="104279" y="80916"/>
                  <a:pt x="80916" y="104279"/>
                  <a:pt x="52140" y="104279"/>
                </a:cubicBezTo>
                <a:cubicBezTo>
                  <a:pt x="23363" y="104279"/>
                  <a:pt x="0" y="80916"/>
                  <a:pt x="0" y="52140"/>
                </a:cubicBezTo>
                <a:close/>
              </a:path>
            </a:pathLst>
          </a:custGeom>
          <a:solidFill>
            <a:srgbClr val="5E6D55"/>
          </a:solidFill>
          <a:ln/>
        </p:spPr>
      </p:sp>
      <p:sp>
        <p:nvSpPr>
          <p:cNvPr id="69" name="Text 67"/>
          <p:cNvSpPr/>
          <p:nvPr/>
        </p:nvSpPr>
        <p:spPr>
          <a:xfrm>
            <a:off x="4564107" y="5411378"/>
            <a:ext cx="1625021" cy="173799"/>
          </a:xfrm>
          <a:prstGeom prst="rect">
            <a:avLst/>
          </a:prstGeom>
          <a:noFill/>
          <a:ln/>
        </p:spPr>
        <p:txBody>
          <a:bodyPr wrap="square" lIns="0" tIns="0" rIns="0" bIns="0" rtlCol="0" anchor="ctr"/>
          <a:lstStyle/>
          <a:p>
            <a:pPr>
              <a:lnSpc>
                <a:spcPct val="120000"/>
              </a:lnSpc>
            </a:pPr>
            <a:r>
              <a:rPr lang="en-US" sz="958" dirty="0">
                <a:solidFill>
                  <a:srgbClr val="3D352E">
                    <a:alpha val="70000"/>
                  </a:srgbClr>
                </a:solidFill>
                <a:latin typeface="Liter" pitchFamily="34" charset="0"/>
                <a:ea typeface="Liter" pitchFamily="34" charset="-122"/>
                <a:cs typeface="Liter" pitchFamily="34" charset="-120"/>
              </a:rPr>
              <a:t>Keterbatasan akses teknologi</a:t>
            </a:r>
            <a:endParaRPr lang="en-US" sz="1600" dirty="0"/>
          </a:p>
        </p:txBody>
      </p:sp>
      <p:sp>
        <p:nvSpPr>
          <p:cNvPr id="70" name="Shape 68"/>
          <p:cNvSpPr/>
          <p:nvPr/>
        </p:nvSpPr>
        <p:spPr>
          <a:xfrm>
            <a:off x="4377273" y="5706836"/>
            <a:ext cx="104279" cy="104279"/>
          </a:xfrm>
          <a:custGeom>
            <a:avLst/>
            <a:gdLst/>
            <a:ahLst/>
            <a:cxnLst/>
            <a:rect l="l" t="t" r="r" b="b"/>
            <a:pathLst>
              <a:path w="104279" h="104279">
                <a:moveTo>
                  <a:pt x="0" y="52140"/>
                </a:moveTo>
                <a:cubicBezTo>
                  <a:pt x="0" y="23363"/>
                  <a:pt x="23363" y="0"/>
                  <a:pt x="52140" y="0"/>
                </a:cubicBezTo>
                <a:cubicBezTo>
                  <a:pt x="80916" y="0"/>
                  <a:pt x="104279" y="23363"/>
                  <a:pt x="104279" y="52140"/>
                </a:cubicBezTo>
                <a:cubicBezTo>
                  <a:pt x="104279" y="80916"/>
                  <a:pt x="80916" y="104279"/>
                  <a:pt x="52140" y="104279"/>
                </a:cubicBezTo>
                <a:cubicBezTo>
                  <a:pt x="23363" y="104279"/>
                  <a:pt x="0" y="80916"/>
                  <a:pt x="0" y="52140"/>
                </a:cubicBezTo>
                <a:close/>
              </a:path>
            </a:pathLst>
          </a:custGeom>
          <a:solidFill>
            <a:srgbClr val="5E6D55"/>
          </a:solidFill>
          <a:ln/>
        </p:spPr>
      </p:sp>
      <p:sp>
        <p:nvSpPr>
          <p:cNvPr id="71" name="Text 69"/>
          <p:cNvSpPr/>
          <p:nvPr/>
        </p:nvSpPr>
        <p:spPr>
          <a:xfrm>
            <a:off x="4564107" y="5654696"/>
            <a:ext cx="1711920" cy="173799"/>
          </a:xfrm>
          <a:prstGeom prst="rect">
            <a:avLst/>
          </a:prstGeom>
          <a:noFill/>
          <a:ln/>
        </p:spPr>
        <p:txBody>
          <a:bodyPr wrap="square" lIns="0" tIns="0" rIns="0" bIns="0" rtlCol="0" anchor="ctr"/>
          <a:lstStyle/>
          <a:p>
            <a:pPr>
              <a:lnSpc>
                <a:spcPct val="120000"/>
              </a:lnSpc>
            </a:pPr>
            <a:r>
              <a:rPr lang="en-US" sz="958" dirty="0">
                <a:solidFill>
                  <a:srgbClr val="3D352E">
                    <a:alpha val="70000"/>
                  </a:srgbClr>
                </a:solidFill>
                <a:latin typeface="Liter" pitchFamily="34" charset="0"/>
                <a:ea typeface="Liter" pitchFamily="34" charset="-122"/>
                <a:cs typeface="Liter" pitchFamily="34" charset="-120"/>
              </a:rPr>
              <a:t>Kurangnya keterampilan digital</a:t>
            </a:r>
            <a:endParaRPr lang="en-US" sz="1600" dirty="0"/>
          </a:p>
        </p:txBody>
      </p:sp>
      <p:sp>
        <p:nvSpPr>
          <p:cNvPr id="72" name="Shape 70"/>
          <p:cNvSpPr/>
          <p:nvPr/>
        </p:nvSpPr>
        <p:spPr>
          <a:xfrm>
            <a:off x="4377273" y="5950155"/>
            <a:ext cx="104279" cy="104279"/>
          </a:xfrm>
          <a:custGeom>
            <a:avLst/>
            <a:gdLst/>
            <a:ahLst/>
            <a:cxnLst/>
            <a:rect l="l" t="t" r="r" b="b"/>
            <a:pathLst>
              <a:path w="104279" h="104279">
                <a:moveTo>
                  <a:pt x="0" y="52140"/>
                </a:moveTo>
                <a:cubicBezTo>
                  <a:pt x="0" y="23363"/>
                  <a:pt x="23363" y="0"/>
                  <a:pt x="52140" y="0"/>
                </a:cubicBezTo>
                <a:cubicBezTo>
                  <a:pt x="80916" y="0"/>
                  <a:pt x="104279" y="23363"/>
                  <a:pt x="104279" y="52140"/>
                </a:cubicBezTo>
                <a:cubicBezTo>
                  <a:pt x="104279" y="80916"/>
                  <a:pt x="80916" y="104279"/>
                  <a:pt x="52140" y="104279"/>
                </a:cubicBezTo>
                <a:cubicBezTo>
                  <a:pt x="23363" y="104279"/>
                  <a:pt x="0" y="80916"/>
                  <a:pt x="0" y="52140"/>
                </a:cubicBezTo>
                <a:close/>
              </a:path>
            </a:pathLst>
          </a:custGeom>
          <a:solidFill>
            <a:srgbClr val="5E6D55"/>
          </a:solidFill>
          <a:ln/>
        </p:spPr>
      </p:sp>
      <p:sp>
        <p:nvSpPr>
          <p:cNvPr id="73" name="Text 71"/>
          <p:cNvSpPr/>
          <p:nvPr/>
        </p:nvSpPr>
        <p:spPr>
          <a:xfrm>
            <a:off x="4564107" y="5898015"/>
            <a:ext cx="1685850" cy="173799"/>
          </a:xfrm>
          <a:prstGeom prst="rect">
            <a:avLst/>
          </a:prstGeom>
          <a:noFill/>
          <a:ln/>
        </p:spPr>
        <p:txBody>
          <a:bodyPr wrap="square" lIns="0" tIns="0" rIns="0" bIns="0" rtlCol="0" anchor="ctr"/>
          <a:lstStyle/>
          <a:p>
            <a:pPr>
              <a:lnSpc>
                <a:spcPct val="120000"/>
              </a:lnSpc>
            </a:pPr>
            <a:r>
              <a:rPr lang="en-US" sz="958" dirty="0">
                <a:solidFill>
                  <a:srgbClr val="3D352E">
                    <a:alpha val="70000"/>
                  </a:srgbClr>
                </a:solidFill>
                <a:latin typeface="Liter" pitchFamily="34" charset="0"/>
                <a:ea typeface="Liter" pitchFamily="34" charset="-122"/>
                <a:cs typeface="Liter" pitchFamily="34" charset="-120"/>
              </a:rPr>
              <a:t>Kegagalan sistem atau aplikasi</a:t>
            </a:r>
            <a:endParaRPr lang="en-US" sz="1600" dirty="0"/>
          </a:p>
        </p:txBody>
      </p:sp>
      <p:sp>
        <p:nvSpPr>
          <p:cNvPr id="74" name="Shape 72"/>
          <p:cNvSpPr/>
          <p:nvPr/>
        </p:nvSpPr>
        <p:spPr>
          <a:xfrm>
            <a:off x="4377273" y="6193473"/>
            <a:ext cx="104279" cy="104279"/>
          </a:xfrm>
          <a:custGeom>
            <a:avLst/>
            <a:gdLst/>
            <a:ahLst/>
            <a:cxnLst/>
            <a:rect l="l" t="t" r="r" b="b"/>
            <a:pathLst>
              <a:path w="104279" h="104279">
                <a:moveTo>
                  <a:pt x="0" y="52140"/>
                </a:moveTo>
                <a:cubicBezTo>
                  <a:pt x="0" y="23363"/>
                  <a:pt x="23363" y="0"/>
                  <a:pt x="52140" y="0"/>
                </a:cubicBezTo>
                <a:cubicBezTo>
                  <a:pt x="80916" y="0"/>
                  <a:pt x="104279" y="23363"/>
                  <a:pt x="104279" y="52140"/>
                </a:cubicBezTo>
                <a:cubicBezTo>
                  <a:pt x="104279" y="80916"/>
                  <a:pt x="80916" y="104279"/>
                  <a:pt x="52140" y="104279"/>
                </a:cubicBezTo>
                <a:cubicBezTo>
                  <a:pt x="23363" y="104279"/>
                  <a:pt x="0" y="80916"/>
                  <a:pt x="0" y="52140"/>
                </a:cubicBezTo>
                <a:close/>
              </a:path>
            </a:pathLst>
          </a:custGeom>
          <a:solidFill>
            <a:srgbClr val="5E6D55"/>
          </a:solidFill>
          <a:ln/>
        </p:spPr>
      </p:sp>
      <p:sp>
        <p:nvSpPr>
          <p:cNvPr id="75" name="Text 73"/>
          <p:cNvSpPr/>
          <p:nvPr/>
        </p:nvSpPr>
        <p:spPr>
          <a:xfrm>
            <a:off x="4564107" y="6141334"/>
            <a:ext cx="1425152" cy="173799"/>
          </a:xfrm>
          <a:prstGeom prst="rect">
            <a:avLst/>
          </a:prstGeom>
          <a:noFill/>
          <a:ln/>
        </p:spPr>
        <p:txBody>
          <a:bodyPr wrap="square" lIns="0" tIns="0" rIns="0" bIns="0" rtlCol="0" anchor="ctr"/>
          <a:lstStyle/>
          <a:p>
            <a:pPr>
              <a:lnSpc>
                <a:spcPct val="120000"/>
              </a:lnSpc>
            </a:pPr>
            <a:r>
              <a:rPr lang="en-US" sz="958" dirty="0">
                <a:solidFill>
                  <a:srgbClr val="3D352E">
                    <a:alpha val="70000"/>
                  </a:srgbClr>
                </a:solidFill>
                <a:latin typeface="Liter" pitchFamily="34" charset="0"/>
                <a:ea typeface="Liter" pitchFamily="34" charset="-122"/>
                <a:cs typeface="Liter" pitchFamily="34" charset="-120"/>
              </a:rPr>
              <a:t>Overload informasi digital</a:t>
            </a:r>
            <a:endParaRPr lang="en-US" sz="1600" dirty="0"/>
          </a:p>
        </p:txBody>
      </p:sp>
      <p:sp>
        <p:nvSpPr>
          <p:cNvPr id="76" name="Shape 74"/>
          <p:cNvSpPr/>
          <p:nvPr/>
        </p:nvSpPr>
        <p:spPr>
          <a:xfrm>
            <a:off x="8102799" y="4316733"/>
            <a:ext cx="3736679" cy="2189867"/>
          </a:xfrm>
          <a:custGeom>
            <a:avLst/>
            <a:gdLst/>
            <a:ahLst/>
            <a:cxnLst/>
            <a:rect l="l" t="t" r="r" b="b"/>
            <a:pathLst>
              <a:path w="3736679" h="2189867">
                <a:moveTo>
                  <a:pt x="69528" y="0"/>
                </a:moveTo>
                <a:lnTo>
                  <a:pt x="3667150" y="0"/>
                </a:lnTo>
                <a:cubicBezTo>
                  <a:pt x="3705550" y="0"/>
                  <a:pt x="3736679" y="31129"/>
                  <a:pt x="3736679" y="69528"/>
                </a:cubicBezTo>
                <a:lnTo>
                  <a:pt x="3736679" y="2120339"/>
                </a:lnTo>
                <a:cubicBezTo>
                  <a:pt x="3736679" y="2158739"/>
                  <a:pt x="3705550" y="2189867"/>
                  <a:pt x="3667150" y="2189867"/>
                </a:cubicBezTo>
                <a:lnTo>
                  <a:pt x="69528" y="2189867"/>
                </a:lnTo>
                <a:cubicBezTo>
                  <a:pt x="31129" y="2189867"/>
                  <a:pt x="0" y="2158739"/>
                  <a:pt x="0" y="2120339"/>
                </a:cubicBezTo>
                <a:lnTo>
                  <a:pt x="0" y="69528"/>
                </a:lnTo>
                <a:cubicBezTo>
                  <a:pt x="0" y="31155"/>
                  <a:pt x="31155" y="0"/>
                  <a:pt x="69528" y="0"/>
                </a:cubicBezTo>
                <a:close/>
              </a:path>
            </a:pathLst>
          </a:custGeom>
          <a:solidFill>
            <a:srgbClr val="A95C48"/>
          </a:solidFill>
          <a:ln/>
        </p:spPr>
      </p:sp>
      <p:sp>
        <p:nvSpPr>
          <p:cNvPr id="77" name="Shape 75"/>
          <p:cNvSpPr/>
          <p:nvPr/>
        </p:nvSpPr>
        <p:spPr>
          <a:xfrm>
            <a:off x="8263563" y="4569751"/>
            <a:ext cx="173799" cy="173799"/>
          </a:xfrm>
          <a:custGeom>
            <a:avLst/>
            <a:gdLst/>
            <a:ahLst/>
            <a:cxnLst/>
            <a:rect l="l" t="t" r="r" b="b"/>
            <a:pathLst>
              <a:path w="173799" h="173799">
                <a:moveTo>
                  <a:pt x="86900" y="173799"/>
                </a:moveTo>
                <a:cubicBezTo>
                  <a:pt x="134861" y="173799"/>
                  <a:pt x="173799" y="134861"/>
                  <a:pt x="173799" y="86900"/>
                </a:cubicBezTo>
                <a:cubicBezTo>
                  <a:pt x="173799" y="38938"/>
                  <a:pt x="134861" y="0"/>
                  <a:pt x="86900" y="0"/>
                </a:cubicBezTo>
                <a:cubicBezTo>
                  <a:pt x="38938" y="0"/>
                  <a:pt x="0" y="38938"/>
                  <a:pt x="0" y="86900"/>
                </a:cubicBezTo>
                <a:cubicBezTo>
                  <a:pt x="0" y="134861"/>
                  <a:pt x="38938" y="173799"/>
                  <a:pt x="86900" y="173799"/>
                </a:cubicBezTo>
                <a:close/>
                <a:moveTo>
                  <a:pt x="86900" y="46165"/>
                </a:moveTo>
                <a:cubicBezTo>
                  <a:pt x="91414" y="46165"/>
                  <a:pt x="95046" y="49797"/>
                  <a:pt x="95046" y="54312"/>
                </a:cubicBezTo>
                <a:lnTo>
                  <a:pt x="95046" y="92331"/>
                </a:lnTo>
                <a:cubicBezTo>
                  <a:pt x="95046" y="96845"/>
                  <a:pt x="91414" y="100478"/>
                  <a:pt x="86900" y="100478"/>
                </a:cubicBezTo>
                <a:cubicBezTo>
                  <a:pt x="82385" y="100478"/>
                  <a:pt x="78753" y="96845"/>
                  <a:pt x="78753" y="92331"/>
                </a:cubicBezTo>
                <a:lnTo>
                  <a:pt x="78753" y="54312"/>
                </a:lnTo>
                <a:cubicBezTo>
                  <a:pt x="78753" y="49797"/>
                  <a:pt x="82385" y="46165"/>
                  <a:pt x="86900" y="46165"/>
                </a:cubicBezTo>
                <a:close/>
                <a:moveTo>
                  <a:pt x="77836" y="119487"/>
                </a:moveTo>
                <a:cubicBezTo>
                  <a:pt x="77630" y="116123"/>
                  <a:pt x="79308" y="112922"/>
                  <a:pt x="82192" y="111177"/>
                </a:cubicBezTo>
                <a:cubicBezTo>
                  <a:pt x="85076" y="109433"/>
                  <a:pt x="88689" y="109433"/>
                  <a:pt x="91573" y="111177"/>
                </a:cubicBezTo>
                <a:cubicBezTo>
                  <a:pt x="94457" y="112922"/>
                  <a:pt x="96135" y="116123"/>
                  <a:pt x="95929" y="119487"/>
                </a:cubicBezTo>
                <a:cubicBezTo>
                  <a:pt x="96135" y="122851"/>
                  <a:pt x="94457" y="126052"/>
                  <a:pt x="91573" y="127796"/>
                </a:cubicBezTo>
                <a:cubicBezTo>
                  <a:pt x="88689" y="129541"/>
                  <a:pt x="85076" y="129541"/>
                  <a:pt x="82192" y="127796"/>
                </a:cubicBezTo>
                <a:cubicBezTo>
                  <a:pt x="79308" y="126052"/>
                  <a:pt x="77630" y="122851"/>
                  <a:pt x="77836" y="119487"/>
                </a:cubicBezTo>
                <a:close/>
              </a:path>
            </a:pathLst>
          </a:custGeom>
          <a:solidFill>
            <a:srgbClr val="F8F6F2"/>
          </a:solidFill>
          <a:ln/>
        </p:spPr>
      </p:sp>
      <p:sp>
        <p:nvSpPr>
          <p:cNvPr id="78" name="Text 76"/>
          <p:cNvSpPr/>
          <p:nvPr/>
        </p:nvSpPr>
        <p:spPr>
          <a:xfrm>
            <a:off x="8459087" y="4534991"/>
            <a:ext cx="3328251" cy="243319"/>
          </a:xfrm>
          <a:prstGeom prst="rect">
            <a:avLst/>
          </a:prstGeom>
          <a:noFill/>
          <a:ln/>
        </p:spPr>
        <p:txBody>
          <a:bodyPr wrap="square" lIns="0" tIns="0" rIns="0" bIns="0" rtlCol="0" anchor="ctr"/>
          <a:lstStyle/>
          <a:p>
            <a:pPr>
              <a:lnSpc>
                <a:spcPct val="120000"/>
              </a:lnSpc>
            </a:pPr>
            <a:r>
              <a:rPr lang="en-US" sz="1369" b="1" dirty="0">
                <a:solidFill>
                  <a:srgbClr val="F8F6F2"/>
                </a:solidFill>
                <a:latin typeface="Liter" pitchFamily="34" charset="0"/>
                <a:ea typeface="Liter" pitchFamily="34" charset="-122"/>
                <a:cs typeface="Liter" pitchFamily="34" charset="-120"/>
              </a:rPr>
              <a:t>Dampak Hambatan</a:t>
            </a:r>
            <a:endParaRPr lang="en-US" sz="1600" dirty="0"/>
          </a:p>
        </p:txBody>
      </p:sp>
      <p:sp>
        <p:nvSpPr>
          <p:cNvPr id="79" name="Shape 77"/>
          <p:cNvSpPr/>
          <p:nvPr/>
        </p:nvSpPr>
        <p:spPr>
          <a:xfrm>
            <a:off x="8259218" y="4917349"/>
            <a:ext cx="139039" cy="139039"/>
          </a:xfrm>
          <a:custGeom>
            <a:avLst/>
            <a:gdLst/>
            <a:ahLst/>
            <a:cxnLst/>
            <a:rect l="l" t="t" r="r" b="b"/>
            <a:pathLst>
              <a:path w="139039" h="139039">
                <a:moveTo>
                  <a:pt x="69520" y="139039"/>
                </a:moveTo>
                <a:cubicBezTo>
                  <a:pt x="107889" y="139039"/>
                  <a:pt x="139039" y="107889"/>
                  <a:pt x="139039" y="69520"/>
                </a:cubicBezTo>
                <a:cubicBezTo>
                  <a:pt x="139039" y="31151"/>
                  <a:pt x="107889" y="0"/>
                  <a:pt x="69520" y="0"/>
                </a:cubicBezTo>
                <a:cubicBezTo>
                  <a:pt x="31151" y="0"/>
                  <a:pt x="0" y="31151"/>
                  <a:pt x="0" y="69520"/>
                </a:cubicBezTo>
                <a:cubicBezTo>
                  <a:pt x="0" y="107889"/>
                  <a:pt x="31151" y="139039"/>
                  <a:pt x="69520" y="139039"/>
                </a:cubicBezTo>
                <a:close/>
                <a:moveTo>
                  <a:pt x="45351" y="45351"/>
                </a:moveTo>
                <a:cubicBezTo>
                  <a:pt x="47903" y="42798"/>
                  <a:pt x="52031" y="42798"/>
                  <a:pt x="54557" y="45351"/>
                </a:cubicBezTo>
                <a:lnTo>
                  <a:pt x="69492" y="60287"/>
                </a:lnTo>
                <a:lnTo>
                  <a:pt x="84428" y="45351"/>
                </a:lnTo>
                <a:cubicBezTo>
                  <a:pt x="86981" y="42798"/>
                  <a:pt x="91109" y="42798"/>
                  <a:pt x="93634" y="45351"/>
                </a:cubicBezTo>
                <a:cubicBezTo>
                  <a:pt x="96160" y="47903"/>
                  <a:pt x="96187" y="52031"/>
                  <a:pt x="93634" y="54557"/>
                </a:cubicBezTo>
                <a:lnTo>
                  <a:pt x="78698" y="69492"/>
                </a:lnTo>
                <a:lnTo>
                  <a:pt x="93634" y="84428"/>
                </a:lnTo>
                <a:cubicBezTo>
                  <a:pt x="96187" y="86981"/>
                  <a:pt x="96187" y="91109"/>
                  <a:pt x="93634" y="93634"/>
                </a:cubicBezTo>
                <a:cubicBezTo>
                  <a:pt x="91082" y="96160"/>
                  <a:pt x="86954" y="96187"/>
                  <a:pt x="84428" y="93634"/>
                </a:cubicBezTo>
                <a:lnTo>
                  <a:pt x="69492" y="78698"/>
                </a:lnTo>
                <a:lnTo>
                  <a:pt x="54557" y="93634"/>
                </a:lnTo>
                <a:cubicBezTo>
                  <a:pt x="52004" y="96187"/>
                  <a:pt x="47876" y="96187"/>
                  <a:pt x="45351" y="93634"/>
                </a:cubicBezTo>
                <a:cubicBezTo>
                  <a:pt x="42825" y="91082"/>
                  <a:pt x="42798" y="86954"/>
                  <a:pt x="45351" y="84428"/>
                </a:cubicBezTo>
                <a:lnTo>
                  <a:pt x="60287" y="69492"/>
                </a:lnTo>
                <a:lnTo>
                  <a:pt x="45351" y="54557"/>
                </a:lnTo>
                <a:cubicBezTo>
                  <a:pt x="42798" y="52004"/>
                  <a:pt x="42798" y="47876"/>
                  <a:pt x="45351" y="45351"/>
                </a:cubicBezTo>
                <a:close/>
              </a:path>
            </a:pathLst>
          </a:custGeom>
          <a:solidFill>
            <a:srgbClr val="F8F6F2"/>
          </a:solidFill>
          <a:ln/>
        </p:spPr>
      </p:sp>
      <p:sp>
        <p:nvSpPr>
          <p:cNvPr id="80" name="Text 78"/>
          <p:cNvSpPr/>
          <p:nvPr/>
        </p:nvSpPr>
        <p:spPr>
          <a:xfrm>
            <a:off x="8519917" y="4882589"/>
            <a:ext cx="2302837" cy="225939"/>
          </a:xfrm>
          <a:prstGeom prst="rect">
            <a:avLst/>
          </a:prstGeom>
          <a:noFill/>
          <a:ln/>
        </p:spPr>
        <p:txBody>
          <a:bodyPr wrap="square" lIns="0" tIns="0" rIns="0" bIns="0" rtlCol="0" anchor="ctr"/>
          <a:lstStyle/>
          <a:p>
            <a:pPr>
              <a:lnSpc>
                <a:spcPct val="140000"/>
              </a:lnSpc>
            </a:pPr>
            <a:r>
              <a:rPr lang="en-US" sz="1095" dirty="0">
                <a:solidFill>
                  <a:srgbClr val="F8F6F2"/>
                </a:solidFill>
                <a:latin typeface="Liter" pitchFamily="34" charset="0"/>
                <a:ea typeface="Liter" pitchFamily="34" charset="-122"/>
                <a:cs typeface="Liter" pitchFamily="34" charset="-120"/>
              </a:rPr>
              <a:t>Miskomunikasi dan kesalahpahaman</a:t>
            </a:r>
            <a:endParaRPr lang="en-US" sz="1600" dirty="0"/>
          </a:p>
        </p:txBody>
      </p:sp>
      <p:sp>
        <p:nvSpPr>
          <p:cNvPr id="81" name="Shape 79"/>
          <p:cNvSpPr/>
          <p:nvPr/>
        </p:nvSpPr>
        <p:spPr>
          <a:xfrm>
            <a:off x="8259218" y="5212807"/>
            <a:ext cx="139039" cy="139039"/>
          </a:xfrm>
          <a:custGeom>
            <a:avLst/>
            <a:gdLst/>
            <a:ahLst/>
            <a:cxnLst/>
            <a:rect l="l" t="t" r="r" b="b"/>
            <a:pathLst>
              <a:path w="139039" h="139039">
                <a:moveTo>
                  <a:pt x="69520" y="139039"/>
                </a:moveTo>
                <a:cubicBezTo>
                  <a:pt x="107889" y="139039"/>
                  <a:pt x="139039" y="107889"/>
                  <a:pt x="139039" y="69520"/>
                </a:cubicBezTo>
                <a:cubicBezTo>
                  <a:pt x="139039" y="31151"/>
                  <a:pt x="107889" y="0"/>
                  <a:pt x="69520" y="0"/>
                </a:cubicBezTo>
                <a:cubicBezTo>
                  <a:pt x="31151" y="0"/>
                  <a:pt x="0" y="31151"/>
                  <a:pt x="0" y="69520"/>
                </a:cubicBezTo>
                <a:cubicBezTo>
                  <a:pt x="0" y="107889"/>
                  <a:pt x="31151" y="139039"/>
                  <a:pt x="69520" y="139039"/>
                </a:cubicBezTo>
                <a:close/>
                <a:moveTo>
                  <a:pt x="45351" y="45351"/>
                </a:moveTo>
                <a:cubicBezTo>
                  <a:pt x="47903" y="42798"/>
                  <a:pt x="52031" y="42798"/>
                  <a:pt x="54557" y="45351"/>
                </a:cubicBezTo>
                <a:lnTo>
                  <a:pt x="69492" y="60287"/>
                </a:lnTo>
                <a:lnTo>
                  <a:pt x="84428" y="45351"/>
                </a:lnTo>
                <a:cubicBezTo>
                  <a:pt x="86981" y="42798"/>
                  <a:pt x="91109" y="42798"/>
                  <a:pt x="93634" y="45351"/>
                </a:cubicBezTo>
                <a:cubicBezTo>
                  <a:pt x="96160" y="47903"/>
                  <a:pt x="96187" y="52031"/>
                  <a:pt x="93634" y="54557"/>
                </a:cubicBezTo>
                <a:lnTo>
                  <a:pt x="78698" y="69492"/>
                </a:lnTo>
                <a:lnTo>
                  <a:pt x="93634" y="84428"/>
                </a:lnTo>
                <a:cubicBezTo>
                  <a:pt x="96187" y="86981"/>
                  <a:pt x="96187" y="91109"/>
                  <a:pt x="93634" y="93634"/>
                </a:cubicBezTo>
                <a:cubicBezTo>
                  <a:pt x="91082" y="96160"/>
                  <a:pt x="86954" y="96187"/>
                  <a:pt x="84428" y="93634"/>
                </a:cubicBezTo>
                <a:lnTo>
                  <a:pt x="69492" y="78698"/>
                </a:lnTo>
                <a:lnTo>
                  <a:pt x="54557" y="93634"/>
                </a:lnTo>
                <a:cubicBezTo>
                  <a:pt x="52004" y="96187"/>
                  <a:pt x="47876" y="96187"/>
                  <a:pt x="45351" y="93634"/>
                </a:cubicBezTo>
                <a:cubicBezTo>
                  <a:pt x="42825" y="91082"/>
                  <a:pt x="42798" y="86954"/>
                  <a:pt x="45351" y="84428"/>
                </a:cubicBezTo>
                <a:lnTo>
                  <a:pt x="60287" y="69492"/>
                </a:lnTo>
                <a:lnTo>
                  <a:pt x="45351" y="54557"/>
                </a:lnTo>
                <a:cubicBezTo>
                  <a:pt x="42798" y="52004"/>
                  <a:pt x="42798" y="47876"/>
                  <a:pt x="45351" y="45351"/>
                </a:cubicBezTo>
                <a:close/>
              </a:path>
            </a:pathLst>
          </a:custGeom>
          <a:solidFill>
            <a:srgbClr val="F8F6F2"/>
          </a:solidFill>
          <a:ln/>
        </p:spPr>
      </p:sp>
      <p:sp>
        <p:nvSpPr>
          <p:cNvPr id="82" name="Text 80"/>
          <p:cNvSpPr/>
          <p:nvPr/>
        </p:nvSpPr>
        <p:spPr>
          <a:xfrm>
            <a:off x="8519917" y="5178048"/>
            <a:ext cx="1877029" cy="225939"/>
          </a:xfrm>
          <a:prstGeom prst="rect">
            <a:avLst/>
          </a:prstGeom>
          <a:noFill/>
          <a:ln/>
        </p:spPr>
        <p:txBody>
          <a:bodyPr wrap="square" lIns="0" tIns="0" rIns="0" bIns="0" rtlCol="0" anchor="ctr"/>
          <a:lstStyle/>
          <a:p>
            <a:pPr>
              <a:lnSpc>
                <a:spcPct val="140000"/>
              </a:lnSpc>
            </a:pPr>
            <a:r>
              <a:rPr lang="en-US" sz="1095" dirty="0">
                <a:solidFill>
                  <a:srgbClr val="F8F6F2"/>
                </a:solidFill>
                <a:latin typeface="Liter" pitchFamily="34" charset="0"/>
                <a:ea typeface="Liter" pitchFamily="34" charset="-122"/>
                <a:cs typeface="Liter" pitchFamily="34" charset="-120"/>
              </a:rPr>
              <a:t>Penurunan produktivitas kerja</a:t>
            </a:r>
            <a:endParaRPr lang="en-US" sz="1600" dirty="0"/>
          </a:p>
        </p:txBody>
      </p:sp>
      <p:sp>
        <p:nvSpPr>
          <p:cNvPr id="83" name="Shape 81"/>
          <p:cNvSpPr/>
          <p:nvPr/>
        </p:nvSpPr>
        <p:spPr>
          <a:xfrm>
            <a:off x="8259218" y="5508266"/>
            <a:ext cx="139039" cy="139039"/>
          </a:xfrm>
          <a:custGeom>
            <a:avLst/>
            <a:gdLst/>
            <a:ahLst/>
            <a:cxnLst/>
            <a:rect l="l" t="t" r="r" b="b"/>
            <a:pathLst>
              <a:path w="139039" h="139039">
                <a:moveTo>
                  <a:pt x="69520" y="139039"/>
                </a:moveTo>
                <a:cubicBezTo>
                  <a:pt x="107889" y="139039"/>
                  <a:pt x="139039" y="107889"/>
                  <a:pt x="139039" y="69520"/>
                </a:cubicBezTo>
                <a:cubicBezTo>
                  <a:pt x="139039" y="31151"/>
                  <a:pt x="107889" y="0"/>
                  <a:pt x="69520" y="0"/>
                </a:cubicBezTo>
                <a:cubicBezTo>
                  <a:pt x="31151" y="0"/>
                  <a:pt x="0" y="31151"/>
                  <a:pt x="0" y="69520"/>
                </a:cubicBezTo>
                <a:cubicBezTo>
                  <a:pt x="0" y="107889"/>
                  <a:pt x="31151" y="139039"/>
                  <a:pt x="69520" y="139039"/>
                </a:cubicBezTo>
                <a:close/>
                <a:moveTo>
                  <a:pt x="45351" y="45351"/>
                </a:moveTo>
                <a:cubicBezTo>
                  <a:pt x="47903" y="42798"/>
                  <a:pt x="52031" y="42798"/>
                  <a:pt x="54557" y="45351"/>
                </a:cubicBezTo>
                <a:lnTo>
                  <a:pt x="69492" y="60287"/>
                </a:lnTo>
                <a:lnTo>
                  <a:pt x="84428" y="45351"/>
                </a:lnTo>
                <a:cubicBezTo>
                  <a:pt x="86981" y="42798"/>
                  <a:pt x="91109" y="42798"/>
                  <a:pt x="93634" y="45351"/>
                </a:cubicBezTo>
                <a:cubicBezTo>
                  <a:pt x="96160" y="47903"/>
                  <a:pt x="96187" y="52031"/>
                  <a:pt x="93634" y="54557"/>
                </a:cubicBezTo>
                <a:lnTo>
                  <a:pt x="78698" y="69492"/>
                </a:lnTo>
                <a:lnTo>
                  <a:pt x="93634" y="84428"/>
                </a:lnTo>
                <a:cubicBezTo>
                  <a:pt x="96187" y="86981"/>
                  <a:pt x="96187" y="91109"/>
                  <a:pt x="93634" y="93634"/>
                </a:cubicBezTo>
                <a:cubicBezTo>
                  <a:pt x="91082" y="96160"/>
                  <a:pt x="86954" y="96187"/>
                  <a:pt x="84428" y="93634"/>
                </a:cubicBezTo>
                <a:lnTo>
                  <a:pt x="69492" y="78698"/>
                </a:lnTo>
                <a:lnTo>
                  <a:pt x="54557" y="93634"/>
                </a:lnTo>
                <a:cubicBezTo>
                  <a:pt x="52004" y="96187"/>
                  <a:pt x="47876" y="96187"/>
                  <a:pt x="45351" y="93634"/>
                </a:cubicBezTo>
                <a:cubicBezTo>
                  <a:pt x="42825" y="91082"/>
                  <a:pt x="42798" y="86954"/>
                  <a:pt x="45351" y="84428"/>
                </a:cubicBezTo>
                <a:lnTo>
                  <a:pt x="60287" y="69492"/>
                </a:lnTo>
                <a:lnTo>
                  <a:pt x="45351" y="54557"/>
                </a:lnTo>
                <a:cubicBezTo>
                  <a:pt x="42798" y="52004"/>
                  <a:pt x="42798" y="47876"/>
                  <a:pt x="45351" y="45351"/>
                </a:cubicBezTo>
                <a:close/>
              </a:path>
            </a:pathLst>
          </a:custGeom>
          <a:solidFill>
            <a:srgbClr val="F8F6F2"/>
          </a:solidFill>
          <a:ln/>
        </p:spPr>
      </p:sp>
      <p:sp>
        <p:nvSpPr>
          <p:cNvPr id="84" name="Text 82"/>
          <p:cNvSpPr/>
          <p:nvPr/>
        </p:nvSpPr>
        <p:spPr>
          <a:xfrm>
            <a:off x="8519917" y="5473506"/>
            <a:ext cx="1451222" cy="225939"/>
          </a:xfrm>
          <a:prstGeom prst="rect">
            <a:avLst/>
          </a:prstGeom>
          <a:noFill/>
          <a:ln/>
        </p:spPr>
        <p:txBody>
          <a:bodyPr wrap="square" lIns="0" tIns="0" rIns="0" bIns="0" rtlCol="0" anchor="ctr"/>
          <a:lstStyle/>
          <a:p>
            <a:pPr>
              <a:lnSpc>
                <a:spcPct val="140000"/>
              </a:lnSpc>
            </a:pPr>
            <a:r>
              <a:rPr lang="en-US" sz="1095" dirty="0">
                <a:solidFill>
                  <a:srgbClr val="F8F6F2"/>
                </a:solidFill>
                <a:latin typeface="Liter" pitchFamily="34" charset="0"/>
                <a:ea typeface="Liter" pitchFamily="34" charset="-122"/>
                <a:cs typeface="Liter" pitchFamily="34" charset="-120"/>
              </a:rPr>
              <a:t>Konflik antar karyawan</a:t>
            </a:r>
            <a:endParaRPr lang="en-US" sz="1600" dirty="0"/>
          </a:p>
        </p:txBody>
      </p:sp>
      <p:sp>
        <p:nvSpPr>
          <p:cNvPr id="85" name="Shape 83"/>
          <p:cNvSpPr/>
          <p:nvPr/>
        </p:nvSpPr>
        <p:spPr>
          <a:xfrm>
            <a:off x="8259218" y="5803724"/>
            <a:ext cx="139039" cy="139039"/>
          </a:xfrm>
          <a:custGeom>
            <a:avLst/>
            <a:gdLst/>
            <a:ahLst/>
            <a:cxnLst/>
            <a:rect l="l" t="t" r="r" b="b"/>
            <a:pathLst>
              <a:path w="139039" h="139039">
                <a:moveTo>
                  <a:pt x="69520" y="139039"/>
                </a:moveTo>
                <a:cubicBezTo>
                  <a:pt x="107889" y="139039"/>
                  <a:pt x="139039" y="107889"/>
                  <a:pt x="139039" y="69520"/>
                </a:cubicBezTo>
                <a:cubicBezTo>
                  <a:pt x="139039" y="31151"/>
                  <a:pt x="107889" y="0"/>
                  <a:pt x="69520" y="0"/>
                </a:cubicBezTo>
                <a:cubicBezTo>
                  <a:pt x="31151" y="0"/>
                  <a:pt x="0" y="31151"/>
                  <a:pt x="0" y="69520"/>
                </a:cubicBezTo>
                <a:cubicBezTo>
                  <a:pt x="0" y="107889"/>
                  <a:pt x="31151" y="139039"/>
                  <a:pt x="69520" y="139039"/>
                </a:cubicBezTo>
                <a:close/>
                <a:moveTo>
                  <a:pt x="45351" y="45351"/>
                </a:moveTo>
                <a:cubicBezTo>
                  <a:pt x="47903" y="42798"/>
                  <a:pt x="52031" y="42798"/>
                  <a:pt x="54557" y="45351"/>
                </a:cubicBezTo>
                <a:lnTo>
                  <a:pt x="69492" y="60287"/>
                </a:lnTo>
                <a:lnTo>
                  <a:pt x="84428" y="45351"/>
                </a:lnTo>
                <a:cubicBezTo>
                  <a:pt x="86981" y="42798"/>
                  <a:pt x="91109" y="42798"/>
                  <a:pt x="93634" y="45351"/>
                </a:cubicBezTo>
                <a:cubicBezTo>
                  <a:pt x="96160" y="47903"/>
                  <a:pt x="96187" y="52031"/>
                  <a:pt x="93634" y="54557"/>
                </a:cubicBezTo>
                <a:lnTo>
                  <a:pt x="78698" y="69492"/>
                </a:lnTo>
                <a:lnTo>
                  <a:pt x="93634" y="84428"/>
                </a:lnTo>
                <a:cubicBezTo>
                  <a:pt x="96187" y="86981"/>
                  <a:pt x="96187" y="91109"/>
                  <a:pt x="93634" y="93634"/>
                </a:cubicBezTo>
                <a:cubicBezTo>
                  <a:pt x="91082" y="96160"/>
                  <a:pt x="86954" y="96187"/>
                  <a:pt x="84428" y="93634"/>
                </a:cubicBezTo>
                <a:lnTo>
                  <a:pt x="69492" y="78698"/>
                </a:lnTo>
                <a:lnTo>
                  <a:pt x="54557" y="93634"/>
                </a:lnTo>
                <a:cubicBezTo>
                  <a:pt x="52004" y="96187"/>
                  <a:pt x="47876" y="96187"/>
                  <a:pt x="45351" y="93634"/>
                </a:cubicBezTo>
                <a:cubicBezTo>
                  <a:pt x="42825" y="91082"/>
                  <a:pt x="42798" y="86954"/>
                  <a:pt x="45351" y="84428"/>
                </a:cubicBezTo>
                <a:lnTo>
                  <a:pt x="60287" y="69492"/>
                </a:lnTo>
                <a:lnTo>
                  <a:pt x="45351" y="54557"/>
                </a:lnTo>
                <a:cubicBezTo>
                  <a:pt x="42798" y="52004"/>
                  <a:pt x="42798" y="47876"/>
                  <a:pt x="45351" y="45351"/>
                </a:cubicBezTo>
                <a:close/>
              </a:path>
            </a:pathLst>
          </a:custGeom>
          <a:solidFill>
            <a:srgbClr val="F8F6F2"/>
          </a:solidFill>
          <a:ln/>
        </p:spPr>
      </p:sp>
      <p:sp>
        <p:nvSpPr>
          <p:cNvPr id="86" name="Text 84"/>
          <p:cNvSpPr/>
          <p:nvPr/>
        </p:nvSpPr>
        <p:spPr>
          <a:xfrm>
            <a:off x="8519917" y="5768964"/>
            <a:ext cx="1651091" cy="225939"/>
          </a:xfrm>
          <a:prstGeom prst="rect">
            <a:avLst/>
          </a:prstGeom>
          <a:noFill/>
          <a:ln/>
        </p:spPr>
        <p:txBody>
          <a:bodyPr wrap="square" lIns="0" tIns="0" rIns="0" bIns="0" rtlCol="0" anchor="ctr"/>
          <a:lstStyle/>
          <a:p>
            <a:pPr>
              <a:lnSpc>
                <a:spcPct val="140000"/>
              </a:lnSpc>
            </a:pPr>
            <a:r>
              <a:rPr lang="en-US" sz="1095" dirty="0">
                <a:solidFill>
                  <a:srgbClr val="F8F6F2"/>
                </a:solidFill>
                <a:latin typeface="Liter" pitchFamily="34" charset="0"/>
                <a:ea typeface="Liter" pitchFamily="34" charset="-122"/>
                <a:cs typeface="Liter" pitchFamily="34" charset="-120"/>
              </a:rPr>
              <a:t>Kehilangan peluang bisnis</a:t>
            </a:r>
            <a:endParaRPr lang="en-US" sz="1600" dirty="0"/>
          </a:p>
        </p:txBody>
      </p:sp>
      <p:sp>
        <p:nvSpPr>
          <p:cNvPr id="87" name="Shape 85"/>
          <p:cNvSpPr/>
          <p:nvPr/>
        </p:nvSpPr>
        <p:spPr>
          <a:xfrm>
            <a:off x="8259218" y="6099182"/>
            <a:ext cx="139039" cy="139039"/>
          </a:xfrm>
          <a:custGeom>
            <a:avLst/>
            <a:gdLst/>
            <a:ahLst/>
            <a:cxnLst/>
            <a:rect l="l" t="t" r="r" b="b"/>
            <a:pathLst>
              <a:path w="139039" h="139039">
                <a:moveTo>
                  <a:pt x="69520" y="139039"/>
                </a:moveTo>
                <a:cubicBezTo>
                  <a:pt x="107889" y="139039"/>
                  <a:pt x="139039" y="107889"/>
                  <a:pt x="139039" y="69520"/>
                </a:cubicBezTo>
                <a:cubicBezTo>
                  <a:pt x="139039" y="31151"/>
                  <a:pt x="107889" y="0"/>
                  <a:pt x="69520" y="0"/>
                </a:cubicBezTo>
                <a:cubicBezTo>
                  <a:pt x="31151" y="0"/>
                  <a:pt x="0" y="31151"/>
                  <a:pt x="0" y="69520"/>
                </a:cubicBezTo>
                <a:cubicBezTo>
                  <a:pt x="0" y="107889"/>
                  <a:pt x="31151" y="139039"/>
                  <a:pt x="69520" y="139039"/>
                </a:cubicBezTo>
                <a:close/>
                <a:moveTo>
                  <a:pt x="45351" y="45351"/>
                </a:moveTo>
                <a:cubicBezTo>
                  <a:pt x="47903" y="42798"/>
                  <a:pt x="52031" y="42798"/>
                  <a:pt x="54557" y="45351"/>
                </a:cubicBezTo>
                <a:lnTo>
                  <a:pt x="69492" y="60287"/>
                </a:lnTo>
                <a:lnTo>
                  <a:pt x="84428" y="45351"/>
                </a:lnTo>
                <a:cubicBezTo>
                  <a:pt x="86981" y="42798"/>
                  <a:pt x="91109" y="42798"/>
                  <a:pt x="93634" y="45351"/>
                </a:cubicBezTo>
                <a:cubicBezTo>
                  <a:pt x="96160" y="47903"/>
                  <a:pt x="96187" y="52031"/>
                  <a:pt x="93634" y="54557"/>
                </a:cubicBezTo>
                <a:lnTo>
                  <a:pt x="78698" y="69492"/>
                </a:lnTo>
                <a:lnTo>
                  <a:pt x="93634" y="84428"/>
                </a:lnTo>
                <a:cubicBezTo>
                  <a:pt x="96187" y="86981"/>
                  <a:pt x="96187" y="91109"/>
                  <a:pt x="93634" y="93634"/>
                </a:cubicBezTo>
                <a:cubicBezTo>
                  <a:pt x="91082" y="96160"/>
                  <a:pt x="86954" y="96187"/>
                  <a:pt x="84428" y="93634"/>
                </a:cubicBezTo>
                <a:lnTo>
                  <a:pt x="69492" y="78698"/>
                </a:lnTo>
                <a:lnTo>
                  <a:pt x="54557" y="93634"/>
                </a:lnTo>
                <a:cubicBezTo>
                  <a:pt x="52004" y="96187"/>
                  <a:pt x="47876" y="96187"/>
                  <a:pt x="45351" y="93634"/>
                </a:cubicBezTo>
                <a:cubicBezTo>
                  <a:pt x="42825" y="91082"/>
                  <a:pt x="42798" y="86954"/>
                  <a:pt x="45351" y="84428"/>
                </a:cubicBezTo>
                <a:lnTo>
                  <a:pt x="60287" y="69492"/>
                </a:lnTo>
                <a:lnTo>
                  <a:pt x="45351" y="54557"/>
                </a:lnTo>
                <a:cubicBezTo>
                  <a:pt x="42798" y="52004"/>
                  <a:pt x="42798" y="47876"/>
                  <a:pt x="45351" y="45351"/>
                </a:cubicBezTo>
                <a:close/>
              </a:path>
            </a:pathLst>
          </a:custGeom>
          <a:solidFill>
            <a:srgbClr val="F8F6F2"/>
          </a:solidFill>
          <a:ln/>
        </p:spPr>
      </p:sp>
      <p:sp>
        <p:nvSpPr>
          <p:cNvPr id="88" name="Text 86"/>
          <p:cNvSpPr/>
          <p:nvPr/>
        </p:nvSpPr>
        <p:spPr>
          <a:xfrm>
            <a:off x="8519917" y="6064423"/>
            <a:ext cx="2476636" cy="225939"/>
          </a:xfrm>
          <a:prstGeom prst="rect">
            <a:avLst/>
          </a:prstGeom>
          <a:noFill/>
          <a:ln/>
        </p:spPr>
        <p:txBody>
          <a:bodyPr wrap="square" lIns="0" tIns="0" rIns="0" bIns="0" rtlCol="0" anchor="ctr"/>
          <a:lstStyle/>
          <a:p>
            <a:pPr>
              <a:lnSpc>
                <a:spcPct val="140000"/>
              </a:lnSpc>
            </a:pPr>
            <a:r>
              <a:rPr lang="en-US" sz="1095" dirty="0">
                <a:solidFill>
                  <a:srgbClr val="F8F6F2"/>
                </a:solidFill>
                <a:latin typeface="Liter" pitchFamily="34" charset="0"/>
                <a:ea typeface="Liter" pitchFamily="34" charset="-122"/>
                <a:cs typeface="Liter" pitchFamily="34" charset="-120"/>
              </a:rPr>
              <a:t>Menurunnya morale dan kepuasan kerja</a:t>
            </a:r>
            <a:endParaRPr lang="en-US" sz="1600" dirty="0"/>
          </a:p>
        </p:txBody>
      </p:sp>
    </p:spTree>
  </p:cSld>
  <p:clrMapOvr>
    <a:masterClrMapping/>
  </p:clrMapOvr>
  <p:transition>
    <p:fade/>
  </p:transition>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8F6F2"/>
        </a:solidFill>
        <a:effectLst/>
      </p:bgPr>
    </p:bg>
    <p:spTree>
      <p:nvGrpSpPr>
        <p:cNvPr id="1" name=""/>
        <p:cNvGrpSpPr/>
        <p:nvPr/>
      </p:nvGrpSpPr>
      <p:grpSpPr>
        <a:xfrm>
          <a:off x="0" y="0"/>
          <a:ext cx="0" cy="0"/>
          <a:chOff x="0" y="0"/>
          <a:chExt cx="0" cy="0"/>
        </a:xfrm>
      </p:grpSpPr>
      <p:sp>
        <p:nvSpPr>
          <p:cNvPr id="2" name="Text 0"/>
          <p:cNvSpPr/>
          <p:nvPr/>
        </p:nvSpPr>
        <p:spPr>
          <a:xfrm>
            <a:off x="349341" y="349341"/>
            <a:ext cx="11563186" cy="209605"/>
          </a:xfrm>
          <a:prstGeom prst="rect">
            <a:avLst/>
          </a:prstGeom>
          <a:noFill/>
          <a:ln/>
        </p:spPr>
        <p:txBody>
          <a:bodyPr wrap="square" lIns="0" tIns="0" rIns="0" bIns="0" rtlCol="0" anchor="ctr"/>
          <a:lstStyle/>
          <a:p>
            <a:pPr>
              <a:lnSpc>
                <a:spcPct val="130000"/>
              </a:lnSpc>
            </a:pPr>
            <a:r>
              <a:rPr lang="en-US" sz="1100" b="1" kern="0" spc="110" dirty="0">
                <a:solidFill>
                  <a:srgbClr val="5E6D55"/>
                </a:solidFill>
                <a:latin typeface="Liter" pitchFamily="34" charset="0"/>
                <a:ea typeface="Liter" pitchFamily="34" charset="-122"/>
                <a:cs typeface="Liter" pitchFamily="34" charset="-120"/>
              </a:rPr>
              <a:t>BAB 05 • HAMBATAN KOMUNIKASI</a:t>
            </a:r>
            <a:endParaRPr lang="en-US" sz="1600" dirty="0"/>
          </a:p>
        </p:txBody>
      </p:sp>
      <p:sp>
        <p:nvSpPr>
          <p:cNvPr id="3" name="Text 1"/>
          <p:cNvSpPr/>
          <p:nvPr/>
        </p:nvSpPr>
        <p:spPr>
          <a:xfrm>
            <a:off x="349341" y="628814"/>
            <a:ext cx="11702923" cy="419209"/>
          </a:xfrm>
          <a:prstGeom prst="rect">
            <a:avLst/>
          </a:prstGeom>
          <a:noFill/>
          <a:ln/>
        </p:spPr>
        <p:txBody>
          <a:bodyPr wrap="square" lIns="0" tIns="0" rIns="0" bIns="0" rtlCol="0" anchor="ctr"/>
          <a:lstStyle/>
          <a:p>
            <a:pPr>
              <a:lnSpc>
                <a:spcPct val="80000"/>
              </a:lnSpc>
            </a:pPr>
            <a:r>
              <a:rPr lang="en-US" sz="3301" b="1" dirty="0">
                <a:solidFill>
                  <a:srgbClr val="3D352E"/>
                </a:solidFill>
                <a:latin typeface="Liter" pitchFamily="34" charset="0"/>
                <a:ea typeface="Liter" pitchFamily="34" charset="-122"/>
                <a:cs typeface="Liter" pitchFamily="34" charset="-120"/>
              </a:rPr>
              <a:t>8 Strategi Mengatasi Hambatan Komunikasi</a:t>
            </a:r>
            <a:endParaRPr lang="en-US" sz="1600" dirty="0"/>
          </a:p>
        </p:txBody>
      </p:sp>
      <p:sp>
        <p:nvSpPr>
          <p:cNvPr id="4" name="Shape 2"/>
          <p:cNvSpPr/>
          <p:nvPr/>
        </p:nvSpPr>
        <p:spPr>
          <a:xfrm>
            <a:off x="349341" y="1152825"/>
            <a:ext cx="1117891" cy="52401"/>
          </a:xfrm>
          <a:custGeom>
            <a:avLst/>
            <a:gdLst/>
            <a:ahLst/>
            <a:cxnLst/>
            <a:rect l="l" t="t" r="r" b="b"/>
            <a:pathLst>
              <a:path w="1117891" h="52401">
                <a:moveTo>
                  <a:pt x="0" y="0"/>
                </a:moveTo>
                <a:lnTo>
                  <a:pt x="1117891" y="0"/>
                </a:lnTo>
                <a:lnTo>
                  <a:pt x="1117891" y="52401"/>
                </a:lnTo>
                <a:lnTo>
                  <a:pt x="0" y="52401"/>
                </a:lnTo>
                <a:lnTo>
                  <a:pt x="0" y="0"/>
                </a:lnTo>
                <a:close/>
              </a:path>
            </a:pathLst>
          </a:custGeom>
          <a:solidFill>
            <a:srgbClr val="5E6D55"/>
          </a:solidFill>
          <a:ln/>
        </p:spPr>
      </p:sp>
      <p:sp>
        <p:nvSpPr>
          <p:cNvPr id="5" name="Text 3"/>
          <p:cNvSpPr/>
          <p:nvPr/>
        </p:nvSpPr>
        <p:spPr>
          <a:xfrm>
            <a:off x="349341" y="1344963"/>
            <a:ext cx="11571920" cy="253272"/>
          </a:xfrm>
          <a:prstGeom prst="rect">
            <a:avLst/>
          </a:prstGeom>
          <a:noFill/>
          <a:ln/>
        </p:spPr>
        <p:txBody>
          <a:bodyPr wrap="square" lIns="0" tIns="0" rIns="0" bIns="0" rtlCol="0" anchor="ctr"/>
          <a:lstStyle/>
          <a:p>
            <a:pPr>
              <a:lnSpc>
                <a:spcPct val="140000"/>
              </a:lnSpc>
            </a:pPr>
            <a:r>
              <a:rPr lang="en-US" sz="1238" dirty="0">
                <a:solidFill>
                  <a:srgbClr val="3D352E">
                    <a:alpha val="80000"/>
                  </a:srgbClr>
                </a:solidFill>
                <a:latin typeface="Liter" pitchFamily="34" charset="0"/>
                <a:ea typeface="Liter" pitchFamily="34" charset="-122"/>
                <a:cs typeface="Liter" pitchFamily="34" charset="-120"/>
              </a:rPr>
              <a:t>Mengatasi hambatan komunikasi memerlukan pendekatan sistematis dan komitmen dari semua pihak. Berikut adalah strategi praktis yang dapat diterapkan:</a:t>
            </a:r>
            <a:endParaRPr lang="en-US" sz="1600" dirty="0"/>
          </a:p>
        </p:txBody>
      </p:sp>
      <p:sp>
        <p:nvSpPr>
          <p:cNvPr id="6" name="Shape 4"/>
          <p:cNvSpPr/>
          <p:nvPr/>
        </p:nvSpPr>
        <p:spPr>
          <a:xfrm>
            <a:off x="366662" y="1740155"/>
            <a:ext cx="2750915" cy="2358052"/>
          </a:xfrm>
          <a:custGeom>
            <a:avLst/>
            <a:gdLst/>
            <a:ahLst/>
            <a:cxnLst/>
            <a:rect l="l" t="t" r="r" b="b"/>
            <a:pathLst>
              <a:path w="2750915" h="2358052">
                <a:moveTo>
                  <a:pt x="34643" y="0"/>
                </a:moveTo>
                <a:lnTo>
                  <a:pt x="2681046" y="0"/>
                </a:lnTo>
                <a:cubicBezTo>
                  <a:pt x="2719633" y="0"/>
                  <a:pt x="2750915" y="31281"/>
                  <a:pt x="2750915" y="69869"/>
                </a:cubicBezTo>
                <a:lnTo>
                  <a:pt x="2750915" y="2288183"/>
                </a:lnTo>
                <a:cubicBezTo>
                  <a:pt x="2750915" y="2326770"/>
                  <a:pt x="2719633" y="2358052"/>
                  <a:pt x="2681046" y="2358052"/>
                </a:cubicBezTo>
                <a:lnTo>
                  <a:pt x="34643" y="2358052"/>
                </a:lnTo>
                <a:cubicBezTo>
                  <a:pt x="15510" y="2358052"/>
                  <a:pt x="0" y="2342541"/>
                  <a:pt x="0" y="2323409"/>
                </a:cubicBezTo>
                <a:lnTo>
                  <a:pt x="0" y="34643"/>
                </a:lnTo>
                <a:cubicBezTo>
                  <a:pt x="0" y="15523"/>
                  <a:pt x="15523" y="0"/>
                  <a:pt x="34643" y="0"/>
                </a:cubicBezTo>
                <a:close/>
              </a:path>
            </a:pathLst>
          </a:custGeom>
          <a:solidFill>
            <a:srgbClr val="FFFFFF"/>
          </a:solidFill>
          <a:ln/>
          <a:effectLst>
            <a:outerShdw blurRad="52401" dist="34934" dir="5400000" algn="bl" rotWithShape="0">
              <a:srgbClr val="000000">
                <a:alpha val="10196"/>
              </a:srgbClr>
            </a:outerShdw>
          </a:effectLst>
        </p:spPr>
      </p:sp>
      <p:sp>
        <p:nvSpPr>
          <p:cNvPr id="7" name="Shape 5"/>
          <p:cNvSpPr/>
          <p:nvPr/>
        </p:nvSpPr>
        <p:spPr>
          <a:xfrm>
            <a:off x="366662" y="1740155"/>
            <a:ext cx="34643" cy="2358052"/>
          </a:xfrm>
          <a:custGeom>
            <a:avLst/>
            <a:gdLst/>
            <a:ahLst/>
            <a:cxnLst/>
            <a:rect l="l" t="t" r="r" b="b"/>
            <a:pathLst>
              <a:path w="34643" h="2358052">
                <a:moveTo>
                  <a:pt x="34643" y="0"/>
                </a:moveTo>
                <a:lnTo>
                  <a:pt x="34643" y="0"/>
                </a:lnTo>
                <a:lnTo>
                  <a:pt x="34643" y="2358052"/>
                </a:lnTo>
                <a:lnTo>
                  <a:pt x="34643" y="2358052"/>
                </a:lnTo>
                <a:cubicBezTo>
                  <a:pt x="15510" y="2358052"/>
                  <a:pt x="0" y="2342541"/>
                  <a:pt x="0" y="2323409"/>
                </a:cubicBezTo>
                <a:lnTo>
                  <a:pt x="0" y="34643"/>
                </a:lnTo>
                <a:cubicBezTo>
                  <a:pt x="0" y="15523"/>
                  <a:pt x="15523" y="0"/>
                  <a:pt x="34643" y="0"/>
                </a:cubicBezTo>
                <a:close/>
              </a:path>
            </a:pathLst>
          </a:custGeom>
          <a:solidFill>
            <a:srgbClr val="A95C48"/>
          </a:solidFill>
          <a:ln/>
        </p:spPr>
      </p:sp>
      <p:sp>
        <p:nvSpPr>
          <p:cNvPr id="8" name="Shape 6"/>
          <p:cNvSpPr/>
          <p:nvPr/>
        </p:nvSpPr>
        <p:spPr>
          <a:xfrm>
            <a:off x="523720" y="1879891"/>
            <a:ext cx="419209" cy="419209"/>
          </a:xfrm>
          <a:custGeom>
            <a:avLst/>
            <a:gdLst/>
            <a:ahLst/>
            <a:cxnLst/>
            <a:rect l="l" t="t" r="r" b="b"/>
            <a:pathLst>
              <a:path w="419209" h="419209">
                <a:moveTo>
                  <a:pt x="209605" y="0"/>
                </a:moveTo>
                <a:lnTo>
                  <a:pt x="209605" y="0"/>
                </a:lnTo>
                <a:cubicBezTo>
                  <a:pt x="325289" y="0"/>
                  <a:pt x="419209" y="93921"/>
                  <a:pt x="419209" y="209605"/>
                </a:cubicBezTo>
                <a:lnTo>
                  <a:pt x="419209" y="209605"/>
                </a:lnTo>
                <a:cubicBezTo>
                  <a:pt x="419209" y="325289"/>
                  <a:pt x="325289" y="419209"/>
                  <a:pt x="209605" y="419209"/>
                </a:cubicBezTo>
                <a:lnTo>
                  <a:pt x="209605" y="419209"/>
                </a:lnTo>
                <a:cubicBezTo>
                  <a:pt x="93921" y="419209"/>
                  <a:pt x="0" y="325289"/>
                  <a:pt x="0" y="209605"/>
                </a:cubicBezTo>
                <a:lnTo>
                  <a:pt x="0" y="209605"/>
                </a:lnTo>
                <a:cubicBezTo>
                  <a:pt x="0" y="93921"/>
                  <a:pt x="93921" y="0"/>
                  <a:pt x="209605" y="0"/>
                </a:cubicBezTo>
                <a:close/>
              </a:path>
            </a:pathLst>
          </a:custGeom>
          <a:solidFill>
            <a:srgbClr val="A95C48"/>
          </a:solidFill>
          <a:ln/>
        </p:spPr>
      </p:sp>
      <p:sp>
        <p:nvSpPr>
          <p:cNvPr id="9" name="Text 7"/>
          <p:cNvSpPr/>
          <p:nvPr/>
        </p:nvSpPr>
        <p:spPr>
          <a:xfrm>
            <a:off x="480053" y="1879891"/>
            <a:ext cx="506544" cy="419209"/>
          </a:xfrm>
          <a:prstGeom prst="rect">
            <a:avLst/>
          </a:prstGeom>
          <a:noFill/>
          <a:ln/>
        </p:spPr>
        <p:txBody>
          <a:bodyPr wrap="square" lIns="0" tIns="0" rIns="0" bIns="0" rtlCol="0" anchor="ctr"/>
          <a:lstStyle/>
          <a:p>
            <a:pPr algn="ctr">
              <a:lnSpc>
                <a:spcPct val="120000"/>
              </a:lnSpc>
            </a:pPr>
            <a:r>
              <a:rPr lang="en-US" sz="1375" b="1" dirty="0">
                <a:solidFill>
                  <a:srgbClr val="FFFFFF"/>
                </a:solidFill>
                <a:latin typeface="Liter" pitchFamily="34" charset="0"/>
                <a:ea typeface="Liter" pitchFamily="34" charset="-122"/>
                <a:cs typeface="Liter" pitchFamily="34" charset="-120"/>
              </a:rPr>
              <a:t>1</a:t>
            </a:r>
            <a:endParaRPr lang="en-US" sz="1600" dirty="0"/>
          </a:p>
        </p:txBody>
      </p:sp>
      <p:sp>
        <p:nvSpPr>
          <p:cNvPr id="10" name="Text 8"/>
          <p:cNvSpPr/>
          <p:nvPr/>
        </p:nvSpPr>
        <p:spPr>
          <a:xfrm>
            <a:off x="1047732" y="1967226"/>
            <a:ext cx="1248894" cy="244539"/>
          </a:xfrm>
          <a:prstGeom prst="rect">
            <a:avLst/>
          </a:prstGeom>
          <a:noFill/>
          <a:ln/>
        </p:spPr>
        <p:txBody>
          <a:bodyPr wrap="square" lIns="0" tIns="0" rIns="0" bIns="0" rtlCol="0" anchor="ctr"/>
          <a:lstStyle/>
          <a:p>
            <a:pPr>
              <a:lnSpc>
                <a:spcPct val="130000"/>
              </a:lnSpc>
            </a:pPr>
            <a:r>
              <a:rPr lang="en-US" sz="1238" b="1" dirty="0">
                <a:solidFill>
                  <a:srgbClr val="3D352E"/>
                </a:solidFill>
                <a:latin typeface="Liter" pitchFamily="34" charset="0"/>
                <a:ea typeface="Liter" pitchFamily="34" charset="-122"/>
                <a:cs typeface="Liter" pitchFamily="34" charset="-120"/>
              </a:rPr>
              <a:t>Teknologi Tepat</a:t>
            </a:r>
            <a:endParaRPr lang="en-US" sz="1600" dirty="0"/>
          </a:p>
        </p:txBody>
      </p:sp>
      <p:sp>
        <p:nvSpPr>
          <p:cNvPr id="11" name="Text 9"/>
          <p:cNvSpPr/>
          <p:nvPr/>
        </p:nvSpPr>
        <p:spPr>
          <a:xfrm>
            <a:off x="523720" y="2403903"/>
            <a:ext cx="2523989" cy="1135358"/>
          </a:xfrm>
          <a:prstGeom prst="rect">
            <a:avLst/>
          </a:prstGeom>
          <a:noFill/>
          <a:ln/>
        </p:spPr>
        <p:txBody>
          <a:bodyPr wrap="square" lIns="0" tIns="0" rIns="0" bIns="0" rtlCol="0" anchor="ctr"/>
          <a:lstStyle/>
          <a:p>
            <a:pPr>
              <a:lnSpc>
                <a:spcPct val="140000"/>
              </a:lnSpc>
            </a:pPr>
            <a:r>
              <a:rPr lang="en-US" sz="1100" dirty="0">
                <a:solidFill>
                  <a:srgbClr val="3D352E">
                    <a:alpha val="70000"/>
                  </a:srgbClr>
                </a:solidFill>
                <a:latin typeface="Liter" pitchFamily="34" charset="0"/>
                <a:ea typeface="Liter" pitchFamily="34" charset="-122"/>
                <a:cs typeface="Liter" pitchFamily="34" charset="-120"/>
              </a:rPr>
              <a:t>Pilih dan gunakan alat komunikasi yang sesuai dengan kebutuhan. Manfaatkan fitur modern seperti terjemahan otomatis untuk mengatasi hambatan bahasa.</a:t>
            </a:r>
            <a:endParaRPr lang="en-US" sz="1600" dirty="0"/>
          </a:p>
        </p:txBody>
      </p:sp>
      <p:sp>
        <p:nvSpPr>
          <p:cNvPr id="12" name="Shape 10"/>
          <p:cNvSpPr/>
          <p:nvPr/>
        </p:nvSpPr>
        <p:spPr>
          <a:xfrm>
            <a:off x="523720" y="3644063"/>
            <a:ext cx="2454120" cy="314407"/>
          </a:xfrm>
          <a:custGeom>
            <a:avLst/>
            <a:gdLst/>
            <a:ahLst/>
            <a:cxnLst/>
            <a:rect l="l" t="t" r="r" b="b"/>
            <a:pathLst>
              <a:path w="2454120" h="314407">
                <a:moveTo>
                  <a:pt x="34934" y="0"/>
                </a:moveTo>
                <a:lnTo>
                  <a:pt x="2419187" y="0"/>
                </a:lnTo>
                <a:cubicBezTo>
                  <a:pt x="2438480" y="0"/>
                  <a:pt x="2454120" y="15640"/>
                  <a:pt x="2454120" y="34934"/>
                </a:cubicBezTo>
                <a:lnTo>
                  <a:pt x="2454120" y="279473"/>
                </a:lnTo>
                <a:cubicBezTo>
                  <a:pt x="2454120" y="298767"/>
                  <a:pt x="2438480" y="314407"/>
                  <a:pt x="2419187" y="314407"/>
                </a:cubicBezTo>
                <a:lnTo>
                  <a:pt x="34934" y="314407"/>
                </a:lnTo>
                <a:cubicBezTo>
                  <a:pt x="15640" y="314407"/>
                  <a:pt x="0" y="298767"/>
                  <a:pt x="0" y="279473"/>
                </a:cubicBezTo>
                <a:lnTo>
                  <a:pt x="0" y="34934"/>
                </a:lnTo>
                <a:cubicBezTo>
                  <a:pt x="0" y="15640"/>
                  <a:pt x="15640" y="0"/>
                  <a:pt x="34934" y="0"/>
                </a:cubicBezTo>
                <a:close/>
              </a:path>
            </a:pathLst>
          </a:custGeom>
          <a:solidFill>
            <a:srgbClr val="F8F6F2"/>
          </a:solidFill>
          <a:ln/>
        </p:spPr>
      </p:sp>
      <p:sp>
        <p:nvSpPr>
          <p:cNvPr id="13" name="Shape 11"/>
          <p:cNvSpPr/>
          <p:nvPr/>
        </p:nvSpPr>
        <p:spPr>
          <a:xfrm>
            <a:off x="603414" y="3735185"/>
            <a:ext cx="137553" cy="122269"/>
          </a:xfrm>
          <a:custGeom>
            <a:avLst/>
            <a:gdLst/>
            <a:ahLst/>
            <a:cxnLst/>
            <a:rect l="l" t="t" r="r" b="b"/>
            <a:pathLst>
              <a:path w="137553" h="122269">
                <a:moveTo>
                  <a:pt x="53517" y="23188"/>
                </a:moveTo>
                <a:lnTo>
                  <a:pt x="53517" y="35033"/>
                </a:lnTo>
                <a:lnTo>
                  <a:pt x="53636" y="35152"/>
                </a:lnTo>
                <a:cubicBezTo>
                  <a:pt x="55188" y="15475"/>
                  <a:pt x="71642" y="0"/>
                  <a:pt x="91726" y="0"/>
                </a:cubicBezTo>
                <a:cubicBezTo>
                  <a:pt x="96526" y="0"/>
                  <a:pt x="101135" y="884"/>
                  <a:pt x="105362" y="2507"/>
                </a:cubicBezTo>
                <a:cubicBezTo>
                  <a:pt x="107750" y="3415"/>
                  <a:pt x="108180" y="6448"/>
                  <a:pt x="106389" y="8263"/>
                </a:cubicBezTo>
                <a:lnTo>
                  <a:pt x="85206" y="29445"/>
                </a:lnTo>
                <a:cubicBezTo>
                  <a:pt x="84490" y="30161"/>
                  <a:pt x="84084" y="31140"/>
                  <a:pt x="84084" y="32143"/>
                </a:cubicBezTo>
                <a:lnTo>
                  <a:pt x="84084" y="42030"/>
                </a:lnTo>
                <a:cubicBezTo>
                  <a:pt x="84084" y="44132"/>
                  <a:pt x="85803" y="45851"/>
                  <a:pt x="87905" y="45851"/>
                </a:cubicBezTo>
                <a:lnTo>
                  <a:pt x="97792" y="45851"/>
                </a:lnTo>
                <a:cubicBezTo>
                  <a:pt x="98795" y="45851"/>
                  <a:pt x="99774" y="45445"/>
                  <a:pt x="100490" y="44729"/>
                </a:cubicBezTo>
                <a:lnTo>
                  <a:pt x="121672" y="23546"/>
                </a:lnTo>
                <a:cubicBezTo>
                  <a:pt x="123487" y="21731"/>
                  <a:pt x="126520" y="22185"/>
                  <a:pt x="127428" y="24573"/>
                </a:cubicBezTo>
                <a:cubicBezTo>
                  <a:pt x="129051" y="28800"/>
                  <a:pt x="129935" y="33409"/>
                  <a:pt x="129935" y="38209"/>
                </a:cubicBezTo>
                <a:cubicBezTo>
                  <a:pt x="129935" y="52681"/>
                  <a:pt x="121887" y="65290"/>
                  <a:pt x="109995" y="71762"/>
                </a:cubicBezTo>
                <a:lnTo>
                  <a:pt x="129457" y="91224"/>
                </a:lnTo>
                <a:cubicBezTo>
                  <a:pt x="133923" y="95690"/>
                  <a:pt x="133923" y="102950"/>
                  <a:pt x="129457" y="107439"/>
                </a:cubicBezTo>
                <a:lnTo>
                  <a:pt x="115105" y="121792"/>
                </a:lnTo>
                <a:cubicBezTo>
                  <a:pt x="110639" y="126257"/>
                  <a:pt x="103380" y="126257"/>
                  <a:pt x="98890" y="121792"/>
                </a:cubicBezTo>
                <a:lnTo>
                  <a:pt x="68800" y="91702"/>
                </a:lnTo>
                <a:cubicBezTo>
                  <a:pt x="62257" y="85159"/>
                  <a:pt x="60776" y="75487"/>
                  <a:pt x="64382" y="67511"/>
                </a:cubicBezTo>
                <a:lnTo>
                  <a:pt x="42723" y="45851"/>
                </a:lnTo>
                <a:lnTo>
                  <a:pt x="30878" y="45851"/>
                </a:lnTo>
                <a:cubicBezTo>
                  <a:pt x="28323" y="45851"/>
                  <a:pt x="25934" y="44585"/>
                  <a:pt x="24526" y="42460"/>
                </a:cubicBezTo>
                <a:lnTo>
                  <a:pt x="5588" y="14066"/>
                </a:lnTo>
                <a:cubicBezTo>
                  <a:pt x="4585" y="12561"/>
                  <a:pt x="4776" y="10531"/>
                  <a:pt x="6066" y="9242"/>
                </a:cubicBezTo>
                <a:lnTo>
                  <a:pt x="16908" y="-1600"/>
                </a:lnTo>
                <a:cubicBezTo>
                  <a:pt x="18197" y="-2890"/>
                  <a:pt x="20203" y="-3081"/>
                  <a:pt x="21731" y="-2078"/>
                </a:cubicBezTo>
                <a:lnTo>
                  <a:pt x="50126" y="16836"/>
                </a:lnTo>
                <a:cubicBezTo>
                  <a:pt x="52251" y="18245"/>
                  <a:pt x="53517" y="20633"/>
                  <a:pt x="53517" y="23188"/>
                </a:cubicBezTo>
                <a:close/>
                <a:moveTo>
                  <a:pt x="51487" y="70830"/>
                </a:moveTo>
                <a:cubicBezTo>
                  <a:pt x="49982" y="79666"/>
                  <a:pt x="52060" y="89003"/>
                  <a:pt x="57791" y="96478"/>
                </a:cubicBezTo>
                <a:lnTo>
                  <a:pt x="35105" y="119141"/>
                </a:lnTo>
                <a:cubicBezTo>
                  <a:pt x="28394" y="125851"/>
                  <a:pt x="17505" y="125851"/>
                  <a:pt x="10794" y="119141"/>
                </a:cubicBezTo>
                <a:cubicBezTo>
                  <a:pt x="4084" y="112430"/>
                  <a:pt x="4084" y="101541"/>
                  <a:pt x="10794" y="94830"/>
                </a:cubicBezTo>
                <a:lnTo>
                  <a:pt x="43129" y="62496"/>
                </a:lnTo>
                <a:lnTo>
                  <a:pt x="51487" y="70854"/>
                </a:lnTo>
                <a:close/>
              </a:path>
            </a:pathLst>
          </a:custGeom>
          <a:solidFill>
            <a:srgbClr val="A95C48"/>
          </a:solidFill>
          <a:ln/>
        </p:spPr>
      </p:sp>
      <p:sp>
        <p:nvSpPr>
          <p:cNvPr id="14" name="Text 12"/>
          <p:cNvSpPr/>
          <p:nvPr/>
        </p:nvSpPr>
        <p:spPr>
          <a:xfrm>
            <a:off x="728971" y="3644063"/>
            <a:ext cx="2310005" cy="314407"/>
          </a:xfrm>
          <a:prstGeom prst="rect">
            <a:avLst/>
          </a:prstGeom>
          <a:noFill/>
          <a:ln/>
        </p:spPr>
        <p:txBody>
          <a:bodyPr wrap="square" lIns="69868" tIns="69868" rIns="69868" bIns="69868" rtlCol="0" anchor="ctr"/>
          <a:lstStyle/>
          <a:p>
            <a:pPr>
              <a:lnSpc>
                <a:spcPct val="120000"/>
              </a:lnSpc>
            </a:pPr>
            <a:r>
              <a:rPr lang="en-US" sz="963" dirty="0">
                <a:solidFill>
                  <a:srgbClr val="3D352E">
                    <a:alpha val="60000"/>
                  </a:srgbClr>
                </a:solidFill>
                <a:latin typeface="Liter" pitchFamily="34" charset="0"/>
                <a:ea typeface="Liter" pitchFamily="34" charset="-122"/>
                <a:cs typeface="Liter" pitchFamily="34" charset="-120"/>
              </a:rPr>
              <a:t>Email, chat, video conference</a:t>
            </a:r>
            <a:endParaRPr lang="en-US" sz="1600" dirty="0"/>
          </a:p>
        </p:txBody>
      </p:sp>
      <p:sp>
        <p:nvSpPr>
          <p:cNvPr id="15" name="Shape 13"/>
          <p:cNvSpPr/>
          <p:nvPr/>
        </p:nvSpPr>
        <p:spPr>
          <a:xfrm>
            <a:off x="3273907" y="1740155"/>
            <a:ext cx="2750915" cy="2358052"/>
          </a:xfrm>
          <a:custGeom>
            <a:avLst/>
            <a:gdLst/>
            <a:ahLst/>
            <a:cxnLst/>
            <a:rect l="l" t="t" r="r" b="b"/>
            <a:pathLst>
              <a:path w="2750915" h="2358052">
                <a:moveTo>
                  <a:pt x="34643" y="0"/>
                </a:moveTo>
                <a:lnTo>
                  <a:pt x="2681046" y="0"/>
                </a:lnTo>
                <a:cubicBezTo>
                  <a:pt x="2719633" y="0"/>
                  <a:pt x="2750915" y="31281"/>
                  <a:pt x="2750915" y="69869"/>
                </a:cubicBezTo>
                <a:lnTo>
                  <a:pt x="2750915" y="2288183"/>
                </a:lnTo>
                <a:cubicBezTo>
                  <a:pt x="2750915" y="2326770"/>
                  <a:pt x="2719633" y="2358052"/>
                  <a:pt x="2681046" y="2358052"/>
                </a:cubicBezTo>
                <a:lnTo>
                  <a:pt x="34643" y="2358052"/>
                </a:lnTo>
                <a:cubicBezTo>
                  <a:pt x="15510" y="2358052"/>
                  <a:pt x="0" y="2342541"/>
                  <a:pt x="0" y="2323409"/>
                </a:cubicBezTo>
                <a:lnTo>
                  <a:pt x="0" y="34643"/>
                </a:lnTo>
                <a:cubicBezTo>
                  <a:pt x="0" y="15523"/>
                  <a:pt x="15523" y="0"/>
                  <a:pt x="34643" y="0"/>
                </a:cubicBezTo>
                <a:close/>
              </a:path>
            </a:pathLst>
          </a:custGeom>
          <a:solidFill>
            <a:srgbClr val="FFFFFF"/>
          </a:solidFill>
          <a:ln/>
          <a:effectLst>
            <a:outerShdw blurRad="52401" dist="34934" dir="5400000" algn="bl" rotWithShape="0">
              <a:srgbClr val="000000">
                <a:alpha val="10196"/>
              </a:srgbClr>
            </a:outerShdw>
          </a:effectLst>
        </p:spPr>
      </p:sp>
      <p:sp>
        <p:nvSpPr>
          <p:cNvPr id="16" name="Shape 14"/>
          <p:cNvSpPr/>
          <p:nvPr/>
        </p:nvSpPr>
        <p:spPr>
          <a:xfrm>
            <a:off x="3273907" y="1740155"/>
            <a:ext cx="34643" cy="2358052"/>
          </a:xfrm>
          <a:custGeom>
            <a:avLst/>
            <a:gdLst/>
            <a:ahLst/>
            <a:cxnLst/>
            <a:rect l="l" t="t" r="r" b="b"/>
            <a:pathLst>
              <a:path w="34643" h="2358052">
                <a:moveTo>
                  <a:pt x="34643" y="0"/>
                </a:moveTo>
                <a:lnTo>
                  <a:pt x="34643" y="0"/>
                </a:lnTo>
                <a:lnTo>
                  <a:pt x="34643" y="2358052"/>
                </a:lnTo>
                <a:lnTo>
                  <a:pt x="34643" y="2358052"/>
                </a:lnTo>
                <a:cubicBezTo>
                  <a:pt x="15510" y="2358052"/>
                  <a:pt x="0" y="2342541"/>
                  <a:pt x="0" y="2323409"/>
                </a:cubicBezTo>
                <a:lnTo>
                  <a:pt x="0" y="34643"/>
                </a:lnTo>
                <a:cubicBezTo>
                  <a:pt x="0" y="15523"/>
                  <a:pt x="15523" y="0"/>
                  <a:pt x="34643" y="0"/>
                </a:cubicBezTo>
                <a:close/>
              </a:path>
            </a:pathLst>
          </a:custGeom>
          <a:solidFill>
            <a:srgbClr val="5E6D55"/>
          </a:solidFill>
          <a:ln/>
        </p:spPr>
      </p:sp>
      <p:sp>
        <p:nvSpPr>
          <p:cNvPr id="17" name="Shape 15"/>
          <p:cNvSpPr/>
          <p:nvPr/>
        </p:nvSpPr>
        <p:spPr>
          <a:xfrm>
            <a:off x="3430965" y="1879891"/>
            <a:ext cx="419209" cy="419209"/>
          </a:xfrm>
          <a:custGeom>
            <a:avLst/>
            <a:gdLst/>
            <a:ahLst/>
            <a:cxnLst/>
            <a:rect l="l" t="t" r="r" b="b"/>
            <a:pathLst>
              <a:path w="419209" h="419209">
                <a:moveTo>
                  <a:pt x="209605" y="0"/>
                </a:moveTo>
                <a:lnTo>
                  <a:pt x="209605" y="0"/>
                </a:lnTo>
                <a:cubicBezTo>
                  <a:pt x="325289" y="0"/>
                  <a:pt x="419209" y="93921"/>
                  <a:pt x="419209" y="209605"/>
                </a:cubicBezTo>
                <a:lnTo>
                  <a:pt x="419209" y="209605"/>
                </a:lnTo>
                <a:cubicBezTo>
                  <a:pt x="419209" y="325289"/>
                  <a:pt x="325289" y="419209"/>
                  <a:pt x="209605" y="419209"/>
                </a:cubicBezTo>
                <a:lnTo>
                  <a:pt x="209605" y="419209"/>
                </a:lnTo>
                <a:cubicBezTo>
                  <a:pt x="93921" y="419209"/>
                  <a:pt x="0" y="325289"/>
                  <a:pt x="0" y="209605"/>
                </a:cubicBezTo>
                <a:lnTo>
                  <a:pt x="0" y="209605"/>
                </a:lnTo>
                <a:cubicBezTo>
                  <a:pt x="0" y="93921"/>
                  <a:pt x="93921" y="0"/>
                  <a:pt x="209605" y="0"/>
                </a:cubicBezTo>
                <a:close/>
              </a:path>
            </a:pathLst>
          </a:custGeom>
          <a:solidFill>
            <a:srgbClr val="5E6D55"/>
          </a:solidFill>
          <a:ln/>
        </p:spPr>
      </p:sp>
      <p:sp>
        <p:nvSpPr>
          <p:cNvPr id="18" name="Text 16"/>
          <p:cNvSpPr/>
          <p:nvPr/>
        </p:nvSpPr>
        <p:spPr>
          <a:xfrm>
            <a:off x="3387297" y="1879891"/>
            <a:ext cx="506544" cy="419209"/>
          </a:xfrm>
          <a:prstGeom prst="rect">
            <a:avLst/>
          </a:prstGeom>
          <a:noFill/>
          <a:ln/>
        </p:spPr>
        <p:txBody>
          <a:bodyPr wrap="square" lIns="0" tIns="0" rIns="0" bIns="0" rtlCol="0" anchor="ctr"/>
          <a:lstStyle/>
          <a:p>
            <a:pPr algn="ctr">
              <a:lnSpc>
                <a:spcPct val="120000"/>
              </a:lnSpc>
            </a:pPr>
            <a:r>
              <a:rPr lang="en-US" sz="1375" b="1" dirty="0">
                <a:solidFill>
                  <a:srgbClr val="FFFFFF"/>
                </a:solidFill>
                <a:latin typeface="Liter" pitchFamily="34" charset="0"/>
                <a:ea typeface="Liter" pitchFamily="34" charset="-122"/>
                <a:cs typeface="Liter" pitchFamily="34" charset="-120"/>
              </a:rPr>
              <a:t>2</a:t>
            </a:r>
            <a:endParaRPr lang="en-US" sz="1600" dirty="0"/>
          </a:p>
        </p:txBody>
      </p:sp>
      <p:sp>
        <p:nvSpPr>
          <p:cNvPr id="19" name="Text 17"/>
          <p:cNvSpPr/>
          <p:nvPr/>
        </p:nvSpPr>
        <p:spPr>
          <a:xfrm>
            <a:off x="3954977" y="1967226"/>
            <a:ext cx="1624436" cy="244539"/>
          </a:xfrm>
          <a:prstGeom prst="rect">
            <a:avLst/>
          </a:prstGeom>
          <a:noFill/>
          <a:ln/>
        </p:spPr>
        <p:txBody>
          <a:bodyPr wrap="square" lIns="0" tIns="0" rIns="0" bIns="0" rtlCol="0" anchor="ctr"/>
          <a:lstStyle/>
          <a:p>
            <a:pPr>
              <a:lnSpc>
                <a:spcPct val="130000"/>
              </a:lnSpc>
            </a:pPr>
            <a:r>
              <a:rPr lang="en-US" sz="1238" b="1" dirty="0">
                <a:solidFill>
                  <a:srgbClr val="3D352E"/>
                </a:solidFill>
                <a:latin typeface="Liter" pitchFamily="34" charset="0"/>
                <a:ea typeface="Liter" pitchFamily="34" charset="-122"/>
                <a:cs typeface="Liter" pitchFamily="34" charset="-120"/>
              </a:rPr>
              <a:t>Pelatihan Komunikasi</a:t>
            </a:r>
            <a:endParaRPr lang="en-US" sz="1600" dirty="0"/>
          </a:p>
        </p:txBody>
      </p:sp>
      <p:sp>
        <p:nvSpPr>
          <p:cNvPr id="20" name="Text 18"/>
          <p:cNvSpPr/>
          <p:nvPr/>
        </p:nvSpPr>
        <p:spPr>
          <a:xfrm>
            <a:off x="3430965" y="2403903"/>
            <a:ext cx="2523989" cy="1135358"/>
          </a:xfrm>
          <a:prstGeom prst="rect">
            <a:avLst/>
          </a:prstGeom>
          <a:noFill/>
          <a:ln/>
        </p:spPr>
        <p:txBody>
          <a:bodyPr wrap="square" lIns="0" tIns="0" rIns="0" bIns="0" rtlCol="0" anchor="ctr"/>
          <a:lstStyle/>
          <a:p>
            <a:pPr>
              <a:lnSpc>
                <a:spcPct val="140000"/>
              </a:lnSpc>
            </a:pPr>
            <a:r>
              <a:rPr lang="en-US" sz="1100" dirty="0">
                <a:solidFill>
                  <a:srgbClr val="3D352E">
                    <a:alpha val="70000"/>
                  </a:srgbClr>
                </a:solidFill>
                <a:latin typeface="Liter" pitchFamily="34" charset="0"/>
                <a:ea typeface="Liter" pitchFamily="34" charset="-122"/>
                <a:cs typeface="Liter" pitchFamily="34" charset="-120"/>
              </a:rPr>
              <a:t>Berinvestasi dalam pelatihan keterampilan komunikasi untuk karyawan, termasuk public speaking, mendengarkan aktif, dan pemahaman lintas budaya.</a:t>
            </a:r>
            <a:endParaRPr lang="en-US" sz="1600" dirty="0"/>
          </a:p>
        </p:txBody>
      </p:sp>
      <p:sp>
        <p:nvSpPr>
          <p:cNvPr id="21" name="Shape 19"/>
          <p:cNvSpPr/>
          <p:nvPr/>
        </p:nvSpPr>
        <p:spPr>
          <a:xfrm>
            <a:off x="3430965" y="3644063"/>
            <a:ext cx="2454120" cy="314407"/>
          </a:xfrm>
          <a:custGeom>
            <a:avLst/>
            <a:gdLst/>
            <a:ahLst/>
            <a:cxnLst/>
            <a:rect l="l" t="t" r="r" b="b"/>
            <a:pathLst>
              <a:path w="2454120" h="314407">
                <a:moveTo>
                  <a:pt x="34934" y="0"/>
                </a:moveTo>
                <a:lnTo>
                  <a:pt x="2419187" y="0"/>
                </a:lnTo>
                <a:cubicBezTo>
                  <a:pt x="2438480" y="0"/>
                  <a:pt x="2454120" y="15640"/>
                  <a:pt x="2454120" y="34934"/>
                </a:cubicBezTo>
                <a:lnTo>
                  <a:pt x="2454120" y="279473"/>
                </a:lnTo>
                <a:cubicBezTo>
                  <a:pt x="2454120" y="298767"/>
                  <a:pt x="2438480" y="314407"/>
                  <a:pt x="2419187" y="314407"/>
                </a:cubicBezTo>
                <a:lnTo>
                  <a:pt x="34934" y="314407"/>
                </a:lnTo>
                <a:cubicBezTo>
                  <a:pt x="15640" y="314407"/>
                  <a:pt x="0" y="298767"/>
                  <a:pt x="0" y="279473"/>
                </a:cubicBezTo>
                <a:lnTo>
                  <a:pt x="0" y="34934"/>
                </a:lnTo>
                <a:cubicBezTo>
                  <a:pt x="0" y="15640"/>
                  <a:pt x="15640" y="0"/>
                  <a:pt x="34934" y="0"/>
                </a:cubicBezTo>
                <a:close/>
              </a:path>
            </a:pathLst>
          </a:custGeom>
          <a:solidFill>
            <a:srgbClr val="F8F6F2"/>
          </a:solidFill>
          <a:ln/>
        </p:spPr>
      </p:sp>
      <p:sp>
        <p:nvSpPr>
          <p:cNvPr id="22" name="Shape 20"/>
          <p:cNvSpPr/>
          <p:nvPr/>
        </p:nvSpPr>
        <p:spPr>
          <a:xfrm>
            <a:off x="3510659" y="3735185"/>
            <a:ext cx="137553" cy="122269"/>
          </a:xfrm>
          <a:custGeom>
            <a:avLst/>
            <a:gdLst/>
            <a:ahLst/>
            <a:cxnLst/>
            <a:rect l="l" t="t" r="r" b="b"/>
            <a:pathLst>
              <a:path w="137553" h="122269">
                <a:moveTo>
                  <a:pt x="11463" y="46758"/>
                </a:moveTo>
                <a:lnTo>
                  <a:pt x="61421" y="67320"/>
                </a:lnTo>
                <a:cubicBezTo>
                  <a:pt x="63762" y="68275"/>
                  <a:pt x="66245" y="68777"/>
                  <a:pt x="68777" y="68777"/>
                </a:cubicBezTo>
                <a:cubicBezTo>
                  <a:pt x="71308" y="68777"/>
                  <a:pt x="73791" y="68275"/>
                  <a:pt x="76132" y="67320"/>
                </a:cubicBezTo>
                <a:lnTo>
                  <a:pt x="134019" y="43487"/>
                </a:lnTo>
                <a:cubicBezTo>
                  <a:pt x="136168" y="42603"/>
                  <a:pt x="137553" y="40526"/>
                  <a:pt x="137553" y="38209"/>
                </a:cubicBezTo>
                <a:cubicBezTo>
                  <a:pt x="137553" y="35893"/>
                  <a:pt x="136168" y="33815"/>
                  <a:pt x="134019" y="32932"/>
                </a:cubicBezTo>
                <a:lnTo>
                  <a:pt x="76132" y="9099"/>
                </a:lnTo>
                <a:cubicBezTo>
                  <a:pt x="73791" y="8143"/>
                  <a:pt x="71308" y="7642"/>
                  <a:pt x="68777" y="7642"/>
                </a:cubicBezTo>
                <a:cubicBezTo>
                  <a:pt x="66245" y="7642"/>
                  <a:pt x="63762" y="8143"/>
                  <a:pt x="61421" y="9099"/>
                </a:cubicBezTo>
                <a:lnTo>
                  <a:pt x="3534" y="32932"/>
                </a:lnTo>
                <a:cubicBezTo>
                  <a:pt x="1385" y="33815"/>
                  <a:pt x="0" y="35893"/>
                  <a:pt x="0" y="38209"/>
                </a:cubicBezTo>
                <a:lnTo>
                  <a:pt x="0" y="108896"/>
                </a:lnTo>
                <a:cubicBezTo>
                  <a:pt x="0" y="112072"/>
                  <a:pt x="2555" y="114628"/>
                  <a:pt x="5731" y="114628"/>
                </a:cubicBezTo>
                <a:cubicBezTo>
                  <a:pt x="8908" y="114628"/>
                  <a:pt x="11463" y="112072"/>
                  <a:pt x="11463" y="108896"/>
                </a:cubicBezTo>
                <a:lnTo>
                  <a:pt x="11463" y="46758"/>
                </a:lnTo>
                <a:close/>
                <a:moveTo>
                  <a:pt x="22926" y="63881"/>
                </a:moveTo>
                <a:lnTo>
                  <a:pt x="22926" y="91702"/>
                </a:lnTo>
                <a:cubicBezTo>
                  <a:pt x="22926" y="104359"/>
                  <a:pt x="43463" y="114628"/>
                  <a:pt x="68777" y="114628"/>
                </a:cubicBezTo>
                <a:cubicBezTo>
                  <a:pt x="94090" y="114628"/>
                  <a:pt x="114628" y="104359"/>
                  <a:pt x="114628" y="91702"/>
                </a:cubicBezTo>
                <a:lnTo>
                  <a:pt x="114628" y="63857"/>
                </a:lnTo>
                <a:lnTo>
                  <a:pt x="80502" y="77923"/>
                </a:lnTo>
                <a:cubicBezTo>
                  <a:pt x="76777" y="79451"/>
                  <a:pt x="72812" y="80239"/>
                  <a:pt x="68777" y="80239"/>
                </a:cubicBezTo>
                <a:cubicBezTo>
                  <a:pt x="64741" y="80239"/>
                  <a:pt x="60776" y="79451"/>
                  <a:pt x="57051" y="77923"/>
                </a:cubicBezTo>
                <a:lnTo>
                  <a:pt x="22926" y="63857"/>
                </a:lnTo>
                <a:close/>
              </a:path>
            </a:pathLst>
          </a:custGeom>
          <a:solidFill>
            <a:srgbClr val="5E6D55"/>
          </a:solidFill>
          <a:ln/>
        </p:spPr>
      </p:sp>
      <p:sp>
        <p:nvSpPr>
          <p:cNvPr id="23" name="Text 21"/>
          <p:cNvSpPr/>
          <p:nvPr/>
        </p:nvSpPr>
        <p:spPr>
          <a:xfrm>
            <a:off x="3636215" y="3644063"/>
            <a:ext cx="2310005" cy="314407"/>
          </a:xfrm>
          <a:prstGeom prst="rect">
            <a:avLst/>
          </a:prstGeom>
          <a:noFill/>
          <a:ln/>
        </p:spPr>
        <p:txBody>
          <a:bodyPr wrap="square" lIns="69868" tIns="69868" rIns="69868" bIns="69868" rtlCol="0" anchor="ctr"/>
          <a:lstStyle/>
          <a:p>
            <a:pPr>
              <a:lnSpc>
                <a:spcPct val="120000"/>
              </a:lnSpc>
            </a:pPr>
            <a:r>
              <a:rPr lang="en-US" sz="963" dirty="0">
                <a:solidFill>
                  <a:srgbClr val="3D352E">
                    <a:alpha val="60000"/>
                  </a:srgbClr>
                </a:solidFill>
                <a:latin typeface="Liter" pitchFamily="34" charset="0"/>
                <a:ea typeface="Liter" pitchFamily="34" charset="-122"/>
                <a:cs typeface="Liter" pitchFamily="34" charset="-120"/>
              </a:rPr>
              <a:t>Workshop dan seminar</a:t>
            </a:r>
            <a:endParaRPr lang="en-US" sz="1600" dirty="0"/>
          </a:p>
        </p:txBody>
      </p:sp>
      <p:sp>
        <p:nvSpPr>
          <p:cNvPr id="24" name="Shape 22"/>
          <p:cNvSpPr/>
          <p:nvPr/>
        </p:nvSpPr>
        <p:spPr>
          <a:xfrm>
            <a:off x="6181152" y="1740155"/>
            <a:ext cx="2750915" cy="2358052"/>
          </a:xfrm>
          <a:custGeom>
            <a:avLst/>
            <a:gdLst/>
            <a:ahLst/>
            <a:cxnLst/>
            <a:rect l="l" t="t" r="r" b="b"/>
            <a:pathLst>
              <a:path w="2750915" h="2358052">
                <a:moveTo>
                  <a:pt x="34643" y="0"/>
                </a:moveTo>
                <a:lnTo>
                  <a:pt x="2681046" y="0"/>
                </a:lnTo>
                <a:cubicBezTo>
                  <a:pt x="2719633" y="0"/>
                  <a:pt x="2750915" y="31281"/>
                  <a:pt x="2750915" y="69869"/>
                </a:cubicBezTo>
                <a:lnTo>
                  <a:pt x="2750915" y="2288183"/>
                </a:lnTo>
                <a:cubicBezTo>
                  <a:pt x="2750915" y="2326770"/>
                  <a:pt x="2719633" y="2358052"/>
                  <a:pt x="2681046" y="2358052"/>
                </a:cubicBezTo>
                <a:lnTo>
                  <a:pt x="34643" y="2358052"/>
                </a:lnTo>
                <a:cubicBezTo>
                  <a:pt x="15510" y="2358052"/>
                  <a:pt x="0" y="2342541"/>
                  <a:pt x="0" y="2323409"/>
                </a:cubicBezTo>
                <a:lnTo>
                  <a:pt x="0" y="34643"/>
                </a:lnTo>
                <a:cubicBezTo>
                  <a:pt x="0" y="15523"/>
                  <a:pt x="15523" y="0"/>
                  <a:pt x="34643" y="0"/>
                </a:cubicBezTo>
                <a:close/>
              </a:path>
            </a:pathLst>
          </a:custGeom>
          <a:solidFill>
            <a:srgbClr val="FFFFFF"/>
          </a:solidFill>
          <a:ln/>
          <a:effectLst>
            <a:outerShdw blurRad="52401" dist="34934" dir="5400000" algn="bl" rotWithShape="0">
              <a:srgbClr val="000000">
                <a:alpha val="10196"/>
              </a:srgbClr>
            </a:outerShdw>
          </a:effectLst>
        </p:spPr>
      </p:sp>
      <p:sp>
        <p:nvSpPr>
          <p:cNvPr id="25" name="Shape 23"/>
          <p:cNvSpPr/>
          <p:nvPr/>
        </p:nvSpPr>
        <p:spPr>
          <a:xfrm>
            <a:off x="6181152" y="1740155"/>
            <a:ext cx="34643" cy="2358052"/>
          </a:xfrm>
          <a:custGeom>
            <a:avLst/>
            <a:gdLst/>
            <a:ahLst/>
            <a:cxnLst/>
            <a:rect l="l" t="t" r="r" b="b"/>
            <a:pathLst>
              <a:path w="34643" h="2358052">
                <a:moveTo>
                  <a:pt x="34643" y="0"/>
                </a:moveTo>
                <a:lnTo>
                  <a:pt x="34643" y="0"/>
                </a:lnTo>
                <a:lnTo>
                  <a:pt x="34643" y="2358052"/>
                </a:lnTo>
                <a:lnTo>
                  <a:pt x="34643" y="2358052"/>
                </a:lnTo>
                <a:cubicBezTo>
                  <a:pt x="15510" y="2358052"/>
                  <a:pt x="0" y="2342541"/>
                  <a:pt x="0" y="2323409"/>
                </a:cubicBezTo>
                <a:lnTo>
                  <a:pt x="0" y="34643"/>
                </a:lnTo>
                <a:cubicBezTo>
                  <a:pt x="0" y="15523"/>
                  <a:pt x="15523" y="0"/>
                  <a:pt x="34643" y="0"/>
                </a:cubicBezTo>
                <a:close/>
              </a:path>
            </a:pathLst>
          </a:custGeom>
          <a:solidFill>
            <a:srgbClr val="D1B399"/>
          </a:solidFill>
          <a:ln/>
        </p:spPr>
      </p:sp>
      <p:sp>
        <p:nvSpPr>
          <p:cNvPr id="26" name="Shape 24"/>
          <p:cNvSpPr/>
          <p:nvPr/>
        </p:nvSpPr>
        <p:spPr>
          <a:xfrm>
            <a:off x="6338210" y="1879891"/>
            <a:ext cx="419209" cy="419209"/>
          </a:xfrm>
          <a:custGeom>
            <a:avLst/>
            <a:gdLst/>
            <a:ahLst/>
            <a:cxnLst/>
            <a:rect l="l" t="t" r="r" b="b"/>
            <a:pathLst>
              <a:path w="419209" h="419209">
                <a:moveTo>
                  <a:pt x="209605" y="0"/>
                </a:moveTo>
                <a:lnTo>
                  <a:pt x="209605" y="0"/>
                </a:lnTo>
                <a:cubicBezTo>
                  <a:pt x="325289" y="0"/>
                  <a:pt x="419209" y="93921"/>
                  <a:pt x="419209" y="209605"/>
                </a:cubicBezTo>
                <a:lnTo>
                  <a:pt x="419209" y="209605"/>
                </a:lnTo>
                <a:cubicBezTo>
                  <a:pt x="419209" y="325289"/>
                  <a:pt x="325289" y="419209"/>
                  <a:pt x="209605" y="419209"/>
                </a:cubicBezTo>
                <a:lnTo>
                  <a:pt x="209605" y="419209"/>
                </a:lnTo>
                <a:cubicBezTo>
                  <a:pt x="93921" y="419209"/>
                  <a:pt x="0" y="325289"/>
                  <a:pt x="0" y="209605"/>
                </a:cubicBezTo>
                <a:lnTo>
                  <a:pt x="0" y="209605"/>
                </a:lnTo>
                <a:cubicBezTo>
                  <a:pt x="0" y="93921"/>
                  <a:pt x="93921" y="0"/>
                  <a:pt x="209605" y="0"/>
                </a:cubicBezTo>
                <a:close/>
              </a:path>
            </a:pathLst>
          </a:custGeom>
          <a:solidFill>
            <a:srgbClr val="D1B399"/>
          </a:solidFill>
          <a:ln/>
        </p:spPr>
      </p:sp>
      <p:sp>
        <p:nvSpPr>
          <p:cNvPr id="27" name="Text 25"/>
          <p:cNvSpPr/>
          <p:nvPr/>
        </p:nvSpPr>
        <p:spPr>
          <a:xfrm>
            <a:off x="6294542" y="1879891"/>
            <a:ext cx="506544" cy="419209"/>
          </a:xfrm>
          <a:prstGeom prst="rect">
            <a:avLst/>
          </a:prstGeom>
          <a:noFill/>
          <a:ln/>
        </p:spPr>
        <p:txBody>
          <a:bodyPr wrap="square" lIns="0" tIns="0" rIns="0" bIns="0" rtlCol="0" anchor="ctr"/>
          <a:lstStyle/>
          <a:p>
            <a:pPr algn="ctr">
              <a:lnSpc>
                <a:spcPct val="120000"/>
              </a:lnSpc>
            </a:pPr>
            <a:r>
              <a:rPr lang="en-US" sz="1375" b="1" dirty="0">
                <a:solidFill>
                  <a:srgbClr val="FFFFFF"/>
                </a:solidFill>
                <a:latin typeface="Liter" pitchFamily="34" charset="0"/>
                <a:ea typeface="Liter" pitchFamily="34" charset="-122"/>
                <a:cs typeface="Liter" pitchFamily="34" charset="-120"/>
              </a:rPr>
              <a:t>3</a:t>
            </a:r>
            <a:endParaRPr lang="en-US" sz="1600" dirty="0"/>
          </a:p>
        </p:txBody>
      </p:sp>
      <p:sp>
        <p:nvSpPr>
          <p:cNvPr id="28" name="Text 26"/>
          <p:cNvSpPr/>
          <p:nvPr/>
        </p:nvSpPr>
        <p:spPr>
          <a:xfrm>
            <a:off x="6862221" y="1967226"/>
            <a:ext cx="794751" cy="244539"/>
          </a:xfrm>
          <a:prstGeom prst="rect">
            <a:avLst/>
          </a:prstGeom>
          <a:noFill/>
          <a:ln/>
        </p:spPr>
        <p:txBody>
          <a:bodyPr wrap="square" lIns="0" tIns="0" rIns="0" bIns="0" rtlCol="0" anchor="ctr"/>
          <a:lstStyle/>
          <a:p>
            <a:pPr>
              <a:lnSpc>
                <a:spcPct val="130000"/>
              </a:lnSpc>
            </a:pPr>
            <a:r>
              <a:rPr lang="en-US" sz="1238" b="1" dirty="0">
                <a:solidFill>
                  <a:srgbClr val="3D352E"/>
                </a:solidFill>
                <a:latin typeface="Liter" pitchFamily="34" charset="0"/>
                <a:ea typeface="Liter" pitchFamily="34" charset="-122"/>
                <a:cs typeface="Liter" pitchFamily="34" charset="-120"/>
              </a:rPr>
              <a:t>Klarifikasi</a:t>
            </a:r>
            <a:endParaRPr lang="en-US" sz="1600" dirty="0"/>
          </a:p>
        </p:txBody>
      </p:sp>
      <p:sp>
        <p:nvSpPr>
          <p:cNvPr id="29" name="Text 27"/>
          <p:cNvSpPr/>
          <p:nvPr/>
        </p:nvSpPr>
        <p:spPr>
          <a:xfrm>
            <a:off x="6338210" y="2403903"/>
            <a:ext cx="2523989" cy="908287"/>
          </a:xfrm>
          <a:prstGeom prst="rect">
            <a:avLst/>
          </a:prstGeom>
          <a:noFill/>
          <a:ln/>
        </p:spPr>
        <p:txBody>
          <a:bodyPr wrap="square" lIns="0" tIns="0" rIns="0" bIns="0" rtlCol="0" anchor="ctr"/>
          <a:lstStyle/>
          <a:p>
            <a:pPr>
              <a:lnSpc>
                <a:spcPct val="140000"/>
              </a:lnSpc>
            </a:pPr>
            <a:r>
              <a:rPr lang="en-US" sz="1100" dirty="0">
                <a:solidFill>
                  <a:srgbClr val="3D352E">
                    <a:alpha val="70000"/>
                  </a:srgbClr>
                </a:solidFill>
                <a:latin typeface="Liter" pitchFamily="34" charset="0"/>
                <a:ea typeface="Liter" pitchFamily="34" charset="-122"/>
                <a:cs typeface="Liter" pitchFamily="34" charset="-120"/>
              </a:rPr>
              <a:t>Ajukan pertanyaan klarifikasi atau minta pihak lain mengulang penjelasan untuk memastikan pemahaman yang benar dan mencegah miskomunikasi.</a:t>
            </a:r>
            <a:endParaRPr lang="en-US" sz="1600" dirty="0"/>
          </a:p>
        </p:txBody>
      </p:sp>
      <p:sp>
        <p:nvSpPr>
          <p:cNvPr id="30" name="Shape 28"/>
          <p:cNvSpPr/>
          <p:nvPr/>
        </p:nvSpPr>
        <p:spPr>
          <a:xfrm>
            <a:off x="6338210" y="3416991"/>
            <a:ext cx="2454120" cy="314407"/>
          </a:xfrm>
          <a:custGeom>
            <a:avLst/>
            <a:gdLst/>
            <a:ahLst/>
            <a:cxnLst/>
            <a:rect l="l" t="t" r="r" b="b"/>
            <a:pathLst>
              <a:path w="2454120" h="314407">
                <a:moveTo>
                  <a:pt x="34934" y="0"/>
                </a:moveTo>
                <a:lnTo>
                  <a:pt x="2419187" y="0"/>
                </a:lnTo>
                <a:cubicBezTo>
                  <a:pt x="2438480" y="0"/>
                  <a:pt x="2454120" y="15640"/>
                  <a:pt x="2454120" y="34934"/>
                </a:cubicBezTo>
                <a:lnTo>
                  <a:pt x="2454120" y="279473"/>
                </a:lnTo>
                <a:cubicBezTo>
                  <a:pt x="2454120" y="298767"/>
                  <a:pt x="2438480" y="314407"/>
                  <a:pt x="2419187" y="314407"/>
                </a:cubicBezTo>
                <a:lnTo>
                  <a:pt x="34934" y="314407"/>
                </a:lnTo>
                <a:cubicBezTo>
                  <a:pt x="15640" y="314407"/>
                  <a:pt x="0" y="298767"/>
                  <a:pt x="0" y="279473"/>
                </a:cubicBezTo>
                <a:lnTo>
                  <a:pt x="0" y="34934"/>
                </a:lnTo>
                <a:cubicBezTo>
                  <a:pt x="0" y="15640"/>
                  <a:pt x="15640" y="0"/>
                  <a:pt x="34934" y="0"/>
                </a:cubicBezTo>
                <a:close/>
              </a:path>
            </a:pathLst>
          </a:custGeom>
          <a:solidFill>
            <a:srgbClr val="F8F6F2"/>
          </a:solidFill>
          <a:ln/>
        </p:spPr>
      </p:sp>
      <p:sp>
        <p:nvSpPr>
          <p:cNvPr id="31" name="Shape 29"/>
          <p:cNvSpPr/>
          <p:nvPr/>
        </p:nvSpPr>
        <p:spPr>
          <a:xfrm>
            <a:off x="6425545" y="3508113"/>
            <a:ext cx="122269" cy="122269"/>
          </a:xfrm>
          <a:custGeom>
            <a:avLst/>
            <a:gdLst/>
            <a:ahLst/>
            <a:cxnLst/>
            <a:rect l="l" t="t" r="r" b="b"/>
            <a:pathLst>
              <a:path w="122269" h="122269">
                <a:moveTo>
                  <a:pt x="61135" y="122269"/>
                </a:moveTo>
                <a:cubicBezTo>
                  <a:pt x="94876" y="122269"/>
                  <a:pt x="122269" y="94876"/>
                  <a:pt x="122269" y="61135"/>
                </a:cubicBezTo>
                <a:cubicBezTo>
                  <a:pt x="122269" y="27394"/>
                  <a:pt x="94876" y="0"/>
                  <a:pt x="61135" y="0"/>
                </a:cubicBezTo>
                <a:cubicBezTo>
                  <a:pt x="27394" y="0"/>
                  <a:pt x="0" y="27394"/>
                  <a:pt x="0" y="61135"/>
                </a:cubicBezTo>
                <a:cubicBezTo>
                  <a:pt x="0" y="94876"/>
                  <a:pt x="27394" y="122269"/>
                  <a:pt x="61135" y="122269"/>
                </a:cubicBezTo>
                <a:close/>
                <a:moveTo>
                  <a:pt x="61135" y="42030"/>
                </a:moveTo>
                <a:cubicBezTo>
                  <a:pt x="56908" y="42030"/>
                  <a:pt x="53493" y="45445"/>
                  <a:pt x="53493" y="49672"/>
                </a:cubicBezTo>
                <a:cubicBezTo>
                  <a:pt x="53493" y="52848"/>
                  <a:pt x="50938" y="55403"/>
                  <a:pt x="47761" y="55403"/>
                </a:cubicBezTo>
                <a:cubicBezTo>
                  <a:pt x="44585" y="55403"/>
                  <a:pt x="42030" y="52848"/>
                  <a:pt x="42030" y="49672"/>
                </a:cubicBezTo>
                <a:cubicBezTo>
                  <a:pt x="42030" y="39117"/>
                  <a:pt x="50579" y="30567"/>
                  <a:pt x="61135" y="30567"/>
                </a:cubicBezTo>
                <a:cubicBezTo>
                  <a:pt x="71690" y="30567"/>
                  <a:pt x="80239" y="39117"/>
                  <a:pt x="80239" y="49672"/>
                </a:cubicBezTo>
                <a:cubicBezTo>
                  <a:pt x="80239" y="60944"/>
                  <a:pt x="71642" y="65720"/>
                  <a:pt x="66866" y="67463"/>
                </a:cubicBezTo>
                <a:lnTo>
                  <a:pt x="66866" y="68371"/>
                </a:lnTo>
                <a:cubicBezTo>
                  <a:pt x="66866" y="71547"/>
                  <a:pt x="64311" y="74102"/>
                  <a:pt x="61135" y="74102"/>
                </a:cubicBezTo>
                <a:cubicBezTo>
                  <a:pt x="57959" y="74102"/>
                  <a:pt x="55403" y="71547"/>
                  <a:pt x="55403" y="68371"/>
                </a:cubicBezTo>
                <a:lnTo>
                  <a:pt x="55403" y="66436"/>
                </a:lnTo>
                <a:cubicBezTo>
                  <a:pt x="55403" y="61541"/>
                  <a:pt x="58938" y="58030"/>
                  <a:pt x="62591" y="56836"/>
                </a:cubicBezTo>
                <a:cubicBezTo>
                  <a:pt x="64120" y="56335"/>
                  <a:pt x="65744" y="55523"/>
                  <a:pt x="66938" y="54376"/>
                </a:cubicBezTo>
                <a:cubicBezTo>
                  <a:pt x="67965" y="53373"/>
                  <a:pt x="68777" y="51988"/>
                  <a:pt x="68777" y="49696"/>
                </a:cubicBezTo>
                <a:cubicBezTo>
                  <a:pt x="68777" y="45469"/>
                  <a:pt x="65362" y="42054"/>
                  <a:pt x="61135" y="42054"/>
                </a:cubicBezTo>
                <a:close/>
                <a:moveTo>
                  <a:pt x="53493" y="87881"/>
                </a:moveTo>
                <a:cubicBezTo>
                  <a:pt x="53493" y="83663"/>
                  <a:pt x="56917" y="80239"/>
                  <a:pt x="61135" y="80239"/>
                </a:cubicBezTo>
                <a:cubicBezTo>
                  <a:pt x="65352" y="80239"/>
                  <a:pt x="68777" y="83663"/>
                  <a:pt x="68777" y="87881"/>
                </a:cubicBezTo>
                <a:cubicBezTo>
                  <a:pt x="68777" y="92099"/>
                  <a:pt x="65352" y="95523"/>
                  <a:pt x="61135" y="95523"/>
                </a:cubicBezTo>
                <a:cubicBezTo>
                  <a:pt x="56917" y="95523"/>
                  <a:pt x="53493" y="92099"/>
                  <a:pt x="53493" y="87881"/>
                </a:cubicBezTo>
                <a:close/>
              </a:path>
            </a:pathLst>
          </a:custGeom>
          <a:solidFill>
            <a:srgbClr val="D1B399"/>
          </a:solidFill>
          <a:ln/>
        </p:spPr>
      </p:sp>
      <p:sp>
        <p:nvSpPr>
          <p:cNvPr id="32" name="Text 30"/>
          <p:cNvSpPr/>
          <p:nvPr/>
        </p:nvSpPr>
        <p:spPr>
          <a:xfrm>
            <a:off x="6543460" y="3416991"/>
            <a:ext cx="2310005" cy="314407"/>
          </a:xfrm>
          <a:prstGeom prst="rect">
            <a:avLst/>
          </a:prstGeom>
          <a:noFill/>
          <a:ln/>
        </p:spPr>
        <p:txBody>
          <a:bodyPr wrap="square" lIns="69868" tIns="69868" rIns="69868" bIns="69868" rtlCol="0" anchor="ctr"/>
          <a:lstStyle/>
          <a:p>
            <a:pPr>
              <a:lnSpc>
                <a:spcPct val="120000"/>
              </a:lnSpc>
            </a:pPr>
            <a:r>
              <a:rPr lang="en-US" sz="963" dirty="0">
                <a:solidFill>
                  <a:srgbClr val="3D352E">
                    <a:alpha val="60000"/>
                  </a:srgbClr>
                </a:solidFill>
                <a:latin typeface="Liter" pitchFamily="34" charset="0"/>
                <a:ea typeface="Liter" pitchFamily="34" charset="-122"/>
                <a:cs typeface="Liter" pitchFamily="34" charset="-120"/>
              </a:rPr>
              <a:t>"Bisakah Anda jelaskan lagi?"</a:t>
            </a:r>
            <a:endParaRPr lang="en-US" sz="1600" dirty="0"/>
          </a:p>
        </p:txBody>
      </p:sp>
      <p:sp>
        <p:nvSpPr>
          <p:cNvPr id="33" name="Shape 31"/>
          <p:cNvSpPr/>
          <p:nvPr/>
        </p:nvSpPr>
        <p:spPr>
          <a:xfrm>
            <a:off x="9088397" y="1740155"/>
            <a:ext cx="2750915" cy="2358052"/>
          </a:xfrm>
          <a:custGeom>
            <a:avLst/>
            <a:gdLst/>
            <a:ahLst/>
            <a:cxnLst/>
            <a:rect l="l" t="t" r="r" b="b"/>
            <a:pathLst>
              <a:path w="2750915" h="2358052">
                <a:moveTo>
                  <a:pt x="34643" y="0"/>
                </a:moveTo>
                <a:lnTo>
                  <a:pt x="2681046" y="0"/>
                </a:lnTo>
                <a:cubicBezTo>
                  <a:pt x="2719633" y="0"/>
                  <a:pt x="2750915" y="31281"/>
                  <a:pt x="2750915" y="69869"/>
                </a:cubicBezTo>
                <a:lnTo>
                  <a:pt x="2750915" y="2288183"/>
                </a:lnTo>
                <a:cubicBezTo>
                  <a:pt x="2750915" y="2326770"/>
                  <a:pt x="2719633" y="2358052"/>
                  <a:pt x="2681046" y="2358052"/>
                </a:cubicBezTo>
                <a:lnTo>
                  <a:pt x="34643" y="2358052"/>
                </a:lnTo>
                <a:cubicBezTo>
                  <a:pt x="15510" y="2358052"/>
                  <a:pt x="0" y="2342541"/>
                  <a:pt x="0" y="2323409"/>
                </a:cubicBezTo>
                <a:lnTo>
                  <a:pt x="0" y="34643"/>
                </a:lnTo>
                <a:cubicBezTo>
                  <a:pt x="0" y="15523"/>
                  <a:pt x="15523" y="0"/>
                  <a:pt x="34643" y="0"/>
                </a:cubicBezTo>
                <a:close/>
              </a:path>
            </a:pathLst>
          </a:custGeom>
          <a:solidFill>
            <a:srgbClr val="FFFFFF"/>
          </a:solidFill>
          <a:ln/>
          <a:effectLst>
            <a:outerShdw blurRad="52401" dist="34934" dir="5400000" algn="bl" rotWithShape="0">
              <a:srgbClr val="000000">
                <a:alpha val="10196"/>
              </a:srgbClr>
            </a:outerShdw>
          </a:effectLst>
        </p:spPr>
      </p:sp>
      <p:sp>
        <p:nvSpPr>
          <p:cNvPr id="34" name="Shape 32"/>
          <p:cNvSpPr/>
          <p:nvPr/>
        </p:nvSpPr>
        <p:spPr>
          <a:xfrm>
            <a:off x="9088397" y="1740155"/>
            <a:ext cx="34643" cy="2358052"/>
          </a:xfrm>
          <a:custGeom>
            <a:avLst/>
            <a:gdLst/>
            <a:ahLst/>
            <a:cxnLst/>
            <a:rect l="l" t="t" r="r" b="b"/>
            <a:pathLst>
              <a:path w="34643" h="2358052">
                <a:moveTo>
                  <a:pt x="34643" y="0"/>
                </a:moveTo>
                <a:lnTo>
                  <a:pt x="34643" y="0"/>
                </a:lnTo>
                <a:lnTo>
                  <a:pt x="34643" y="2358052"/>
                </a:lnTo>
                <a:lnTo>
                  <a:pt x="34643" y="2358052"/>
                </a:lnTo>
                <a:cubicBezTo>
                  <a:pt x="15510" y="2358052"/>
                  <a:pt x="0" y="2342541"/>
                  <a:pt x="0" y="2323409"/>
                </a:cubicBezTo>
                <a:lnTo>
                  <a:pt x="0" y="34643"/>
                </a:lnTo>
                <a:cubicBezTo>
                  <a:pt x="0" y="15523"/>
                  <a:pt x="15523" y="0"/>
                  <a:pt x="34643" y="0"/>
                </a:cubicBezTo>
                <a:close/>
              </a:path>
            </a:pathLst>
          </a:custGeom>
          <a:solidFill>
            <a:srgbClr val="A95C48"/>
          </a:solidFill>
          <a:ln/>
        </p:spPr>
      </p:sp>
      <p:sp>
        <p:nvSpPr>
          <p:cNvPr id="35" name="Shape 33"/>
          <p:cNvSpPr/>
          <p:nvPr/>
        </p:nvSpPr>
        <p:spPr>
          <a:xfrm>
            <a:off x="9245455" y="1879891"/>
            <a:ext cx="419209" cy="419209"/>
          </a:xfrm>
          <a:custGeom>
            <a:avLst/>
            <a:gdLst/>
            <a:ahLst/>
            <a:cxnLst/>
            <a:rect l="l" t="t" r="r" b="b"/>
            <a:pathLst>
              <a:path w="419209" h="419209">
                <a:moveTo>
                  <a:pt x="209605" y="0"/>
                </a:moveTo>
                <a:lnTo>
                  <a:pt x="209605" y="0"/>
                </a:lnTo>
                <a:cubicBezTo>
                  <a:pt x="325289" y="0"/>
                  <a:pt x="419209" y="93921"/>
                  <a:pt x="419209" y="209605"/>
                </a:cubicBezTo>
                <a:lnTo>
                  <a:pt x="419209" y="209605"/>
                </a:lnTo>
                <a:cubicBezTo>
                  <a:pt x="419209" y="325289"/>
                  <a:pt x="325289" y="419209"/>
                  <a:pt x="209605" y="419209"/>
                </a:cubicBezTo>
                <a:lnTo>
                  <a:pt x="209605" y="419209"/>
                </a:lnTo>
                <a:cubicBezTo>
                  <a:pt x="93921" y="419209"/>
                  <a:pt x="0" y="325289"/>
                  <a:pt x="0" y="209605"/>
                </a:cubicBezTo>
                <a:lnTo>
                  <a:pt x="0" y="209605"/>
                </a:lnTo>
                <a:cubicBezTo>
                  <a:pt x="0" y="93921"/>
                  <a:pt x="93921" y="0"/>
                  <a:pt x="209605" y="0"/>
                </a:cubicBezTo>
                <a:close/>
              </a:path>
            </a:pathLst>
          </a:custGeom>
          <a:solidFill>
            <a:srgbClr val="A95C48"/>
          </a:solidFill>
          <a:ln/>
        </p:spPr>
      </p:sp>
      <p:sp>
        <p:nvSpPr>
          <p:cNvPr id="36" name="Text 34"/>
          <p:cNvSpPr/>
          <p:nvPr/>
        </p:nvSpPr>
        <p:spPr>
          <a:xfrm>
            <a:off x="9201787" y="1879891"/>
            <a:ext cx="506544" cy="419209"/>
          </a:xfrm>
          <a:prstGeom prst="rect">
            <a:avLst/>
          </a:prstGeom>
          <a:noFill/>
          <a:ln/>
        </p:spPr>
        <p:txBody>
          <a:bodyPr wrap="square" lIns="0" tIns="0" rIns="0" bIns="0" rtlCol="0" anchor="ctr"/>
          <a:lstStyle/>
          <a:p>
            <a:pPr algn="ctr">
              <a:lnSpc>
                <a:spcPct val="120000"/>
              </a:lnSpc>
            </a:pPr>
            <a:r>
              <a:rPr lang="en-US" sz="1375" b="1" dirty="0">
                <a:solidFill>
                  <a:srgbClr val="FFFFFF"/>
                </a:solidFill>
                <a:latin typeface="Liter" pitchFamily="34" charset="0"/>
                <a:ea typeface="Liter" pitchFamily="34" charset="-122"/>
                <a:cs typeface="Liter" pitchFamily="34" charset="-120"/>
              </a:rPr>
              <a:t>4</a:t>
            </a:r>
            <a:endParaRPr lang="en-US" sz="1600" dirty="0"/>
          </a:p>
        </p:txBody>
      </p:sp>
      <p:sp>
        <p:nvSpPr>
          <p:cNvPr id="37" name="Text 35"/>
          <p:cNvSpPr/>
          <p:nvPr/>
        </p:nvSpPr>
        <p:spPr>
          <a:xfrm>
            <a:off x="9769466" y="1967226"/>
            <a:ext cx="1196493" cy="244539"/>
          </a:xfrm>
          <a:prstGeom prst="rect">
            <a:avLst/>
          </a:prstGeom>
          <a:noFill/>
          <a:ln/>
        </p:spPr>
        <p:txBody>
          <a:bodyPr wrap="square" lIns="0" tIns="0" rIns="0" bIns="0" rtlCol="0" anchor="ctr"/>
          <a:lstStyle/>
          <a:p>
            <a:pPr>
              <a:lnSpc>
                <a:spcPct val="130000"/>
              </a:lnSpc>
            </a:pPr>
            <a:r>
              <a:rPr lang="en-US" sz="1238" b="1" dirty="0">
                <a:solidFill>
                  <a:srgbClr val="3D352E"/>
                </a:solidFill>
                <a:latin typeface="Liter" pitchFamily="34" charset="0"/>
                <a:ea typeface="Liter" pitchFamily="34" charset="-122"/>
                <a:cs typeface="Liter" pitchFamily="34" charset="-120"/>
              </a:rPr>
              <a:t>Hubungan Kuat</a:t>
            </a:r>
            <a:endParaRPr lang="en-US" sz="1600" dirty="0"/>
          </a:p>
        </p:txBody>
      </p:sp>
      <p:sp>
        <p:nvSpPr>
          <p:cNvPr id="38" name="Text 36"/>
          <p:cNvSpPr/>
          <p:nvPr/>
        </p:nvSpPr>
        <p:spPr>
          <a:xfrm>
            <a:off x="9245455" y="2403903"/>
            <a:ext cx="2523989" cy="1135358"/>
          </a:xfrm>
          <a:prstGeom prst="rect">
            <a:avLst/>
          </a:prstGeom>
          <a:noFill/>
          <a:ln/>
        </p:spPr>
        <p:txBody>
          <a:bodyPr wrap="square" lIns="0" tIns="0" rIns="0" bIns="0" rtlCol="0" anchor="ctr"/>
          <a:lstStyle/>
          <a:p>
            <a:pPr>
              <a:lnSpc>
                <a:spcPct val="140000"/>
              </a:lnSpc>
            </a:pPr>
            <a:r>
              <a:rPr lang="en-US" sz="1100" dirty="0">
                <a:solidFill>
                  <a:srgbClr val="3D352E">
                    <a:alpha val="70000"/>
                  </a:srgbClr>
                </a:solidFill>
                <a:latin typeface="Liter" pitchFamily="34" charset="0"/>
                <a:ea typeface="Liter" pitchFamily="34" charset="-122"/>
                <a:cs typeface="Liter" pitchFamily="34" charset="-120"/>
              </a:rPr>
              <a:t>Bangun hubungan berdasarkan kepercayaan dan saling pengertian. Hubungan yang kuat meminimalkan hambatan psikologis seperti ketidakpercayaan.</a:t>
            </a:r>
            <a:endParaRPr lang="en-US" sz="1600" dirty="0"/>
          </a:p>
        </p:txBody>
      </p:sp>
      <p:sp>
        <p:nvSpPr>
          <p:cNvPr id="39" name="Shape 37"/>
          <p:cNvSpPr/>
          <p:nvPr/>
        </p:nvSpPr>
        <p:spPr>
          <a:xfrm>
            <a:off x="9245455" y="3644063"/>
            <a:ext cx="2454120" cy="314407"/>
          </a:xfrm>
          <a:custGeom>
            <a:avLst/>
            <a:gdLst/>
            <a:ahLst/>
            <a:cxnLst/>
            <a:rect l="l" t="t" r="r" b="b"/>
            <a:pathLst>
              <a:path w="2454120" h="314407">
                <a:moveTo>
                  <a:pt x="34934" y="0"/>
                </a:moveTo>
                <a:lnTo>
                  <a:pt x="2419187" y="0"/>
                </a:lnTo>
                <a:cubicBezTo>
                  <a:pt x="2438480" y="0"/>
                  <a:pt x="2454120" y="15640"/>
                  <a:pt x="2454120" y="34934"/>
                </a:cubicBezTo>
                <a:lnTo>
                  <a:pt x="2454120" y="279473"/>
                </a:lnTo>
                <a:cubicBezTo>
                  <a:pt x="2454120" y="298767"/>
                  <a:pt x="2438480" y="314407"/>
                  <a:pt x="2419187" y="314407"/>
                </a:cubicBezTo>
                <a:lnTo>
                  <a:pt x="34934" y="314407"/>
                </a:lnTo>
                <a:cubicBezTo>
                  <a:pt x="15640" y="314407"/>
                  <a:pt x="0" y="298767"/>
                  <a:pt x="0" y="279473"/>
                </a:cubicBezTo>
                <a:lnTo>
                  <a:pt x="0" y="34934"/>
                </a:lnTo>
                <a:cubicBezTo>
                  <a:pt x="0" y="15640"/>
                  <a:pt x="15640" y="0"/>
                  <a:pt x="34934" y="0"/>
                </a:cubicBezTo>
                <a:close/>
              </a:path>
            </a:pathLst>
          </a:custGeom>
          <a:solidFill>
            <a:srgbClr val="F8F6F2"/>
          </a:solidFill>
          <a:ln/>
        </p:spPr>
      </p:sp>
      <p:sp>
        <p:nvSpPr>
          <p:cNvPr id="40" name="Shape 38"/>
          <p:cNvSpPr/>
          <p:nvPr/>
        </p:nvSpPr>
        <p:spPr>
          <a:xfrm>
            <a:off x="9325148" y="3735185"/>
            <a:ext cx="137553" cy="122269"/>
          </a:xfrm>
          <a:custGeom>
            <a:avLst/>
            <a:gdLst/>
            <a:ahLst/>
            <a:cxnLst/>
            <a:rect l="l" t="t" r="r" b="b"/>
            <a:pathLst>
              <a:path w="137553" h="122269">
                <a:moveTo>
                  <a:pt x="64215" y="20346"/>
                </a:moveTo>
                <a:lnTo>
                  <a:pt x="36370" y="51296"/>
                </a:lnTo>
                <a:cubicBezTo>
                  <a:pt x="35272" y="52514"/>
                  <a:pt x="35320" y="54400"/>
                  <a:pt x="36490" y="55570"/>
                </a:cubicBezTo>
                <a:cubicBezTo>
                  <a:pt x="43773" y="62854"/>
                  <a:pt x="55594" y="62854"/>
                  <a:pt x="62878" y="55570"/>
                </a:cubicBezTo>
                <a:lnTo>
                  <a:pt x="70472" y="47976"/>
                </a:lnTo>
                <a:cubicBezTo>
                  <a:pt x="71475" y="46973"/>
                  <a:pt x="72741" y="46424"/>
                  <a:pt x="74030" y="46329"/>
                </a:cubicBezTo>
                <a:cubicBezTo>
                  <a:pt x="75654" y="46185"/>
                  <a:pt x="77326" y="46735"/>
                  <a:pt x="78568" y="47976"/>
                </a:cubicBezTo>
                <a:lnTo>
                  <a:pt x="120741" y="89792"/>
                </a:lnTo>
                <a:lnTo>
                  <a:pt x="137553" y="76418"/>
                </a:lnTo>
                <a:lnTo>
                  <a:pt x="137553" y="7642"/>
                </a:lnTo>
                <a:lnTo>
                  <a:pt x="110807" y="22926"/>
                </a:lnTo>
                <a:lnTo>
                  <a:pt x="105123" y="19128"/>
                </a:lnTo>
                <a:cubicBezTo>
                  <a:pt x="101350" y="16621"/>
                  <a:pt x="96932" y="15284"/>
                  <a:pt x="92395" y="15284"/>
                </a:cubicBezTo>
                <a:lnTo>
                  <a:pt x="75583" y="15284"/>
                </a:lnTo>
                <a:cubicBezTo>
                  <a:pt x="75320" y="15284"/>
                  <a:pt x="75033" y="15284"/>
                  <a:pt x="74771" y="15308"/>
                </a:cubicBezTo>
                <a:cubicBezTo>
                  <a:pt x="70735" y="15522"/>
                  <a:pt x="66938" y="17337"/>
                  <a:pt x="64215" y="20346"/>
                </a:cubicBezTo>
                <a:close/>
                <a:moveTo>
                  <a:pt x="27845" y="43630"/>
                </a:moveTo>
                <a:lnTo>
                  <a:pt x="53350" y="15284"/>
                </a:lnTo>
                <a:lnTo>
                  <a:pt x="43893" y="15284"/>
                </a:lnTo>
                <a:cubicBezTo>
                  <a:pt x="37803" y="15284"/>
                  <a:pt x="31976" y="17696"/>
                  <a:pt x="27678" y="21994"/>
                </a:cubicBezTo>
                <a:lnTo>
                  <a:pt x="26746" y="22926"/>
                </a:lnTo>
                <a:lnTo>
                  <a:pt x="0" y="7642"/>
                </a:lnTo>
                <a:lnTo>
                  <a:pt x="0" y="76418"/>
                </a:lnTo>
                <a:lnTo>
                  <a:pt x="37349" y="107535"/>
                </a:lnTo>
                <a:cubicBezTo>
                  <a:pt x="42842" y="112120"/>
                  <a:pt x="49767" y="114628"/>
                  <a:pt x="56908" y="114628"/>
                </a:cubicBezTo>
                <a:lnTo>
                  <a:pt x="60657" y="114628"/>
                </a:lnTo>
                <a:lnTo>
                  <a:pt x="58985" y="112956"/>
                </a:lnTo>
                <a:cubicBezTo>
                  <a:pt x="56741" y="110711"/>
                  <a:pt x="56741" y="107081"/>
                  <a:pt x="58985" y="104860"/>
                </a:cubicBezTo>
                <a:cubicBezTo>
                  <a:pt x="61230" y="102639"/>
                  <a:pt x="64860" y="102615"/>
                  <a:pt x="67081" y="104860"/>
                </a:cubicBezTo>
                <a:lnTo>
                  <a:pt x="76872" y="114651"/>
                </a:lnTo>
                <a:lnTo>
                  <a:pt x="79021" y="114651"/>
                </a:lnTo>
                <a:cubicBezTo>
                  <a:pt x="83583" y="114651"/>
                  <a:pt x="88048" y="113625"/>
                  <a:pt x="92108" y="111714"/>
                </a:cubicBezTo>
                <a:lnTo>
                  <a:pt x="85732" y="105314"/>
                </a:lnTo>
                <a:cubicBezTo>
                  <a:pt x="83487" y="103069"/>
                  <a:pt x="83487" y="99439"/>
                  <a:pt x="85732" y="97218"/>
                </a:cubicBezTo>
                <a:cubicBezTo>
                  <a:pt x="87977" y="94998"/>
                  <a:pt x="91606" y="94974"/>
                  <a:pt x="93827" y="97218"/>
                </a:cubicBezTo>
                <a:lnTo>
                  <a:pt x="101469" y="104860"/>
                </a:lnTo>
                <a:lnTo>
                  <a:pt x="105648" y="100681"/>
                </a:lnTo>
                <a:cubicBezTo>
                  <a:pt x="107774" y="98556"/>
                  <a:pt x="108395" y="95475"/>
                  <a:pt x="107463" y="92777"/>
                </a:cubicBezTo>
                <a:lnTo>
                  <a:pt x="74532" y="60108"/>
                </a:lnTo>
                <a:lnTo>
                  <a:pt x="70974" y="63666"/>
                </a:lnTo>
                <a:cubicBezTo>
                  <a:pt x="59200" y="75439"/>
                  <a:pt x="40144" y="75439"/>
                  <a:pt x="28370" y="63666"/>
                </a:cubicBezTo>
                <a:cubicBezTo>
                  <a:pt x="22878" y="58173"/>
                  <a:pt x="22663" y="49361"/>
                  <a:pt x="27845" y="43606"/>
                </a:cubicBezTo>
                <a:close/>
              </a:path>
            </a:pathLst>
          </a:custGeom>
          <a:solidFill>
            <a:srgbClr val="A95C48"/>
          </a:solidFill>
          <a:ln/>
        </p:spPr>
      </p:sp>
      <p:sp>
        <p:nvSpPr>
          <p:cNvPr id="41" name="Text 39"/>
          <p:cNvSpPr/>
          <p:nvPr/>
        </p:nvSpPr>
        <p:spPr>
          <a:xfrm>
            <a:off x="9450705" y="3644063"/>
            <a:ext cx="2310005" cy="314407"/>
          </a:xfrm>
          <a:prstGeom prst="rect">
            <a:avLst/>
          </a:prstGeom>
          <a:noFill/>
          <a:ln/>
        </p:spPr>
        <p:txBody>
          <a:bodyPr wrap="square" lIns="69868" tIns="69868" rIns="69868" bIns="69868" rtlCol="0" anchor="ctr"/>
          <a:lstStyle/>
          <a:p>
            <a:pPr>
              <a:lnSpc>
                <a:spcPct val="120000"/>
              </a:lnSpc>
            </a:pPr>
            <a:r>
              <a:rPr lang="en-US" sz="963" dirty="0">
                <a:solidFill>
                  <a:srgbClr val="3D352E">
                    <a:alpha val="60000"/>
                  </a:srgbClr>
                </a:solidFill>
                <a:latin typeface="Liter" pitchFamily="34" charset="0"/>
                <a:ea typeface="Liter" pitchFamily="34" charset="-122"/>
                <a:cs typeface="Liter" pitchFamily="34" charset="-120"/>
              </a:rPr>
              <a:t>Team building, mentoring</a:t>
            </a:r>
            <a:endParaRPr lang="en-US" sz="1600" dirty="0"/>
          </a:p>
        </p:txBody>
      </p:sp>
      <p:sp>
        <p:nvSpPr>
          <p:cNvPr id="42" name="Shape 40"/>
          <p:cNvSpPr/>
          <p:nvPr/>
        </p:nvSpPr>
        <p:spPr>
          <a:xfrm>
            <a:off x="366662" y="4237943"/>
            <a:ext cx="2750915" cy="2358052"/>
          </a:xfrm>
          <a:custGeom>
            <a:avLst/>
            <a:gdLst/>
            <a:ahLst/>
            <a:cxnLst/>
            <a:rect l="l" t="t" r="r" b="b"/>
            <a:pathLst>
              <a:path w="2750915" h="2358052">
                <a:moveTo>
                  <a:pt x="34643" y="0"/>
                </a:moveTo>
                <a:lnTo>
                  <a:pt x="2681046" y="0"/>
                </a:lnTo>
                <a:cubicBezTo>
                  <a:pt x="2719633" y="0"/>
                  <a:pt x="2750915" y="31281"/>
                  <a:pt x="2750915" y="69869"/>
                </a:cubicBezTo>
                <a:lnTo>
                  <a:pt x="2750915" y="2288183"/>
                </a:lnTo>
                <a:cubicBezTo>
                  <a:pt x="2750915" y="2326770"/>
                  <a:pt x="2719633" y="2358052"/>
                  <a:pt x="2681046" y="2358052"/>
                </a:cubicBezTo>
                <a:lnTo>
                  <a:pt x="34643" y="2358052"/>
                </a:lnTo>
                <a:cubicBezTo>
                  <a:pt x="15510" y="2358052"/>
                  <a:pt x="0" y="2342541"/>
                  <a:pt x="0" y="2323409"/>
                </a:cubicBezTo>
                <a:lnTo>
                  <a:pt x="0" y="34643"/>
                </a:lnTo>
                <a:cubicBezTo>
                  <a:pt x="0" y="15523"/>
                  <a:pt x="15523" y="0"/>
                  <a:pt x="34643" y="0"/>
                </a:cubicBezTo>
                <a:close/>
              </a:path>
            </a:pathLst>
          </a:custGeom>
          <a:solidFill>
            <a:srgbClr val="FFFFFF"/>
          </a:solidFill>
          <a:ln/>
          <a:effectLst>
            <a:outerShdw blurRad="52401" dist="34934" dir="5400000" algn="bl" rotWithShape="0">
              <a:srgbClr val="000000">
                <a:alpha val="10196"/>
              </a:srgbClr>
            </a:outerShdw>
          </a:effectLst>
        </p:spPr>
      </p:sp>
      <p:sp>
        <p:nvSpPr>
          <p:cNvPr id="43" name="Shape 41"/>
          <p:cNvSpPr/>
          <p:nvPr/>
        </p:nvSpPr>
        <p:spPr>
          <a:xfrm>
            <a:off x="366662" y="4237943"/>
            <a:ext cx="34643" cy="2358052"/>
          </a:xfrm>
          <a:custGeom>
            <a:avLst/>
            <a:gdLst/>
            <a:ahLst/>
            <a:cxnLst/>
            <a:rect l="l" t="t" r="r" b="b"/>
            <a:pathLst>
              <a:path w="34643" h="2358052">
                <a:moveTo>
                  <a:pt x="34643" y="0"/>
                </a:moveTo>
                <a:lnTo>
                  <a:pt x="34643" y="0"/>
                </a:lnTo>
                <a:lnTo>
                  <a:pt x="34643" y="2358052"/>
                </a:lnTo>
                <a:lnTo>
                  <a:pt x="34643" y="2358052"/>
                </a:lnTo>
                <a:cubicBezTo>
                  <a:pt x="15510" y="2358052"/>
                  <a:pt x="0" y="2342541"/>
                  <a:pt x="0" y="2323409"/>
                </a:cubicBezTo>
                <a:lnTo>
                  <a:pt x="0" y="34643"/>
                </a:lnTo>
                <a:cubicBezTo>
                  <a:pt x="0" y="15523"/>
                  <a:pt x="15523" y="0"/>
                  <a:pt x="34643" y="0"/>
                </a:cubicBezTo>
                <a:close/>
              </a:path>
            </a:pathLst>
          </a:custGeom>
          <a:solidFill>
            <a:srgbClr val="5E6D55"/>
          </a:solidFill>
          <a:ln/>
        </p:spPr>
      </p:sp>
      <p:sp>
        <p:nvSpPr>
          <p:cNvPr id="44" name="Shape 42"/>
          <p:cNvSpPr/>
          <p:nvPr/>
        </p:nvSpPr>
        <p:spPr>
          <a:xfrm>
            <a:off x="523720" y="4377679"/>
            <a:ext cx="419209" cy="419209"/>
          </a:xfrm>
          <a:custGeom>
            <a:avLst/>
            <a:gdLst/>
            <a:ahLst/>
            <a:cxnLst/>
            <a:rect l="l" t="t" r="r" b="b"/>
            <a:pathLst>
              <a:path w="419209" h="419209">
                <a:moveTo>
                  <a:pt x="209605" y="0"/>
                </a:moveTo>
                <a:lnTo>
                  <a:pt x="209605" y="0"/>
                </a:lnTo>
                <a:cubicBezTo>
                  <a:pt x="325289" y="0"/>
                  <a:pt x="419209" y="93921"/>
                  <a:pt x="419209" y="209605"/>
                </a:cubicBezTo>
                <a:lnTo>
                  <a:pt x="419209" y="209605"/>
                </a:lnTo>
                <a:cubicBezTo>
                  <a:pt x="419209" y="325289"/>
                  <a:pt x="325289" y="419209"/>
                  <a:pt x="209605" y="419209"/>
                </a:cubicBezTo>
                <a:lnTo>
                  <a:pt x="209605" y="419209"/>
                </a:lnTo>
                <a:cubicBezTo>
                  <a:pt x="93921" y="419209"/>
                  <a:pt x="0" y="325289"/>
                  <a:pt x="0" y="209605"/>
                </a:cubicBezTo>
                <a:lnTo>
                  <a:pt x="0" y="209605"/>
                </a:lnTo>
                <a:cubicBezTo>
                  <a:pt x="0" y="93921"/>
                  <a:pt x="93921" y="0"/>
                  <a:pt x="209605" y="0"/>
                </a:cubicBezTo>
                <a:close/>
              </a:path>
            </a:pathLst>
          </a:custGeom>
          <a:solidFill>
            <a:srgbClr val="5E6D55"/>
          </a:solidFill>
          <a:ln/>
        </p:spPr>
      </p:sp>
      <p:sp>
        <p:nvSpPr>
          <p:cNvPr id="45" name="Text 43"/>
          <p:cNvSpPr/>
          <p:nvPr/>
        </p:nvSpPr>
        <p:spPr>
          <a:xfrm>
            <a:off x="480053" y="4377679"/>
            <a:ext cx="506544" cy="419209"/>
          </a:xfrm>
          <a:prstGeom prst="rect">
            <a:avLst/>
          </a:prstGeom>
          <a:noFill/>
          <a:ln/>
        </p:spPr>
        <p:txBody>
          <a:bodyPr wrap="square" lIns="0" tIns="0" rIns="0" bIns="0" rtlCol="0" anchor="ctr"/>
          <a:lstStyle/>
          <a:p>
            <a:pPr algn="ctr">
              <a:lnSpc>
                <a:spcPct val="120000"/>
              </a:lnSpc>
            </a:pPr>
            <a:r>
              <a:rPr lang="en-US" sz="1375" b="1" dirty="0">
                <a:solidFill>
                  <a:srgbClr val="FFFFFF"/>
                </a:solidFill>
                <a:latin typeface="Liter" pitchFamily="34" charset="0"/>
                <a:ea typeface="Liter" pitchFamily="34" charset="-122"/>
                <a:cs typeface="Liter" pitchFamily="34" charset="-120"/>
              </a:rPr>
              <a:t>5</a:t>
            </a:r>
            <a:endParaRPr lang="en-US" sz="1600" dirty="0"/>
          </a:p>
        </p:txBody>
      </p:sp>
      <p:sp>
        <p:nvSpPr>
          <p:cNvPr id="46" name="Text 44"/>
          <p:cNvSpPr/>
          <p:nvPr/>
        </p:nvSpPr>
        <p:spPr>
          <a:xfrm>
            <a:off x="1047732" y="4465014"/>
            <a:ext cx="1222693" cy="244539"/>
          </a:xfrm>
          <a:prstGeom prst="rect">
            <a:avLst/>
          </a:prstGeom>
          <a:noFill/>
          <a:ln/>
        </p:spPr>
        <p:txBody>
          <a:bodyPr wrap="square" lIns="0" tIns="0" rIns="0" bIns="0" rtlCol="0" anchor="ctr"/>
          <a:lstStyle/>
          <a:p>
            <a:pPr>
              <a:lnSpc>
                <a:spcPct val="130000"/>
              </a:lnSpc>
            </a:pPr>
            <a:r>
              <a:rPr lang="en-US" sz="1238" b="1" dirty="0">
                <a:solidFill>
                  <a:srgbClr val="3D352E"/>
                </a:solidFill>
                <a:latin typeface="Liter" pitchFamily="34" charset="0"/>
                <a:ea typeface="Liter" pitchFamily="34" charset="-122"/>
                <a:cs typeface="Liter" pitchFamily="34" charset="-120"/>
              </a:rPr>
              <a:t>Sesuaikan Gaya</a:t>
            </a:r>
            <a:endParaRPr lang="en-US" sz="1600" dirty="0"/>
          </a:p>
        </p:txBody>
      </p:sp>
      <p:sp>
        <p:nvSpPr>
          <p:cNvPr id="47" name="Text 45"/>
          <p:cNvSpPr/>
          <p:nvPr/>
        </p:nvSpPr>
        <p:spPr>
          <a:xfrm>
            <a:off x="523720" y="4901691"/>
            <a:ext cx="2523989" cy="908287"/>
          </a:xfrm>
          <a:prstGeom prst="rect">
            <a:avLst/>
          </a:prstGeom>
          <a:noFill/>
          <a:ln/>
        </p:spPr>
        <p:txBody>
          <a:bodyPr wrap="square" lIns="0" tIns="0" rIns="0" bIns="0" rtlCol="0" anchor="ctr"/>
          <a:lstStyle/>
          <a:p>
            <a:pPr>
              <a:lnSpc>
                <a:spcPct val="140000"/>
              </a:lnSpc>
            </a:pPr>
            <a:r>
              <a:rPr lang="en-US" sz="1100" dirty="0">
                <a:solidFill>
                  <a:srgbClr val="3D352E">
                    <a:alpha val="70000"/>
                  </a:srgbClr>
                </a:solidFill>
                <a:latin typeface="Liter" pitchFamily="34" charset="0"/>
                <a:ea typeface="Liter" pitchFamily="34" charset="-122"/>
                <a:cs typeface="Liter" pitchFamily="34" charset="-120"/>
              </a:rPr>
              <a:t>Tidak semua orang merespons sama terhadap gaya komunikasi. Sesuaikan gaya Anda dengan karakteristik dan preferensi audiens.</a:t>
            </a:r>
            <a:endParaRPr lang="en-US" sz="1600" dirty="0"/>
          </a:p>
        </p:txBody>
      </p:sp>
      <p:sp>
        <p:nvSpPr>
          <p:cNvPr id="48" name="Shape 46"/>
          <p:cNvSpPr/>
          <p:nvPr/>
        </p:nvSpPr>
        <p:spPr>
          <a:xfrm>
            <a:off x="523720" y="5914779"/>
            <a:ext cx="2454120" cy="314407"/>
          </a:xfrm>
          <a:custGeom>
            <a:avLst/>
            <a:gdLst/>
            <a:ahLst/>
            <a:cxnLst/>
            <a:rect l="l" t="t" r="r" b="b"/>
            <a:pathLst>
              <a:path w="2454120" h="314407">
                <a:moveTo>
                  <a:pt x="34934" y="0"/>
                </a:moveTo>
                <a:lnTo>
                  <a:pt x="2419187" y="0"/>
                </a:lnTo>
                <a:cubicBezTo>
                  <a:pt x="2438480" y="0"/>
                  <a:pt x="2454120" y="15640"/>
                  <a:pt x="2454120" y="34934"/>
                </a:cubicBezTo>
                <a:lnTo>
                  <a:pt x="2454120" y="279473"/>
                </a:lnTo>
                <a:cubicBezTo>
                  <a:pt x="2454120" y="298767"/>
                  <a:pt x="2438480" y="314407"/>
                  <a:pt x="2419187" y="314407"/>
                </a:cubicBezTo>
                <a:lnTo>
                  <a:pt x="34934" y="314407"/>
                </a:lnTo>
                <a:cubicBezTo>
                  <a:pt x="15640" y="314407"/>
                  <a:pt x="0" y="298767"/>
                  <a:pt x="0" y="279473"/>
                </a:cubicBezTo>
                <a:lnTo>
                  <a:pt x="0" y="34934"/>
                </a:lnTo>
                <a:cubicBezTo>
                  <a:pt x="0" y="15640"/>
                  <a:pt x="15640" y="0"/>
                  <a:pt x="34934" y="0"/>
                </a:cubicBezTo>
                <a:close/>
              </a:path>
            </a:pathLst>
          </a:custGeom>
          <a:solidFill>
            <a:srgbClr val="F8F6F2"/>
          </a:solidFill>
          <a:ln/>
        </p:spPr>
      </p:sp>
      <p:sp>
        <p:nvSpPr>
          <p:cNvPr id="49" name="Shape 47"/>
          <p:cNvSpPr/>
          <p:nvPr/>
        </p:nvSpPr>
        <p:spPr>
          <a:xfrm>
            <a:off x="595772" y="6005901"/>
            <a:ext cx="152837" cy="122269"/>
          </a:xfrm>
          <a:custGeom>
            <a:avLst/>
            <a:gdLst/>
            <a:ahLst/>
            <a:cxnLst/>
            <a:rect l="l" t="t" r="r" b="b"/>
            <a:pathLst>
              <a:path w="152837" h="122269">
                <a:moveTo>
                  <a:pt x="76418" y="3821"/>
                </a:moveTo>
                <a:cubicBezTo>
                  <a:pt x="90126" y="3821"/>
                  <a:pt x="101254" y="14950"/>
                  <a:pt x="101254" y="28657"/>
                </a:cubicBezTo>
                <a:cubicBezTo>
                  <a:pt x="101254" y="42364"/>
                  <a:pt x="90126" y="53493"/>
                  <a:pt x="76418" y="53493"/>
                </a:cubicBezTo>
                <a:cubicBezTo>
                  <a:pt x="62711" y="53493"/>
                  <a:pt x="51582" y="42364"/>
                  <a:pt x="51582" y="28657"/>
                </a:cubicBezTo>
                <a:cubicBezTo>
                  <a:pt x="51582" y="14950"/>
                  <a:pt x="62711" y="3821"/>
                  <a:pt x="76418" y="3821"/>
                </a:cubicBezTo>
                <a:close/>
                <a:moveTo>
                  <a:pt x="22926" y="21015"/>
                </a:moveTo>
                <a:cubicBezTo>
                  <a:pt x="32415" y="21015"/>
                  <a:pt x="40120" y="28719"/>
                  <a:pt x="40120" y="38209"/>
                </a:cubicBezTo>
                <a:cubicBezTo>
                  <a:pt x="40120" y="47699"/>
                  <a:pt x="32415" y="55403"/>
                  <a:pt x="22926" y="55403"/>
                </a:cubicBezTo>
                <a:cubicBezTo>
                  <a:pt x="13436" y="55403"/>
                  <a:pt x="5731" y="47699"/>
                  <a:pt x="5731" y="38209"/>
                </a:cubicBezTo>
                <a:cubicBezTo>
                  <a:pt x="5731" y="28719"/>
                  <a:pt x="13436" y="21015"/>
                  <a:pt x="22926" y="21015"/>
                </a:cubicBezTo>
                <a:close/>
                <a:moveTo>
                  <a:pt x="0" y="99344"/>
                </a:moveTo>
                <a:cubicBezTo>
                  <a:pt x="0" y="82460"/>
                  <a:pt x="13684" y="68777"/>
                  <a:pt x="30567" y="68777"/>
                </a:cubicBezTo>
                <a:cubicBezTo>
                  <a:pt x="33624" y="68777"/>
                  <a:pt x="36585" y="69230"/>
                  <a:pt x="39379" y="70066"/>
                </a:cubicBezTo>
                <a:cubicBezTo>
                  <a:pt x="31523" y="78854"/>
                  <a:pt x="26746" y="90460"/>
                  <a:pt x="26746" y="103165"/>
                </a:cubicBezTo>
                <a:lnTo>
                  <a:pt x="26746" y="106986"/>
                </a:lnTo>
                <a:cubicBezTo>
                  <a:pt x="26746" y="109708"/>
                  <a:pt x="27320" y="112287"/>
                  <a:pt x="28346" y="114628"/>
                </a:cubicBezTo>
                <a:lnTo>
                  <a:pt x="7642" y="114628"/>
                </a:lnTo>
                <a:cubicBezTo>
                  <a:pt x="3415" y="114628"/>
                  <a:pt x="0" y="111213"/>
                  <a:pt x="0" y="106986"/>
                </a:cubicBezTo>
                <a:lnTo>
                  <a:pt x="0" y="99344"/>
                </a:lnTo>
                <a:close/>
                <a:moveTo>
                  <a:pt x="124490" y="114628"/>
                </a:moveTo>
                <a:cubicBezTo>
                  <a:pt x="125517" y="112287"/>
                  <a:pt x="126090" y="109708"/>
                  <a:pt x="126090" y="106986"/>
                </a:cubicBezTo>
                <a:lnTo>
                  <a:pt x="126090" y="103165"/>
                </a:lnTo>
                <a:cubicBezTo>
                  <a:pt x="126090" y="90460"/>
                  <a:pt x="121314" y="78854"/>
                  <a:pt x="113457" y="70066"/>
                </a:cubicBezTo>
                <a:cubicBezTo>
                  <a:pt x="116251" y="69230"/>
                  <a:pt x="119213" y="68777"/>
                  <a:pt x="122269" y="68777"/>
                </a:cubicBezTo>
                <a:cubicBezTo>
                  <a:pt x="139153" y="68777"/>
                  <a:pt x="152837" y="82460"/>
                  <a:pt x="152837" y="99344"/>
                </a:cubicBezTo>
                <a:lnTo>
                  <a:pt x="152837" y="106986"/>
                </a:lnTo>
                <a:cubicBezTo>
                  <a:pt x="152837" y="111213"/>
                  <a:pt x="149422" y="114628"/>
                  <a:pt x="145195" y="114628"/>
                </a:cubicBezTo>
                <a:lnTo>
                  <a:pt x="124490" y="114628"/>
                </a:lnTo>
                <a:close/>
                <a:moveTo>
                  <a:pt x="112717" y="38209"/>
                </a:moveTo>
                <a:cubicBezTo>
                  <a:pt x="112717" y="28719"/>
                  <a:pt x="120421" y="21015"/>
                  <a:pt x="129911" y="21015"/>
                </a:cubicBezTo>
                <a:cubicBezTo>
                  <a:pt x="139401" y="21015"/>
                  <a:pt x="147105" y="28719"/>
                  <a:pt x="147105" y="38209"/>
                </a:cubicBezTo>
                <a:cubicBezTo>
                  <a:pt x="147105" y="47699"/>
                  <a:pt x="139401" y="55403"/>
                  <a:pt x="129911" y="55403"/>
                </a:cubicBezTo>
                <a:cubicBezTo>
                  <a:pt x="120421" y="55403"/>
                  <a:pt x="112717" y="47699"/>
                  <a:pt x="112717" y="38209"/>
                </a:cubicBezTo>
                <a:close/>
                <a:moveTo>
                  <a:pt x="38209" y="103165"/>
                </a:moveTo>
                <a:cubicBezTo>
                  <a:pt x="38209" y="82054"/>
                  <a:pt x="55308" y="64956"/>
                  <a:pt x="76418" y="64956"/>
                </a:cubicBezTo>
                <a:cubicBezTo>
                  <a:pt x="97529" y="64956"/>
                  <a:pt x="114628" y="82054"/>
                  <a:pt x="114628" y="103165"/>
                </a:cubicBezTo>
                <a:lnTo>
                  <a:pt x="114628" y="106986"/>
                </a:lnTo>
                <a:cubicBezTo>
                  <a:pt x="114628" y="111213"/>
                  <a:pt x="111213" y="114628"/>
                  <a:pt x="106986" y="114628"/>
                </a:cubicBezTo>
                <a:lnTo>
                  <a:pt x="45851" y="114628"/>
                </a:lnTo>
                <a:cubicBezTo>
                  <a:pt x="41624" y="114628"/>
                  <a:pt x="38209" y="111213"/>
                  <a:pt x="38209" y="106986"/>
                </a:cubicBezTo>
                <a:lnTo>
                  <a:pt x="38209" y="103165"/>
                </a:lnTo>
                <a:close/>
              </a:path>
            </a:pathLst>
          </a:custGeom>
          <a:solidFill>
            <a:srgbClr val="5E6D55"/>
          </a:solidFill>
          <a:ln/>
        </p:spPr>
      </p:sp>
      <p:sp>
        <p:nvSpPr>
          <p:cNvPr id="50" name="Text 48"/>
          <p:cNvSpPr/>
          <p:nvPr/>
        </p:nvSpPr>
        <p:spPr>
          <a:xfrm>
            <a:off x="728971" y="5914779"/>
            <a:ext cx="2310005" cy="314407"/>
          </a:xfrm>
          <a:prstGeom prst="rect">
            <a:avLst/>
          </a:prstGeom>
          <a:noFill/>
          <a:ln/>
        </p:spPr>
        <p:txBody>
          <a:bodyPr wrap="square" lIns="69868" tIns="69868" rIns="69868" bIns="69868" rtlCol="0" anchor="ctr"/>
          <a:lstStyle/>
          <a:p>
            <a:pPr>
              <a:lnSpc>
                <a:spcPct val="120000"/>
              </a:lnSpc>
            </a:pPr>
            <a:r>
              <a:rPr lang="en-US" sz="963" dirty="0">
                <a:solidFill>
                  <a:srgbClr val="3D352E">
                    <a:alpha val="60000"/>
                  </a:srgbClr>
                </a:solidFill>
                <a:latin typeface="Liter" pitchFamily="34" charset="0"/>
                <a:ea typeface="Liter" pitchFamily="34" charset="-122"/>
                <a:cs typeface="Liter" pitchFamily="34" charset="-120"/>
              </a:rPr>
              <a:t>Kenali audiens Anda</a:t>
            </a:r>
            <a:endParaRPr lang="en-US" sz="1600" dirty="0"/>
          </a:p>
        </p:txBody>
      </p:sp>
      <p:sp>
        <p:nvSpPr>
          <p:cNvPr id="51" name="Shape 49"/>
          <p:cNvSpPr/>
          <p:nvPr/>
        </p:nvSpPr>
        <p:spPr>
          <a:xfrm>
            <a:off x="3273907" y="4237943"/>
            <a:ext cx="2750915" cy="2358052"/>
          </a:xfrm>
          <a:custGeom>
            <a:avLst/>
            <a:gdLst/>
            <a:ahLst/>
            <a:cxnLst/>
            <a:rect l="l" t="t" r="r" b="b"/>
            <a:pathLst>
              <a:path w="2750915" h="2358052">
                <a:moveTo>
                  <a:pt x="34643" y="0"/>
                </a:moveTo>
                <a:lnTo>
                  <a:pt x="2681046" y="0"/>
                </a:lnTo>
                <a:cubicBezTo>
                  <a:pt x="2719633" y="0"/>
                  <a:pt x="2750915" y="31281"/>
                  <a:pt x="2750915" y="69869"/>
                </a:cubicBezTo>
                <a:lnTo>
                  <a:pt x="2750915" y="2288183"/>
                </a:lnTo>
                <a:cubicBezTo>
                  <a:pt x="2750915" y="2326770"/>
                  <a:pt x="2719633" y="2358052"/>
                  <a:pt x="2681046" y="2358052"/>
                </a:cubicBezTo>
                <a:lnTo>
                  <a:pt x="34643" y="2358052"/>
                </a:lnTo>
                <a:cubicBezTo>
                  <a:pt x="15510" y="2358052"/>
                  <a:pt x="0" y="2342541"/>
                  <a:pt x="0" y="2323409"/>
                </a:cubicBezTo>
                <a:lnTo>
                  <a:pt x="0" y="34643"/>
                </a:lnTo>
                <a:cubicBezTo>
                  <a:pt x="0" y="15523"/>
                  <a:pt x="15523" y="0"/>
                  <a:pt x="34643" y="0"/>
                </a:cubicBezTo>
                <a:close/>
              </a:path>
            </a:pathLst>
          </a:custGeom>
          <a:solidFill>
            <a:srgbClr val="FFFFFF"/>
          </a:solidFill>
          <a:ln/>
          <a:effectLst>
            <a:outerShdw blurRad="52401" dist="34934" dir="5400000" algn="bl" rotWithShape="0">
              <a:srgbClr val="000000">
                <a:alpha val="10196"/>
              </a:srgbClr>
            </a:outerShdw>
          </a:effectLst>
        </p:spPr>
      </p:sp>
      <p:sp>
        <p:nvSpPr>
          <p:cNvPr id="52" name="Shape 50"/>
          <p:cNvSpPr/>
          <p:nvPr/>
        </p:nvSpPr>
        <p:spPr>
          <a:xfrm>
            <a:off x="3273907" y="4237943"/>
            <a:ext cx="34643" cy="2358052"/>
          </a:xfrm>
          <a:custGeom>
            <a:avLst/>
            <a:gdLst/>
            <a:ahLst/>
            <a:cxnLst/>
            <a:rect l="l" t="t" r="r" b="b"/>
            <a:pathLst>
              <a:path w="34643" h="2358052">
                <a:moveTo>
                  <a:pt x="34643" y="0"/>
                </a:moveTo>
                <a:lnTo>
                  <a:pt x="34643" y="0"/>
                </a:lnTo>
                <a:lnTo>
                  <a:pt x="34643" y="2358052"/>
                </a:lnTo>
                <a:lnTo>
                  <a:pt x="34643" y="2358052"/>
                </a:lnTo>
                <a:cubicBezTo>
                  <a:pt x="15510" y="2358052"/>
                  <a:pt x="0" y="2342541"/>
                  <a:pt x="0" y="2323409"/>
                </a:cubicBezTo>
                <a:lnTo>
                  <a:pt x="0" y="34643"/>
                </a:lnTo>
                <a:cubicBezTo>
                  <a:pt x="0" y="15523"/>
                  <a:pt x="15523" y="0"/>
                  <a:pt x="34643" y="0"/>
                </a:cubicBezTo>
                <a:close/>
              </a:path>
            </a:pathLst>
          </a:custGeom>
          <a:solidFill>
            <a:srgbClr val="D1B399"/>
          </a:solidFill>
          <a:ln/>
        </p:spPr>
      </p:sp>
      <p:sp>
        <p:nvSpPr>
          <p:cNvPr id="53" name="Shape 51"/>
          <p:cNvSpPr/>
          <p:nvPr/>
        </p:nvSpPr>
        <p:spPr>
          <a:xfrm>
            <a:off x="3430965" y="4377679"/>
            <a:ext cx="419209" cy="419209"/>
          </a:xfrm>
          <a:custGeom>
            <a:avLst/>
            <a:gdLst/>
            <a:ahLst/>
            <a:cxnLst/>
            <a:rect l="l" t="t" r="r" b="b"/>
            <a:pathLst>
              <a:path w="419209" h="419209">
                <a:moveTo>
                  <a:pt x="209605" y="0"/>
                </a:moveTo>
                <a:lnTo>
                  <a:pt x="209605" y="0"/>
                </a:lnTo>
                <a:cubicBezTo>
                  <a:pt x="325289" y="0"/>
                  <a:pt x="419209" y="93921"/>
                  <a:pt x="419209" y="209605"/>
                </a:cubicBezTo>
                <a:lnTo>
                  <a:pt x="419209" y="209605"/>
                </a:lnTo>
                <a:cubicBezTo>
                  <a:pt x="419209" y="325289"/>
                  <a:pt x="325289" y="419209"/>
                  <a:pt x="209605" y="419209"/>
                </a:cubicBezTo>
                <a:lnTo>
                  <a:pt x="209605" y="419209"/>
                </a:lnTo>
                <a:cubicBezTo>
                  <a:pt x="93921" y="419209"/>
                  <a:pt x="0" y="325289"/>
                  <a:pt x="0" y="209605"/>
                </a:cubicBezTo>
                <a:lnTo>
                  <a:pt x="0" y="209605"/>
                </a:lnTo>
                <a:cubicBezTo>
                  <a:pt x="0" y="93921"/>
                  <a:pt x="93921" y="0"/>
                  <a:pt x="209605" y="0"/>
                </a:cubicBezTo>
                <a:close/>
              </a:path>
            </a:pathLst>
          </a:custGeom>
          <a:solidFill>
            <a:srgbClr val="D1B399"/>
          </a:solidFill>
          <a:ln/>
        </p:spPr>
      </p:sp>
      <p:sp>
        <p:nvSpPr>
          <p:cNvPr id="54" name="Text 52"/>
          <p:cNvSpPr/>
          <p:nvPr/>
        </p:nvSpPr>
        <p:spPr>
          <a:xfrm>
            <a:off x="3387297" y="4377679"/>
            <a:ext cx="506544" cy="419209"/>
          </a:xfrm>
          <a:prstGeom prst="rect">
            <a:avLst/>
          </a:prstGeom>
          <a:noFill/>
          <a:ln/>
        </p:spPr>
        <p:txBody>
          <a:bodyPr wrap="square" lIns="0" tIns="0" rIns="0" bIns="0" rtlCol="0" anchor="ctr"/>
          <a:lstStyle/>
          <a:p>
            <a:pPr algn="ctr">
              <a:lnSpc>
                <a:spcPct val="120000"/>
              </a:lnSpc>
            </a:pPr>
            <a:r>
              <a:rPr lang="en-US" sz="1375" b="1" dirty="0">
                <a:solidFill>
                  <a:srgbClr val="FFFFFF"/>
                </a:solidFill>
                <a:latin typeface="Liter" pitchFamily="34" charset="0"/>
                <a:ea typeface="Liter" pitchFamily="34" charset="-122"/>
                <a:cs typeface="Liter" pitchFamily="34" charset="-120"/>
              </a:rPr>
              <a:t>6</a:t>
            </a:r>
            <a:endParaRPr lang="en-US" sz="1600" dirty="0"/>
          </a:p>
        </p:txBody>
      </p:sp>
      <p:sp>
        <p:nvSpPr>
          <p:cNvPr id="55" name="Text 53"/>
          <p:cNvSpPr/>
          <p:nvPr/>
        </p:nvSpPr>
        <p:spPr>
          <a:xfrm>
            <a:off x="3954977" y="4465014"/>
            <a:ext cx="1545834" cy="244539"/>
          </a:xfrm>
          <a:prstGeom prst="rect">
            <a:avLst/>
          </a:prstGeom>
          <a:noFill/>
          <a:ln/>
        </p:spPr>
        <p:txBody>
          <a:bodyPr wrap="square" lIns="0" tIns="0" rIns="0" bIns="0" rtlCol="0" anchor="ctr"/>
          <a:lstStyle/>
          <a:p>
            <a:pPr>
              <a:lnSpc>
                <a:spcPct val="130000"/>
              </a:lnSpc>
            </a:pPr>
            <a:r>
              <a:rPr lang="en-US" sz="1238" b="1" dirty="0">
                <a:solidFill>
                  <a:srgbClr val="3D352E"/>
                </a:solidFill>
                <a:latin typeface="Liter" pitchFamily="34" charset="0"/>
                <a:ea typeface="Liter" pitchFamily="34" charset="-122"/>
                <a:cs typeface="Liter" pitchFamily="34" charset="-120"/>
              </a:rPr>
              <a:t>Mendengarkan Aktif</a:t>
            </a:r>
            <a:endParaRPr lang="en-US" sz="1600" dirty="0"/>
          </a:p>
        </p:txBody>
      </p:sp>
      <p:sp>
        <p:nvSpPr>
          <p:cNvPr id="56" name="Text 54"/>
          <p:cNvSpPr/>
          <p:nvPr/>
        </p:nvSpPr>
        <p:spPr>
          <a:xfrm>
            <a:off x="3430965" y="4901691"/>
            <a:ext cx="2523989" cy="908287"/>
          </a:xfrm>
          <a:prstGeom prst="rect">
            <a:avLst/>
          </a:prstGeom>
          <a:noFill/>
          <a:ln/>
        </p:spPr>
        <p:txBody>
          <a:bodyPr wrap="square" lIns="0" tIns="0" rIns="0" bIns="0" rtlCol="0" anchor="ctr"/>
          <a:lstStyle/>
          <a:p>
            <a:pPr>
              <a:lnSpc>
                <a:spcPct val="140000"/>
              </a:lnSpc>
            </a:pPr>
            <a:r>
              <a:rPr lang="en-US" sz="1100" dirty="0">
                <a:solidFill>
                  <a:srgbClr val="3D352E">
                    <a:alpha val="70000"/>
                  </a:srgbClr>
                </a:solidFill>
                <a:latin typeface="Liter" pitchFamily="34" charset="0"/>
                <a:ea typeface="Liter" pitchFamily="34" charset="-122"/>
                <a:cs typeface="Liter" pitchFamily="34" charset="-120"/>
              </a:rPr>
              <a:t>Dengarkan dengan penuh perhatian tanpa interupsi. Ini menunjukkan rasa hormat dan membantu memahami perspektif pihak lain secara mendalam.</a:t>
            </a:r>
            <a:endParaRPr lang="en-US" sz="1600" dirty="0"/>
          </a:p>
        </p:txBody>
      </p:sp>
      <p:sp>
        <p:nvSpPr>
          <p:cNvPr id="57" name="Shape 55"/>
          <p:cNvSpPr/>
          <p:nvPr/>
        </p:nvSpPr>
        <p:spPr>
          <a:xfrm>
            <a:off x="3430965" y="5914779"/>
            <a:ext cx="2454120" cy="314407"/>
          </a:xfrm>
          <a:custGeom>
            <a:avLst/>
            <a:gdLst/>
            <a:ahLst/>
            <a:cxnLst/>
            <a:rect l="l" t="t" r="r" b="b"/>
            <a:pathLst>
              <a:path w="2454120" h="314407">
                <a:moveTo>
                  <a:pt x="34934" y="0"/>
                </a:moveTo>
                <a:lnTo>
                  <a:pt x="2419187" y="0"/>
                </a:lnTo>
                <a:cubicBezTo>
                  <a:pt x="2438480" y="0"/>
                  <a:pt x="2454120" y="15640"/>
                  <a:pt x="2454120" y="34934"/>
                </a:cubicBezTo>
                <a:lnTo>
                  <a:pt x="2454120" y="279473"/>
                </a:lnTo>
                <a:cubicBezTo>
                  <a:pt x="2454120" y="298767"/>
                  <a:pt x="2438480" y="314407"/>
                  <a:pt x="2419187" y="314407"/>
                </a:cubicBezTo>
                <a:lnTo>
                  <a:pt x="34934" y="314407"/>
                </a:lnTo>
                <a:cubicBezTo>
                  <a:pt x="15640" y="314407"/>
                  <a:pt x="0" y="298767"/>
                  <a:pt x="0" y="279473"/>
                </a:cubicBezTo>
                <a:lnTo>
                  <a:pt x="0" y="34934"/>
                </a:lnTo>
                <a:cubicBezTo>
                  <a:pt x="0" y="15640"/>
                  <a:pt x="15640" y="0"/>
                  <a:pt x="34934" y="0"/>
                </a:cubicBezTo>
                <a:close/>
              </a:path>
            </a:pathLst>
          </a:custGeom>
          <a:solidFill>
            <a:srgbClr val="F8F6F2"/>
          </a:solidFill>
          <a:ln/>
        </p:spPr>
      </p:sp>
      <p:sp>
        <p:nvSpPr>
          <p:cNvPr id="58" name="Shape 56"/>
          <p:cNvSpPr/>
          <p:nvPr/>
        </p:nvSpPr>
        <p:spPr>
          <a:xfrm>
            <a:off x="3518300" y="6005901"/>
            <a:ext cx="122269" cy="122269"/>
          </a:xfrm>
          <a:custGeom>
            <a:avLst/>
            <a:gdLst/>
            <a:ahLst/>
            <a:cxnLst/>
            <a:rect l="l" t="t" r="r" b="b"/>
            <a:pathLst>
              <a:path w="122269" h="122269">
                <a:moveTo>
                  <a:pt x="90651" y="72"/>
                </a:moveTo>
                <a:cubicBezTo>
                  <a:pt x="88526" y="358"/>
                  <a:pt x="86544" y="1552"/>
                  <a:pt x="85302" y="3439"/>
                </a:cubicBezTo>
                <a:cubicBezTo>
                  <a:pt x="83678" y="5922"/>
                  <a:pt x="83630" y="9194"/>
                  <a:pt x="85206" y="11702"/>
                </a:cubicBezTo>
                <a:cubicBezTo>
                  <a:pt x="86544" y="13827"/>
                  <a:pt x="88908" y="14734"/>
                  <a:pt x="90890" y="16119"/>
                </a:cubicBezTo>
                <a:cubicBezTo>
                  <a:pt x="92681" y="17361"/>
                  <a:pt x="95093" y="19272"/>
                  <a:pt x="97505" y="21899"/>
                </a:cubicBezTo>
                <a:cubicBezTo>
                  <a:pt x="102281" y="27081"/>
                  <a:pt x="106938" y="34866"/>
                  <a:pt x="106938" y="45851"/>
                </a:cubicBezTo>
                <a:cubicBezTo>
                  <a:pt x="106938" y="50078"/>
                  <a:pt x="110353" y="53493"/>
                  <a:pt x="114580" y="53493"/>
                </a:cubicBezTo>
                <a:cubicBezTo>
                  <a:pt x="118807" y="53493"/>
                  <a:pt x="122222" y="50078"/>
                  <a:pt x="122222" y="45851"/>
                </a:cubicBezTo>
                <a:cubicBezTo>
                  <a:pt x="122222" y="30090"/>
                  <a:pt x="115416" y="18770"/>
                  <a:pt x="108729" y="11534"/>
                </a:cubicBezTo>
                <a:cubicBezTo>
                  <a:pt x="105410" y="7928"/>
                  <a:pt x="102090" y="5302"/>
                  <a:pt x="99583" y="3582"/>
                </a:cubicBezTo>
                <a:cubicBezTo>
                  <a:pt x="96956" y="1767"/>
                  <a:pt x="93971" y="-382"/>
                  <a:pt x="90603" y="72"/>
                </a:cubicBezTo>
                <a:close/>
                <a:moveTo>
                  <a:pt x="57314" y="30567"/>
                </a:moveTo>
                <a:cubicBezTo>
                  <a:pt x="43558" y="30567"/>
                  <a:pt x="32215" y="40979"/>
                  <a:pt x="30735" y="54329"/>
                </a:cubicBezTo>
                <a:cubicBezTo>
                  <a:pt x="30281" y="58532"/>
                  <a:pt x="26484" y="61541"/>
                  <a:pt x="22305" y="61087"/>
                </a:cubicBezTo>
                <a:cubicBezTo>
                  <a:pt x="18125" y="60633"/>
                  <a:pt x="15093" y="56836"/>
                  <a:pt x="15546" y="52657"/>
                </a:cubicBezTo>
                <a:cubicBezTo>
                  <a:pt x="17863" y="31642"/>
                  <a:pt x="35678" y="15284"/>
                  <a:pt x="57314" y="15284"/>
                </a:cubicBezTo>
                <a:cubicBezTo>
                  <a:pt x="80526" y="15284"/>
                  <a:pt x="99344" y="34102"/>
                  <a:pt x="99344" y="57314"/>
                </a:cubicBezTo>
                <a:cubicBezTo>
                  <a:pt x="99344" y="68299"/>
                  <a:pt x="95117" y="78305"/>
                  <a:pt x="88215" y="85803"/>
                </a:cubicBezTo>
                <a:cubicBezTo>
                  <a:pt x="85350" y="88908"/>
                  <a:pt x="84060" y="91726"/>
                  <a:pt x="84060" y="94090"/>
                </a:cubicBezTo>
                <a:lnTo>
                  <a:pt x="84060" y="95547"/>
                </a:lnTo>
                <a:cubicBezTo>
                  <a:pt x="84060" y="110329"/>
                  <a:pt x="72096" y="122293"/>
                  <a:pt x="57314" y="122293"/>
                </a:cubicBezTo>
                <a:cubicBezTo>
                  <a:pt x="53087" y="122293"/>
                  <a:pt x="49672" y="118878"/>
                  <a:pt x="49672" y="114651"/>
                </a:cubicBezTo>
                <a:cubicBezTo>
                  <a:pt x="49672" y="110424"/>
                  <a:pt x="53087" y="107010"/>
                  <a:pt x="57314" y="107010"/>
                </a:cubicBezTo>
                <a:cubicBezTo>
                  <a:pt x="63642" y="107010"/>
                  <a:pt x="68777" y="101875"/>
                  <a:pt x="68777" y="95547"/>
                </a:cubicBezTo>
                <a:lnTo>
                  <a:pt x="68777" y="94090"/>
                </a:lnTo>
                <a:cubicBezTo>
                  <a:pt x="68777" y="86233"/>
                  <a:pt x="72932" y="79857"/>
                  <a:pt x="76991" y="75463"/>
                </a:cubicBezTo>
                <a:cubicBezTo>
                  <a:pt x="81386" y="70687"/>
                  <a:pt x="84060" y="64335"/>
                  <a:pt x="84060" y="57338"/>
                </a:cubicBezTo>
                <a:cubicBezTo>
                  <a:pt x="84060" y="42555"/>
                  <a:pt x="72096" y="30591"/>
                  <a:pt x="57314" y="30591"/>
                </a:cubicBezTo>
                <a:close/>
                <a:moveTo>
                  <a:pt x="0" y="114628"/>
                </a:moveTo>
                <a:cubicBezTo>
                  <a:pt x="0" y="110410"/>
                  <a:pt x="3424" y="106986"/>
                  <a:pt x="7642" y="106986"/>
                </a:cubicBezTo>
                <a:cubicBezTo>
                  <a:pt x="11859" y="106986"/>
                  <a:pt x="15284" y="110410"/>
                  <a:pt x="15284" y="114628"/>
                </a:cubicBezTo>
                <a:cubicBezTo>
                  <a:pt x="15284" y="118845"/>
                  <a:pt x="11859" y="122269"/>
                  <a:pt x="7642" y="122269"/>
                </a:cubicBezTo>
                <a:cubicBezTo>
                  <a:pt x="3424" y="122269"/>
                  <a:pt x="0" y="118845"/>
                  <a:pt x="0" y="114628"/>
                </a:cubicBezTo>
                <a:close/>
                <a:moveTo>
                  <a:pt x="38209" y="91702"/>
                </a:moveTo>
                <a:cubicBezTo>
                  <a:pt x="42427" y="91702"/>
                  <a:pt x="45851" y="88278"/>
                  <a:pt x="45851" y="84060"/>
                </a:cubicBezTo>
                <a:cubicBezTo>
                  <a:pt x="45851" y="79843"/>
                  <a:pt x="42427" y="76418"/>
                  <a:pt x="38209" y="76418"/>
                </a:cubicBezTo>
                <a:cubicBezTo>
                  <a:pt x="33992" y="76418"/>
                  <a:pt x="30567" y="79843"/>
                  <a:pt x="30567" y="84060"/>
                </a:cubicBezTo>
                <a:cubicBezTo>
                  <a:pt x="30567" y="88278"/>
                  <a:pt x="33992" y="91702"/>
                  <a:pt x="38209" y="91702"/>
                </a:cubicBezTo>
                <a:close/>
                <a:moveTo>
                  <a:pt x="20681" y="86305"/>
                </a:moveTo>
                <a:cubicBezTo>
                  <a:pt x="17696" y="83320"/>
                  <a:pt x="12848" y="83320"/>
                  <a:pt x="9863" y="86305"/>
                </a:cubicBezTo>
                <a:cubicBezTo>
                  <a:pt x="6878" y="89290"/>
                  <a:pt x="6878" y="94138"/>
                  <a:pt x="9863" y="97123"/>
                </a:cubicBezTo>
                <a:lnTo>
                  <a:pt x="25146" y="112407"/>
                </a:lnTo>
                <a:cubicBezTo>
                  <a:pt x="28132" y="115392"/>
                  <a:pt x="32979" y="115392"/>
                  <a:pt x="35964" y="112407"/>
                </a:cubicBezTo>
                <a:cubicBezTo>
                  <a:pt x="38949" y="109422"/>
                  <a:pt x="38949" y="104574"/>
                  <a:pt x="35964" y="101589"/>
                </a:cubicBezTo>
                <a:lnTo>
                  <a:pt x="20681" y="86305"/>
                </a:lnTo>
                <a:close/>
                <a:moveTo>
                  <a:pt x="57314" y="49672"/>
                </a:moveTo>
                <a:cubicBezTo>
                  <a:pt x="53087" y="49672"/>
                  <a:pt x="49672" y="53087"/>
                  <a:pt x="49672" y="57314"/>
                </a:cubicBezTo>
                <a:cubicBezTo>
                  <a:pt x="49672" y="60490"/>
                  <a:pt x="47117" y="63045"/>
                  <a:pt x="43941" y="63045"/>
                </a:cubicBezTo>
                <a:cubicBezTo>
                  <a:pt x="40764" y="63045"/>
                  <a:pt x="38209" y="60490"/>
                  <a:pt x="38209" y="57314"/>
                </a:cubicBezTo>
                <a:cubicBezTo>
                  <a:pt x="38209" y="46758"/>
                  <a:pt x="46758" y="38209"/>
                  <a:pt x="57314" y="38209"/>
                </a:cubicBezTo>
                <a:cubicBezTo>
                  <a:pt x="67869" y="38209"/>
                  <a:pt x="76418" y="46758"/>
                  <a:pt x="76418" y="57314"/>
                </a:cubicBezTo>
                <a:cubicBezTo>
                  <a:pt x="76418" y="60490"/>
                  <a:pt x="73863" y="63045"/>
                  <a:pt x="70687" y="63045"/>
                </a:cubicBezTo>
                <a:cubicBezTo>
                  <a:pt x="67511" y="63045"/>
                  <a:pt x="64956" y="60490"/>
                  <a:pt x="64956" y="57314"/>
                </a:cubicBezTo>
                <a:cubicBezTo>
                  <a:pt x="64956" y="53087"/>
                  <a:pt x="61541" y="49672"/>
                  <a:pt x="57314" y="49672"/>
                </a:cubicBezTo>
                <a:close/>
              </a:path>
            </a:pathLst>
          </a:custGeom>
          <a:solidFill>
            <a:srgbClr val="D1B399"/>
          </a:solidFill>
          <a:ln/>
        </p:spPr>
      </p:sp>
      <p:sp>
        <p:nvSpPr>
          <p:cNvPr id="59" name="Text 57"/>
          <p:cNvSpPr/>
          <p:nvPr/>
        </p:nvSpPr>
        <p:spPr>
          <a:xfrm>
            <a:off x="3636215" y="5914779"/>
            <a:ext cx="2310005" cy="314407"/>
          </a:xfrm>
          <a:prstGeom prst="rect">
            <a:avLst/>
          </a:prstGeom>
          <a:noFill/>
          <a:ln/>
        </p:spPr>
        <p:txBody>
          <a:bodyPr wrap="square" lIns="69868" tIns="69868" rIns="69868" bIns="69868" rtlCol="0" anchor="ctr"/>
          <a:lstStyle/>
          <a:p>
            <a:pPr>
              <a:lnSpc>
                <a:spcPct val="120000"/>
              </a:lnSpc>
            </a:pPr>
            <a:r>
              <a:rPr lang="en-US" sz="963" dirty="0">
                <a:solidFill>
                  <a:srgbClr val="3D352E">
                    <a:alpha val="60000"/>
                  </a:srgbClr>
                </a:solidFill>
                <a:latin typeface="Liter" pitchFamily="34" charset="0"/>
                <a:ea typeface="Liter" pitchFamily="34" charset="-122"/>
                <a:cs typeface="Liter" pitchFamily="34" charset="-120"/>
              </a:rPr>
              <a:t>Fokus pada pembicara</a:t>
            </a:r>
            <a:endParaRPr lang="en-US" sz="1600" dirty="0"/>
          </a:p>
        </p:txBody>
      </p:sp>
      <p:sp>
        <p:nvSpPr>
          <p:cNvPr id="60" name="Shape 58"/>
          <p:cNvSpPr/>
          <p:nvPr/>
        </p:nvSpPr>
        <p:spPr>
          <a:xfrm>
            <a:off x="6181152" y="4237943"/>
            <a:ext cx="2750915" cy="2358052"/>
          </a:xfrm>
          <a:custGeom>
            <a:avLst/>
            <a:gdLst/>
            <a:ahLst/>
            <a:cxnLst/>
            <a:rect l="l" t="t" r="r" b="b"/>
            <a:pathLst>
              <a:path w="2750915" h="2358052">
                <a:moveTo>
                  <a:pt x="34643" y="0"/>
                </a:moveTo>
                <a:lnTo>
                  <a:pt x="2681046" y="0"/>
                </a:lnTo>
                <a:cubicBezTo>
                  <a:pt x="2719633" y="0"/>
                  <a:pt x="2750915" y="31281"/>
                  <a:pt x="2750915" y="69869"/>
                </a:cubicBezTo>
                <a:lnTo>
                  <a:pt x="2750915" y="2288183"/>
                </a:lnTo>
                <a:cubicBezTo>
                  <a:pt x="2750915" y="2326770"/>
                  <a:pt x="2719633" y="2358052"/>
                  <a:pt x="2681046" y="2358052"/>
                </a:cubicBezTo>
                <a:lnTo>
                  <a:pt x="34643" y="2358052"/>
                </a:lnTo>
                <a:cubicBezTo>
                  <a:pt x="15510" y="2358052"/>
                  <a:pt x="0" y="2342541"/>
                  <a:pt x="0" y="2323409"/>
                </a:cubicBezTo>
                <a:lnTo>
                  <a:pt x="0" y="34643"/>
                </a:lnTo>
                <a:cubicBezTo>
                  <a:pt x="0" y="15523"/>
                  <a:pt x="15523" y="0"/>
                  <a:pt x="34643" y="0"/>
                </a:cubicBezTo>
                <a:close/>
              </a:path>
            </a:pathLst>
          </a:custGeom>
          <a:solidFill>
            <a:srgbClr val="FFFFFF"/>
          </a:solidFill>
          <a:ln/>
          <a:effectLst>
            <a:outerShdw blurRad="52401" dist="34934" dir="5400000" algn="bl" rotWithShape="0">
              <a:srgbClr val="000000">
                <a:alpha val="10196"/>
              </a:srgbClr>
            </a:outerShdw>
          </a:effectLst>
        </p:spPr>
      </p:sp>
      <p:sp>
        <p:nvSpPr>
          <p:cNvPr id="61" name="Shape 59"/>
          <p:cNvSpPr/>
          <p:nvPr/>
        </p:nvSpPr>
        <p:spPr>
          <a:xfrm>
            <a:off x="6181152" y="4237943"/>
            <a:ext cx="34643" cy="2358052"/>
          </a:xfrm>
          <a:custGeom>
            <a:avLst/>
            <a:gdLst/>
            <a:ahLst/>
            <a:cxnLst/>
            <a:rect l="l" t="t" r="r" b="b"/>
            <a:pathLst>
              <a:path w="34643" h="2358052">
                <a:moveTo>
                  <a:pt x="34643" y="0"/>
                </a:moveTo>
                <a:lnTo>
                  <a:pt x="34643" y="0"/>
                </a:lnTo>
                <a:lnTo>
                  <a:pt x="34643" y="2358052"/>
                </a:lnTo>
                <a:lnTo>
                  <a:pt x="34643" y="2358052"/>
                </a:lnTo>
                <a:cubicBezTo>
                  <a:pt x="15510" y="2358052"/>
                  <a:pt x="0" y="2342541"/>
                  <a:pt x="0" y="2323409"/>
                </a:cubicBezTo>
                <a:lnTo>
                  <a:pt x="0" y="34643"/>
                </a:lnTo>
                <a:cubicBezTo>
                  <a:pt x="0" y="15523"/>
                  <a:pt x="15523" y="0"/>
                  <a:pt x="34643" y="0"/>
                </a:cubicBezTo>
                <a:close/>
              </a:path>
            </a:pathLst>
          </a:custGeom>
          <a:solidFill>
            <a:srgbClr val="A95C48"/>
          </a:solidFill>
          <a:ln/>
        </p:spPr>
      </p:sp>
      <p:sp>
        <p:nvSpPr>
          <p:cNvPr id="62" name="Shape 60"/>
          <p:cNvSpPr/>
          <p:nvPr/>
        </p:nvSpPr>
        <p:spPr>
          <a:xfrm>
            <a:off x="6338210" y="4377679"/>
            <a:ext cx="419209" cy="419209"/>
          </a:xfrm>
          <a:custGeom>
            <a:avLst/>
            <a:gdLst/>
            <a:ahLst/>
            <a:cxnLst/>
            <a:rect l="l" t="t" r="r" b="b"/>
            <a:pathLst>
              <a:path w="419209" h="419209">
                <a:moveTo>
                  <a:pt x="209605" y="0"/>
                </a:moveTo>
                <a:lnTo>
                  <a:pt x="209605" y="0"/>
                </a:lnTo>
                <a:cubicBezTo>
                  <a:pt x="325289" y="0"/>
                  <a:pt x="419209" y="93921"/>
                  <a:pt x="419209" y="209605"/>
                </a:cubicBezTo>
                <a:lnTo>
                  <a:pt x="419209" y="209605"/>
                </a:lnTo>
                <a:cubicBezTo>
                  <a:pt x="419209" y="325289"/>
                  <a:pt x="325289" y="419209"/>
                  <a:pt x="209605" y="419209"/>
                </a:cubicBezTo>
                <a:lnTo>
                  <a:pt x="209605" y="419209"/>
                </a:lnTo>
                <a:cubicBezTo>
                  <a:pt x="93921" y="419209"/>
                  <a:pt x="0" y="325289"/>
                  <a:pt x="0" y="209605"/>
                </a:cubicBezTo>
                <a:lnTo>
                  <a:pt x="0" y="209605"/>
                </a:lnTo>
                <a:cubicBezTo>
                  <a:pt x="0" y="93921"/>
                  <a:pt x="93921" y="0"/>
                  <a:pt x="209605" y="0"/>
                </a:cubicBezTo>
                <a:close/>
              </a:path>
            </a:pathLst>
          </a:custGeom>
          <a:solidFill>
            <a:srgbClr val="A95C48"/>
          </a:solidFill>
          <a:ln/>
        </p:spPr>
      </p:sp>
      <p:sp>
        <p:nvSpPr>
          <p:cNvPr id="63" name="Text 61"/>
          <p:cNvSpPr/>
          <p:nvPr/>
        </p:nvSpPr>
        <p:spPr>
          <a:xfrm>
            <a:off x="6294542" y="4377679"/>
            <a:ext cx="506544" cy="419209"/>
          </a:xfrm>
          <a:prstGeom prst="rect">
            <a:avLst/>
          </a:prstGeom>
          <a:noFill/>
          <a:ln/>
        </p:spPr>
        <p:txBody>
          <a:bodyPr wrap="square" lIns="0" tIns="0" rIns="0" bIns="0" rtlCol="0" anchor="ctr"/>
          <a:lstStyle/>
          <a:p>
            <a:pPr algn="ctr">
              <a:lnSpc>
                <a:spcPct val="120000"/>
              </a:lnSpc>
            </a:pPr>
            <a:r>
              <a:rPr lang="en-US" sz="1375" b="1" dirty="0">
                <a:solidFill>
                  <a:srgbClr val="FFFFFF"/>
                </a:solidFill>
                <a:latin typeface="Liter" pitchFamily="34" charset="0"/>
                <a:ea typeface="Liter" pitchFamily="34" charset="-122"/>
                <a:cs typeface="Liter" pitchFamily="34" charset="-120"/>
              </a:rPr>
              <a:t>7</a:t>
            </a:r>
            <a:endParaRPr lang="en-US" sz="1600" dirty="0"/>
          </a:p>
        </p:txBody>
      </p:sp>
      <p:sp>
        <p:nvSpPr>
          <p:cNvPr id="64" name="Text 62"/>
          <p:cNvSpPr/>
          <p:nvPr/>
        </p:nvSpPr>
        <p:spPr>
          <a:xfrm>
            <a:off x="6862221" y="4465014"/>
            <a:ext cx="986888" cy="244539"/>
          </a:xfrm>
          <a:prstGeom prst="rect">
            <a:avLst/>
          </a:prstGeom>
          <a:noFill/>
          <a:ln/>
        </p:spPr>
        <p:txBody>
          <a:bodyPr wrap="square" lIns="0" tIns="0" rIns="0" bIns="0" rtlCol="0" anchor="ctr"/>
          <a:lstStyle/>
          <a:p>
            <a:pPr>
              <a:lnSpc>
                <a:spcPct val="130000"/>
              </a:lnSpc>
            </a:pPr>
            <a:r>
              <a:rPr lang="en-US" sz="1238" b="1" dirty="0">
                <a:solidFill>
                  <a:srgbClr val="3D352E"/>
                </a:solidFill>
                <a:latin typeface="Liter" pitchFamily="34" charset="0"/>
                <a:ea typeface="Liter" pitchFamily="34" charset="-122"/>
                <a:cs typeface="Liter" pitchFamily="34" charset="-120"/>
              </a:rPr>
              <a:t>Umpan Balik</a:t>
            </a:r>
            <a:endParaRPr lang="en-US" sz="1600" dirty="0"/>
          </a:p>
        </p:txBody>
      </p:sp>
      <p:sp>
        <p:nvSpPr>
          <p:cNvPr id="65" name="Text 63"/>
          <p:cNvSpPr/>
          <p:nvPr/>
        </p:nvSpPr>
        <p:spPr>
          <a:xfrm>
            <a:off x="6338210" y="4901691"/>
            <a:ext cx="2523989" cy="1135358"/>
          </a:xfrm>
          <a:prstGeom prst="rect">
            <a:avLst/>
          </a:prstGeom>
          <a:noFill/>
          <a:ln/>
        </p:spPr>
        <p:txBody>
          <a:bodyPr wrap="square" lIns="0" tIns="0" rIns="0" bIns="0" rtlCol="0" anchor="ctr"/>
          <a:lstStyle/>
          <a:p>
            <a:pPr>
              <a:lnSpc>
                <a:spcPct val="140000"/>
              </a:lnSpc>
            </a:pPr>
            <a:r>
              <a:rPr lang="en-US" sz="1100" dirty="0">
                <a:solidFill>
                  <a:srgbClr val="3D352E">
                    <a:alpha val="70000"/>
                  </a:srgbClr>
                </a:solidFill>
                <a:latin typeface="Liter" pitchFamily="34" charset="0"/>
                <a:ea typeface="Liter" pitchFamily="34" charset="-122"/>
                <a:cs typeface="Liter" pitchFamily="34" charset="-120"/>
              </a:rPr>
              <a:t>Mendorong dan memberikan umpan balik konstruktif membantu mengidentifikasi hambatan yang mungkin tidak disadari dan memperbaiki proses komunikasi.</a:t>
            </a:r>
            <a:endParaRPr lang="en-US" sz="1600" dirty="0"/>
          </a:p>
        </p:txBody>
      </p:sp>
      <p:sp>
        <p:nvSpPr>
          <p:cNvPr id="66" name="Shape 64"/>
          <p:cNvSpPr/>
          <p:nvPr/>
        </p:nvSpPr>
        <p:spPr>
          <a:xfrm>
            <a:off x="6338210" y="6141851"/>
            <a:ext cx="2454120" cy="314407"/>
          </a:xfrm>
          <a:custGeom>
            <a:avLst/>
            <a:gdLst/>
            <a:ahLst/>
            <a:cxnLst/>
            <a:rect l="l" t="t" r="r" b="b"/>
            <a:pathLst>
              <a:path w="2454120" h="314407">
                <a:moveTo>
                  <a:pt x="34934" y="0"/>
                </a:moveTo>
                <a:lnTo>
                  <a:pt x="2419187" y="0"/>
                </a:lnTo>
                <a:cubicBezTo>
                  <a:pt x="2438480" y="0"/>
                  <a:pt x="2454120" y="15640"/>
                  <a:pt x="2454120" y="34934"/>
                </a:cubicBezTo>
                <a:lnTo>
                  <a:pt x="2454120" y="279473"/>
                </a:lnTo>
                <a:cubicBezTo>
                  <a:pt x="2454120" y="298767"/>
                  <a:pt x="2438480" y="314407"/>
                  <a:pt x="2419187" y="314407"/>
                </a:cubicBezTo>
                <a:lnTo>
                  <a:pt x="34934" y="314407"/>
                </a:lnTo>
                <a:cubicBezTo>
                  <a:pt x="15640" y="314407"/>
                  <a:pt x="0" y="298767"/>
                  <a:pt x="0" y="279473"/>
                </a:cubicBezTo>
                <a:lnTo>
                  <a:pt x="0" y="34934"/>
                </a:lnTo>
                <a:cubicBezTo>
                  <a:pt x="0" y="15640"/>
                  <a:pt x="15640" y="0"/>
                  <a:pt x="34934" y="0"/>
                </a:cubicBezTo>
                <a:close/>
              </a:path>
            </a:pathLst>
          </a:custGeom>
          <a:solidFill>
            <a:srgbClr val="F8F6F2"/>
          </a:solidFill>
          <a:ln/>
        </p:spPr>
      </p:sp>
      <p:sp>
        <p:nvSpPr>
          <p:cNvPr id="67" name="Shape 65"/>
          <p:cNvSpPr/>
          <p:nvPr/>
        </p:nvSpPr>
        <p:spPr>
          <a:xfrm>
            <a:off x="6417903" y="6232973"/>
            <a:ext cx="137553" cy="122269"/>
          </a:xfrm>
          <a:custGeom>
            <a:avLst/>
            <a:gdLst/>
            <a:ahLst/>
            <a:cxnLst/>
            <a:rect l="l" t="t" r="r" b="b"/>
            <a:pathLst>
              <a:path w="137553" h="122269">
                <a:moveTo>
                  <a:pt x="91702" y="34388"/>
                </a:moveTo>
                <a:cubicBezTo>
                  <a:pt x="91702" y="57600"/>
                  <a:pt x="71165" y="76418"/>
                  <a:pt x="45851" y="76418"/>
                </a:cubicBezTo>
                <a:cubicBezTo>
                  <a:pt x="39475" y="76418"/>
                  <a:pt x="33409" y="75224"/>
                  <a:pt x="27893" y="73075"/>
                </a:cubicBezTo>
                <a:lnTo>
                  <a:pt x="8406" y="83392"/>
                </a:lnTo>
                <a:cubicBezTo>
                  <a:pt x="6185" y="84562"/>
                  <a:pt x="3463" y="84156"/>
                  <a:pt x="1672" y="82389"/>
                </a:cubicBezTo>
                <a:cubicBezTo>
                  <a:pt x="-119" y="80621"/>
                  <a:pt x="-525" y="77875"/>
                  <a:pt x="669" y="75654"/>
                </a:cubicBezTo>
                <a:lnTo>
                  <a:pt x="9170" y="59606"/>
                </a:lnTo>
                <a:cubicBezTo>
                  <a:pt x="3415" y="52585"/>
                  <a:pt x="0" y="43845"/>
                  <a:pt x="0" y="34388"/>
                </a:cubicBezTo>
                <a:cubicBezTo>
                  <a:pt x="0" y="11176"/>
                  <a:pt x="20537" y="-7642"/>
                  <a:pt x="45851" y="-7642"/>
                </a:cubicBezTo>
                <a:cubicBezTo>
                  <a:pt x="71165" y="-7642"/>
                  <a:pt x="91702" y="11176"/>
                  <a:pt x="91702" y="34388"/>
                </a:cubicBezTo>
                <a:close/>
                <a:moveTo>
                  <a:pt x="91702" y="122269"/>
                </a:moveTo>
                <a:cubicBezTo>
                  <a:pt x="69230" y="122269"/>
                  <a:pt x="50532" y="107439"/>
                  <a:pt x="46615" y="87881"/>
                </a:cubicBezTo>
                <a:cubicBezTo>
                  <a:pt x="75272" y="87523"/>
                  <a:pt x="100180" y="67129"/>
                  <a:pt x="102926" y="39475"/>
                </a:cubicBezTo>
                <a:cubicBezTo>
                  <a:pt x="122819" y="44060"/>
                  <a:pt x="137553" y="60562"/>
                  <a:pt x="137553" y="80239"/>
                </a:cubicBezTo>
                <a:cubicBezTo>
                  <a:pt x="137553" y="89696"/>
                  <a:pt x="134138" y="98436"/>
                  <a:pt x="128383" y="105457"/>
                </a:cubicBezTo>
                <a:lnTo>
                  <a:pt x="136884" y="121505"/>
                </a:lnTo>
                <a:cubicBezTo>
                  <a:pt x="138055" y="123726"/>
                  <a:pt x="137649" y="126448"/>
                  <a:pt x="135881" y="128240"/>
                </a:cubicBezTo>
                <a:cubicBezTo>
                  <a:pt x="134114" y="130031"/>
                  <a:pt x="131368" y="130437"/>
                  <a:pt x="129147" y="129243"/>
                </a:cubicBezTo>
                <a:lnTo>
                  <a:pt x="109660" y="118926"/>
                </a:lnTo>
                <a:cubicBezTo>
                  <a:pt x="104144" y="121075"/>
                  <a:pt x="98078" y="122269"/>
                  <a:pt x="91702" y="122269"/>
                </a:cubicBezTo>
                <a:close/>
              </a:path>
            </a:pathLst>
          </a:custGeom>
          <a:solidFill>
            <a:srgbClr val="A95C48"/>
          </a:solidFill>
          <a:ln/>
        </p:spPr>
      </p:sp>
      <p:sp>
        <p:nvSpPr>
          <p:cNvPr id="68" name="Text 66"/>
          <p:cNvSpPr/>
          <p:nvPr/>
        </p:nvSpPr>
        <p:spPr>
          <a:xfrm>
            <a:off x="6543460" y="6141851"/>
            <a:ext cx="2310005" cy="314407"/>
          </a:xfrm>
          <a:prstGeom prst="rect">
            <a:avLst/>
          </a:prstGeom>
          <a:noFill/>
          <a:ln/>
        </p:spPr>
        <p:txBody>
          <a:bodyPr wrap="square" lIns="69868" tIns="69868" rIns="69868" bIns="69868" rtlCol="0" anchor="ctr"/>
          <a:lstStyle/>
          <a:p>
            <a:pPr>
              <a:lnSpc>
                <a:spcPct val="120000"/>
              </a:lnSpc>
            </a:pPr>
            <a:r>
              <a:rPr lang="en-US" sz="963" dirty="0">
                <a:solidFill>
                  <a:srgbClr val="3D352E">
                    <a:alpha val="60000"/>
                  </a:srgbClr>
                </a:solidFill>
                <a:latin typeface="Liter" pitchFamily="34" charset="0"/>
                <a:ea typeface="Liter" pitchFamily="34" charset="-122"/>
                <a:cs typeface="Liter" pitchFamily="34" charset="-120"/>
              </a:rPr>
              <a:t>Feedback 360 derajat</a:t>
            </a:r>
            <a:endParaRPr lang="en-US" sz="1600" dirty="0"/>
          </a:p>
        </p:txBody>
      </p:sp>
      <p:sp>
        <p:nvSpPr>
          <p:cNvPr id="69" name="Shape 67"/>
          <p:cNvSpPr/>
          <p:nvPr/>
        </p:nvSpPr>
        <p:spPr>
          <a:xfrm>
            <a:off x="9088397" y="4237943"/>
            <a:ext cx="2750915" cy="2358052"/>
          </a:xfrm>
          <a:custGeom>
            <a:avLst/>
            <a:gdLst/>
            <a:ahLst/>
            <a:cxnLst/>
            <a:rect l="l" t="t" r="r" b="b"/>
            <a:pathLst>
              <a:path w="2750915" h="2358052">
                <a:moveTo>
                  <a:pt x="34643" y="0"/>
                </a:moveTo>
                <a:lnTo>
                  <a:pt x="2681046" y="0"/>
                </a:lnTo>
                <a:cubicBezTo>
                  <a:pt x="2719633" y="0"/>
                  <a:pt x="2750915" y="31281"/>
                  <a:pt x="2750915" y="69869"/>
                </a:cubicBezTo>
                <a:lnTo>
                  <a:pt x="2750915" y="2288183"/>
                </a:lnTo>
                <a:cubicBezTo>
                  <a:pt x="2750915" y="2326770"/>
                  <a:pt x="2719633" y="2358052"/>
                  <a:pt x="2681046" y="2358052"/>
                </a:cubicBezTo>
                <a:lnTo>
                  <a:pt x="34643" y="2358052"/>
                </a:lnTo>
                <a:cubicBezTo>
                  <a:pt x="15510" y="2358052"/>
                  <a:pt x="0" y="2342541"/>
                  <a:pt x="0" y="2323409"/>
                </a:cubicBezTo>
                <a:lnTo>
                  <a:pt x="0" y="34643"/>
                </a:lnTo>
                <a:cubicBezTo>
                  <a:pt x="0" y="15523"/>
                  <a:pt x="15523" y="0"/>
                  <a:pt x="34643" y="0"/>
                </a:cubicBezTo>
                <a:close/>
              </a:path>
            </a:pathLst>
          </a:custGeom>
          <a:solidFill>
            <a:srgbClr val="FFFFFF"/>
          </a:solidFill>
          <a:ln/>
          <a:effectLst>
            <a:outerShdw blurRad="52401" dist="34934" dir="5400000" algn="bl" rotWithShape="0">
              <a:srgbClr val="000000">
                <a:alpha val="10196"/>
              </a:srgbClr>
            </a:outerShdw>
          </a:effectLst>
        </p:spPr>
      </p:sp>
      <p:sp>
        <p:nvSpPr>
          <p:cNvPr id="70" name="Shape 68"/>
          <p:cNvSpPr/>
          <p:nvPr/>
        </p:nvSpPr>
        <p:spPr>
          <a:xfrm>
            <a:off x="9088397" y="4237943"/>
            <a:ext cx="34643" cy="2358052"/>
          </a:xfrm>
          <a:custGeom>
            <a:avLst/>
            <a:gdLst/>
            <a:ahLst/>
            <a:cxnLst/>
            <a:rect l="l" t="t" r="r" b="b"/>
            <a:pathLst>
              <a:path w="34643" h="2358052">
                <a:moveTo>
                  <a:pt x="34643" y="0"/>
                </a:moveTo>
                <a:lnTo>
                  <a:pt x="34643" y="0"/>
                </a:lnTo>
                <a:lnTo>
                  <a:pt x="34643" y="2358052"/>
                </a:lnTo>
                <a:lnTo>
                  <a:pt x="34643" y="2358052"/>
                </a:lnTo>
                <a:cubicBezTo>
                  <a:pt x="15510" y="2358052"/>
                  <a:pt x="0" y="2342541"/>
                  <a:pt x="0" y="2323409"/>
                </a:cubicBezTo>
                <a:lnTo>
                  <a:pt x="0" y="34643"/>
                </a:lnTo>
                <a:cubicBezTo>
                  <a:pt x="0" y="15523"/>
                  <a:pt x="15523" y="0"/>
                  <a:pt x="34643" y="0"/>
                </a:cubicBezTo>
                <a:close/>
              </a:path>
            </a:pathLst>
          </a:custGeom>
          <a:solidFill>
            <a:srgbClr val="5E6D55"/>
          </a:solidFill>
          <a:ln/>
        </p:spPr>
      </p:sp>
      <p:sp>
        <p:nvSpPr>
          <p:cNvPr id="71" name="Shape 69"/>
          <p:cNvSpPr/>
          <p:nvPr/>
        </p:nvSpPr>
        <p:spPr>
          <a:xfrm>
            <a:off x="9245455" y="4377679"/>
            <a:ext cx="419209" cy="419209"/>
          </a:xfrm>
          <a:custGeom>
            <a:avLst/>
            <a:gdLst/>
            <a:ahLst/>
            <a:cxnLst/>
            <a:rect l="l" t="t" r="r" b="b"/>
            <a:pathLst>
              <a:path w="419209" h="419209">
                <a:moveTo>
                  <a:pt x="209605" y="0"/>
                </a:moveTo>
                <a:lnTo>
                  <a:pt x="209605" y="0"/>
                </a:lnTo>
                <a:cubicBezTo>
                  <a:pt x="325289" y="0"/>
                  <a:pt x="419209" y="93921"/>
                  <a:pt x="419209" y="209605"/>
                </a:cubicBezTo>
                <a:lnTo>
                  <a:pt x="419209" y="209605"/>
                </a:lnTo>
                <a:cubicBezTo>
                  <a:pt x="419209" y="325289"/>
                  <a:pt x="325289" y="419209"/>
                  <a:pt x="209605" y="419209"/>
                </a:cubicBezTo>
                <a:lnTo>
                  <a:pt x="209605" y="419209"/>
                </a:lnTo>
                <a:cubicBezTo>
                  <a:pt x="93921" y="419209"/>
                  <a:pt x="0" y="325289"/>
                  <a:pt x="0" y="209605"/>
                </a:cubicBezTo>
                <a:lnTo>
                  <a:pt x="0" y="209605"/>
                </a:lnTo>
                <a:cubicBezTo>
                  <a:pt x="0" y="93921"/>
                  <a:pt x="93921" y="0"/>
                  <a:pt x="209605" y="0"/>
                </a:cubicBezTo>
                <a:close/>
              </a:path>
            </a:pathLst>
          </a:custGeom>
          <a:solidFill>
            <a:srgbClr val="5E6D55"/>
          </a:solidFill>
          <a:ln/>
        </p:spPr>
      </p:sp>
      <p:sp>
        <p:nvSpPr>
          <p:cNvPr id="72" name="Text 70"/>
          <p:cNvSpPr/>
          <p:nvPr/>
        </p:nvSpPr>
        <p:spPr>
          <a:xfrm>
            <a:off x="9201787" y="4377679"/>
            <a:ext cx="506544" cy="419209"/>
          </a:xfrm>
          <a:prstGeom prst="rect">
            <a:avLst/>
          </a:prstGeom>
          <a:noFill/>
          <a:ln/>
        </p:spPr>
        <p:txBody>
          <a:bodyPr wrap="square" lIns="0" tIns="0" rIns="0" bIns="0" rtlCol="0" anchor="ctr"/>
          <a:lstStyle/>
          <a:p>
            <a:pPr algn="ctr">
              <a:lnSpc>
                <a:spcPct val="120000"/>
              </a:lnSpc>
            </a:pPr>
            <a:r>
              <a:rPr lang="en-US" sz="1375" b="1" dirty="0">
                <a:solidFill>
                  <a:srgbClr val="FFFFFF"/>
                </a:solidFill>
                <a:latin typeface="Liter" pitchFamily="34" charset="0"/>
                <a:ea typeface="Liter" pitchFamily="34" charset="-122"/>
                <a:cs typeface="Liter" pitchFamily="34" charset="-120"/>
              </a:rPr>
              <a:t>8</a:t>
            </a:r>
            <a:endParaRPr lang="en-US" sz="1600" dirty="0"/>
          </a:p>
        </p:txBody>
      </p:sp>
      <p:sp>
        <p:nvSpPr>
          <p:cNvPr id="73" name="Text 71"/>
          <p:cNvSpPr/>
          <p:nvPr/>
        </p:nvSpPr>
        <p:spPr>
          <a:xfrm>
            <a:off x="9769466" y="4465014"/>
            <a:ext cx="847152" cy="244539"/>
          </a:xfrm>
          <a:prstGeom prst="rect">
            <a:avLst/>
          </a:prstGeom>
          <a:noFill/>
          <a:ln/>
        </p:spPr>
        <p:txBody>
          <a:bodyPr wrap="square" lIns="0" tIns="0" rIns="0" bIns="0" rtlCol="0" anchor="ctr"/>
          <a:lstStyle/>
          <a:p>
            <a:pPr>
              <a:lnSpc>
                <a:spcPct val="130000"/>
              </a:lnSpc>
            </a:pPr>
            <a:r>
              <a:rPr lang="en-US" sz="1238" b="1" dirty="0">
                <a:solidFill>
                  <a:srgbClr val="3D352E"/>
                </a:solidFill>
                <a:latin typeface="Liter" pitchFamily="34" charset="0"/>
                <a:ea typeface="Liter" pitchFamily="34" charset="-122"/>
                <a:cs typeface="Liter" pitchFamily="34" charset="-120"/>
              </a:rPr>
              <a:t>Visualisasi</a:t>
            </a:r>
            <a:endParaRPr lang="en-US" sz="1600" dirty="0"/>
          </a:p>
        </p:txBody>
      </p:sp>
      <p:sp>
        <p:nvSpPr>
          <p:cNvPr id="74" name="Text 72"/>
          <p:cNvSpPr/>
          <p:nvPr/>
        </p:nvSpPr>
        <p:spPr>
          <a:xfrm>
            <a:off x="9245455" y="4901691"/>
            <a:ext cx="2523989" cy="908287"/>
          </a:xfrm>
          <a:prstGeom prst="rect">
            <a:avLst/>
          </a:prstGeom>
          <a:noFill/>
          <a:ln/>
        </p:spPr>
        <p:txBody>
          <a:bodyPr wrap="square" lIns="0" tIns="0" rIns="0" bIns="0" rtlCol="0" anchor="ctr"/>
          <a:lstStyle/>
          <a:p>
            <a:pPr>
              <a:lnSpc>
                <a:spcPct val="140000"/>
              </a:lnSpc>
            </a:pPr>
            <a:r>
              <a:rPr lang="en-US" sz="1100" dirty="0">
                <a:solidFill>
                  <a:srgbClr val="3D352E">
                    <a:alpha val="70000"/>
                  </a:srgbClr>
                </a:solidFill>
                <a:latin typeface="Liter" pitchFamily="34" charset="0"/>
                <a:ea typeface="Liter" pitchFamily="34" charset="-122"/>
                <a:cs typeface="Liter" pitchFamily="34" charset="-120"/>
              </a:rPr>
              <a:t>Gunakan alat bantu visual seperti grafik, diagram, atau slide presentasi untuk memperjelas dan memperkuat pesan yang disampaikan.</a:t>
            </a:r>
            <a:endParaRPr lang="en-US" sz="1600" dirty="0"/>
          </a:p>
        </p:txBody>
      </p:sp>
      <p:sp>
        <p:nvSpPr>
          <p:cNvPr id="75" name="Shape 73"/>
          <p:cNvSpPr/>
          <p:nvPr/>
        </p:nvSpPr>
        <p:spPr>
          <a:xfrm>
            <a:off x="9245455" y="5914779"/>
            <a:ext cx="2454120" cy="314407"/>
          </a:xfrm>
          <a:custGeom>
            <a:avLst/>
            <a:gdLst/>
            <a:ahLst/>
            <a:cxnLst/>
            <a:rect l="l" t="t" r="r" b="b"/>
            <a:pathLst>
              <a:path w="2454120" h="314407">
                <a:moveTo>
                  <a:pt x="34934" y="0"/>
                </a:moveTo>
                <a:lnTo>
                  <a:pt x="2419187" y="0"/>
                </a:lnTo>
                <a:cubicBezTo>
                  <a:pt x="2438480" y="0"/>
                  <a:pt x="2454120" y="15640"/>
                  <a:pt x="2454120" y="34934"/>
                </a:cubicBezTo>
                <a:lnTo>
                  <a:pt x="2454120" y="279473"/>
                </a:lnTo>
                <a:cubicBezTo>
                  <a:pt x="2454120" y="298767"/>
                  <a:pt x="2438480" y="314407"/>
                  <a:pt x="2419187" y="314407"/>
                </a:cubicBezTo>
                <a:lnTo>
                  <a:pt x="34934" y="314407"/>
                </a:lnTo>
                <a:cubicBezTo>
                  <a:pt x="15640" y="314407"/>
                  <a:pt x="0" y="298767"/>
                  <a:pt x="0" y="279473"/>
                </a:cubicBezTo>
                <a:lnTo>
                  <a:pt x="0" y="34934"/>
                </a:lnTo>
                <a:cubicBezTo>
                  <a:pt x="0" y="15640"/>
                  <a:pt x="15640" y="0"/>
                  <a:pt x="34934" y="0"/>
                </a:cubicBezTo>
                <a:close/>
              </a:path>
            </a:pathLst>
          </a:custGeom>
          <a:solidFill>
            <a:srgbClr val="F8F6F2"/>
          </a:solidFill>
          <a:ln/>
        </p:spPr>
      </p:sp>
      <p:sp>
        <p:nvSpPr>
          <p:cNvPr id="76" name="Shape 74"/>
          <p:cNvSpPr/>
          <p:nvPr/>
        </p:nvSpPr>
        <p:spPr>
          <a:xfrm>
            <a:off x="9332790" y="6005901"/>
            <a:ext cx="122269" cy="122269"/>
          </a:xfrm>
          <a:custGeom>
            <a:avLst/>
            <a:gdLst/>
            <a:ahLst/>
            <a:cxnLst/>
            <a:rect l="l" t="t" r="r" b="b"/>
            <a:pathLst>
              <a:path w="122269" h="122269">
                <a:moveTo>
                  <a:pt x="7642" y="7642"/>
                </a:moveTo>
                <a:cubicBezTo>
                  <a:pt x="11869" y="7642"/>
                  <a:pt x="15284" y="11057"/>
                  <a:pt x="15284" y="15284"/>
                </a:cubicBezTo>
                <a:lnTo>
                  <a:pt x="15284" y="95523"/>
                </a:lnTo>
                <a:cubicBezTo>
                  <a:pt x="15284" y="97624"/>
                  <a:pt x="17003" y="99344"/>
                  <a:pt x="19105" y="99344"/>
                </a:cubicBezTo>
                <a:lnTo>
                  <a:pt x="114628" y="99344"/>
                </a:lnTo>
                <a:cubicBezTo>
                  <a:pt x="118854" y="99344"/>
                  <a:pt x="122269" y="102759"/>
                  <a:pt x="122269" y="106986"/>
                </a:cubicBezTo>
                <a:cubicBezTo>
                  <a:pt x="122269" y="111213"/>
                  <a:pt x="118854" y="114628"/>
                  <a:pt x="114628" y="114628"/>
                </a:cubicBezTo>
                <a:lnTo>
                  <a:pt x="19105" y="114628"/>
                </a:lnTo>
                <a:cubicBezTo>
                  <a:pt x="8549" y="114628"/>
                  <a:pt x="0" y="106078"/>
                  <a:pt x="0" y="95523"/>
                </a:cubicBezTo>
                <a:lnTo>
                  <a:pt x="0" y="15284"/>
                </a:lnTo>
                <a:cubicBezTo>
                  <a:pt x="0" y="11057"/>
                  <a:pt x="3415" y="7642"/>
                  <a:pt x="7642" y="7642"/>
                </a:cubicBezTo>
                <a:close/>
                <a:moveTo>
                  <a:pt x="30567" y="22926"/>
                </a:moveTo>
                <a:cubicBezTo>
                  <a:pt x="30567" y="18699"/>
                  <a:pt x="33982" y="15284"/>
                  <a:pt x="38209" y="15284"/>
                </a:cubicBezTo>
                <a:lnTo>
                  <a:pt x="84060" y="15284"/>
                </a:lnTo>
                <a:cubicBezTo>
                  <a:pt x="88287" y="15284"/>
                  <a:pt x="91702" y="18699"/>
                  <a:pt x="91702" y="22926"/>
                </a:cubicBezTo>
                <a:cubicBezTo>
                  <a:pt x="91702" y="27152"/>
                  <a:pt x="88287" y="30567"/>
                  <a:pt x="84060" y="30567"/>
                </a:cubicBezTo>
                <a:lnTo>
                  <a:pt x="38209" y="30567"/>
                </a:lnTo>
                <a:cubicBezTo>
                  <a:pt x="33982" y="30567"/>
                  <a:pt x="30567" y="27152"/>
                  <a:pt x="30567" y="22926"/>
                </a:cubicBezTo>
                <a:close/>
                <a:moveTo>
                  <a:pt x="38209" y="42030"/>
                </a:moveTo>
                <a:lnTo>
                  <a:pt x="68777" y="42030"/>
                </a:lnTo>
                <a:cubicBezTo>
                  <a:pt x="73003" y="42030"/>
                  <a:pt x="76418" y="45445"/>
                  <a:pt x="76418" y="49672"/>
                </a:cubicBezTo>
                <a:cubicBezTo>
                  <a:pt x="76418" y="53899"/>
                  <a:pt x="73003" y="57314"/>
                  <a:pt x="68777" y="57314"/>
                </a:cubicBezTo>
                <a:lnTo>
                  <a:pt x="38209" y="57314"/>
                </a:lnTo>
                <a:cubicBezTo>
                  <a:pt x="33982" y="57314"/>
                  <a:pt x="30567" y="53899"/>
                  <a:pt x="30567" y="49672"/>
                </a:cubicBezTo>
                <a:cubicBezTo>
                  <a:pt x="30567" y="45445"/>
                  <a:pt x="33982" y="42030"/>
                  <a:pt x="38209" y="42030"/>
                </a:cubicBezTo>
                <a:close/>
                <a:moveTo>
                  <a:pt x="38209" y="68777"/>
                </a:moveTo>
                <a:lnTo>
                  <a:pt x="99344" y="68777"/>
                </a:lnTo>
                <a:cubicBezTo>
                  <a:pt x="103571" y="68777"/>
                  <a:pt x="106986" y="72191"/>
                  <a:pt x="106986" y="76418"/>
                </a:cubicBezTo>
                <a:cubicBezTo>
                  <a:pt x="106986" y="80645"/>
                  <a:pt x="103571" y="84060"/>
                  <a:pt x="99344" y="84060"/>
                </a:cubicBezTo>
                <a:lnTo>
                  <a:pt x="38209" y="84060"/>
                </a:lnTo>
                <a:cubicBezTo>
                  <a:pt x="33982" y="84060"/>
                  <a:pt x="30567" y="80645"/>
                  <a:pt x="30567" y="76418"/>
                </a:cubicBezTo>
                <a:cubicBezTo>
                  <a:pt x="30567" y="72191"/>
                  <a:pt x="33982" y="68777"/>
                  <a:pt x="38209" y="68777"/>
                </a:cubicBezTo>
                <a:close/>
              </a:path>
            </a:pathLst>
          </a:custGeom>
          <a:solidFill>
            <a:srgbClr val="5E6D55"/>
          </a:solidFill>
          <a:ln/>
        </p:spPr>
      </p:sp>
      <p:sp>
        <p:nvSpPr>
          <p:cNvPr id="77" name="Text 75"/>
          <p:cNvSpPr/>
          <p:nvPr/>
        </p:nvSpPr>
        <p:spPr>
          <a:xfrm>
            <a:off x="9450705" y="5914779"/>
            <a:ext cx="2310005" cy="314407"/>
          </a:xfrm>
          <a:prstGeom prst="rect">
            <a:avLst/>
          </a:prstGeom>
          <a:noFill/>
          <a:ln/>
        </p:spPr>
        <p:txBody>
          <a:bodyPr wrap="square" lIns="69868" tIns="69868" rIns="69868" bIns="69868" rtlCol="0" anchor="ctr"/>
          <a:lstStyle/>
          <a:p>
            <a:pPr>
              <a:lnSpc>
                <a:spcPct val="120000"/>
              </a:lnSpc>
            </a:pPr>
            <a:r>
              <a:rPr lang="en-US" sz="963" dirty="0">
                <a:solidFill>
                  <a:srgbClr val="3D352E">
                    <a:alpha val="60000"/>
                  </a:srgbClr>
                </a:solidFill>
                <a:latin typeface="Liter" pitchFamily="34" charset="0"/>
                <a:ea typeface="Liter" pitchFamily="34" charset="-122"/>
                <a:cs typeface="Liter" pitchFamily="34" charset="-120"/>
              </a:rPr>
              <a:t>Infografis, dashboard</a:t>
            </a:r>
            <a:endParaRPr lang="en-US" sz="1600" dirty="0"/>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8F6F2"/>
        </a:solidFill>
        <a:effectLst/>
      </p:bgPr>
    </p:bg>
    <p:spTree>
      <p:nvGrpSpPr>
        <p:cNvPr id="1" name=""/>
        <p:cNvGrpSpPr/>
        <p:nvPr/>
      </p:nvGrpSpPr>
      <p:grpSpPr>
        <a:xfrm>
          <a:off x="0" y="0"/>
          <a:ext cx="0" cy="0"/>
          <a:chOff x="0" y="0"/>
          <a:chExt cx="0" cy="0"/>
        </a:xfrm>
      </p:grpSpPr>
      <p:sp>
        <p:nvSpPr>
          <p:cNvPr id="3" name="Text 1"/>
          <p:cNvSpPr/>
          <p:nvPr/>
        </p:nvSpPr>
        <p:spPr>
          <a:xfrm>
            <a:off x="371707" y="706244"/>
            <a:ext cx="11727366" cy="557561"/>
          </a:xfrm>
          <a:prstGeom prst="rect">
            <a:avLst/>
          </a:prstGeom>
          <a:noFill/>
          <a:ln/>
        </p:spPr>
        <p:txBody>
          <a:bodyPr wrap="square" lIns="0" tIns="0" rIns="0" bIns="0" rtlCol="0" anchor="ctr"/>
          <a:lstStyle/>
          <a:p>
            <a:pPr>
              <a:lnSpc>
                <a:spcPct val="80000"/>
              </a:lnSpc>
            </a:pPr>
            <a:r>
              <a:rPr lang="en-US" sz="4390" b="1" dirty="0">
                <a:solidFill>
                  <a:srgbClr val="3D352E"/>
                </a:solidFill>
                <a:latin typeface="Liter" pitchFamily="34" charset="0"/>
                <a:ea typeface="Liter" pitchFamily="34" charset="-122"/>
                <a:cs typeface="Liter" pitchFamily="34" charset="-120"/>
              </a:rPr>
              <a:t>Topik Pembahasan</a:t>
            </a:r>
            <a:endParaRPr lang="en-US" sz="1600" dirty="0"/>
          </a:p>
        </p:txBody>
      </p:sp>
      <p:sp>
        <p:nvSpPr>
          <p:cNvPr id="4" name="Shape 2"/>
          <p:cNvSpPr/>
          <p:nvPr/>
        </p:nvSpPr>
        <p:spPr>
          <a:xfrm>
            <a:off x="371707" y="1412488"/>
            <a:ext cx="1189463" cy="55756"/>
          </a:xfrm>
          <a:custGeom>
            <a:avLst/>
            <a:gdLst/>
            <a:ahLst/>
            <a:cxnLst/>
            <a:rect l="l" t="t" r="r" b="b"/>
            <a:pathLst>
              <a:path w="1189463" h="55756">
                <a:moveTo>
                  <a:pt x="0" y="0"/>
                </a:moveTo>
                <a:lnTo>
                  <a:pt x="1189463" y="0"/>
                </a:lnTo>
                <a:lnTo>
                  <a:pt x="1189463" y="55756"/>
                </a:lnTo>
                <a:lnTo>
                  <a:pt x="0" y="55756"/>
                </a:lnTo>
                <a:lnTo>
                  <a:pt x="0" y="0"/>
                </a:lnTo>
                <a:close/>
              </a:path>
            </a:pathLst>
          </a:custGeom>
          <a:solidFill>
            <a:srgbClr val="A95C48"/>
          </a:solidFill>
          <a:ln/>
        </p:spPr>
      </p:sp>
      <p:sp>
        <p:nvSpPr>
          <p:cNvPr id="5" name="Shape 3"/>
          <p:cNvSpPr/>
          <p:nvPr/>
        </p:nvSpPr>
        <p:spPr>
          <a:xfrm>
            <a:off x="390138" y="1765610"/>
            <a:ext cx="5594040" cy="1821366"/>
          </a:xfrm>
          <a:custGeom>
            <a:avLst/>
            <a:gdLst/>
            <a:ahLst/>
            <a:cxnLst/>
            <a:rect l="l" t="t" r="r" b="b"/>
            <a:pathLst>
              <a:path w="5594040" h="1821366">
                <a:moveTo>
                  <a:pt x="36861" y="0"/>
                </a:moveTo>
                <a:lnTo>
                  <a:pt x="5519692" y="0"/>
                </a:lnTo>
                <a:cubicBezTo>
                  <a:pt x="5560753" y="0"/>
                  <a:pt x="5594040" y="33287"/>
                  <a:pt x="5594040" y="74348"/>
                </a:cubicBezTo>
                <a:lnTo>
                  <a:pt x="5594040" y="1747018"/>
                </a:lnTo>
                <a:cubicBezTo>
                  <a:pt x="5594040" y="1788079"/>
                  <a:pt x="5560753" y="1821366"/>
                  <a:pt x="5519692" y="1821366"/>
                </a:cubicBezTo>
                <a:lnTo>
                  <a:pt x="36861" y="1821366"/>
                </a:lnTo>
                <a:cubicBezTo>
                  <a:pt x="16503" y="1821366"/>
                  <a:pt x="0" y="1804863"/>
                  <a:pt x="0" y="1784505"/>
                </a:cubicBezTo>
                <a:lnTo>
                  <a:pt x="0" y="36861"/>
                </a:lnTo>
                <a:cubicBezTo>
                  <a:pt x="0" y="16517"/>
                  <a:pt x="16517" y="0"/>
                  <a:pt x="36861" y="0"/>
                </a:cubicBezTo>
                <a:close/>
              </a:path>
            </a:pathLst>
          </a:custGeom>
          <a:solidFill>
            <a:srgbClr val="FFFFFF"/>
          </a:solidFill>
          <a:ln/>
          <a:effectLst>
            <a:outerShdw blurRad="55756" dist="37171" dir="5400000" algn="bl" rotWithShape="0">
              <a:srgbClr val="000000">
                <a:alpha val="10196"/>
              </a:srgbClr>
            </a:outerShdw>
          </a:effectLst>
        </p:spPr>
      </p:sp>
      <p:sp>
        <p:nvSpPr>
          <p:cNvPr id="6" name="Shape 4"/>
          <p:cNvSpPr/>
          <p:nvPr/>
        </p:nvSpPr>
        <p:spPr>
          <a:xfrm>
            <a:off x="390138" y="1765610"/>
            <a:ext cx="36861" cy="1821366"/>
          </a:xfrm>
          <a:custGeom>
            <a:avLst/>
            <a:gdLst/>
            <a:ahLst/>
            <a:cxnLst/>
            <a:rect l="l" t="t" r="r" b="b"/>
            <a:pathLst>
              <a:path w="36861" h="1821366">
                <a:moveTo>
                  <a:pt x="36861" y="0"/>
                </a:moveTo>
                <a:lnTo>
                  <a:pt x="36861" y="0"/>
                </a:lnTo>
                <a:lnTo>
                  <a:pt x="36861" y="1821366"/>
                </a:lnTo>
                <a:lnTo>
                  <a:pt x="36861" y="1821366"/>
                </a:lnTo>
                <a:cubicBezTo>
                  <a:pt x="16503" y="1821366"/>
                  <a:pt x="0" y="1804863"/>
                  <a:pt x="0" y="1784505"/>
                </a:cubicBezTo>
                <a:lnTo>
                  <a:pt x="0" y="36861"/>
                </a:lnTo>
                <a:cubicBezTo>
                  <a:pt x="0" y="16503"/>
                  <a:pt x="16503" y="0"/>
                  <a:pt x="36861" y="0"/>
                </a:cubicBezTo>
                <a:close/>
              </a:path>
            </a:pathLst>
          </a:custGeom>
          <a:solidFill>
            <a:srgbClr val="A95C48"/>
          </a:solidFill>
          <a:ln/>
        </p:spPr>
      </p:sp>
      <p:sp>
        <p:nvSpPr>
          <p:cNvPr id="7" name="Shape 5"/>
          <p:cNvSpPr/>
          <p:nvPr/>
        </p:nvSpPr>
        <p:spPr>
          <a:xfrm>
            <a:off x="705934" y="2062976"/>
            <a:ext cx="594732" cy="594732"/>
          </a:xfrm>
          <a:custGeom>
            <a:avLst/>
            <a:gdLst/>
            <a:ahLst/>
            <a:cxnLst/>
            <a:rect l="l" t="t" r="r" b="b"/>
            <a:pathLst>
              <a:path w="594732" h="594732">
                <a:moveTo>
                  <a:pt x="297366" y="0"/>
                </a:moveTo>
                <a:lnTo>
                  <a:pt x="297366" y="0"/>
                </a:lnTo>
                <a:cubicBezTo>
                  <a:pt x="461596" y="0"/>
                  <a:pt x="594732" y="133135"/>
                  <a:pt x="594732" y="297366"/>
                </a:cubicBezTo>
                <a:lnTo>
                  <a:pt x="594732" y="297366"/>
                </a:lnTo>
                <a:cubicBezTo>
                  <a:pt x="594732" y="461596"/>
                  <a:pt x="461596" y="594732"/>
                  <a:pt x="297366" y="594732"/>
                </a:cubicBezTo>
                <a:lnTo>
                  <a:pt x="297366" y="594732"/>
                </a:lnTo>
                <a:cubicBezTo>
                  <a:pt x="133135" y="594732"/>
                  <a:pt x="0" y="461596"/>
                  <a:pt x="0" y="297366"/>
                </a:cubicBezTo>
                <a:lnTo>
                  <a:pt x="0" y="297366"/>
                </a:lnTo>
                <a:cubicBezTo>
                  <a:pt x="0" y="133135"/>
                  <a:pt x="133135" y="0"/>
                  <a:pt x="297366" y="0"/>
                </a:cubicBezTo>
                <a:close/>
              </a:path>
            </a:pathLst>
          </a:custGeom>
          <a:solidFill>
            <a:srgbClr val="A95C48"/>
          </a:solidFill>
          <a:ln/>
        </p:spPr>
      </p:sp>
      <p:sp>
        <p:nvSpPr>
          <p:cNvPr id="8" name="Text 6"/>
          <p:cNvSpPr/>
          <p:nvPr/>
        </p:nvSpPr>
        <p:spPr>
          <a:xfrm>
            <a:off x="636239" y="2062976"/>
            <a:ext cx="734122" cy="594732"/>
          </a:xfrm>
          <a:prstGeom prst="rect">
            <a:avLst/>
          </a:prstGeom>
          <a:noFill/>
          <a:ln/>
        </p:spPr>
        <p:txBody>
          <a:bodyPr wrap="square" lIns="0" tIns="0" rIns="0" bIns="0" rtlCol="0" anchor="ctr"/>
          <a:lstStyle/>
          <a:p>
            <a:pPr algn="ctr">
              <a:lnSpc>
                <a:spcPct val="100000"/>
              </a:lnSpc>
            </a:pPr>
            <a:r>
              <a:rPr lang="en-US" sz="2195" b="1" dirty="0">
                <a:solidFill>
                  <a:srgbClr val="FFFFFF"/>
                </a:solidFill>
                <a:latin typeface="Liter" pitchFamily="34" charset="0"/>
                <a:ea typeface="Liter" pitchFamily="34" charset="-122"/>
                <a:cs typeface="Liter" pitchFamily="34" charset="-120"/>
              </a:rPr>
              <a:t>01</a:t>
            </a:r>
            <a:endParaRPr lang="en-US" sz="1600" dirty="0"/>
          </a:p>
        </p:txBody>
      </p:sp>
      <p:sp>
        <p:nvSpPr>
          <p:cNvPr id="9" name="Text 7"/>
          <p:cNvSpPr/>
          <p:nvPr/>
        </p:nvSpPr>
        <p:spPr>
          <a:xfrm>
            <a:off x="1486519" y="2062976"/>
            <a:ext cx="4311805" cy="297366"/>
          </a:xfrm>
          <a:prstGeom prst="rect">
            <a:avLst/>
          </a:prstGeom>
          <a:noFill/>
          <a:ln/>
        </p:spPr>
        <p:txBody>
          <a:bodyPr wrap="square" lIns="0" tIns="0" rIns="0" bIns="0" rtlCol="0" anchor="ctr"/>
          <a:lstStyle/>
          <a:p>
            <a:pPr>
              <a:lnSpc>
                <a:spcPct val="110000"/>
              </a:lnSpc>
            </a:pPr>
            <a:r>
              <a:rPr lang="en-US" sz="1756" b="1" dirty="0">
                <a:solidFill>
                  <a:srgbClr val="3D352E"/>
                </a:solidFill>
                <a:latin typeface="Liter" pitchFamily="34" charset="0"/>
                <a:ea typeface="Liter" pitchFamily="34" charset="-122"/>
                <a:cs typeface="Liter" pitchFamily="34" charset="-120"/>
              </a:rPr>
              <a:t>Pengertian Komunikasi</a:t>
            </a:r>
            <a:endParaRPr lang="en-US" sz="1600" dirty="0"/>
          </a:p>
        </p:txBody>
      </p:sp>
      <p:sp>
        <p:nvSpPr>
          <p:cNvPr id="10" name="Text 8"/>
          <p:cNvSpPr/>
          <p:nvPr/>
        </p:nvSpPr>
        <p:spPr>
          <a:xfrm>
            <a:off x="1486519" y="2471854"/>
            <a:ext cx="4283927" cy="817756"/>
          </a:xfrm>
          <a:prstGeom prst="rect">
            <a:avLst/>
          </a:prstGeom>
          <a:noFill/>
          <a:ln/>
        </p:spPr>
        <p:txBody>
          <a:bodyPr wrap="square" lIns="0" tIns="0" rIns="0" bIns="0" rtlCol="0" anchor="ctr"/>
          <a:lstStyle/>
          <a:p>
            <a:pPr>
              <a:lnSpc>
                <a:spcPct val="140000"/>
              </a:lnSpc>
            </a:pPr>
            <a:r>
              <a:rPr lang="en-US" sz="1317" dirty="0">
                <a:solidFill>
                  <a:srgbClr val="3D352E">
                    <a:alpha val="70000"/>
                  </a:srgbClr>
                </a:solidFill>
                <a:latin typeface="Liter" pitchFamily="34" charset="0"/>
                <a:ea typeface="Liter" pitchFamily="34" charset="-122"/>
                <a:cs typeface="Liter" pitchFamily="34" charset="-120"/>
              </a:rPr>
              <a:t>Memahami definisi, elemen-elemen dasar, dan pentingnya komunikasi dalam konteks profesional modern</a:t>
            </a:r>
            <a:endParaRPr lang="en-US" sz="1600" dirty="0"/>
          </a:p>
        </p:txBody>
      </p:sp>
      <p:sp>
        <p:nvSpPr>
          <p:cNvPr id="11" name="Shape 9"/>
          <p:cNvSpPr/>
          <p:nvPr/>
        </p:nvSpPr>
        <p:spPr>
          <a:xfrm>
            <a:off x="6225943" y="1765610"/>
            <a:ext cx="5594040" cy="1821366"/>
          </a:xfrm>
          <a:custGeom>
            <a:avLst/>
            <a:gdLst/>
            <a:ahLst/>
            <a:cxnLst/>
            <a:rect l="l" t="t" r="r" b="b"/>
            <a:pathLst>
              <a:path w="5594040" h="1821366">
                <a:moveTo>
                  <a:pt x="36861" y="0"/>
                </a:moveTo>
                <a:lnTo>
                  <a:pt x="5519692" y="0"/>
                </a:lnTo>
                <a:cubicBezTo>
                  <a:pt x="5560753" y="0"/>
                  <a:pt x="5594040" y="33287"/>
                  <a:pt x="5594040" y="74348"/>
                </a:cubicBezTo>
                <a:lnTo>
                  <a:pt x="5594040" y="1747018"/>
                </a:lnTo>
                <a:cubicBezTo>
                  <a:pt x="5594040" y="1788079"/>
                  <a:pt x="5560753" y="1821366"/>
                  <a:pt x="5519692" y="1821366"/>
                </a:cubicBezTo>
                <a:lnTo>
                  <a:pt x="36861" y="1821366"/>
                </a:lnTo>
                <a:cubicBezTo>
                  <a:pt x="16503" y="1821366"/>
                  <a:pt x="0" y="1804863"/>
                  <a:pt x="0" y="1784505"/>
                </a:cubicBezTo>
                <a:lnTo>
                  <a:pt x="0" y="36861"/>
                </a:lnTo>
                <a:cubicBezTo>
                  <a:pt x="0" y="16517"/>
                  <a:pt x="16517" y="0"/>
                  <a:pt x="36861" y="0"/>
                </a:cubicBezTo>
                <a:close/>
              </a:path>
            </a:pathLst>
          </a:custGeom>
          <a:solidFill>
            <a:srgbClr val="FFFFFF"/>
          </a:solidFill>
          <a:ln/>
          <a:effectLst>
            <a:outerShdw blurRad="55756" dist="37171" dir="5400000" algn="bl" rotWithShape="0">
              <a:srgbClr val="000000">
                <a:alpha val="10196"/>
              </a:srgbClr>
            </a:outerShdw>
          </a:effectLst>
        </p:spPr>
      </p:sp>
      <p:sp>
        <p:nvSpPr>
          <p:cNvPr id="12" name="Shape 10"/>
          <p:cNvSpPr/>
          <p:nvPr/>
        </p:nvSpPr>
        <p:spPr>
          <a:xfrm>
            <a:off x="6225943" y="1765610"/>
            <a:ext cx="36861" cy="1821366"/>
          </a:xfrm>
          <a:custGeom>
            <a:avLst/>
            <a:gdLst/>
            <a:ahLst/>
            <a:cxnLst/>
            <a:rect l="l" t="t" r="r" b="b"/>
            <a:pathLst>
              <a:path w="36861" h="1821366">
                <a:moveTo>
                  <a:pt x="36861" y="0"/>
                </a:moveTo>
                <a:lnTo>
                  <a:pt x="36861" y="0"/>
                </a:lnTo>
                <a:lnTo>
                  <a:pt x="36861" y="1821366"/>
                </a:lnTo>
                <a:lnTo>
                  <a:pt x="36861" y="1821366"/>
                </a:lnTo>
                <a:cubicBezTo>
                  <a:pt x="16503" y="1821366"/>
                  <a:pt x="0" y="1804863"/>
                  <a:pt x="0" y="1784505"/>
                </a:cubicBezTo>
                <a:lnTo>
                  <a:pt x="0" y="36861"/>
                </a:lnTo>
                <a:cubicBezTo>
                  <a:pt x="0" y="16503"/>
                  <a:pt x="16503" y="0"/>
                  <a:pt x="36861" y="0"/>
                </a:cubicBezTo>
                <a:close/>
              </a:path>
            </a:pathLst>
          </a:custGeom>
          <a:solidFill>
            <a:srgbClr val="5E6D55"/>
          </a:solidFill>
          <a:ln/>
        </p:spPr>
      </p:sp>
      <p:sp>
        <p:nvSpPr>
          <p:cNvPr id="13" name="Shape 11"/>
          <p:cNvSpPr/>
          <p:nvPr/>
        </p:nvSpPr>
        <p:spPr>
          <a:xfrm>
            <a:off x="6541739" y="2198804"/>
            <a:ext cx="594732" cy="594732"/>
          </a:xfrm>
          <a:custGeom>
            <a:avLst/>
            <a:gdLst/>
            <a:ahLst/>
            <a:cxnLst/>
            <a:rect l="l" t="t" r="r" b="b"/>
            <a:pathLst>
              <a:path w="594732" h="594732">
                <a:moveTo>
                  <a:pt x="297366" y="0"/>
                </a:moveTo>
                <a:lnTo>
                  <a:pt x="297366" y="0"/>
                </a:lnTo>
                <a:cubicBezTo>
                  <a:pt x="461596" y="0"/>
                  <a:pt x="594732" y="133135"/>
                  <a:pt x="594732" y="297366"/>
                </a:cubicBezTo>
                <a:lnTo>
                  <a:pt x="594732" y="297366"/>
                </a:lnTo>
                <a:cubicBezTo>
                  <a:pt x="594732" y="461596"/>
                  <a:pt x="461596" y="594732"/>
                  <a:pt x="297366" y="594732"/>
                </a:cubicBezTo>
                <a:lnTo>
                  <a:pt x="297366" y="594732"/>
                </a:lnTo>
                <a:cubicBezTo>
                  <a:pt x="133135" y="594732"/>
                  <a:pt x="0" y="461596"/>
                  <a:pt x="0" y="297366"/>
                </a:cubicBezTo>
                <a:lnTo>
                  <a:pt x="0" y="297366"/>
                </a:lnTo>
                <a:cubicBezTo>
                  <a:pt x="0" y="133135"/>
                  <a:pt x="133135" y="0"/>
                  <a:pt x="297366" y="0"/>
                </a:cubicBezTo>
                <a:close/>
              </a:path>
            </a:pathLst>
          </a:custGeom>
          <a:solidFill>
            <a:srgbClr val="5E6D55"/>
          </a:solidFill>
          <a:ln/>
        </p:spPr>
      </p:sp>
      <p:sp>
        <p:nvSpPr>
          <p:cNvPr id="14" name="Text 12"/>
          <p:cNvSpPr/>
          <p:nvPr/>
        </p:nvSpPr>
        <p:spPr>
          <a:xfrm>
            <a:off x="6472044" y="2198804"/>
            <a:ext cx="734122" cy="594732"/>
          </a:xfrm>
          <a:prstGeom prst="rect">
            <a:avLst/>
          </a:prstGeom>
          <a:noFill/>
          <a:ln/>
        </p:spPr>
        <p:txBody>
          <a:bodyPr wrap="square" lIns="0" tIns="0" rIns="0" bIns="0" rtlCol="0" anchor="ctr"/>
          <a:lstStyle/>
          <a:p>
            <a:pPr algn="ctr">
              <a:lnSpc>
                <a:spcPct val="100000"/>
              </a:lnSpc>
            </a:pPr>
            <a:r>
              <a:rPr lang="en-US" sz="2195" b="1" dirty="0">
                <a:solidFill>
                  <a:srgbClr val="FFFFFF"/>
                </a:solidFill>
                <a:latin typeface="Liter" pitchFamily="34" charset="0"/>
                <a:ea typeface="Liter" pitchFamily="34" charset="-122"/>
                <a:cs typeface="Liter" pitchFamily="34" charset="-120"/>
              </a:rPr>
              <a:t>02</a:t>
            </a:r>
            <a:endParaRPr lang="en-US" sz="1600" dirty="0"/>
          </a:p>
        </p:txBody>
      </p:sp>
      <p:sp>
        <p:nvSpPr>
          <p:cNvPr id="15" name="Text 13"/>
          <p:cNvSpPr/>
          <p:nvPr/>
        </p:nvSpPr>
        <p:spPr>
          <a:xfrm>
            <a:off x="7322324" y="2198804"/>
            <a:ext cx="4311805" cy="297366"/>
          </a:xfrm>
          <a:prstGeom prst="rect">
            <a:avLst/>
          </a:prstGeom>
          <a:noFill/>
          <a:ln/>
        </p:spPr>
        <p:txBody>
          <a:bodyPr wrap="square" lIns="0" tIns="0" rIns="0" bIns="0" rtlCol="0" anchor="ctr"/>
          <a:lstStyle/>
          <a:p>
            <a:pPr>
              <a:lnSpc>
                <a:spcPct val="110000"/>
              </a:lnSpc>
            </a:pPr>
            <a:r>
              <a:rPr lang="en-US" sz="1756" b="1" dirty="0">
                <a:solidFill>
                  <a:srgbClr val="3D352E"/>
                </a:solidFill>
                <a:latin typeface="Liter" pitchFamily="34" charset="0"/>
                <a:ea typeface="Liter" pitchFamily="34" charset="-122"/>
                <a:cs typeface="Liter" pitchFamily="34" charset="-120"/>
              </a:rPr>
              <a:t>Komunikasi yang Efektif</a:t>
            </a:r>
            <a:endParaRPr lang="en-US" sz="1600" dirty="0"/>
          </a:p>
        </p:txBody>
      </p:sp>
      <p:sp>
        <p:nvSpPr>
          <p:cNvPr id="16" name="Text 14"/>
          <p:cNvSpPr/>
          <p:nvPr/>
        </p:nvSpPr>
        <p:spPr>
          <a:xfrm>
            <a:off x="7322324" y="2607682"/>
            <a:ext cx="4283927" cy="548268"/>
          </a:xfrm>
          <a:prstGeom prst="rect">
            <a:avLst/>
          </a:prstGeom>
          <a:noFill/>
          <a:ln/>
        </p:spPr>
        <p:txBody>
          <a:bodyPr wrap="square" lIns="0" tIns="0" rIns="0" bIns="0" rtlCol="0" anchor="ctr"/>
          <a:lstStyle/>
          <a:p>
            <a:pPr>
              <a:lnSpc>
                <a:spcPct val="140000"/>
              </a:lnSpc>
            </a:pPr>
            <a:r>
              <a:rPr lang="en-US" sz="1317" dirty="0">
                <a:solidFill>
                  <a:srgbClr val="3D352E">
                    <a:alpha val="70000"/>
                  </a:srgbClr>
                </a:solidFill>
                <a:latin typeface="Liter" pitchFamily="34" charset="0"/>
                <a:ea typeface="Liter" pitchFamily="34" charset="-122"/>
                <a:cs typeface="Liter" pitchFamily="34" charset="-120"/>
              </a:rPr>
              <a:t>Prinsip 7C, teknik komunikasi verbal dan non-verbal untuk penyampaian pesan yang jelas</a:t>
            </a:r>
            <a:endParaRPr lang="en-US" sz="1600" dirty="0"/>
          </a:p>
        </p:txBody>
      </p:sp>
      <p:sp>
        <p:nvSpPr>
          <p:cNvPr id="17" name="Shape 15"/>
          <p:cNvSpPr/>
          <p:nvPr/>
        </p:nvSpPr>
        <p:spPr>
          <a:xfrm>
            <a:off x="390138" y="3807677"/>
            <a:ext cx="5594040" cy="1551878"/>
          </a:xfrm>
          <a:custGeom>
            <a:avLst/>
            <a:gdLst/>
            <a:ahLst/>
            <a:cxnLst/>
            <a:rect l="l" t="t" r="r" b="b"/>
            <a:pathLst>
              <a:path w="5594040" h="1551878">
                <a:moveTo>
                  <a:pt x="36861" y="0"/>
                </a:moveTo>
                <a:lnTo>
                  <a:pt x="5519705" y="0"/>
                </a:lnTo>
                <a:cubicBezTo>
                  <a:pt x="5560759" y="0"/>
                  <a:pt x="5594040" y="33281"/>
                  <a:pt x="5594040" y="74335"/>
                </a:cubicBezTo>
                <a:lnTo>
                  <a:pt x="5594040" y="1477543"/>
                </a:lnTo>
                <a:cubicBezTo>
                  <a:pt x="5594040" y="1518597"/>
                  <a:pt x="5560759" y="1551878"/>
                  <a:pt x="5519705" y="1551878"/>
                </a:cubicBezTo>
                <a:lnTo>
                  <a:pt x="36861" y="1551878"/>
                </a:lnTo>
                <a:cubicBezTo>
                  <a:pt x="16503" y="1551878"/>
                  <a:pt x="0" y="1535375"/>
                  <a:pt x="0" y="1515017"/>
                </a:cubicBezTo>
                <a:lnTo>
                  <a:pt x="0" y="36861"/>
                </a:lnTo>
                <a:cubicBezTo>
                  <a:pt x="0" y="16503"/>
                  <a:pt x="16503" y="0"/>
                  <a:pt x="36861" y="0"/>
                </a:cubicBezTo>
                <a:close/>
              </a:path>
            </a:pathLst>
          </a:custGeom>
          <a:solidFill>
            <a:srgbClr val="FFFFFF"/>
          </a:solidFill>
          <a:ln/>
          <a:effectLst>
            <a:outerShdw blurRad="55756" dist="37171" dir="5400000" algn="bl" rotWithShape="0">
              <a:srgbClr val="000000">
                <a:alpha val="10196"/>
              </a:srgbClr>
            </a:outerShdw>
          </a:effectLst>
        </p:spPr>
      </p:sp>
      <p:sp>
        <p:nvSpPr>
          <p:cNvPr id="18" name="Shape 16"/>
          <p:cNvSpPr/>
          <p:nvPr/>
        </p:nvSpPr>
        <p:spPr>
          <a:xfrm>
            <a:off x="390138" y="3807677"/>
            <a:ext cx="36861" cy="1551878"/>
          </a:xfrm>
          <a:custGeom>
            <a:avLst/>
            <a:gdLst/>
            <a:ahLst/>
            <a:cxnLst/>
            <a:rect l="l" t="t" r="r" b="b"/>
            <a:pathLst>
              <a:path w="36861" h="1551878">
                <a:moveTo>
                  <a:pt x="36861" y="0"/>
                </a:moveTo>
                <a:lnTo>
                  <a:pt x="36861" y="0"/>
                </a:lnTo>
                <a:lnTo>
                  <a:pt x="36861" y="1551878"/>
                </a:lnTo>
                <a:lnTo>
                  <a:pt x="36861" y="1551878"/>
                </a:lnTo>
                <a:cubicBezTo>
                  <a:pt x="16503" y="1551878"/>
                  <a:pt x="0" y="1535375"/>
                  <a:pt x="0" y="1515017"/>
                </a:cubicBezTo>
                <a:lnTo>
                  <a:pt x="0" y="36861"/>
                </a:lnTo>
                <a:cubicBezTo>
                  <a:pt x="0" y="16503"/>
                  <a:pt x="16503" y="0"/>
                  <a:pt x="36861" y="0"/>
                </a:cubicBezTo>
                <a:close/>
              </a:path>
            </a:pathLst>
          </a:custGeom>
          <a:solidFill>
            <a:srgbClr val="D1B399"/>
          </a:solidFill>
          <a:ln/>
        </p:spPr>
      </p:sp>
      <p:sp>
        <p:nvSpPr>
          <p:cNvPr id="19" name="Shape 17"/>
          <p:cNvSpPr/>
          <p:nvPr/>
        </p:nvSpPr>
        <p:spPr>
          <a:xfrm>
            <a:off x="705934" y="4105043"/>
            <a:ext cx="594732" cy="594732"/>
          </a:xfrm>
          <a:custGeom>
            <a:avLst/>
            <a:gdLst/>
            <a:ahLst/>
            <a:cxnLst/>
            <a:rect l="l" t="t" r="r" b="b"/>
            <a:pathLst>
              <a:path w="594732" h="594732">
                <a:moveTo>
                  <a:pt x="297366" y="0"/>
                </a:moveTo>
                <a:lnTo>
                  <a:pt x="297366" y="0"/>
                </a:lnTo>
                <a:cubicBezTo>
                  <a:pt x="461596" y="0"/>
                  <a:pt x="594732" y="133135"/>
                  <a:pt x="594732" y="297366"/>
                </a:cubicBezTo>
                <a:lnTo>
                  <a:pt x="594732" y="297366"/>
                </a:lnTo>
                <a:cubicBezTo>
                  <a:pt x="594732" y="461596"/>
                  <a:pt x="461596" y="594732"/>
                  <a:pt x="297366" y="594732"/>
                </a:cubicBezTo>
                <a:lnTo>
                  <a:pt x="297366" y="594732"/>
                </a:lnTo>
                <a:cubicBezTo>
                  <a:pt x="133135" y="594732"/>
                  <a:pt x="0" y="461596"/>
                  <a:pt x="0" y="297366"/>
                </a:cubicBezTo>
                <a:lnTo>
                  <a:pt x="0" y="297366"/>
                </a:lnTo>
                <a:cubicBezTo>
                  <a:pt x="0" y="133135"/>
                  <a:pt x="133135" y="0"/>
                  <a:pt x="297366" y="0"/>
                </a:cubicBezTo>
                <a:close/>
              </a:path>
            </a:pathLst>
          </a:custGeom>
          <a:solidFill>
            <a:srgbClr val="D1B399"/>
          </a:solidFill>
          <a:ln/>
        </p:spPr>
      </p:sp>
      <p:sp>
        <p:nvSpPr>
          <p:cNvPr id="20" name="Text 18"/>
          <p:cNvSpPr/>
          <p:nvPr/>
        </p:nvSpPr>
        <p:spPr>
          <a:xfrm>
            <a:off x="636239" y="4105043"/>
            <a:ext cx="734122" cy="594732"/>
          </a:xfrm>
          <a:prstGeom prst="rect">
            <a:avLst/>
          </a:prstGeom>
          <a:noFill/>
          <a:ln/>
        </p:spPr>
        <p:txBody>
          <a:bodyPr wrap="square" lIns="0" tIns="0" rIns="0" bIns="0" rtlCol="0" anchor="ctr"/>
          <a:lstStyle/>
          <a:p>
            <a:pPr algn="ctr">
              <a:lnSpc>
                <a:spcPct val="100000"/>
              </a:lnSpc>
            </a:pPr>
            <a:r>
              <a:rPr lang="en-US" sz="2195" b="1" dirty="0">
                <a:solidFill>
                  <a:srgbClr val="FFFFFF"/>
                </a:solidFill>
                <a:latin typeface="Liter" pitchFamily="34" charset="0"/>
                <a:ea typeface="Liter" pitchFamily="34" charset="-122"/>
                <a:cs typeface="Liter" pitchFamily="34" charset="-120"/>
              </a:rPr>
              <a:t>03</a:t>
            </a:r>
            <a:endParaRPr lang="en-US" sz="1600" dirty="0"/>
          </a:p>
        </p:txBody>
      </p:sp>
      <p:sp>
        <p:nvSpPr>
          <p:cNvPr id="21" name="Text 19"/>
          <p:cNvSpPr/>
          <p:nvPr/>
        </p:nvSpPr>
        <p:spPr>
          <a:xfrm>
            <a:off x="1486519" y="4105043"/>
            <a:ext cx="4311805" cy="297366"/>
          </a:xfrm>
          <a:prstGeom prst="rect">
            <a:avLst/>
          </a:prstGeom>
          <a:noFill/>
          <a:ln/>
        </p:spPr>
        <p:txBody>
          <a:bodyPr wrap="square" lIns="0" tIns="0" rIns="0" bIns="0" rtlCol="0" anchor="ctr"/>
          <a:lstStyle/>
          <a:p>
            <a:pPr>
              <a:lnSpc>
                <a:spcPct val="110000"/>
              </a:lnSpc>
            </a:pPr>
            <a:r>
              <a:rPr lang="en-US" sz="1756" b="1" dirty="0">
                <a:solidFill>
                  <a:srgbClr val="3D352E"/>
                </a:solidFill>
                <a:latin typeface="Liter" pitchFamily="34" charset="0"/>
                <a:ea typeface="Liter" pitchFamily="34" charset="-122"/>
                <a:cs typeface="Liter" pitchFamily="34" charset="-120"/>
              </a:rPr>
              <a:t>Mendengarkan Aktif</a:t>
            </a:r>
            <a:endParaRPr lang="en-US" sz="1600" dirty="0"/>
          </a:p>
        </p:txBody>
      </p:sp>
      <p:sp>
        <p:nvSpPr>
          <p:cNvPr id="22" name="Text 20"/>
          <p:cNvSpPr/>
          <p:nvPr/>
        </p:nvSpPr>
        <p:spPr>
          <a:xfrm>
            <a:off x="1486519" y="4513921"/>
            <a:ext cx="4283927" cy="548268"/>
          </a:xfrm>
          <a:prstGeom prst="rect">
            <a:avLst/>
          </a:prstGeom>
          <a:noFill/>
          <a:ln/>
        </p:spPr>
        <p:txBody>
          <a:bodyPr wrap="square" lIns="0" tIns="0" rIns="0" bIns="0" rtlCol="0" anchor="ctr"/>
          <a:lstStyle/>
          <a:p>
            <a:pPr>
              <a:lnSpc>
                <a:spcPct val="140000"/>
              </a:lnSpc>
            </a:pPr>
            <a:r>
              <a:rPr lang="en-US" sz="1317" dirty="0">
                <a:solidFill>
                  <a:srgbClr val="3D352E">
                    <a:alpha val="70000"/>
                  </a:srgbClr>
                </a:solidFill>
                <a:latin typeface="Liter" pitchFamily="34" charset="0"/>
                <a:ea typeface="Liter" pitchFamily="34" charset="-122"/>
                <a:cs typeface="Liter" pitchFamily="34" charset="-120"/>
              </a:rPr>
              <a:t>Teknik dan keterampilan mendengarkan aktif untuk membangun pemahaman yang lebih dalam</a:t>
            </a:r>
            <a:endParaRPr lang="en-US" sz="1600" dirty="0"/>
          </a:p>
        </p:txBody>
      </p:sp>
      <p:sp>
        <p:nvSpPr>
          <p:cNvPr id="23" name="Shape 21"/>
          <p:cNvSpPr/>
          <p:nvPr/>
        </p:nvSpPr>
        <p:spPr>
          <a:xfrm>
            <a:off x="6225943" y="3807677"/>
            <a:ext cx="5594040" cy="1551878"/>
          </a:xfrm>
          <a:custGeom>
            <a:avLst/>
            <a:gdLst/>
            <a:ahLst/>
            <a:cxnLst/>
            <a:rect l="l" t="t" r="r" b="b"/>
            <a:pathLst>
              <a:path w="5594040" h="1551878">
                <a:moveTo>
                  <a:pt x="36861" y="0"/>
                </a:moveTo>
                <a:lnTo>
                  <a:pt x="5519705" y="0"/>
                </a:lnTo>
                <a:cubicBezTo>
                  <a:pt x="5560759" y="0"/>
                  <a:pt x="5594040" y="33281"/>
                  <a:pt x="5594040" y="74335"/>
                </a:cubicBezTo>
                <a:lnTo>
                  <a:pt x="5594040" y="1477543"/>
                </a:lnTo>
                <a:cubicBezTo>
                  <a:pt x="5594040" y="1518597"/>
                  <a:pt x="5560759" y="1551878"/>
                  <a:pt x="5519705" y="1551878"/>
                </a:cubicBezTo>
                <a:lnTo>
                  <a:pt x="36861" y="1551878"/>
                </a:lnTo>
                <a:cubicBezTo>
                  <a:pt x="16503" y="1551878"/>
                  <a:pt x="0" y="1535375"/>
                  <a:pt x="0" y="1515017"/>
                </a:cubicBezTo>
                <a:lnTo>
                  <a:pt x="0" y="36861"/>
                </a:lnTo>
                <a:cubicBezTo>
                  <a:pt x="0" y="16503"/>
                  <a:pt x="16503" y="0"/>
                  <a:pt x="36861" y="0"/>
                </a:cubicBezTo>
                <a:close/>
              </a:path>
            </a:pathLst>
          </a:custGeom>
          <a:solidFill>
            <a:srgbClr val="FFFFFF"/>
          </a:solidFill>
          <a:ln/>
          <a:effectLst>
            <a:outerShdw blurRad="55756" dist="37171" dir="5400000" algn="bl" rotWithShape="0">
              <a:srgbClr val="000000">
                <a:alpha val="10196"/>
              </a:srgbClr>
            </a:outerShdw>
          </a:effectLst>
        </p:spPr>
      </p:sp>
      <p:sp>
        <p:nvSpPr>
          <p:cNvPr id="24" name="Shape 22"/>
          <p:cNvSpPr/>
          <p:nvPr/>
        </p:nvSpPr>
        <p:spPr>
          <a:xfrm>
            <a:off x="6225943" y="3807677"/>
            <a:ext cx="36861" cy="1551878"/>
          </a:xfrm>
          <a:custGeom>
            <a:avLst/>
            <a:gdLst/>
            <a:ahLst/>
            <a:cxnLst/>
            <a:rect l="l" t="t" r="r" b="b"/>
            <a:pathLst>
              <a:path w="36861" h="1551878">
                <a:moveTo>
                  <a:pt x="36861" y="0"/>
                </a:moveTo>
                <a:lnTo>
                  <a:pt x="36861" y="0"/>
                </a:lnTo>
                <a:lnTo>
                  <a:pt x="36861" y="1551878"/>
                </a:lnTo>
                <a:lnTo>
                  <a:pt x="36861" y="1551878"/>
                </a:lnTo>
                <a:cubicBezTo>
                  <a:pt x="16503" y="1551878"/>
                  <a:pt x="0" y="1535375"/>
                  <a:pt x="0" y="1515017"/>
                </a:cubicBezTo>
                <a:lnTo>
                  <a:pt x="0" y="36861"/>
                </a:lnTo>
                <a:cubicBezTo>
                  <a:pt x="0" y="16503"/>
                  <a:pt x="16503" y="0"/>
                  <a:pt x="36861" y="0"/>
                </a:cubicBezTo>
                <a:close/>
              </a:path>
            </a:pathLst>
          </a:custGeom>
          <a:solidFill>
            <a:srgbClr val="A95C48"/>
          </a:solidFill>
          <a:ln/>
        </p:spPr>
      </p:sp>
      <p:sp>
        <p:nvSpPr>
          <p:cNvPr id="25" name="Shape 23"/>
          <p:cNvSpPr/>
          <p:nvPr/>
        </p:nvSpPr>
        <p:spPr>
          <a:xfrm>
            <a:off x="6541739" y="4105043"/>
            <a:ext cx="594732" cy="594732"/>
          </a:xfrm>
          <a:custGeom>
            <a:avLst/>
            <a:gdLst/>
            <a:ahLst/>
            <a:cxnLst/>
            <a:rect l="l" t="t" r="r" b="b"/>
            <a:pathLst>
              <a:path w="594732" h="594732">
                <a:moveTo>
                  <a:pt x="297366" y="0"/>
                </a:moveTo>
                <a:lnTo>
                  <a:pt x="297366" y="0"/>
                </a:lnTo>
                <a:cubicBezTo>
                  <a:pt x="461596" y="0"/>
                  <a:pt x="594732" y="133135"/>
                  <a:pt x="594732" y="297366"/>
                </a:cubicBezTo>
                <a:lnTo>
                  <a:pt x="594732" y="297366"/>
                </a:lnTo>
                <a:cubicBezTo>
                  <a:pt x="594732" y="461596"/>
                  <a:pt x="461596" y="594732"/>
                  <a:pt x="297366" y="594732"/>
                </a:cubicBezTo>
                <a:lnTo>
                  <a:pt x="297366" y="594732"/>
                </a:lnTo>
                <a:cubicBezTo>
                  <a:pt x="133135" y="594732"/>
                  <a:pt x="0" y="461596"/>
                  <a:pt x="0" y="297366"/>
                </a:cubicBezTo>
                <a:lnTo>
                  <a:pt x="0" y="297366"/>
                </a:lnTo>
                <a:cubicBezTo>
                  <a:pt x="0" y="133135"/>
                  <a:pt x="133135" y="0"/>
                  <a:pt x="297366" y="0"/>
                </a:cubicBezTo>
                <a:close/>
              </a:path>
            </a:pathLst>
          </a:custGeom>
          <a:solidFill>
            <a:srgbClr val="A95C48"/>
          </a:solidFill>
          <a:ln/>
        </p:spPr>
      </p:sp>
      <p:sp>
        <p:nvSpPr>
          <p:cNvPr id="26" name="Text 24"/>
          <p:cNvSpPr/>
          <p:nvPr/>
        </p:nvSpPr>
        <p:spPr>
          <a:xfrm>
            <a:off x="6472044" y="4105043"/>
            <a:ext cx="734122" cy="594732"/>
          </a:xfrm>
          <a:prstGeom prst="rect">
            <a:avLst/>
          </a:prstGeom>
          <a:noFill/>
          <a:ln/>
        </p:spPr>
        <p:txBody>
          <a:bodyPr wrap="square" lIns="0" tIns="0" rIns="0" bIns="0" rtlCol="0" anchor="ctr"/>
          <a:lstStyle/>
          <a:p>
            <a:pPr algn="ctr">
              <a:lnSpc>
                <a:spcPct val="100000"/>
              </a:lnSpc>
            </a:pPr>
            <a:r>
              <a:rPr lang="en-US" sz="2195" b="1" dirty="0">
                <a:solidFill>
                  <a:srgbClr val="FFFFFF"/>
                </a:solidFill>
                <a:latin typeface="Liter" pitchFamily="34" charset="0"/>
                <a:ea typeface="Liter" pitchFamily="34" charset="-122"/>
                <a:cs typeface="Liter" pitchFamily="34" charset="-120"/>
              </a:rPr>
              <a:t>04</a:t>
            </a:r>
            <a:endParaRPr lang="en-US" sz="1600" dirty="0"/>
          </a:p>
        </p:txBody>
      </p:sp>
      <p:sp>
        <p:nvSpPr>
          <p:cNvPr id="27" name="Text 25"/>
          <p:cNvSpPr/>
          <p:nvPr/>
        </p:nvSpPr>
        <p:spPr>
          <a:xfrm>
            <a:off x="7322324" y="4105043"/>
            <a:ext cx="4311805" cy="297366"/>
          </a:xfrm>
          <a:prstGeom prst="rect">
            <a:avLst/>
          </a:prstGeom>
          <a:noFill/>
          <a:ln/>
        </p:spPr>
        <p:txBody>
          <a:bodyPr wrap="square" lIns="0" tIns="0" rIns="0" bIns="0" rtlCol="0" anchor="ctr"/>
          <a:lstStyle/>
          <a:p>
            <a:pPr>
              <a:lnSpc>
                <a:spcPct val="110000"/>
              </a:lnSpc>
            </a:pPr>
            <a:r>
              <a:rPr lang="en-US" sz="1756" b="1" dirty="0">
                <a:solidFill>
                  <a:srgbClr val="3D352E"/>
                </a:solidFill>
                <a:latin typeface="Liter" pitchFamily="34" charset="0"/>
                <a:ea typeface="Liter" pitchFamily="34" charset="-122"/>
                <a:cs typeface="Liter" pitchFamily="34" charset="-120"/>
              </a:rPr>
              <a:t>Komunikasi dalam Organisasi</a:t>
            </a:r>
            <a:endParaRPr lang="en-US" sz="1600" dirty="0"/>
          </a:p>
        </p:txBody>
      </p:sp>
      <p:sp>
        <p:nvSpPr>
          <p:cNvPr id="28" name="Text 26"/>
          <p:cNvSpPr/>
          <p:nvPr/>
        </p:nvSpPr>
        <p:spPr>
          <a:xfrm>
            <a:off x="7322324" y="4513921"/>
            <a:ext cx="4283927" cy="548268"/>
          </a:xfrm>
          <a:prstGeom prst="rect">
            <a:avLst/>
          </a:prstGeom>
          <a:noFill/>
          <a:ln/>
        </p:spPr>
        <p:txBody>
          <a:bodyPr wrap="square" lIns="0" tIns="0" rIns="0" bIns="0" rtlCol="0" anchor="ctr"/>
          <a:lstStyle/>
          <a:p>
            <a:pPr>
              <a:lnSpc>
                <a:spcPct val="140000"/>
              </a:lnSpc>
            </a:pPr>
            <a:r>
              <a:rPr lang="en-US" sz="1317" dirty="0">
                <a:solidFill>
                  <a:srgbClr val="3D352E">
                    <a:alpha val="70000"/>
                  </a:srgbClr>
                </a:solidFill>
                <a:latin typeface="Liter" pitchFamily="34" charset="0"/>
                <a:ea typeface="Liter" pitchFamily="34" charset="-122"/>
                <a:cs typeface="Liter" pitchFamily="34" charset="-120"/>
              </a:rPr>
              <a:t>Jenis, alur, dan jaringan komunikasi formal dan informal dalam struktur organisasi</a:t>
            </a:r>
            <a:endParaRPr lang="en-US" sz="1600" dirty="0"/>
          </a:p>
        </p:txBody>
      </p:sp>
      <p:sp>
        <p:nvSpPr>
          <p:cNvPr id="29" name="Shape 27"/>
          <p:cNvSpPr/>
          <p:nvPr/>
        </p:nvSpPr>
        <p:spPr>
          <a:xfrm>
            <a:off x="390138" y="5577933"/>
            <a:ext cx="11429845" cy="1273098"/>
          </a:xfrm>
          <a:custGeom>
            <a:avLst/>
            <a:gdLst/>
            <a:ahLst/>
            <a:cxnLst/>
            <a:rect l="l" t="t" r="r" b="b"/>
            <a:pathLst>
              <a:path w="11429845" h="1273098">
                <a:moveTo>
                  <a:pt x="36861" y="0"/>
                </a:moveTo>
                <a:lnTo>
                  <a:pt x="11355509" y="0"/>
                </a:lnTo>
                <a:cubicBezTo>
                  <a:pt x="11396536" y="0"/>
                  <a:pt x="11429845" y="33309"/>
                  <a:pt x="11429845" y="74336"/>
                </a:cubicBezTo>
                <a:lnTo>
                  <a:pt x="11429845" y="1198761"/>
                </a:lnTo>
                <a:cubicBezTo>
                  <a:pt x="11429845" y="1239789"/>
                  <a:pt x="11396536" y="1273098"/>
                  <a:pt x="11355509" y="1273098"/>
                </a:cubicBezTo>
                <a:lnTo>
                  <a:pt x="36861" y="1273098"/>
                </a:lnTo>
                <a:cubicBezTo>
                  <a:pt x="16503" y="1273098"/>
                  <a:pt x="0" y="1256594"/>
                  <a:pt x="0" y="1236237"/>
                </a:cubicBezTo>
                <a:lnTo>
                  <a:pt x="0" y="36861"/>
                </a:lnTo>
                <a:cubicBezTo>
                  <a:pt x="0" y="16503"/>
                  <a:pt x="16503" y="0"/>
                  <a:pt x="36861" y="0"/>
                </a:cubicBezTo>
                <a:close/>
              </a:path>
            </a:pathLst>
          </a:custGeom>
          <a:solidFill>
            <a:srgbClr val="FFFFFF"/>
          </a:solidFill>
          <a:ln/>
          <a:effectLst>
            <a:outerShdw blurRad="55756" dist="37171" dir="5400000" algn="bl" rotWithShape="0">
              <a:srgbClr val="000000">
                <a:alpha val="10196"/>
              </a:srgbClr>
            </a:outerShdw>
          </a:effectLst>
        </p:spPr>
      </p:sp>
      <p:sp>
        <p:nvSpPr>
          <p:cNvPr id="30" name="Shape 28"/>
          <p:cNvSpPr/>
          <p:nvPr/>
        </p:nvSpPr>
        <p:spPr>
          <a:xfrm>
            <a:off x="390138" y="5577933"/>
            <a:ext cx="36861" cy="1273098"/>
          </a:xfrm>
          <a:custGeom>
            <a:avLst/>
            <a:gdLst/>
            <a:ahLst/>
            <a:cxnLst/>
            <a:rect l="l" t="t" r="r" b="b"/>
            <a:pathLst>
              <a:path w="36861" h="1273098">
                <a:moveTo>
                  <a:pt x="36861" y="0"/>
                </a:moveTo>
                <a:lnTo>
                  <a:pt x="36861" y="0"/>
                </a:lnTo>
                <a:lnTo>
                  <a:pt x="36861" y="1273098"/>
                </a:lnTo>
                <a:lnTo>
                  <a:pt x="36861" y="1273098"/>
                </a:lnTo>
                <a:cubicBezTo>
                  <a:pt x="16503" y="1273098"/>
                  <a:pt x="0" y="1256594"/>
                  <a:pt x="0" y="1236237"/>
                </a:cubicBezTo>
                <a:lnTo>
                  <a:pt x="0" y="36861"/>
                </a:lnTo>
                <a:cubicBezTo>
                  <a:pt x="0" y="16503"/>
                  <a:pt x="16503" y="0"/>
                  <a:pt x="36861" y="0"/>
                </a:cubicBezTo>
                <a:close/>
              </a:path>
            </a:pathLst>
          </a:custGeom>
          <a:solidFill>
            <a:srgbClr val="5E6D55"/>
          </a:solidFill>
          <a:ln/>
        </p:spPr>
      </p:sp>
      <p:sp>
        <p:nvSpPr>
          <p:cNvPr id="31" name="Shape 29"/>
          <p:cNvSpPr/>
          <p:nvPr/>
        </p:nvSpPr>
        <p:spPr>
          <a:xfrm>
            <a:off x="705934" y="5875299"/>
            <a:ext cx="594732" cy="594732"/>
          </a:xfrm>
          <a:custGeom>
            <a:avLst/>
            <a:gdLst/>
            <a:ahLst/>
            <a:cxnLst/>
            <a:rect l="l" t="t" r="r" b="b"/>
            <a:pathLst>
              <a:path w="594732" h="594732">
                <a:moveTo>
                  <a:pt x="297366" y="0"/>
                </a:moveTo>
                <a:lnTo>
                  <a:pt x="297366" y="0"/>
                </a:lnTo>
                <a:cubicBezTo>
                  <a:pt x="461596" y="0"/>
                  <a:pt x="594732" y="133135"/>
                  <a:pt x="594732" y="297366"/>
                </a:cubicBezTo>
                <a:lnTo>
                  <a:pt x="594732" y="297366"/>
                </a:lnTo>
                <a:cubicBezTo>
                  <a:pt x="594732" y="461596"/>
                  <a:pt x="461596" y="594732"/>
                  <a:pt x="297366" y="594732"/>
                </a:cubicBezTo>
                <a:lnTo>
                  <a:pt x="297366" y="594732"/>
                </a:lnTo>
                <a:cubicBezTo>
                  <a:pt x="133135" y="594732"/>
                  <a:pt x="0" y="461596"/>
                  <a:pt x="0" y="297366"/>
                </a:cubicBezTo>
                <a:lnTo>
                  <a:pt x="0" y="297366"/>
                </a:lnTo>
                <a:cubicBezTo>
                  <a:pt x="0" y="133135"/>
                  <a:pt x="133135" y="0"/>
                  <a:pt x="297366" y="0"/>
                </a:cubicBezTo>
                <a:close/>
              </a:path>
            </a:pathLst>
          </a:custGeom>
          <a:solidFill>
            <a:srgbClr val="5E6D55"/>
          </a:solidFill>
          <a:ln/>
        </p:spPr>
      </p:sp>
      <p:sp>
        <p:nvSpPr>
          <p:cNvPr id="32" name="Text 30"/>
          <p:cNvSpPr/>
          <p:nvPr/>
        </p:nvSpPr>
        <p:spPr>
          <a:xfrm>
            <a:off x="636239" y="5875299"/>
            <a:ext cx="734122" cy="594732"/>
          </a:xfrm>
          <a:prstGeom prst="rect">
            <a:avLst/>
          </a:prstGeom>
          <a:noFill/>
          <a:ln/>
        </p:spPr>
        <p:txBody>
          <a:bodyPr wrap="square" lIns="0" tIns="0" rIns="0" bIns="0" rtlCol="0" anchor="ctr"/>
          <a:lstStyle/>
          <a:p>
            <a:pPr algn="ctr">
              <a:lnSpc>
                <a:spcPct val="100000"/>
              </a:lnSpc>
            </a:pPr>
            <a:r>
              <a:rPr lang="en-US" sz="2195" b="1" dirty="0">
                <a:solidFill>
                  <a:srgbClr val="FFFFFF"/>
                </a:solidFill>
                <a:latin typeface="Liter" pitchFamily="34" charset="0"/>
                <a:ea typeface="Liter" pitchFamily="34" charset="-122"/>
                <a:cs typeface="Liter" pitchFamily="34" charset="-120"/>
              </a:rPr>
              <a:t>05</a:t>
            </a:r>
            <a:endParaRPr lang="en-US" sz="1600" dirty="0"/>
          </a:p>
        </p:txBody>
      </p:sp>
      <p:sp>
        <p:nvSpPr>
          <p:cNvPr id="33" name="Text 31"/>
          <p:cNvSpPr/>
          <p:nvPr/>
        </p:nvSpPr>
        <p:spPr>
          <a:xfrm>
            <a:off x="1486519" y="5875299"/>
            <a:ext cx="5938024" cy="297366"/>
          </a:xfrm>
          <a:prstGeom prst="rect">
            <a:avLst/>
          </a:prstGeom>
          <a:noFill/>
          <a:ln/>
        </p:spPr>
        <p:txBody>
          <a:bodyPr wrap="square" lIns="0" tIns="0" rIns="0" bIns="0" rtlCol="0" anchor="ctr"/>
          <a:lstStyle/>
          <a:p>
            <a:pPr>
              <a:lnSpc>
                <a:spcPct val="110000"/>
              </a:lnSpc>
            </a:pPr>
            <a:r>
              <a:rPr lang="en-US" sz="1756" b="1" dirty="0">
                <a:solidFill>
                  <a:srgbClr val="3D352E"/>
                </a:solidFill>
                <a:latin typeface="Liter" pitchFamily="34" charset="0"/>
                <a:ea typeface="Liter" pitchFamily="34" charset="-122"/>
                <a:cs typeface="Liter" pitchFamily="34" charset="-120"/>
              </a:rPr>
              <a:t>Hambatan Komunikasi dan Solusinya</a:t>
            </a:r>
            <a:endParaRPr lang="en-US" sz="1600" dirty="0"/>
          </a:p>
        </p:txBody>
      </p:sp>
      <p:sp>
        <p:nvSpPr>
          <p:cNvPr id="34" name="Text 32"/>
          <p:cNvSpPr/>
          <p:nvPr/>
        </p:nvSpPr>
        <p:spPr>
          <a:xfrm>
            <a:off x="1486519" y="6284177"/>
            <a:ext cx="5910146" cy="269488"/>
          </a:xfrm>
          <a:prstGeom prst="rect">
            <a:avLst/>
          </a:prstGeom>
          <a:noFill/>
          <a:ln/>
        </p:spPr>
        <p:txBody>
          <a:bodyPr wrap="square" lIns="0" tIns="0" rIns="0" bIns="0" rtlCol="0" anchor="ctr"/>
          <a:lstStyle/>
          <a:p>
            <a:pPr>
              <a:lnSpc>
                <a:spcPct val="140000"/>
              </a:lnSpc>
            </a:pPr>
            <a:r>
              <a:rPr lang="en-US" sz="1317" dirty="0">
                <a:solidFill>
                  <a:srgbClr val="3D352E">
                    <a:alpha val="70000"/>
                  </a:srgbClr>
                </a:solidFill>
                <a:latin typeface="Liter" pitchFamily="34" charset="0"/>
                <a:ea typeface="Liter" pitchFamily="34" charset="-122"/>
                <a:cs typeface="Liter" pitchFamily="34" charset="-120"/>
              </a:rPr>
              <a:t>Mengidentifikasi hambatan komunikasi dan strategi praktis untuk mengatasinya</a:t>
            </a:r>
            <a:endParaRPr lang="en-US" sz="1600" dirty="0"/>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8F6F2"/>
        </a:solidFill>
        <a:effectLst/>
      </p:bgPr>
    </p:bg>
    <p:spTree>
      <p:nvGrpSpPr>
        <p:cNvPr id="1" name=""/>
        <p:cNvGrpSpPr/>
        <p:nvPr/>
      </p:nvGrpSpPr>
      <p:grpSpPr>
        <a:xfrm>
          <a:off x="0" y="0"/>
          <a:ext cx="0" cy="0"/>
          <a:chOff x="0" y="0"/>
          <a:chExt cx="0" cy="0"/>
        </a:xfrm>
      </p:grpSpPr>
      <p:pic>
        <p:nvPicPr>
          <p:cNvPr id="2" name="Image 0" descr="https://kimi-web-img.moonshot.cn/img/www.shutterstock.com/d7c8883e2cd1dd6e8c8d90b142e3e3571a9c9047.jpg"/>
          <p:cNvPicPr>
            <a:picLocks noChangeAspect="1"/>
          </p:cNvPicPr>
          <p:nvPr/>
        </p:nvPicPr>
        <p:blipFill>
          <a:blip r:embed="rId3"/>
          <a:srcRect t="10826" b="10826"/>
          <a:stretch/>
        </p:blipFill>
        <p:spPr>
          <a:xfrm>
            <a:off x="0" y="0"/>
            <a:ext cx="12192000" cy="6858000"/>
          </a:xfrm>
          <a:prstGeom prst="roundRect">
            <a:avLst>
              <a:gd name="adj" fmla="val 0"/>
            </a:avLst>
          </a:prstGeom>
        </p:spPr>
      </p:pic>
      <p:sp>
        <p:nvSpPr>
          <p:cNvPr id="3" name="Shape 0"/>
          <p:cNvSpPr/>
          <p:nvPr/>
        </p:nvSpPr>
        <p:spPr>
          <a:xfrm>
            <a:off x="0" y="0"/>
            <a:ext cx="12192000" cy="6858000"/>
          </a:xfrm>
          <a:custGeom>
            <a:avLst/>
            <a:gdLst/>
            <a:ahLst/>
            <a:cxnLst/>
            <a:rect l="l" t="t" r="r" b="b"/>
            <a:pathLst>
              <a:path w="12192000" h="6858000">
                <a:moveTo>
                  <a:pt x="0" y="0"/>
                </a:moveTo>
                <a:lnTo>
                  <a:pt x="12192000" y="0"/>
                </a:lnTo>
                <a:lnTo>
                  <a:pt x="12192000" y="6858000"/>
                </a:lnTo>
                <a:lnTo>
                  <a:pt x="0" y="6858000"/>
                </a:lnTo>
                <a:lnTo>
                  <a:pt x="0" y="0"/>
                </a:lnTo>
                <a:close/>
              </a:path>
            </a:pathLst>
          </a:custGeom>
          <a:gradFill flip="none" rotWithShape="1">
            <a:gsLst>
              <a:gs pos="0">
                <a:srgbClr val="3D352E">
                  <a:alpha val="95000"/>
                </a:srgbClr>
              </a:gs>
              <a:gs pos="50000">
                <a:srgbClr val="3D352E">
                  <a:alpha val="70000"/>
                </a:srgbClr>
              </a:gs>
              <a:gs pos="100000">
                <a:srgbClr val="3D352E">
                  <a:alpha val="40000"/>
                </a:srgbClr>
              </a:gs>
            </a:gsLst>
            <a:lin ang="16200000" scaled="1"/>
          </a:gradFill>
          <a:ln/>
        </p:spPr>
      </p:sp>
      <p:sp>
        <p:nvSpPr>
          <p:cNvPr id="4" name="Shape 1"/>
          <p:cNvSpPr/>
          <p:nvPr/>
        </p:nvSpPr>
        <p:spPr>
          <a:xfrm>
            <a:off x="381000" y="2381250"/>
            <a:ext cx="1200150" cy="495300"/>
          </a:xfrm>
          <a:custGeom>
            <a:avLst/>
            <a:gdLst/>
            <a:ahLst/>
            <a:cxnLst/>
            <a:rect l="l" t="t" r="r" b="b"/>
            <a:pathLst>
              <a:path w="1200150" h="495300">
                <a:moveTo>
                  <a:pt x="0" y="0"/>
                </a:moveTo>
                <a:lnTo>
                  <a:pt x="1200150" y="0"/>
                </a:lnTo>
                <a:lnTo>
                  <a:pt x="1200150" y="495300"/>
                </a:lnTo>
                <a:lnTo>
                  <a:pt x="0" y="495300"/>
                </a:lnTo>
                <a:lnTo>
                  <a:pt x="0" y="0"/>
                </a:lnTo>
                <a:close/>
              </a:path>
            </a:pathLst>
          </a:custGeom>
          <a:solidFill>
            <a:srgbClr val="A95C48"/>
          </a:solidFill>
          <a:ln/>
        </p:spPr>
      </p:sp>
      <p:sp>
        <p:nvSpPr>
          <p:cNvPr id="5" name="Text 2"/>
          <p:cNvSpPr/>
          <p:nvPr/>
        </p:nvSpPr>
        <p:spPr>
          <a:xfrm>
            <a:off x="381000" y="2381250"/>
            <a:ext cx="1295400" cy="495300"/>
          </a:xfrm>
          <a:prstGeom prst="rect">
            <a:avLst/>
          </a:prstGeom>
          <a:noFill/>
          <a:ln/>
        </p:spPr>
        <p:txBody>
          <a:bodyPr wrap="square" lIns="228600" tIns="114300" rIns="228600" bIns="114300" rtlCol="0" anchor="ctr"/>
          <a:lstStyle/>
          <a:p>
            <a:pPr>
              <a:lnSpc>
                <a:spcPct val="120000"/>
              </a:lnSpc>
            </a:pPr>
            <a:r>
              <a:rPr lang="en-US" sz="1500" b="1" kern="0" spc="150" dirty="0">
                <a:solidFill>
                  <a:srgbClr val="F8F6F2"/>
                </a:solidFill>
                <a:latin typeface="Liter" pitchFamily="34" charset="0"/>
                <a:ea typeface="Liter" pitchFamily="34" charset="-122"/>
                <a:cs typeface="Liter" pitchFamily="34" charset="-120"/>
              </a:rPr>
              <a:t>BAB 01</a:t>
            </a:r>
            <a:endParaRPr lang="en-US" sz="1600" dirty="0"/>
          </a:p>
        </p:txBody>
      </p:sp>
      <p:sp>
        <p:nvSpPr>
          <p:cNvPr id="6" name="Text 3"/>
          <p:cNvSpPr/>
          <p:nvPr/>
        </p:nvSpPr>
        <p:spPr>
          <a:xfrm>
            <a:off x="381000" y="3181350"/>
            <a:ext cx="11772900" cy="1714500"/>
          </a:xfrm>
          <a:prstGeom prst="rect">
            <a:avLst/>
          </a:prstGeom>
          <a:noFill/>
          <a:ln/>
        </p:spPr>
        <p:txBody>
          <a:bodyPr wrap="square" lIns="0" tIns="0" rIns="0" bIns="0" rtlCol="0" anchor="ctr"/>
          <a:lstStyle/>
          <a:p>
            <a:pPr>
              <a:lnSpc>
                <a:spcPct val="100000"/>
              </a:lnSpc>
            </a:pPr>
            <a:r>
              <a:rPr lang="en-US" sz="5400" b="1" dirty="0">
                <a:solidFill>
                  <a:srgbClr val="F8F6F2"/>
                </a:solidFill>
                <a:latin typeface="Liter" pitchFamily="34" charset="0"/>
                <a:ea typeface="Liter" pitchFamily="34" charset="-122"/>
                <a:cs typeface="Liter" pitchFamily="34" charset="-120"/>
              </a:rPr>
              <a:t>Pengertian</a:t>
            </a:r>
            <a:endParaRPr lang="en-US" sz="1600" dirty="0"/>
          </a:p>
          <a:p>
            <a:pPr>
              <a:lnSpc>
                <a:spcPct val="100000"/>
              </a:lnSpc>
            </a:pPr>
            <a:r>
              <a:rPr lang="en-US" sz="5400" b="1" dirty="0">
                <a:solidFill>
                  <a:srgbClr val="F8F6F2"/>
                </a:solidFill>
                <a:latin typeface="Liter" pitchFamily="34" charset="0"/>
                <a:ea typeface="Liter" pitchFamily="34" charset="-122"/>
                <a:cs typeface="Liter" pitchFamily="34" charset="-120"/>
              </a:rPr>
              <a:t>Komunikasi</a:t>
            </a:r>
            <a:endParaRPr lang="en-US" sz="1600" dirty="0"/>
          </a:p>
        </p:txBody>
      </p:sp>
      <p:sp>
        <p:nvSpPr>
          <p:cNvPr id="7" name="Text 4"/>
          <p:cNvSpPr/>
          <p:nvPr/>
        </p:nvSpPr>
        <p:spPr>
          <a:xfrm>
            <a:off x="381000" y="5124450"/>
            <a:ext cx="7429500" cy="742950"/>
          </a:xfrm>
          <a:prstGeom prst="rect">
            <a:avLst/>
          </a:prstGeom>
          <a:noFill/>
          <a:ln/>
        </p:spPr>
        <p:txBody>
          <a:bodyPr wrap="square" lIns="0" tIns="0" rIns="0" bIns="0" rtlCol="0" anchor="ctr"/>
          <a:lstStyle/>
          <a:p>
            <a:pPr>
              <a:lnSpc>
                <a:spcPct val="140000"/>
              </a:lnSpc>
            </a:pPr>
            <a:r>
              <a:rPr lang="en-US" sz="1800" dirty="0">
                <a:solidFill>
                  <a:srgbClr val="D1B399"/>
                </a:solidFill>
                <a:latin typeface="Liter" pitchFamily="34" charset="0"/>
                <a:ea typeface="Liter" pitchFamily="34" charset="-122"/>
                <a:cs typeface="Liter" pitchFamily="34" charset="-120"/>
              </a:rPr>
              <a:t>Memahami dasar-dasar komunikasi dan elemen-elemen pembentuknya untuk interaksi yang lebih efektif</a:t>
            </a:r>
            <a:endParaRPr lang="en-US" sz="1600" dirty="0"/>
          </a:p>
        </p:txBody>
      </p:sp>
    </p:spTree>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8F6F2"/>
        </a:solidFill>
        <a:effectLst/>
      </p:bgPr>
    </p:bg>
    <p:spTree>
      <p:nvGrpSpPr>
        <p:cNvPr id="1" name=""/>
        <p:cNvGrpSpPr/>
        <p:nvPr/>
      </p:nvGrpSpPr>
      <p:grpSpPr>
        <a:xfrm>
          <a:off x="0" y="0"/>
          <a:ext cx="0" cy="0"/>
          <a:chOff x="0" y="0"/>
          <a:chExt cx="0" cy="0"/>
        </a:xfrm>
      </p:grpSpPr>
      <p:sp>
        <p:nvSpPr>
          <p:cNvPr id="2" name="Text 0"/>
          <p:cNvSpPr/>
          <p:nvPr/>
        </p:nvSpPr>
        <p:spPr>
          <a:xfrm>
            <a:off x="345382" y="345382"/>
            <a:ext cx="11570312" cy="207229"/>
          </a:xfrm>
          <a:prstGeom prst="rect">
            <a:avLst/>
          </a:prstGeom>
          <a:noFill/>
          <a:ln/>
        </p:spPr>
        <p:txBody>
          <a:bodyPr wrap="square" lIns="0" tIns="0" rIns="0" bIns="0" rtlCol="0" anchor="ctr"/>
          <a:lstStyle/>
          <a:p>
            <a:pPr>
              <a:lnSpc>
                <a:spcPct val="130000"/>
              </a:lnSpc>
            </a:pPr>
            <a:r>
              <a:rPr lang="en-US" sz="1088" b="1" kern="0" spc="109" dirty="0">
                <a:solidFill>
                  <a:srgbClr val="A95C48"/>
                </a:solidFill>
                <a:latin typeface="Liter" pitchFamily="34" charset="0"/>
                <a:ea typeface="Liter" pitchFamily="34" charset="-122"/>
                <a:cs typeface="Liter" pitchFamily="34" charset="-120"/>
              </a:rPr>
              <a:t>BAB 01 • PENGERTIAN KOMUNIKASI</a:t>
            </a:r>
            <a:endParaRPr lang="en-US" sz="1600" dirty="0"/>
          </a:p>
        </p:txBody>
      </p:sp>
      <p:sp>
        <p:nvSpPr>
          <p:cNvPr id="3" name="Text 1"/>
          <p:cNvSpPr/>
          <p:nvPr/>
        </p:nvSpPr>
        <p:spPr>
          <a:xfrm>
            <a:off x="345382" y="621688"/>
            <a:ext cx="11708465" cy="414459"/>
          </a:xfrm>
          <a:prstGeom prst="rect">
            <a:avLst/>
          </a:prstGeom>
          <a:noFill/>
          <a:ln/>
        </p:spPr>
        <p:txBody>
          <a:bodyPr wrap="square" lIns="0" tIns="0" rIns="0" bIns="0" rtlCol="0" anchor="ctr"/>
          <a:lstStyle/>
          <a:p>
            <a:pPr>
              <a:lnSpc>
                <a:spcPct val="80000"/>
              </a:lnSpc>
            </a:pPr>
            <a:r>
              <a:rPr lang="en-US" sz="3263" b="1" dirty="0">
                <a:solidFill>
                  <a:srgbClr val="3D352E"/>
                </a:solidFill>
                <a:latin typeface="Liter" pitchFamily="34" charset="0"/>
                <a:ea typeface="Liter" pitchFamily="34" charset="-122"/>
                <a:cs typeface="Liter" pitchFamily="34" charset="-120"/>
              </a:rPr>
              <a:t>Apa Itu Komunikasi?</a:t>
            </a:r>
            <a:endParaRPr lang="en-US" sz="1600" dirty="0"/>
          </a:p>
        </p:txBody>
      </p:sp>
      <p:sp>
        <p:nvSpPr>
          <p:cNvPr id="4" name="Shape 2"/>
          <p:cNvSpPr/>
          <p:nvPr/>
        </p:nvSpPr>
        <p:spPr>
          <a:xfrm>
            <a:off x="345382" y="1139762"/>
            <a:ext cx="1105224" cy="51807"/>
          </a:xfrm>
          <a:custGeom>
            <a:avLst/>
            <a:gdLst/>
            <a:ahLst/>
            <a:cxnLst/>
            <a:rect l="l" t="t" r="r" b="b"/>
            <a:pathLst>
              <a:path w="1105224" h="51807">
                <a:moveTo>
                  <a:pt x="0" y="0"/>
                </a:moveTo>
                <a:lnTo>
                  <a:pt x="1105224" y="0"/>
                </a:lnTo>
                <a:lnTo>
                  <a:pt x="1105224" y="51807"/>
                </a:lnTo>
                <a:lnTo>
                  <a:pt x="0" y="51807"/>
                </a:lnTo>
                <a:lnTo>
                  <a:pt x="0" y="0"/>
                </a:lnTo>
                <a:close/>
              </a:path>
            </a:pathLst>
          </a:custGeom>
          <a:solidFill>
            <a:srgbClr val="A95C48"/>
          </a:solidFill>
          <a:ln/>
        </p:spPr>
      </p:sp>
      <p:sp>
        <p:nvSpPr>
          <p:cNvPr id="5" name="Shape 3"/>
          <p:cNvSpPr/>
          <p:nvPr/>
        </p:nvSpPr>
        <p:spPr>
          <a:xfrm>
            <a:off x="345382" y="1346848"/>
            <a:ext cx="4921700" cy="2711108"/>
          </a:xfrm>
          <a:custGeom>
            <a:avLst/>
            <a:gdLst/>
            <a:ahLst/>
            <a:cxnLst/>
            <a:rect l="l" t="t" r="r" b="b"/>
            <a:pathLst>
              <a:path w="4921700" h="2711108">
                <a:moveTo>
                  <a:pt x="34250" y="0"/>
                </a:moveTo>
                <a:lnTo>
                  <a:pt x="4887449" y="0"/>
                </a:lnTo>
                <a:cubicBezTo>
                  <a:pt x="4906365" y="0"/>
                  <a:pt x="4921700" y="15334"/>
                  <a:pt x="4921700" y="34250"/>
                </a:cubicBezTo>
                <a:lnTo>
                  <a:pt x="4921700" y="2642029"/>
                </a:lnTo>
                <a:cubicBezTo>
                  <a:pt x="4921700" y="2680180"/>
                  <a:pt x="4890772" y="2711108"/>
                  <a:pt x="4852621" y="2711108"/>
                </a:cubicBezTo>
                <a:lnTo>
                  <a:pt x="69079" y="2711108"/>
                </a:lnTo>
                <a:cubicBezTo>
                  <a:pt x="30928" y="2711108"/>
                  <a:pt x="0" y="2680180"/>
                  <a:pt x="0" y="2642029"/>
                </a:cubicBezTo>
                <a:lnTo>
                  <a:pt x="0" y="34250"/>
                </a:lnTo>
                <a:cubicBezTo>
                  <a:pt x="0" y="15334"/>
                  <a:pt x="15334" y="0"/>
                  <a:pt x="34250" y="0"/>
                </a:cubicBezTo>
                <a:close/>
              </a:path>
            </a:pathLst>
          </a:custGeom>
          <a:solidFill>
            <a:srgbClr val="FFFFFF"/>
          </a:solidFill>
          <a:ln/>
          <a:effectLst>
            <a:outerShdw blurRad="51807" dist="34538" dir="5400000" algn="bl" rotWithShape="0">
              <a:srgbClr val="000000">
                <a:alpha val="10196"/>
              </a:srgbClr>
            </a:outerShdw>
          </a:effectLst>
        </p:spPr>
      </p:sp>
      <p:sp>
        <p:nvSpPr>
          <p:cNvPr id="6" name="Shape 4"/>
          <p:cNvSpPr/>
          <p:nvPr/>
        </p:nvSpPr>
        <p:spPr>
          <a:xfrm>
            <a:off x="345382" y="1346848"/>
            <a:ext cx="4921700" cy="34250"/>
          </a:xfrm>
          <a:custGeom>
            <a:avLst/>
            <a:gdLst/>
            <a:ahLst/>
            <a:cxnLst/>
            <a:rect l="l" t="t" r="r" b="b"/>
            <a:pathLst>
              <a:path w="4921700" h="34250">
                <a:moveTo>
                  <a:pt x="34250" y="0"/>
                </a:moveTo>
                <a:lnTo>
                  <a:pt x="4887449" y="0"/>
                </a:lnTo>
                <a:cubicBezTo>
                  <a:pt x="4906365" y="0"/>
                  <a:pt x="4921700" y="15334"/>
                  <a:pt x="4921700" y="34250"/>
                </a:cubicBezTo>
                <a:lnTo>
                  <a:pt x="4921700" y="34250"/>
                </a:lnTo>
                <a:lnTo>
                  <a:pt x="0" y="34250"/>
                </a:lnTo>
                <a:lnTo>
                  <a:pt x="0" y="34250"/>
                </a:lnTo>
                <a:cubicBezTo>
                  <a:pt x="0" y="15334"/>
                  <a:pt x="15334" y="0"/>
                  <a:pt x="34250" y="0"/>
                </a:cubicBezTo>
                <a:close/>
              </a:path>
            </a:pathLst>
          </a:custGeom>
          <a:solidFill>
            <a:srgbClr val="A95C48"/>
          </a:solidFill>
          <a:ln/>
        </p:spPr>
      </p:sp>
      <p:sp>
        <p:nvSpPr>
          <p:cNvPr id="7" name="Shape 5"/>
          <p:cNvSpPr/>
          <p:nvPr/>
        </p:nvSpPr>
        <p:spPr>
          <a:xfrm>
            <a:off x="550453" y="1571201"/>
            <a:ext cx="151105" cy="172691"/>
          </a:xfrm>
          <a:custGeom>
            <a:avLst/>
            <a:gdLst/>
            <a:ahLst/>
            <a:cxnLst/>
            <a:rect l="l" t="t" r="r" b="b"/>
            <a:pathLst>
              <a:path w="151105" h="172691">
                <a:moveTo>
                  <a:pt x="129518" y="172691"/>
                </a:moveTo>
                <a:lnTo>
                  <a:pt x="32380" y="172691"/>
                </a:lnTo>
                <a:cubicBezTo>
                  <a:pt x="14503" y="172691"/>
                  <a:pt x="0" y="158188"/>
                  <a:pt x="0" y="140312"/>
                </a:cubicBezTo>
                <a:lnTo>
                  <a:pt x="0" y="32380"/>
                </a:lnTo>
                <a:cubicBezTo>
                  <a:pt x="0" y="14503"/>
                  <a:pt x="14503" y="0"/>
                  <a:pt x="32380" y="0"/>
                </a:cubicBezTo>
                <a:lnTo>
                  <a:pt x="134915" y="0"/>
                </a:lnTo>
                <a:cubicBezTo>
                  <a:pt x="143853" y="0"/>
                  <a:pt x="151105" y="7252"/>
                  <a:pt x="151105" y="16190"/>
                </a:cubicBezTo>
                <a:lnTo>
                  <a:pt x="151105" y="113329"/>
                </a:lnTo>
                <a:cubicBezTo>
                  <a:pt x="151105" y="120378"/>
                  <a:pt x="146585" y="126382"/>
                  <a:pt x="140312" y="128608"/>
                </a:cubicBezTo>
                <a:lnTo>
                  <a:pt x="140312" y="151105"/>
                </a:lnTo>
                <a:cubicBezTo>
                  <a:pt x="146282" y="151105"/>
                  <a:pt x="151105" y="155928"/>
                  <a:pt x="151105" y="161898"/>
                </a:cubicBezTo>
                <a:cubicBezTo>
                  <a:pt x="151105" y="167868"/>
                  <a:pt x="146282" y="172691"/>
                  <a:pt x="140312" y="172691"/>
                </a:cubicBezTo>
                <a:lnTo>
                  <a:pt x="129518" y="172691"/>
                </a:lnTo>
                <a:close/>
                <a:moveTo>
                  <a:pt x="32380" y="129518"/>
                </a:moveTo>
                <a:cubicBezTo>
                  <a:pt x="26410" y="129518"/>
                  <a:pt x="21586" y="134342"/>
                  <a:pt x="21586" y="140312"/>
                </a:cubicBezTo>
                <a:cubicBezTo>
                  <a:pt x="21586" y="146282"/>
                  <a:pt x="26410" y="151105"/>
                  <a:pt x="32380" y="151105"/>
                </a:cubicBezTo>
                <a:lnTo>
                  <a:pt x="118725" y="151105"/>
                </a:lnTo>
                <a:lnTo>
                  <a:pt x="118725" y="129518"/>
                </a:lnTo>
                <a:lnTo>
                  <a:pt x="32380" y="129518"/>
                </a:lnTo>
                <a:close/>
                <a:moveTo>
                  <a:pt x="43173" y="51268"/>
                </a:moveTo>
                <a:cubicBezTo>
                  <a:pt x="43173" y="55754"/>
                  <a:pt x="46782" y="59363"/>
                  <a:pt x="51268" y="59363"/>
                </a:cubicBezTo>
                <a:lnTo>
                  <a:pt x="110630" y="59363"/>
                </a:lnTo>
                <a:cubicBezTo>
                  <a:pt x="115116" y="59363"/>
                  <a:pt x="118725" y="55754"/>
                  <a:pt x="118725" y="51268"/>
                </a:cubicBezTo>
                <a:cubicBezTo>
                  <a:pt x="118725" y="46782"/>
                  <a:pt x="115116" y="43173"/>
                  <a:pt x="110630" y="43173"/>
                </a:cubicBezTo>
                <a:lnTo>
                  <a:pt x="51268" y="43173"/>
                </a:lnTo>
                <a:cubicBezTo>
                  <a:pt x="46782" y="43173"/>
                  <a:pt x="43173" y="46782"/>
                  <a:pt x="43173" y="51268"/>
                </a:cubicBezTo>
                <a:close/>
                <a:moveTo>
                  <a:pt x="51268" y="75552"/>
                </a:moveTo>
                <a:cubicBezTo>
                  <a:pt x="46782" y="75552"/>
                  <a:pt x="43173" y="79161"/>
                  <a:pt x="43173" y="83647"/>
                </a:cubicBezTo>
                <a:cubicBezTo>
                  <a:pt x="43173" y="88133"/>
                  <a:pt x="46782" y="91742"/>
                  <a:pt x="51268" y="91742"/>
                </a:cubicBezTo>
                <a:lnTo>
                  <a:pt x="110630" y="91742"/>
                </a:lnTo>
                <a:cubicBezTo>
                  <a:pt x="115116" y="91742"/>
                  <a:pt x="118725" y="88133"/>
                  <a:pt x="118725" y="83647"/>
                </a:cubicBezTo>
                <a:cubicBezTo>
                  <a:pt x="118725" y="79161"/>
                  <a:pt x="115116" y="75552"/>
                  <a:pt x="110630" y="75552"/>
                </a:cubicBezTo>
                <a:lnTo>
                  <a:pt x="51268" y="75552"/>
                </a:lnTo>
                <a:close/>
              </a:path>
            </a:pathLst>
          </a:custGeom>
          <a:solidFill>
            <a:srgbClr val="A95C48"/>
          </a:solidFill>
          <a:ln/>
        </p:spPr>
      </p:sp>
      <p:sp>
        <p:nvSpPr>
          <p:cNvPr id="8" name="Text 6"/>
          <p:cNvSpPr/>
          <p:nvPr/>
        </p:nvSpPr>
        <p:spPr>
          <a:xfrm>
            <a:off x="733938" y="1536663"/>
            <a:ext cx="4446799" cy="241768"/>
          </a:xfrm>
          <a:prstGeom prst="rect">
            <a:avLst/>
          </a:prstGeom>
          <a:noFill/>
          <a:ln/>
        </p:spPr>
        <p:txBody>
          <a:bodyPr wrap="square" lIns="0" tIns="0" rIns="0" bIns="0" rtlCol="0" anchor="ctr"/>
          <a:lstStyle/>
          <a:p>
            <a:pPr>
              <a:lnSpc>
                <a:spcPct val="120000"/>
              </a:lnSpc>
            </a:pPr>
            <a:r>
              <a:rPr lang="en-US" sz="1360" b="1" dirty="0">
                <a:solidFill>
                  <a:srgbClr val="3D352E"/>
                </a:solidFill>
                <a:latin typeface="Liter" pitchFamily="34" charset="0"/>
                <a:ea typeface="Liter" pitchFamily="34" charset="-122"/>
                <a:cs typeface="Liter" pitchFamily="34" charset="-120"/>
              </a:rPr>
              <a:t>Definisi Menurut Para Ahli</a:t>
            </a:r>
            <a:endParaRPr lang="en-US" sz="1600" dirty="0"/>
          </a:p>
        </p:txBody>
      </p:sp>
      <p:sp>
        <p:nvSpPr>
          <p:cNvPr id="9" name="Text 7"/>
          <p:cNvSpPr/>
          <p:nvPr/>
        </p:nvSpPr>
        <p:spPr>
          <a:xfrm>
            <a:off x="518074" y="1882045"/>
            <a:ext cx="4645394" cy="448997"/>
          </a:xfrm>
          <a:prstGeom prst="rect">
            <a:avLst/>
          </a:prstGeom>
          <a:noFill/>
          <a:ln/>
        </p:spPr>
        <p:txBody>
          <a:bodyPr wrap="square" lIns="0" tIns="0" rIns="0" bIns="0" rtlCol="0" anchor="ctr"/>
          <a:lstStyle/>
          <a:p>
            <a:pPr>
              <a:lnSpc>
                <a:spcPct val="140000"/>
              </a:lnSpc>
            </a:pPr>
            <a:r>
              <a:rPr lang="en-US" sz="1088" b="1" dirty="0">
                <a:solidFill>
                  <a:srgbClr val="A95C48"/>
                </a:solidFill>
                <a:latin typeface="Liter" pitchFamily="34" charset="0"/>
                <a:ea typeface="Liter" pitchFamily="34" charset="-122"/>
                <a:cs typeface="Liter" pitchFamily="34" charset="-120"/>
              </a:rPr>
              <a:t>Harold Lasswell:</a:t>
            </a:r>
            <a:r>
              <a:rPr lang="en-US" sz="1088" dirty="0">
                <a:solidFill>
                  <a:srgbClr val="3D352E">
                    <a:alpha val="80000"/>
                  </a:srgbClr>
                </a:solidFill>
                <a:latin typeface="Liter" pitchFamily="34" charset="0"/>
                <a:ea typeface="Liter" pitchFamily="34" charset="-122"/>
                <a:cs typeface="Liter" pitchFamily="34" charset="-120"/>
              </a:rPr>
              <a:t> "Siapa mengatakan apa, melalui saluran apa, kepada siapa, dengan efek apa"</a:t>
            </a:r>
            <a:endParaRPr lang="en-US" sz="1600" dirty="0"/>
          </a:p>
        </p:txBody>
      </p:sp>
      <p:sp>
        <p:nvSpPr>
          <p:cNvPr id="10" name="Text 8"/>
          <p:cNvSpPr/>
          <p:nvPr/>
        </p:nvSpPr>
        <p:spPr>
          <a:xfrm>
            <a:off x="518074" y="2400119"/>
            <a:ext cx="4645394" cy="448997"/>
          </a:xfrm>
          <a:prstGeom prst="rect">
            <a:avLst/>
          </a:prstGeom>
          <a:noFill/>
          <a:ln/>
        </p:spPr>
        <p:txBody>
          <a:bodyPr wrap="square" lIns="0" tIns="0" rIns="0" bIns="0" rtlCol="0" anchor="ctr"/>
          <a:lstStyle/>
          <a:p>
            <a:pPr>
              <a:lnSpc>
                <a:spcPct val="140000"/>
              </a:lnSpc>
            </a:pPr>
            <a:r>
              <a:rPr lang="en-US" sz="1088" b="1" dirty="0">
                <a:solidFill>
                  <a:srgbClr val="A95C48"/>
                </a:solidFill>
                <a:latin typeface="Liter" pitchFamily="34" charset="0"/>
                <a:ea typeface="Liter" pitchFamily="34" charset="-122"/>
                <a:cs typeface="Liter" pitchFamily="34" charset="-120"/>
              </a:rPr>
              <a:t>Wilbur Schramm:</a:t>
            </a:r>
            <a:r>
              <a:rPr lang="en-US" sz="1088" dirty="0">
                <a:solidFill>
                  <a:srgbClr val="3D352E">
                    <a:alpha val="80000"/>
                  </a:srgbClr>
                </a:solidFill>
                <a:latin typeface="Liter" pitchFamily="34" charset="0"/>
                <a:ea typeface="Liter" pitchFamily="34" charset="-122"/>
                <a:cs typeface="Liter" pitchFamily="34" charset="-120"/>
              </a:rPr>
              <a:t> Proses pengiriman pesan dari satu pihak ke pihak lain dengan harapan pesan dipahami</a:t>
            </a:r>
            <a:endParaRPr lang="en-US" sz="1600" dirty="0"/>
          </a:p>
        </p:txBody>
      </p:sp>
      <p:sp>
        <p:nvSpPr>
          <p:cNvPr id="11" name="Text 9"/>
          <p:cNvSpPr/>
          <p:nvPr/>
        </p:nvSpPr>
        <p:spPr>
          <a:xfrm>
            <a:off x="518074" y="2918193"/>
            <a:ext cx="4645394" cy="448997"/>
          </a:xfrm>
          <a:prstGeom prst="rect">
            <a:avLst/>
          </a:prstGeom>
          <a:noFill/>
          <a:ln/>
        </p:spPr>
        <p:txBody>
          <a:bodyPr wrap="square" lIns="0" tIns="0" rIns="0" bIns="0" rtlCol="0" anchor="ctr"/>
          <a:lstStyle/>
          <a:p>
            <a:pPr>
              <a:lnSpc>
                <a:spcPct val="140000"/>
              </a:lnSpc>
            </a:pPr>
            <a:r>
              <a:rPr lang="en-US" sz="1088" b="1" dirty="0">
                <a:solidFill>
                  <a:srgbClr val="A95C48"/>
                </a:solidFill>
                <a:latin typeface="Liter" pitchFamily="34" charset="0"/>
                <a:ea typeface="Liter" pitchFamily="34" charset="-122"/>
                <a:cs typeface="Liter" pitchFamily="34" charset="-120"/>
              </a:rPr>
              <a:t>David Berlo:</a:t>
            </a:r>
            <a:r>
              <a:rPr lang="en-US" sz="1088" dirty="0">
                <a:solidFill>
                  <a:srgbClr val="3D352E">
                    <a:alpha val="80000"/>
                  </a:srgbClr>
                </a:solidFill>
                <a:latin typeface="Liter" pitchFamily="34" charset="0"/>
                <a:ea typeface="Liter" pitchFamily="34" charset="-122"/>
                <a:cs typeface="Liter" pitchFamily="34" charset="-120"/>
              </a:rPr>
              <a:t> Proses penyandian, pengiriman, penerimaan, dan interpretasi pesan</a:t>
            </a:r>
            <a:endParaRPr lang="en-US" sz="1600" dirty="0"/>
          </a:p>
        </p:txBody>
      </p:sp>
      <p:sp>
        <p:nvSpPr>
          <p:cNvPr id="12" name="Text 10"/>
          <p:cNvSpPr/>
          <p:nvPr/>
        </p:nvSpPr>
        <p:spPr>
          <a:xfrm>
            <a:off x="518074" y="3436266"/>
            <a:ext cx="4645394" cy="448997"/>
          </a:xfrm>
          <a:prstGeom prst="rect">
            <a:avLst/>
          </a:prstGeom>
          <a:noFill/>
          <a:ln/>
        </p:spPr>
        <p:txBody>
          <a:bodyPr wrap="square" lIns="0" tIns="0" rIns="0" bIns="0" rtlCol="0" anchor="ctr"/>
          <a:lstStyle/>
          <a:p>
            <a:pPr>
              <a:lnSpc>
                <a:spcPct val="140000"/>
              </a:lnSpc>
            </a:pPr>
            <a:r>
              <a:rPr lang="en-US" sz="1088" b="1" dirty="0">
                <a:solidFill>
                  <a:srgbClr val="A95C48"/>
                </a:solidFill>
                <a:latin typeface="Liter" pitchFamily="34" charset="0"/>
                <a:ea typeface="Liter" pitchFamily="34" charset="-122"/>
                <a:cs typeface="Liter" pitchFamily="34" charset="-120"/>
              </a:rPr>
              <a:t>Shannon &amp; Weaver:</a:t>
            </a:r>
            <a:r>
              <a:rPr lang="en-US" sz="1088" dirty="0">
                <a:solidFill>
                  <a:srgbClr val="3D352E">
                    <a:alpha val="80000"/>
                  </a:srgbClr>
                </a:solidFill>
                <a:latin typeface="Liter" pitchFamily="34" charset="0"/>
                <a:ea typeface="Liter" pitchFamily="34" charset="-122"/>
                <a:cs typeface="Liter" pitchFamily="34" charset="-120"/>
              </a:rPr>
              <a:t> Proses transmisi informasi dari pengirim ke penerima melalui saluran komunikasi</a:t>
            </a:r>
            <a:endParaRPr lang="en-US" sz="1600" dirty="0"/>
          </a:p>
        </p:txBody>
      </p:sp>
      <p:sp>
        <p:nvSpPr>
          <p:cNvPr id="13" name="Shape 11"/>
          <p:cNvSpPr/>
          <p:nvPr/>
        </p:nvSpPr>
        <p:spPr>
          <a:xfrm>
            <a:off x="345382" y="4196108"/>
            <a:ext cx="4921700" cy="1588759"/>
          </a:xfrm>
          <a:custGeom>
            <a:avLst/>
            <a:gdLst/>
            <a:ahLst/>
            <a:cxnLst/>
            <a:rect l="l" t="t" r="r" b="b"/>
            <a:pathLst>
              <a:path w="4921700" h="1588759">
                <a:moveTo>
                  <a:pt x="69079" y="0"/>
                </a:moveTo>
                <a:lnTo>
                  <a:pt x="4852620" y="0"/>
                </a:lnTo>
                <a:cubicBezTo>
                  <a:pt x="4890772" y="0"/>
                  <a:pt x="4921700" y="30928"/>
                  <a:pt x="4921700" y="69079"/>
                </a:cubicBezTo>
                <a:lnTo>
                  <a:pt x="4921700" y="1519680"/>
                </a:lnTo>
                <a:cubicBezTo>
                  <a:pt x="4921700" y="1557831"/>
                  <a:pt x="4890772" y="1588759"/>
                  <a:pt x="4852620" y="1588759"/>
                </a:cubicBezTo>
                <a:lnTo>
                  <a:pt x="69079" y="1588759"/>
                </a:lnTo>
                <a:cubicBezTo>
                  <a:pt x="30928" y="1588759"/>
                  <a:pt x="0" y="1557831"/>
                  <a:pt x="0" y="1519680"/>
                </a:cubicBezTo>
                <a:lnTo>
                  <a:pt x="0" y="69079"/>
                </a:lnTo>
                <a:cubicBezTo>
                  <a:pt x="0" y="30953"/>
                  <a:pt x="30953" y="0"/>
                  <a:pt x="69079" y="0"/>
                </a:cubicBezTo>
                <a:close/>
              </a:path>
            </a:pathLst>
          </a:custGeom>
          <a:solidFill>
            <a:srgbClr val="A95C48"/>
          </a:solidFill>
          <a:ln/>
        </p:spPr>
      </p:sp>
      <p:sp>
        <p:nvSpPr>
          <p:cNvPr id="14" name="Shape 12"/>
          <p:cNvSpPr/>
          <p:nvPr/>
        </p:nvSpPr>
        <p:spPr>
          <a:xfrm>
            <a:off x="561246" y="4403337"/>
            <a:ext cx="129518" cy="172691"/>
          </a:xfrm>
          <a:custGeom>
            <a:avLst/>
            <a:gdLst/>
            <a:ahLst/>
            <a:cxnLst/>
            <a:rect l="l" t="t" r="r" b="b"/>
            <a:pathLst>
              <a:path w="129518" h="172691">
                <a:moveTo>
                  <a:pt x="98792" y="129518"/>
                </a:moveTo>
                <a:cubicBezTo>
                  <a:pt x="101254" y="121997"/>
                  <a:pt x="106178" y="115184"/>
                  <a:pt x="111743" y="109315"/>
                </a:cubicBezTo>
                <a:cubicBezTo>
                  <a:pt x="122773" y="97712"/>
                  <a:pt x="129518" y="82028"/>
                  <a:pt x="129518" y="64759"/>
                </a:cubicBezTo>
                <a:cubicBezTo>
                  <a:pt x="129518" y="29007"/>
                  <a:pt x="100512" y="0"/>
                  <a:pt x="64759" y="0"/>
                </a:cubicBezTo>
                <a:cubicBezTo>
                  <a:pt x="29007" y="0"/>
                  <a:pt x="0" y="29007"/>
                  <a:pt x="0" y="64759"/>
                </a:cubicBezTo>
                <a:cubicBezTo>
                  <a:pt x="0" y="82028"/>
                  <a:pt x="6746" y="97712"/>
                  <a:pt x="17775" y="109315"/>
                </a:cubicBezTo>
                <a:cubicBezTo>
                  <a:pt x="23340" y="115184"/>
                  <a:pt x="28298" y="121997"/>
                  <a:pt x="30727" y="129518"/>
                </a:cubicBezTo>
                <a:lnTo>
                  <a:pt x="98758" y="129518"/>
                </a:lnTo>
                <a:close/>
                <a:moveTo>
                  <a:pt x="97139" y="145708"/>
                </a:moveTo>
                <a:lnTo>
                  <a:pt x="32380" y="145708"/>
                </a:lnTo>
                <a:lnTo>
                  <a:pt x="32380" y="151105"/>
                </a:lnTo>
                <a:cubicBezTo>
                  <a:pt x="32380" y="166013"/>
                  <a:pt x="44454" y="178088"/>
                  <a:pt x="59363" y="178088"/>
                </a:cubicBezTo>
                <a:lnTo>
                  <a:pt x="70156" y="178088"/>
                </a:lnTo>
                <a:cubicBezTo>
                  <a:pt x="85064" y="178088"/>
                  <a:pt x="97139" y="166013"/>
                  <a:pt x="97139" y="151105"/>
                </a:cubicBezTo>
                <a:lnTo>
                  <a:pt x="97139" y="145708"/>
                </a:lnTo>
                <a:close/>
                <a:moveTo>
                  <a:pt x="62061" y="37776"/>
                </a:moveTo>
                <a:cubicBezTo>
                  <a:pt x="48637" y="37776"/>
                  <a:pt x="37776" y="48637"/>
                  <a:pt x="37776" y="62061"/>
                </a:cubicBezTo>
                <a:cubicBezTo>
                  <a:pt x="37776" y="66547"/>
                  <a:pt x="34167" y="70156"/>
                  <a:pt x="29681" y="70156"/>
                </a:cubicBezTo>
                <a:cubicBezTo>
                  <a:pt x="25195" y="70156"/>
                  <a:pt x="21586" y="66547"/>
                  <a:pt x="21586" y="62061"/>
                </a:cubicBezTo>
                <a:cubicBezTo>
                  <a:pt x="21586" y="39699"/>
                  <a:pt x="39699" y="21586"/>
                  <a:pt x="62061" y="21586"/>
                </a:cubicBezTo>
                <a:cubicBezTo>
                  <a:pt x="66547" y="21586"/>
                  <a:pt x="70156" y="25195"/>
                  <a:pt x="70156" y="29681"/>
                </a:cubicBezTo>
                <a:cubicBezTo>
                  <a:pt x="70156" y="34167"/>
                  <a:pt x="66547" y="37776"/>
                  <a:pt x="62061" y="37776"/>
                </a:cubicBezTo>
                <a:close/>
              </a:path>
            </a:pathLst>
          </a:custGeom>
          <a:solidFill>
            <a:srgbClr val="F8F6F2"/>
          </a:solidFill>
          <a:ln/>
        </p:spPr>
      </p:sp>
      <p:sp>
        <p:nvSpPr>
          <p:cNvPr id="15" name="Text 13"/>
          <p:cNvSpPr/>
          <p:nvPr/>
        </p:nvSpPr>
        <p:spPr>
          <a:xfrm>
            <a:off x="733938" y="4368799"/>
            <a:ext cx="4446799" cy="241768"/>
          </a:xfrm>
          <a:prstGeom prst="rect">
            <a:avLst/>
          </a:prstGeom>
          <a:noFill/>
          <a:ln/>
        </p:spPr>
        <p:txBody>
          <a:bodyPr wrap="square" lIns="0" tIns="0" rIns="0" bIns="0" rtlCol="0" anchor="ctr"/>
          <a:lstStyle/>
          <a:p>
            <a:pPr>
              <a:lnSpc>
                <a:spcPct val="120000"/>
              </a:lnSpc>
            </a:pPr>
            <a:r>
              <a:rPr lang="en-US" sz="1360" b="1" dirty="0">
                <a:solidFill>
                  <a:srgbClr val="F8F6F2"/>
                </a:solidFill>
                <a:latin typeface="Liter" pitchFamily="34" charset="0"/>
                <a:ea typeface="Liter" pitchFamily="34" charset="-122"/>
                <a:cs typeface="Liter" pitchFamily="34" charset="-120"/>
              </a:rPr>
              <a:t>Inti Komunikasi</a:t>
            </a:r>
            <a:endParaRPr lang="en-US" sz="1600" dirty="0"/>
          </a:p>
        </p:txBody>
      </p:sp>
      <p:sp>
        <p:nvSpPr>
          <p:cNvPr id="16" name="Text 14"/>
          <p:cNvSpPr/>
          <p:nvPr/>
        </p:nvSpPr>
        <p:spPr>
          <a:xfrm>
            <a:off x="518074" y="4714181"/>
            <a:ext cx="4645394" cy="897994"/>
          </a:xfrm>
          <a:prstGeom prst="rect">
            <a:avLst/>
          </a:prstGeom>
          <a:noFill/>
          <a:ln/>
        </p:spPr>
        <p:txBody>
          <a:bodyPr wrap="square" lIns="0" tIns="0" rIns="0" bIns="0" rtlCol="0" anchor="ctr"/>
          <a:lstStyle/>
          <a:p>
            <a:pPr>
              <a:lnSpc>
                <a:spcPct val="140000"/>
              </a:lnSpc>
            </a:pPr>
            <a:r>
              <a:rPr lang="en-US" sz="1088" dirty="0">
                <a:solidFill>
                  <a:srgbClr val="F8F6F2"/>
                </a:solidFill>
                <a:latin typeface="Liter" pitchFamily="34" charset="0"/>
                <a:ea typeface="Liter" pitchFamily="34" charset="-122"/>
                <a:cs typeface="Liter" pitchFamily="34" charset="-120"/>
              </a:rPr>
              <a:t>Komunikasi adalah proses sosial yang melibatkan pertukaran pesan antara individu atau kelompok dengan tujuan mencapai pemahaman bersama, pengaruh, atau tindakan tertentu. Dalam konteks perkantoran, komunikasi menjadi tulang punggung operasional dan kesuksesan organisasi.</a:t>
            </a:r>
            <a:endParaRPr lang="en-US" sz="1600" dirty="0"/>
          </a:p>
        </p:txBody>
      </p:sp>
      <p:sp>
        <p:nvSpPr>
          <p:cNvPr id="17" name="Shape 15"/>
          <p:cNvSpPr/>
          <p:nvPr/>
        </p:nvSpPr>
        <p:spPr>
          <a:xfrm>
            <a:off x="5477766" y="1329722"/>
            <a:ext cx="6363671" cy="5526119"/>
          </a:xfrm>
          <a:custGeom>
            <a:avLst/>
            <a:gdLst/>
            <a:ahLst/>
            <a:cxnLst/>
            <a:rect l="l" t="t" r="r" b="b"/>
            <a:pathLst>
              <a:path w="6363671" h="5526119">
                <a:moveTo>
                  <a:pt x="69076" y="0"/>
                </a:moveTo>
                <a:lnTo>
                  <a:pt x="6294595" y="0"/>
                </a:lnTo>
                <a:cubicBezTo>
                  <a:pt x="6332745" y="0"/>
                  <a:pt x="6363671" y="30927"/>
                  <a:pt x="6363671" y="69076"/>
                </a:cubicBezTo>
                <a:lnTo>
                  <a:pt x="6363671" y="5457042"/>
                </a:lnTo>
                <a:cubicBezTo>
                  <a:pt x="6363671" y="5495192"/>
                  <a:pt x="6332745" y="5526119"/>
                  <a:pt x="6294595" y="5526119"/>
                </a:cubicBezTo>
                <a:lnTo>
                  <a:pt x="69076" y="5526119"/>
                </a:lnTo>
                <a:cubicBezTo>
                  <a:pt x="30927" y="5526119"/>
                  <a:pt x="0" y="5495192"/>
                  <a:pt x="0" y="5457042"/>
                </a:cubicBezTo>
                <a:lnTo>
                  <a:pt x="0" y="69076"/>
                </a:lnTo>
                <a:cubicBezTo>
                  <a:pt x="0" y="30952"/>
                  <a:pt x="30952" y="0"/>
                  <a:pt x="69076" y="0"/>
                </a:cubicBezTo>
                <a:close/>
              </a:path>
            </a:pathLst>
          </a:custGeom>
          <a:solidFill>
            <a:srgbClr val="FFFFFF"/>
          </a:solidFill>
          <a:ln/>
          <a:effectLst>
            <a:outerShdw blurRad="51807" dist="34538" dir="5400000" algn="bl" rotWithShape="0">
              <a:srgbClr val="000000">
                <a:alpha val="10196"/>
              </a:srgbClr>
            </a:outerShdw>
          </a:effectLst>
        </p:spPr>
      </p:sp>
      <p:sp>
        <p:nvSpPr>
          <p:cNvPr id="18" name="Shape 16"/>
          <p:cNvSpPr/>
          <p:nvPr/>
        </p:nvSpPr>
        <p:spPr>
          <a:xfrm>
            <a:off x="5676361" y="1536952"/>
            <a:ext cx="207229" cy="207229"/>
          </a:xfrm>
          <a:custGeom>
            <a:avLst/>
            <a:gdLst/>
            <a:ahLst/>
            <a:cxnLst/>
            <a:rect l="l" t="t" r="r" b="b"/>
            <a:pathLst>
              <a:path w="207229" h="207229">
                <a:moveTo>
                  <a:pt x="0" y="32380"/>
                </a:moveTo>
                <a:cubicBezTo>
                  <a:pt x="0" y="21654"/>
                  <a:pt x="8702" y="12952"/>
                  <a:pt x="19428" y="12952"/>
                </a:cubicBezTo>
                <a:lnTo>
                  <a:pt x="58283" y="12952"/>
                </a:lnTo>
                <a:cubicBezTo>
                  <a:pt x="69009" y="12952"/>
                  <a:pt x="77711" y="21654"/>
                  <a:pt x="77711" y="32380"/>
                </a:cubicBezTo>
                <a:lnTo>
                  <a:pt x="77711" y="38856"/>
                </a:lnTo>
                <a:lnTo>
                  <a:pt x="129518" y="38856"/>
                </a:lnTo>
                <a:lnTo>
                  <a:pt x="129518" y="32380"/>
                </a:lnTo>
                <a:cubicBezTo>
                  <a:pt x="129518" y="21654"/>
                  <a:pt x="138220" y="12952"/>
                  <a:pt x="148946" y="12952"/>
                </a:cubicBezTo>
                <a:lnTo>
                  <a:pt x="187802" y="12952"/>
                </a:lnTo>
                <a:cubicBezTo>
                  <a:pt x="198527" y="12952"/>
                  <a:pt x="207229" y="21654"/>
                  <a:pt x="207229" y="32380"/>
                </a:cubicBezTo>
                <a:lnTo>
                  <a:pt x="207229" y="71235"/>
                </a:lnTo>
                <a:cubicBezTo>
                  <a:pt x="207229" y="81961"/>
                  <a:pt x="198527" y="90663"/>
                  <a:pt x="187802" y="90663"/>
                </a:cubicBezTo>
                <a:lnTo>
                  <a:pt x="148946" y="90663"/>
                </a:lnTo>
                <a:cubicBezTo>
                  <a:pt x="138220" y="90663"/>
                  <a:pt x="129518" y="81961"/>
                  <a:pt x="129518" y="71235"/>
                </a:cubicBezTo>
                <a:lnTo>
                  <a:pt x="129518" y="64759"/>
                </a:lnTo>
                <a:lnTo>
                  <a:pt x="77711" y="64759"/>
                </a:lnTo>
                <a:lnTo>
                  <a:pt x="77711" y="71235"/>
                </a:lnTo>
                <a:cubicBezTo>
                  <a:pt x="77711" y="74190"/>
                  <a:pt x="77023" y="77023"/>
                  <a:pt x="75849" y="79532"/>
                </a:cubicBezTo>
                <a:lnTo>
                  <a:pt x="103615" y="116567"/>
                </a:lnTo>
                <a:lnTo>
                  <a:pt x="135994" y="116567"/>
                </a:lnTo>
                <a:cubicBezTo>
                  <a:pt x="146720" y="116567"/>
                  <a:pt x="155422" y="125269"/>
                  <a:pt x="155422" y="135994"/>
                </a:cubicBezTo>
                <a:lnTo>
                  <a:pt x="155422" y="174850"/>
                </a:lnTo>
                <a:cubicBezTo>
                  <a:pt x="155422" y="185576"/>
                  <a:pt x="146720" y="194278"/>
                  <a:pt x="135994" y="194278"/>
                </a:cubicBezTo>
                <a:lnTo>
                  <a:pt x="97139" y="194278"/>
                </a:lnTo>
                <a:cubicBezTo>
                  <a:pt x="86413" y="194278"/>
                  <a:pt x="77711" y="185576"/>
                  <a:pt x="77711" y="174850"/>
                </a:cubicBezTo>
                <a:lnTo>
                  <a:pt x="77711" y="135994"/>
                </a:lnTo>
                <a:cubicBezTo>
                  <a:pt x="77711" y="133040"/>
                  <a:pt x="78399" y="130206"/>
                  <a:pt x="79573" y="127697"/>
                </a:cubicBezTo>
                <a:lnTo>
                  <a:pt x="51807" y="90663"/>
                </a:lnTo>
                <a:lnTo>
                  <a:pt x="19428" y="90663"/>
                </a:lnTo>
                <a:cubicBezTo>
                  <a:pt x="8702" y="90663"/>
                  <a:pt x="0" y="81961"/>
                  <a:pt x="0" y="71235"/>
                </a:cubicBezTo>
                <a:lnTo>
                  <a:pt x="0" y="32380"/>
                </a:lnTo>
                <a:close/>
              </a:path>
            </a:pathLst>
          </a:custGeom>
          <a:solidFill>
            <a:srgbClr val="5E6D55"/>
          </a:solidFill>
          <a:ln/>
        </p:spPr>
      </p:sp>
      <p:sp>
        <p:nvSpPr>
          <p:cNvPr id="19" name="Text 17"/>
          <p:cNvSpPr/>
          <p:nvPr/>
        </p:nvSpPr>
        <p:spPr>
          <a:xfrm>
            <a:off x="5909494" y="1502414"/>
            <a:ext cx="5862867" cy="276306"/>
          </a:xfrm>
          <a:prstGeom prst="rect">
            <a:avLst/>
          </a:prstGeom>
          <a:noFill/>
          <a:ln/>
        </p:spPr>
        <p:txBody>
          <a:bodyPr wrap="square" lIns="0" tIns="0" rIns="0" bIns="0" rtlCol="0" anchor="ctr"/>
          <a:lstStyle/>
          <a:p>
            <a:pPr>
              <a:lnSpc>
                <a:spcPct val="110000"/>
              </a:lnSpc>
            </a:pPr>
            <a:r>
              <a:rPr lang="en-US" sz="1632" b="1" dirty="0">
                <a:solidFill>
                  <a:srgbClr val="3D352E"/>
                </a:solidFill>
                <a:latin typeface="Liter" pitchFamily="34" charset="0"/>
                <a:ea typeface="Liter" pitchFamily="34" charset="-122"/>
                <a:cs typeface="Liter" pitchFamily="34" charset="-120"/>
              </a:rPr>
              <a:t>7 Elemen Proses Komunikasi</a:t>
            </a:r>
            <a:endParaRPr lang="en-US" sz="1600" dirty="0"/>
          </a:p>
        </p:txBody>
      </p:sp>
      <p:sp>
        <p:nvSpPr>
          <p:cNvPr id="20" name="Shape 18"/>
          <p:cNvSpPr/>
          <p:nvPr/>
        </p:nvSpPr>
        <p:spPr>
          <a:xfrm>
            <a:off x="5650457" y="1916873"/>
            <a:ext cx="6018289" cy="621688"/>
          </a:xfrm>
          <a:custGeom>
            <a:avLst/>
            <a:gdLst/>
            <a:ahLst/>
            <a:cxnLst/>
            <a:rect l="l" t="t" r="r" b="b"/>
            <a:pathLst>
              <a:path w="6018289" h="621688">
                <a:moveTo>
                  <a:pt x="69076" y="0"/>
                </a:moveTo>
                <a:lnTo>
                  <a:pt x="5949213" y="0"/>
                </a:lnTo>
                <a:cubicBezTo>
                  <a:pt x="5987363" y="0"/>
                  <a:pt x="6018289" y="30926"/>
                  <a:pt x="6018289" y="69076"/>
                </a:cubicBezTo>
                <a:lnTo>
                  <a:pt x="6018289" y="552613"/>
                </a:lnTo>
                <a:cubicBezTo>
                  <a:pt x="6018289" y="590762"/>
                  <a:pt x="5987363" y="621688"/>
                  <a:pt x="5949213" y="621688"/>
                </a:cubicBezTo>
                <a:lnTo>
                  <a:pt x="69076" y="621688"/>
                </a:lnTo>
                <a:cubicBezTo>
                  <a:pt x="30952" y="621688"/>
                  <a:pt x="0" y="590737"/>
                  <a:pt x="0" y="552613"/>
                </a:cubicBezTo>
                <a:lnTo>
                  <a:pt x="0" y="69076"/>
                </a:lnTo>
                <a:cubicBezTo>
                  <a:pt x="0" y="30952"/>
                  <a:pt x="30952" y="0"/>
                  <a:pt x="69076" y="0"/>
                </a:cubicBezTo>
                <a:close/>
              </a:path>
            </a:pathLst>
          </a:custGeom>
          <a:solidFill>
            <a:srgbClr val="F8F6F2"/>
          </a:solidFill>
          <a:ln/>
        </p:spPr>
      </p:sp>
      <p:sp>
        <p:nvSpPr>
          <p:cNvPr id="21" name="Shape 19"/>
          <p:cNvSpPr/>
          <p:nvPr/>
        </p:nvSpPr>
        <p:spPr>
          <a:xfrm>
            <a:off x="5719533" y="1985949"/>
            <a:ext cx="414459" cy="414459"/>
          </a:xfrm>
          <a:custGeom>
            <a:avLst/>
            <a:gdLst/>
            <a:ahLst/>
            <a:cxnLst/>
            <a:rect l="l" t="t" r="r" b="b"/>
            <a:pathLst>
              <a:path w="414459" h="414459">
                <a:moveTo>
                  <a:pt x="207229" y="0"/>
                </a:moveTo>
                <a:lnTo>
                  <a:pt x="207229" y="0"/>
                </a:lnTo>
                <a:cubicBezTo>
                  <a:pt x="321603" y="0"/>
                  <a:pt x="414459" y="92856"/>
                  <a:pt x="414459" y="207229"/>
                </a:cubicBezTo>
                <a:lnTo>
                  <a:pt x="414459" y="207229"/>
                </a:lnTo>
                <a:cubicBezTo>
                  <a:pt x="414459" y="321603"/>
                  <a:pt x="321603" y="414459"/>
                  <a:pt x="207229" y="414459"/>
                </a:cubicBezTo>
                <a:lnTo>
                  <a:pt x="207229" y="414459"/>
                </a:lnTo>
                <a:cubicBezTo>
                  <a:pt x="92856" y="414459"/>
                  <a:pt x="0" y="321603"/>
                  <a:pt x="0" y="207229"/>
                </a:cubicBezTo>
                <a:lnTo>
                  <a:pt x="0" y="207229"/>
                </a:lnTo>
                <a:cubicBezTo>
                  <a:pt x="0" y="92856"/>
                  <a:pt x="92856" y="0"/>
                  <a:pt x="207229" y="0"/>
                </a:cubicBezTo>
                <a:close/>
              </a:path>
            </a:pathLst>
          </a:custGeom>
          <a:solidFill>
            <a:srgbClr val="A95C48"/>
          </a:solidFill>
          <a:ln/>
        </p:spPr>
      </p:sp>
      <p:sp>
        <p:nvSpPr>
          <p:cNvPr id="22" name="Text 20"/>
          <p:cNvSpPr/>
          <p:nvPr/>
        </p:nvSpPr>
        <p:spPr>
          <a:xfrm>
            <a:off x="5676361" y="1985949"/>
            <a:ext cx="500805" cy="414459"/>
          </a:xfrm>
          <a:prstGeom prst="rect">
            <a:avLst/>
          </a:prstGeom>
          <a:noFill/>
          <a:ln/>
        </p:spPr>
        <p:txBody>
          <a:bodyPr wrap="square" lIns="0" tIns="0" rIns="0" bIns="0" rtlCol="0" anchor="ctr"/>
          <a:lstStyle/>
          <a:p>
            <a:pPr algn="ctr">
              <a:lnSpc>
                <a:spcPct val="120000"/>
              </a:lnSpc>
            </a:pPr>
            <a:r>
              <a:rPr lang="en-US" sz="1360" b="1" dirty="0">
                <a:solidFill>
                  <a:srgbClr val="FFFFFF"/>
                </a:solidFill>
                <a:latin typeface="Liter" pitchFamily="34" charset="0"/>
                <a:ea typeface="Liter" pitchFamily="34" charset="-122"/>
                <a:cs typeface="Liter" pitchFamily="34" charset="-120"/>
              </a:rPr>
              <a:t>1</a:t>
            </a:r>
            <a:endParaRPr lang="en-US" sz="1600" dirty="0"/>
          </a:p>
        </p:txBody>
      </p:sp>
      <p:sp>
        <p:nvSpPr>
          <p:cNvPr id="23" name="Text 21"/>
          <p:cNvSpPr/>
          <p:nvPr/>
        </p:nvSpPr>
        <p:spPr>
          <a:xfrm>
            <a:off x="6272145" y="1985949"/>
            <a:ext cx="4351819" cy="241768"/>
          </a:xfrm>
          <a:prstGeom prst="rect">
            <a:avLst/>
          </a:prstGeom>
          <a:noFill/>
          <a:ln/>
        </p:spPr>
        <p:txBody>
          <a:bodyPr wrap="square" lIns="0" tIns="0" rIns="0" bIns="0" rtlCol="0" anchor="ctr"/>
          <a:lstStyle/>
          <a:p>
            <a:pPr>
              <a:lnSpc>
                <a:spcPct val="130000"/>
              </a:lnSpc>
            </a:pPr>
            <a:r>
              <a:rPr lang="en-US" sz="1224" b="1" dirty="0">
                <a:solidFill>
                  <a:srgbClr val="3D352E"/>
                </a:solidFill>
                <a:latin typeface="Liter" pitchFamily="34" charset="0"/>
                <a:ea typeface="Liter" pitchFamily="34" charset="-122"/>
                <a:cs typeface="Liter" pitchFamily="34" charset="-120"/>
              </a:rPr>
              <a:t>Pengirim (Sender)</a:t>
            </a:r>
            <a:endParaRPr lang="en-US" sz="1600" dirty="0"/>
          </a:p>
        </p:txBody>
      </p:sp>
      <p:sp>
        <p:nvSpPr>
          <p:cNvPr id="24" name="Text 22"/>
          <p:cNvSpPr/>
          <p:nvPr/>
        </p:nvSpPr>
        <p:spPr>
          <a:xfrm>
            <a:off x="6272145" y="2262255"/>
            <a:ext cx="4343184" cy="207229"/>
          </a:xfrm>
          <a:prstGeom prst="rect">
            <a:avLst/>
          </a:prstGeom>
          <a:noFill/>
          <a:ln/>
        </p:spPr>
        <p:txBody>
          <a:bodyPr wrap="square" lIns="0" tIns="0" rIns="0" bIns="0" rtlCol="0" anchor="ctr"/>
          <a:lstStyle/>
          <a:p>
            <a:pPr>
              <a:lnSpc>
                <a:spcPct val="130000"/>
              </a:lnSpc>
            </a:pPr>
            <a:r>
              <a:rPr lang="en-US" sz="1088" dirty="0">
                <a:solidFill>
                  <a:srgbClr val="3D352E">
                    <a:alpha val="70000"/>
                  </a:srgbClr>
                </a:solidFill>
                <a:latin typeface="Liter" pitchFamily="34" charset="0"/>
                <a:ea typeface="Liter" pitchFamily="34" charset="-122"/>
                <a:cs typeface="Liter" pitchFamily="34" charset="-120"/>
              </a:rPr>
              <a:t>Pihak yang memulai komunikasi, merancang dan menyampaikan pesan</a:t>
            </a:r>
            <a:endParaRPr lang="en-US" sz="1600" dirty="0"/>
          </a:p>
        </p:txBody>
      </p:sp>
      <p:sp>
        <p:nvSpPr>
          <p:cNvPr id="25" name="Shape 23"/>
          <p:cNvSpPr/>
          <p:nvPr/>
        </p:nvSpPr>
        <p:spPr>
          <a:xfrm>
            <a:off x="5650457" y="2607637"/>
            <a:ext cx="6018289" cy="621688"/>
          </a:xfrm>
          <a:custGeom>
            <a:avLst/>
            <a:gdLst/>
            <a:ahLst/>
            <a:cxnLst/>
            <a:rect l="l" t="t" r="r" b="b"/>
            <a:pathLst>
              <a:path w="6018289" h="621688">
                <a:moveTo>
                  <a:pt x="69076" y="0"/>
                </a:moveTo>
                <a:lnTo>
                  <a:pt x="5949213" y="0"/>
                </a:lnTo>
                <a:cubicBezTo>
                  <a:pt x="5987363" y="0"/>
                  <a:pt x="6018289" y="30926"/>
                  <a:pt x="6018289" y="69076"/>
                </a:cubicBezTo>
                <a:lnTo>
                  <a:pt x="6018289" y="552613"/>
                </a:lnTo>
                <a:cubicBezTo>
                  <a:pt x="6018289" y="590762"/>
                  <a:pt x="5987363" y="621688"/>
                  <a:pt x="5949213" y="621688"/>
                </a:cubicBezTo>
                <a:lnTo>
                  <a:pt x="69076" y="621688"/>
                </a:lnTo>
                <a:cubicBezTo>
                  <a:pt x="30952" y="621688"/>
                  <a:pt x="0" y="590737"/>
                  <a:pt x="0" y="552613"/>
                </a:cubicBezTo>
                <a:lnTo>
                  <a:pt x="0" y="69076"/>
                </a:lnTo>
                <a:cubicBezTo>
                  <a:pt x="0" y="30952"/>
                  <a:pt x="30952" y="0"/>
                  <a:pt x="69076" y="0"/>
                </a:cubicBezTo>
                <a:close/>
              </a:path>
            </a:pathLst>
          </a:custGeom>
          <a:solidFill>
            <a:srgbClr val="F8F6F2"/>
          </a:solidFill>
          <a:ln/>
        </p:spPr>
      </p:sp>
      <p:sp>
        <p:nvSpPr>
          <p:cNvPr id="26" name="Shape 24"/>
          <p:cNvSpPr/>
          <p:nvPr/>
        </p:nvSpPr>
        <p:spPr>
          <a:xfrm>
            <a:off x="5719533" y="2676714"/>
            <a:ext cx="414459" cy="414459"/>
          </a:xfrm>
          <a:custGeom>
            <a:avLst/>
            <a:gdLst/>
            <a:ahLst/>
            <a:cxnLst/>
            <a:rect l="l" t="t" r="r" b="b"/>
            <a:pathLst>
              <a:path w="414459" h="414459">
                <a:moveTo>
                  <a:pt x="207229" y="0"/>
                </a:moveTo>
                <a:lnTo>
                  <a:pt x="207229" y="0"/>
                </a:lnTo>
                <a:cubicBezTo>
                  <a:pt x="321603" y="0"/>
                  <a:pt x="414459" y="92856"/>
                  <a:pt x="414459" y="207229"/>
                </a:cubicBezTo>
                <a:lnTo>
                  <a:pt x="414459" y="207229"/>
                </a:lnTo>
                <a:cubicBezTo>
                  <a:pt x="414459" y="321603"/>
                  <a:pt x="321603" y="414459"/>
                  <a:pt x="207229" y="414459"/>
                </a:cubicBezTo>
                <a:lnTo>
                  <a:pt x="207229" y="414459"/>
                </a:lnTo>
                <a:cubicBezTo>
                  <a:pt x="92856" y="414459"/>
                  <a:pt x="0" y="321603"/>
                  <a:pt x="0" y="207229"/>
                </a:cubicBezTo>
                <a:lnTo>
                  <a:pt x="0" y="207229"/>
                </a:lnTo>
                <a:cubicBezTo>
                  <a:pt x="0" y="92856"/>
                  <a:pt x="92856" y="0"/>
                  <a:pt x="207229" y="0"/>
                </a:cubicBezTo>
                <a:close/>
              </a:path>
            </a:pathLst>
          </a:custGeom>
          <a:solidFill>
            <a:srgbClr val="A95C48"/>
          </a:solidFill>
          <a:ln/>
        </p:spPr>
      </p:sp>
      <p:sp>
        <p:nvSpPr>
          <p:cNvPr id="27" name="Text 25"/>
          <p:cNvSpPr/>
          <p:nvPr/>
        </p:nvSpPr>
        <p:spPr>
          <a:xfrm>
            <a:off x="5676361" y="2676714"/>
            <a:ext cx="500805" cy="414459"/>
          </a:xfrm>
          <a:prstGeom prst="rect">
            <a:avLst/>
          </a:prstGeom>
          <a:noFill/>
          <a:ln/>
        </p:spPr>
        <p:txBody>
          <a:bodyPr wrap="square" lIns="0" tIns="0" rIns="0" bIns="0" rtlCol="0" anchor="ctr"/>
          <a:lstStyle/>
          <a:p>
            <a:pPr algn="ctr">
              <a:lnSpc>
                <a:spcPct val="120000"/>
              </a:lnSpc>
            </a:pPr>
            <a:r>
              <a:rPr lang="en-US" sz="1360" b="1" dirty="0">
                <a:solidFill>
                  <a:srgbClr val="FFFFFF"/>
                </a:solidFill>
                <a:latin typeface="Liter" pitchFamily="34" charset="0"/>
                <a:ea typeface="Liter" pitchFamily="34" charset="-122"/>
                <a:cs typeface="Liter" pitchFamily="34" charset="-120"/>
              </a:rPr>
              <a:t>2</a:t>
            </a:r>
            <a:endParaRPr lang="en-US" sz="1600" dirty="0"/>
          </a:p>
        </p:txBody>
      </p:sp>
      <p:sp>
        <p:nvSpPr>
          <p:cNvPr id="28" name="Text 26"/>
          <p:cNvSpPr/>
          <p:nvPr/>
        </p:nvSpPr>
        <p:spPr>
          <a:xfrm>
            <a:off x="6272145" y="2676714"/>
            <a:ext cx="3246595" cy="241768"/>
          </a:xfrm>
          <a:prstGeom prst="rect">
            <a:avLst/>
          </a:prstGeom>
          <a:noFill/>
          <a:ln/>
        </p:spPr>
        <p:txBody>
          <a:bodyPr wrap="square" lIns="0" tIns="0" rIns="0" bIns="0" rtlCol="0" anchor="ctr"/>
          <a:lstStyle/>
          <a:p>
            <a:pPr>
              <a:lnSpc>
                <a:spcPct val="130000"/>
              </a:lnSpc>
            </a:pPr>
            <a:r>
              <a:rPr lang="en-US" sz="1224" b="1" dirty="0">
                <a:solidFill>
                  <a:srgbClr val="3D352E"/>
                </a:solidFill>
                <a:latin typeface="Liter" pitchFamily="34" charset="0"/>
                <a:ea typeface="Liter" pitchFamily="34" charset="-122"/>
                <a:cs typeface="Liter" pitchFamily="34" charset="-120"/>
              </a:rPr>
              <a:t>Pesan (Message)</a:t>
            </a:r>
            <a:endParaRPr lang="en-US" sz="1600" dirty="0"/>
          </a:p>
        </p:txBody>
      </p:sp>
      <p:sp>
        <p:nvSpPr>
          <p:cNvPr id="29" name="Text 27"/>
          <p:cNvSpPr/>
          <p:nvPr/>
        </p:nvSpPr>
        <p:spPr>
          <a:xfrm>
            <a:off x="6272145" y="2953020"/>
            <a:ext cx="3237960" cy="207229"/>
          </a:xfrm>
          <a:prstGeom prst="rect">
            <a:avLst/>
          </a:prstGeom>
          <a:noFill/>
          <a:ln/>
        </p:spPr>
        <p:txBody>
          <a:bodyPr wrap="square" lIns="0" tIns="0" rIns="0" bIns="0" rtlCol="0" anchor="ctr"/>
          <a:lstStyle/>
          <a:p>
            <a:pPr>
              <a:lnSpc>
                <a:spcPct val="130000"/>
              </a:lnSpc>
            </a:pPr>
            <a:r>
              <a:rPr lang="en-US" sz="1088" dirty="0">
                <a:solidFill>
                  <a:srgbClr val="3D352E">
                    <a:alpha val="70000"/>
                  </a:srgbClr>
                </a:solidFill>
                <a:latin typeface="Liter" pitchFamily="34" charset="0"/>
                <a:ea typeface="Liter" pitchFamily="34" charset="-122"/>
                <a:cs typeface="Liter" pitchFamily="34" charset="-120"/>
              </a:rPr>
              <a:t>Informasi, ide, atau perasaan yang ingin disampaikan</a:t>
            </a:r>
            <a:endParaRPr lang="en-US" sz="1600" dirty="0"/>
          </a:p>
        </p:txBody>
      </p:sp>
      <p:sp>
        <p:nvSpPr>
          <p:cNvPr id="30" name="Shape 28"/>
          <p:cNvSpPr/>
          <p:nvPr/>
        </p:nvSpPr>
        <p:spPr>
          <a:xfrm>
            <a:off x="5650457" y="3298402"/>
            <a:ext cx="6018289" cy="621688"/>
          </a:xfrm>
          <a:custGeom>
            <a:avLst/>
            <a:gdLst/>
            <a:ahLst/>
            <a:cxnLst/>
            <a:rect l="l" t="t" r="r" b="b"/>
            <a:pathLst>
              <a:path w="6018289" h="621688">
                <a:moveTo>
                  <a:pt x="69076" y="0"/>
                </a:moveTo>
                <a:lnTo>
                  <a:pt x="5949213" y="0"/>
                </a:lnTo>
                <a:cubicBezTo>
                  <a:pt x="5987363" y="0"/>
                  <a:pt x="6018289" y="30926"/>
                  <a:pt x="6018289" y="69076"/>
                </a:cubicBezTo>
                <a:lnTo>
                  <a:pt x="6018289" y="552613"/>
                </a:lnTo>
                <a:cubicBezTo>
                  <a:pt x="6018289" y="590762"/>
                  <a:pt x="5987363" y="621688"/>
                  <a:pt x="5949213" y="621688"/>
                </a:cubicBezTo>
                <a:lnTo>
                  <a:pt x="69076" y="621688"/>
                </a:lnTo>
                <a:cubicBezTo>
                  <a:pt x="30952" y="621688"/>
                  <a:pt x="0" y="590737"/>
                  <a:pt x="0" y="552613"/>
                </a:cubicBezTo>
                <a:lnTo>
                  <a:pt x="0" y="69076"/>
                </a:lnTo>
                <a:cubicBezTo>
                  <a:pt x="0" y="30952"/>
                  <a:pt x="30952" y="0"/>
                  <a:pt x="69076" y="0"/>
                </a:cubicBezTo>
                <a:close/>
              </a:path>
            </a:pathLst>
          </a:custGeom>
          <a:solidFill>
            <a:srgbClr val="F8F6F2"/>
          </a:solidFill>
          <a:ln/>
        </p:spPr>
      </p:sp>
      <p:sp>
        <p:nvSpPr>
          <p:cNvPr id="31" name="Shape 29"/>
          <p:cNvSpPr/>
          <p:nvPr/>
        </p:nvSpPr>
        <p:spPr>
          <a:xfrm>
            <a:off x="5719533" y="3367479"/>
            <a:ext cx="414459" cy="414459"/>
          </a:xfrm>
          <a:custGeom>
            <a:avLst/>
            <a:gdLst/>
            <a:ahLst/>
            <a:cxnLst/>
            <a:rect l="l" t="t" r="r" b="b"/>
            <a:pathLst>
              <a:path w="414459" h="414459">
                <a:moveTo>
                  <a:pt x="207229" y="0"/>
                </a:moveTo>
                <a:lnTo>
                  <a:pt x="207229" y="0"/>
                </a:lnTo>
                <a:cubicBezTo>
                  <a:pt x="321603" y="0"/>
                  <a:pt x="414459" y="92856"/>
                  <a:pt x="414459" y="207229"/>
                </a:cubicBezTo>
                <a:lnTo>
                  <a:pt x="414459" y="207229"/>
                </a:lnTo>
                <a:cubicBezTo>
                  <a:pt x="414459" y="321603"/>
                  <a:pt x="321603" y="414459"/>
                  <a:pt x="207229" y="414459"/>
                </a:cubicBezTo>
                <a:lnTo>
                  <a:pt x="207229" y="414459"/>
                </a:lnTo>
                <a:cubicBezTo>
                  <a:pt x="92856" y="414459"/>
                  <a:pt x="0" y="321603"/>
                  <a:pt x="0" y="207229"/>
                </a:cubicBezTo>
                <a:lnTo>
                  <a:pt x="0" y="207229"/>
                </a:lnTo>
                <a:cubicBezTo>
                  <a:pt x="0" y="92856"/>
                  <a:pt x="92856" y="0"/>
                  <a:pt x="207229" y="0"/>
                </a:cubicBezTo>
                <a:close/>
              </a:path>
            </a:pathLst>
          </a:custGeom>
          <a:solidFill>
            <a:srgbClr val="5E6D55"/>
          </a:solidFill>
          <a:ln/>
        </p:spPr>
      </p:sp>
      <p:sp>
        <p:nvSpPr>
          <p:cNvPr id="32" name="Text 30"/>
          <p:cNvSpPr/>
          <p:nvPr/>
        </p:nvSpPr>
        <p:spPr>
          <a:xfrm>
            <a:off x="5676361" y="3367479"/>
            <a:ext cx="500805" cy="414459"/>
          </a:xfrm>
          <a:prstGeom prst="rect">
            <a:avLst/>
          </a:prstGeom>
          <a:noFill/>
          <a:ln/>
        </p:spPr>
        <p:txBody>
          <a:bodyPr wrap="square" lIns="0" tIns="0" rIns="0" bIns="0" rtlCol="0" anchor="ctr"/>
          <a:lstStyle/>
          <a:p>
            <a:pPr algn="ctr">
              <a:lnSpc>
                <a:spcPct val="120000"/>
              </a:lnSpc>
            </a:pPr>
            <a:r>
              <a:rPr lang="en-US" sz="1360" b="1" dirty="0">
                <a:solidFill>
                  <a:srgbClr val="FFFFFF"/>
                </a:solidFill>
                <a:latin typeface="Liter" pitchFamily="34" charset="0"/>
                <a:ea typeface="Liter" pitchFamily="34" charset="-122"/>
                <a:cs typeface="Liter" pitchFamily="34" charset="-120"/>
              </a:rPr>
              <a:t>3</a:t>
            </a:r>
            <a:endParaRPr lang="en-US" sz="1600" dirty="0"/>
          </a:p>
        </p:txBody>
      </p:sp>
      <p:sp>
        <p:nvSpPr>
          <p:cNvPr id="33" name="Text 31"/>
          <p:cNvSpPr/>
          <p:nvPr/>
        </p:nvSpPr>
        <p:spPr>
          <a:xfrm>
            <a:off x="6272145" y="3367479"/>
            <a:ext cx="3160249" cy="241768"/>
          </a:xfrm>
          <a:prstGeom prst="rect">
            <a:avLst/>
          </a:prstGeom>
          <a:noFill/>
          <a:ln/>
        </p:spPr>
        <p:txBody>
          <a:bodyPr wrap="square" lIns="0" tIns="0" rIns="0" bIns="0" rtlCol="0" anchor="ctr"/>
          <a:lstStyle/>
          <a:p>
            <a:pPr>
              <a:lnSpc>
                <a:spcPct val="130000"/>
              </a:lnSpc>
            </a:pPr>
            <a:r>
              <a:rPr lang="en-US" sz="1224" b="1" dirty="0">
                <a:solidFill>
                  <a:srgbClr val="3D352E"/>
                </a:solidFill>
                <a:latin typeface="Liter" pitchFamily="34" charset="0"/>
                <a:ea typeface="Liter" pitchFamily="34" charset="-122"/>
                <a:cs typeface="Liter" pitchFamily="34" charset="-120"/>
              </a:rPr>
              <a:t>Saluran (Channel)</a:t>
            </a:r>
            <a:endParaRPr lang="en-US" sz="1600" dirty="0"/>
          </a:p>
        </p:txBody>
      </p:sp>
      <p:sp>
        <p:nvSpPr>
          <p:cNvPr id="34" name="Text 32"/>
          <p:cNvSpPr/>
          <p:nvPr/>
        </p:nvSpPr>
        <p:spPr>
          <a:xfrm>
            <a:off x="6272145" y="3643785"/>
            <a:ext cx="3151615" cy="207229"/>
          </a:xfrm>
          <a:prstGeom prst="rect">
            <a:avLst/>
          </a:prstGeom>
          <a:noFill/>
          <a:ln/>
        </p:spPr>
        <p:txBody>
          <a:bodyPr wrap="square" lIns="0" tIns="0" rIns="0" bIns="0" rtlCol="0" anchor="ctr"/>
          <a:lstStyle/>
          <a:p>
            <a:pPr>
              <a:lnSpc>
                <a:spcPct val="130000"/>
              </a:lnSpc>
            </a:pPr>
            <a:r>
              <a:rPr lang="en-US" sz="1088" dirty="0">
                <a:solidFill>
                  <a:srgbClr val="3D352E">
                    <a:alpha val="70000"/>
                  </a:srgbClr>
                </a:solidFill>
                <a:latin typeface="Liter" pitchFamily="34" charset="0"/>
                <a:ea typeface="Liter" pitchFamily="34" charset="-122"/>
                <a:cs typeface="Liter" pitchFamily="34" charset="-120"/>
              </a:rPr>
              <a:t>Media yang digunakan untuk menyampaikan pesan</a:t>
            </a:r>
            <a:endParaRPr lang="en-US" sz="1600" dirty="0"/>
          </a:p>
        </p:txBody>
      </p:sp>
      <p:sp>
        <p:nvSpPr>
          <p:cNvPr id="35" name="Shape 33"/>
          <p:cNvSpPr/>
          <p:nvPr/>
        </p:nvSpPr>
        <p:spPr>
          <a:xfrm>
            <a:off x="5650457" y="3989167"/>
            <a:ext cx="6018289" cy="621688"/>
          </a:xfrm>
          <a:custGeom>
            <a:avLst/>
            <a:gdLst/>
            <a:ahLst/>
            <a:cxnLst/>
            <a:rect l="l" t="t" r="r" b="b"/>
            <a:pathLst>
              <a:path w="6018289" h="621688">
                <a:moveTo>
                  <a:pt x="69076" y="0"/>
                </a:moveTo>
                <a:lnTo>
                  <a:pt x="5949213" y="0"/>
                </a:lnTo>
                <a:cubicBezTo>
                  <a:pt x="5987363" y="0"/>
                  <a:pt x="6018289" y="30926"/>
                  <a:pt x="6018289" y="69076"/>
                </a:cubicBezTo>
                <a:lnTo>
                  <a:pt x="6018289" y="552613"/>
                </a:lnTo>
                <a:cubicBezTo>
                  <a:pt x="6018289" y="590762"/>
                  <a:pt x="5987363" y="621688"/>
                  <a:pt x="5949213" y="621688"/>
                </a:cubicBezTo>
                <a:lnTo>
                  <a:pt x="69076" y="621688"/>
                </a:lnTo>
                <a:cubicBezTo>
                  <a:pt x="30952" y="621688"/>
                  <a:pt x="0" y="590737"/>
                  <a:pt x="0" y="552613"/>
                </a:cubicBezTo>
                <a:lnTo>
                  <a:pt x="0" y="69076"/>
                </a:lnTo>
                <a:cubicBezTo>
                  <a:pt x="0" y="30952"/>
                  <a:pt x="30952" y="0"/>
                  <a:pt x="69076" y="0"/>
                </a:cubicBezTo>
                <a:close/>
              </a:path>
            </a:pathLst>
          </a:custGeom>
          <a:solidFill>
            <a:srgbClr val="F8F6F2"/>
          </a:solidFill>
          <a:ln/>
        </p:spPr>
      </p:sp>
      <p:sp>
        <p:nvSpPr>
          <p:cNvPr id="36" name="Shape 34"/>
          <p:cNvSpPr/>
          <p:nvPr/>
        </p:nvSpPr>
        <p:spPr>
          <a:xfrm>
            <a:off x="5719533" y="4058244"/>
            <a:ext cx="414459" cy="414459"/>
          </a:xfrm>
          <a:custGeom>
            <a:avLst/>
            <a:gdLst/>
            <a:ahLst/>
            <a:cxnLst/>
            <a:rect l="l" t="t" r="r" b="b"/>
            <a:pathLst>
              <a:path w="414459" h="414459">
                <a:moveTo>
                  <a:pt x="207229" y="0"/>
                </a:moveTo>
                <a:lnTo>
                  <a:pt x="207229" y="0"/>
                </a:lnTo>
                <a:cubicBezTo>
                  <a:pt x="321603" y="0"/>
                  <a:pt x="414459" y="92856"/>
                  <a:pt x="414459" y="207229"/>
                </a:cubicBezTo>
                <a:lnTo>
                  <a:pt x="414459" y="207229"/>
                </a:lnTo>
                <a:cubicBezTo>
                  <a:pt x="414459" y="321603"/>
                  <a:pt x="321603" y="414459"/>
                  <a:pt x="207229" y="414459"/>
                </a:cubicBezTo>
                <a:lnTo>
                  <a:pt x="207229" y="414459"/>
                </a:lnTo>
                <a:cubicBezTo>
                  <a:pt x="92856" y="414459"/>
                  <a:pt x="0" y="321603"/>
                  <a:pt x="0" y="207229"/>
                </a:cubicBezTo>
                <a:lnTo>
                  <a:pt x="0" y="207229"/>
                </a:lnTo>
                <a:cubicBezTo>
                  <a:pt x="0" y="92856"/>
                  <a:pt x="92856" y="0"/>
                  <a:pt x="207229" y="0"/>
                </a:cubicBezTo>
                <a:close/>
              </a:path>
            </a:pathLst>
          </a:custGeom>
          <a:solidFill>
            <a:srgbClr val="5E6D55"/>
          </a:solidFill>
          <a:ln/>
        </p:spPr>
      </p:sp>
      <p:sp>
        <p:nvSpPr>
          <p:cNvPr id="37" name="Text 35"/>
          <p:cNvSpPr/>
          <p:nvPr/>
        </p:nvSpPr>
        <p:spPr>
          <a:xfrm>
            <a:off x="5676361" y="4058244"/>
            <a:ext cx="500805" cy="414459"/>
          </a:xfrm>
          <a:prstGeom prst="rect">
            <a:avLst/>
          </a:prstGeom>
          <a:noFill/>
          <a:ln/>
        </p:spPr>
        <p:txBody>
          <a:bodyPr wrap="square" lIns="0" tIns="0" rIns="0" bIns="0" rtlCol="0" anchor="ctr"/>
          <a:lstStyle/>
          <a:p>
            <a:pPr algn="ctr">
              <a:lnSpc>
                <a:spcPct val="120000"/>
              </a:lnSpc>
            </a:pPr>
            <a:r>
              <a:rPr lang="en-US" sz="1360" b="1" dirty="0">
                <a:solidFill>
                  <a:srgbClr val="FFFFFF"/>
                </a:solidFill>
                <a:latin typeface="Liter" pitchFamily="34" charset="0"/>
                <a:ea typeface="Liter" pitchFamily="34" charset="-122"/>
                <a:cs typeface="Liter" pitchFamily="34" charset="-120"/>
              </a:rPr>
              <a:t>4</a:t>
            </a:r>
            <a:endParaRPr lang="en-US" sz="1600" dirty="0"/>
          </a:p>
        </p:txBody>
      </p:sp>
      <p:sp>
        <p:nvSpPr>
          <p:cNvPr id="38" name="Text 36"/>
          <p:cNvSpPr/>
          <p:nvPr/>
        </p:nvSpPr>
        <p:spPr>
          <a:xfrm>
            <a:off x="6272145" y="4058244"/>
            <a:ext cx="3307037" cy="241768"/>
          </a:xfrm>
          <a:prstGeom prst="rect">
            <a:avLst/>
          </a:prstGeom>
          <a:noFill/>
          <a:ln/>
        </p:spPr>
        <p:txBody>
          <a:bodyPr wrap="square" lIns="0" tIns="0" rIns="0" bIns="0" rtlCol="0" anchor="ctr"/>
          <a:lstStyle/>
          <a:p>
            <a:pPr>
              <a:lnSpc>
                <a:spcPct val="130000"/>
              </a:lnSpc>
            </a:pPr>
            <a:r>
              <a:rPr lang="en-US" sz="1224" b="1" dirty="0">
                <a:solidFill>
                  <a:srgbClr val="3D352E"/>
                </a:solidFill>
                <a:latin typeface="Liter" pitchFamily="34" charset="0"/>
                <a:ea typeface="Liter" pitchFamily="34" charset="-122"/>
                <a:cs typeface="Liter" pitchFamily="34" charset="-120"/>
              </a:rPr>
              <a:t>Penerima (Receiver)</a:t>
            </a:r>
            <a:endParaRPr lang="en-US" sz="1600" dirty="0"/>
          </a:p>
        </p:txBody>
      </p:sp>
      <p:sp>
        <p:nvSpPr>
          <p:cNvPr id="39" name="Text 37"/>
          <p:cNvSpPr/>
          <p:nvPr/>
        </p:nvSpPr>
        <p:spPr>
          <a:xfrm>
            <a:off x="6272145" y="4334550"/>
            <a:ext cx="3298402" cy="207229"/>
          </a:xfrm>
          <a:prstGeom prst="rect">
            <a:avLst/>
          </a:prstGeom>
          <a:noFill/>
          <a:ln/>
        </p:spPr>
        <p:txBody>
          <a:bodyPr wrap="square" lIns="0" tIns="0" rIns="0" bIns="0" rtlCol="0" anchor="ctr"/>
          <a:lstStyle/>
          <a:p>
            <a:pPr>
              <a:lnSpc>
                <a:spcPct val="130000"/>
              </a:lnSpc>
            </a:pPr>
            <a:r>
              <a:rPr lang="en-US" sz="1088" dirty="0">
                <a:solidFill>
                  <a:srgbClr val="3D352E">
                    <a:alpha val="70000"/>
                  </a:srgbClr>
                </a:solidFill>
                <a:latin typeface="Liter" pitchFamily="34" charset="0"/>
                <a:ea typeface="Liter" pitchFamily="34" charset="-122"/>
                <a:cs typeface="Liter" pitchFamily="34" charset="-120"/>
              </a:rPr>
              <a:t>Pihak yang menerima dan menginterpretasikan pesan</a:t>
            </a:r>
            <a:endParaRPr lang="en-US" sz="1600" dirty="0"/>
          </a:p>
        </p:txBody>
      </p:sp>
      <p:sp>
        <p:nvSpPr>
          <p:cNvPr id="40" name="Shape 38"/>
          <p:cNvSpPr/>
          <p:nvPr/>
        </p:nvSpPr>
        <p:spPr>
          <a:xfrm>
            <a:off x="5650457" y="4679932"/>
            <a:ext cx="6018289" cy="621688"/>
          </a:xfrm>
          <a:custGeom>
            <a:avLst/>
            <a:gdLst/>
            <a:ahLst/>
            <a:cxnLst/>
            <a:rect l="l" t="t" r="r" b="b"/>
            <a:pathLst>
              <a:path w="6018289" h="621688">
                <a:moveTo>
                  <a:pt x="69076" y="0"/>
                </a:moveTo>
                <a:lnTo>
                  <a:pt x="5949213" y="0"/>
                </a:lnTo>
                <a:cubicBezTo>
                  <a:pt x="5987363" y="0"/>
                  <a:pt x="6018289" y="30926"/>
                  <a:pt x="6018289" y="69076"/>
                </a:cubicBezTo>
                <a:lnTo>
                  <a:pt x="6018289" y="552613"/>
                </a:lnTo>
                <a:cubicBezTo>
                  <a:pt x="6018289" y="590762"/>
                  <a:pt x="5987363" y="621688"/>
                  <a:pt x="5949213" y="621688"/>
                </a:cubicBezTo>
                <a:lnTo>
                  <a:pt x="69076" y="621688"/>
                </a:lnTo>
                <a:cubicBezTo>
                  <a:pt x="30952" y="621688"/>
                  <a:pt x="0" y="590737"/>
                  <a:pt x="0" y="552613"/>
                </a:cubicBezTo>
                <a:lnTo>
                  <a:pt x="0" y="69076"/>
                </a:lnTo>
                <a:cubicBezTo>
                  <a:pt x="0" y="30952"/>
                  <a:pt x="30952" y="0"/>
                  <a:pt x="69076" y="0"/>
                </a:cubicBezTo>
                <a:close/>
              </a:path>
            </a:pathLst>
          </a:custGeom>
          <a:solidFill>
            <a:srgbClr val="F8F6F2"/>
          </a:solidFill>
          <a:ln/>
        </p:spPr>
      </p:sp>
      <p:sp>
        <p:nvSpPr>
          <p:cNvPr id="41" name="Shape 39"/>
          <p:cNvSpPr/>
          <p:nvPr/>
        </p:nvSpPr>
        <p:spPr>
          <a:xfrm>
            <a:off x="5719533" y="4749008"/>
            <a:ext cx="414459" cy="414459"/>
          </a:xfrm>
          <a:custGeom>
            <a:avLst/>
            <a:gdLst/>
            <a:ahLst/>
            <a:cxnLst/>
            <a:rect l="l" t="t" r="r" b="b"/>
            <a:pathLst>
              <a:path w="414459" h="414459">
                <a:moveTo>
                  <a:pt x="207229" y="0"/>
                </a:moveTo>
                <a:lnTo>
                  <a:pt x="207229" y="0"/>
                </a:lnTo>
                <a:cubicBezTo>
                  <a:pt x="321603" y="0"/>
                  <a:pt x="414459" y="92856"/>
                  <a:pt x="414459" y="207229"/>
                </a:cubicBezTo>
                <a:lnTo>
                  <a:pt x="414459" y="207229"/>
                </a:lnTo>
                <a:cubicBezTo>
                  <a:pt x="414459" y="321603"/>
                  <a:pt x="321603" y="414459"/>
                  <a:pt x="207229" y="414459"/>
                </a:cubicBezTo>
                <a:lnTo>
                  <a:pt x="207229" y="414459"/>
                </a:lnTo>
                <a:cubicBezTo>
                  <a:pt x="92856" y="414459"/>
                  <a:pt x="0" y="321603"/>
                  <a:pt x="0" y="207229"/>
                </a:cubicBezTo>
                <a:lnTo>
                  <a:pt x="0" y="207229"/>
                </a:lnTo>
                <a:cubicBezTo>
                  <a:pt x="0" y="92856"/>
                  <a:pt x="92856" y="0"/>
                  <a:pt x="207229" y="0"/>
                </a:cubicBezTo>
                <a:close/>
              </a:path>
            </a:pathLst>
          </a:custGeom>
          <a:solidFill>
            <a:srgbClr val="D1B399"/>
          </a:solidFill>
          <a:ln/>
        </p:spPr>
      </p:sp>
      <p:sp>
        <p:nvSpPr>
          <p:cNvPr id="42" name="Text 40"/>
          <p:cNvSpPr/>
          <p:nvPr/>
        </p:nvSpPr>
        <p:spPr>
          <a:xfrm>
            <a:off x="5676361" y="4749008"/>
            <a:ext cx="500805" cy="414459"/>
          </a:xfrm>
          <a:prstGeom prst="rect">
            <a:avLst/>
          </a:prstGeom>
          <a:noFill/>
          <a:ln/>
        </p:spPr>
        <p:txBody>
          <a:bodyPr wrap="square" lIns="0" tIns="0" rIns="0" bIns="0" rtlCol="0" anchor="ctr"/>
          <a:lstStyle/>
          <a:p>
            <a:pPr algn="ctr">
              <a:lnSpc>
                <a:spcPct val="120000"/>
              </a:lnSpc>
            </a:pPr>
            <a:r>
              <a:rPr lang="en-US" sz="1360" b="1" dirty="0">
                <a:solidFill>
                  <a:srgbClr val="FFFFFF"/>
                </a:solidFill>
                <a:latin typeface="Liter" pitchFamily="34" charset="0"/>
                <a:ea typeface="Liter" pitchFamily="34" charset="-122"/>
                <a:cs typeface="Liter" pitchFamily="34" charset="-120"/>
              </a:rPr>
              <a:t>5</a:t>
            </a:r>
            <a:endParaRPr lang="en-US" sz="1600" dirty="0"/>
          </a:p>
        </p:txBody>
      </p:sp>
      <p:sp>
        <p:nvSpPr>
          <p:cNvPr id="43" name="Text 41"/>
          <p:cNvSpPr/>
          <p:nvPr/>
        </p:nvSpPr>
        <p:spPr>
          <a:xfrm>
            <a:off x="6272145" y="4749008"/>
            <a:ext cx="3514266" cy="241768"/>
          </a:xfrm>
          <a:prstGeom prst="rect">
            <a:avLst/>
          </a:prstGeom>
          <a:noFill/>
          <a:ln/>
        </p:spPr>
        <p:txBody>
          <a:bodyPr wrap="square" lIns="0" tIns="0" rIns="0" bIns="0" rtlCol="0" anchor="ctr"/>
          <a:lstStyle/>
          <a:p>
            <a:pPr>
              <a:lnSpc>
                <a:spcPct val="130000"/>
              </a:lnSpc>
            </a:pPr>
            <a:r>
              <a:rPr lang="en-US" sz="1224" b="1" dirty="0">
                <a:solidFill>
                  <a:srgbClr val="3D352E"/>
                </a:solidFill>
                <a:latin typeface="Liter" pitchFamily="34" charset="0"/>
                <a:ea typeface="Liter" pitchFamily="34" charset="-122"/>
                <a:cs typeface="Liter" pitchFamily="34" charset="-120"/>
              </a:rPr>
              <a:t>Umpan Balik (Feedback)</a:t>
            </a:r>
            <a:endParaRPr lang="en-US" sz="1600" dirty="0"/>
          </a:p>
        </p:txBody>
      </p:sp>
      <p:sp>
        <p:nvSpPr>
          <p:cNvPr id="44" name="Text 42"/>
          <p:cNvSpPr/>
          <p:nvPr/>
        </p:nvSpPr>
        <p:spPr>
          <a:xfrm>
            <a:off x="6272145" y="5025314"/>
            <a:ext cx="3505632" cy="207229"/>
          </a:xfrm>
          <a:prstGeom prst="rect">
            <a:avLst/>
          </a:prstGeom>
          <a:noFill/>
          <a:ln/>
        </p:spPr>
        <p:txBody>
          <a:bodyPr wrap="square" lIns="0" tIns="0" rIns="0" bIns="0" rtlCol="0" anchor="ctr"/>
          <a:lstStyle/>
          <a:p>
            <a:pPr>
              <a:lnSpc>
                <a:spcPct val="130000"/>
              </a:lnSpc>
            </a:pPr>
            <a:r>
              <a:rPr lang="en-US" sz="1088" dirty="0">
                <a:solidFill>
                  <a:srgbClr val="3D352E">
                    <a:alpha val="70000"/>
                  </a:srgbClr>
                </a:solidFill>
                <a:latin typeface="Liter" pitchFamily="34" charset="0"/>
                <a:ea typeface="Liter" pitchFamily="34" charset="-122"/>
                <a:cs typeface="Liter" pitchFamily="34" charset="-120"/>
              </a:rPr>
              <a:t>Respons dari penerima yang mengonfirmasi pemahaman</a:t>
            </a:r>
            <a:endParaRPr lang="en-US" sz="1600" dirty="0"/>
          </a:p>
        </p:txBody>
      </p:sp>
      <p:sp>
        <p:nvSpPr>
          <p:cNvPr id="45" name="Shape 43"/>
          <p:cNvSpPr/>
          <p:nvPr/>
        </p:nvSpPr>
        <p:spPr>
          <a:xfrm>
            <a:off x="5650457" y="5370697"/>
            <a:ext cx="6018289" cy="621688"/>
          </a:xfrm>
          <a:custGeom>
            <a:avLst/>
            <a:gdLst/>
            <a:ahLst/>
            <a:cxnLst/>
            <a:rect l="l" t="t" r="r" b="b"/>
            <a:pathLst>
              <a:path w="6018289" h="621688">
                <a:moveTo>
                  <a:pt x="69076" y="0"/>
                </a:moveTo>
                <a:lnTo>
                  <a:pt x="5949213" y="0"/>
                </a:lnTo>
                <a:cubicBezTo>
                  <a:pt x="5987363" y="0"/>
                  <a:pt x="6018289" y="30926"/>
                  <a:pt x="6018289" y="69076"/>
                </a:cubicBezTo>
                <a:lnTo>
                  <a:pt x="6018289" y="552613"/>
                </a:lnTo>
                <a:cubicBezTo>
                  <a:pt x="6018289" y="590762"/>
                  <a:pt x="5987363" y="621688"/>
                  <a:pt x="5949213" y="621688"/>
                </a:cubicBezTo>
                <a:lnTo>
                  <a:pt x="69076" y="621688"/>
                </a:lnTo>
                <a:cubicBezTo>
                  <a:pt x="30952" y="621688"/>
                  <a:pt x="0" y="590737"/>
                  <a:pt x="0" y="552613"/>
                </a:cubicBezTo>
                <a:lnTo>
                  <a:pt x="0" y="69076"/>
                </a:lnTo>
                <a:cubicBezTo>
                  <a:pt x="0" y="30952"/>
                  <a:pt x="30952" y="0"/>
                  <a:pt x="69076" y="0"/>
                </a:cubicBezTo>
                <a:close/>
              </a:path>
            </a:pathLst>
          </a:custGeom>
          <a:solidFill>
            <a:srgbClr val="F8F6F2"/>
          </a:solidFill>
          <a:ln/>
        </p:spPr>
      </p:sp>
      <p:sp>
        <p:nvSpPr>
          <p:cNvPr id="46" name="Shape 44"/>
          <p:cNvSpPr/>
          <p:nvPr/>
        </p:nvSpPr>
        <p:spPr>
          <a:xfrm>
            <a:off x="5719533" y="5439773"/>
            <a:ext cx="414459" cy="414459"/>
          </a:xfrm>
          <a:custGeom>
            <a:avLst/>
            <a:gdLst/>
            <a:ahLst/>
            <a:cxnLst/>
            <a:rect l="l" t="t" r="r" b="b"/>
            <a:pathLst>
              <a:path w="414459" h="414459">
                <a:moveTo>
                  <a:pt x="207229" y="0"/>
                </a:moveTo>
                <a:lnTo>
                  <a:pt x="207229" y="0"/>
                </a:lnTo>
                <a:cubicBezTo>
                  <a:pt x="321603" y="0"/>
                  <a:pt x="414459" y="92856"/>
                  <a:pt x="414459" y="207229"/>
                </a:cubicBezTo>
                <a:lnTo>
                  <a:pt x="414459" y="207229"/>
                </a:lnTo>
                <a:cubicBezTo>
                  <a:pt x="414459" y="321603"/>
                  <a:pt x="321603" y="414459"/>
                  <a:pt x="207229" y="414459"/>
                </a:cubicBezTo>
                <a:lnTo>
                  <a:pt x="207229" y="414459"/>
                </a:lnTo>
                <a:cubicBezTo>
                  <a:pt x="92856" y="414459"/>
                  <a:pt x="0" y="321603"/>
                  <a:pt x="0" y="207229"/>
                </a:cubicBezTo>
                <a:lnTo>
                  <a:pt x="0" y="207229"/>
                </a:lnTo>
                <a:cubicBezTo>
                  <a:pt x="0" y="92856"/>
                  <a:pt x="92856" y="0"/>
                  <a:pt x="207229" y="0"/>
                </a:cubicBezTo>
                <a:close/>
              </a:path>
            </a:pathLst>
          </a:custGeom>
          <a:solidFill>
            <a:srgbClr val="D1B399"/>
          </a:solidFill>
          <a:ln/>
        </p:spPr>
      </p:sp>
      <p:sp>
        <p:nvSpPr>
          <p:cNvPr id="47" name="Text 45"/>
          <p:cNvSpPr/>
          <p:nvPr/>
        </p:nvSpPr>
        <p:spPr>
          <a:xfrm>
            <a:off x="5676361" y="5439773"/>
            <a:ext cx="500805" cy="414459"/>
          </a:xfrm>
          <a:prstGeom prst="rect">
            <a:avLst/>
          </a:prstGeom>
          <a:noFill/>
          <a:ln/>
        </p:spPr>
        <p:txBody>
          <a:bodyPr wrap="square" lIns="0" tIns="0" rIns="0" bIns="0" rtlCol="0" anchor="ctr"/>
          <a:lstStyle/>
          <a:p>
            <a:pPr algn="ctr">
              <a:lnSpc>
                <a:spcPct val="120000"/>
              </a:lnSpc>
            </a:pPr>
            <a:r>
              <a:rPr lang="en-US" sz="1360" b="1" dirty="0">
                <a:solidFill>
                  <a:srgbClr val="FFFFFF"/>
                </a:solidFill>
                <a:latin typeface="Liter" pitchFamily="34" charset="0"/>
                <a:ea typeface="Liter" pitchFamily="34" charset="-122"/>
                <a:cs typeface="Liter" pitchFamily="34" charset="-120"/>
              </a:rPr>
              <a:t>6</a:t>
            </a:r>
            <a:endParaRPr lang="en-US" sz="1600" dirty="0"/>
          </a:p>
        </p:txBody>
      </p:sp>
      <p:sp>
        <p:nvSpPr>
          <p:cNvPr id="48" name="Text 46"/>
          <p:cNvSpPr/>
          <p:nvPr/>
        </p:nvSpPr>
        <p:spPr>
          <a:xfrm>
            <a:off x="6272145" y="5439773"/>
            <a:ext cx="3315671" cy="241768"/>
          </a:xfrm>
          <a:prstGeom prst="rect">
            <a:avLst/>
          </a:prstGeom>
          <a:noFill/>
          <a:ln/>
        </p:spPr>
        <p:txBody>
          <a:bodyPr wrap="square" lIns="0" tIns="0" rIns="0" bIns="0" rtlCol="0" anchor="ctr"/>
          <a:lstStyle/>
          <a:p>
            <a:pPr>
              <a:lnSpc>
                <a:spcPct val="130000"/>
              </a:lnSpc>
            </a:pPr>
            <a:r>
              <a:rPr lang="en-US" sz="1224" b="1" dirty="0">
                <a:solidFill>
                  <a:srgbClr val="3D352E"/>
                </a:solidFill>
                <a:latin typeface="Liter" pitchFamily="34" charset="0"/>
                <a:ea typeface="Liter" pitchFamily="34" charset="-122"/>
                <a:cs typeface="Liter" pitchFamily="34" charset="-120"/>
              </a:rPr>
              <a:t>Gangguan (Noise)</a:t>
            </a:r>
            <a:endParaRPr lang="en-US" sz="1600" dirty="0"/>
          </a:p>
        </p:txBody>
      </p:sp>
      <p:sp>
        <p:nvSpPr>
          <p:cNvPr id="49" name="Text 47"/>
          <p:cNvSpPr/>
          <p:nvPr/>
        </p:nvSpPr>
        <p:spPr>
          <a:xfrm>
            <a:off x="6272145" y="5716079"/>
            <a:ext cx="3307037" cy="207229"/>
          </a:xfrm>
          <a:prstGeom prst="rect">
            <a:avLst/>
          </a:prstGeom>
          <a:noFill/>
          <a:ln/>
        </p:spPr>
        <p:txBody>
          <a:bodyPr wrap="square" lIns="0" tIns="0" rIns="0" bIns="0" rtlCol="0" anchor="ctr"/>
          <a:lstStyle/>
          <a:p>
            <a:pPr>
              <a:lnSpc>
                <a:spcPct val="130000"/>
              </a:lnSpc>
            </a:pPr>
            <a:r>
              <a:rPr lang="en-US" sz="1088" dirty="0">
                <a:solidFill>
                  <a:srgbClr val="3D352E">
                    <a:alpha val="70000"/>
                  </a:srgbClr>
                </a:solidFill>
                <a:latin typeface="Liter" pitchFamily="34" charset="0"/>
                <a:ea typeface="Liter" pitchFamily="34" charset="-122"/>
                <a:cs typeface="Liter" pitchFamily="34" charset="-120"/>
              </a:rPr>
              <a:t>Faktor yang mengganggu proses penyampaian pesan</a:t>
            </a:r>
            <a:endParaRPr lang="en-US" sz="1600" dirty="0"/>
          </a:p>
        </p:txBody>
      </p:sp>
      <p:sp>
        <p:nvSpPr>
          <p:cNvPr id="50" name="Shape 48"/>
          <p:cNvSpPr/>
          <p:nvPr/>
        </p:nvSpPr>
        <p:spPr>
          <a:xfrm>
            <a:off x="5650457" y="6061462"/>
            <a:ext cx="6018289" cy="621688"/>
          </a:xfrm>
          <a:custGeom>
            <a:avLst/>
            <a:gdLst/>
            <a:ahLst/>
            <a:cxnLst/>
            <a:rect l="l" t="t" r="r" b="b"/>
            <a:pathLst>
              <a:path w="6018289" h="621688">
                <a:moveTo>
                  <a:pt x="69076" y="0"/>
                </a:moveTo>
                <a:lnTo>
                  <a:pt x="5949213" y="0"/>
                </a:lnTo>
                <a:cubicBezTo>
                  <a:pt x="5987363" y="0"/>
                  <a:pt x="6018289" y="30926"/>
                  <a:pt x="6018289" y="69076"/>
                </a:cubicBezTo>
                <a:lnTo>
                  <a:pt x="6018289" y="552613"/>
                </a:lnTo>
                <a:cubicBezTo>
                  <a:pt x="6018289" y="590762"/>
                  <a:pt x="5987363" y="621688"/>
                  <a:pt x="5949213" y="621688"/>
                </a:cubicBezTo>
                <a:lnTo>
                  <a:pt x="69076" y="621688"/>
                </a:lnTo>
                <a:cubicBezTo>
                  <a:pt x="30952" y="621688"/>
                  <a:pt x="0" y="590737"/>
                  <a:pt x="0" y="552613"/>
                </a:cubicBezTo>
                <a:lnTo>
                  <a:pt x="0" y="69076"/>
                </a:lnTo>
                <a:cubicBezTo>
                  <a:pt x="0" y="30952"/>
                  <a:pt x="30952" y="0"/>
                  <a:pt x="69076" y="0"/>
                </a:cubicBezTo>
                <a:close/>
              </a:path>
            </a:pathLst>
          </a:custGeom>
          <a:solidFill>
            <a:srgbClr val="F8F6F2"/>
          </a:solidFill>
          <a:ln/>
        </p:spPr>
      </p:sp>
      <p:sp>
        <p:nvSpPr>
          <p:cNvPr id="51" name="Shape 49"/>
          <p:cNvSpPr/>
          <p:nvPr/>
        </p:nvSpPr>
        <p:spPr>
          <a:xfrm>
            <a:off x="5719533" y="6130538"/>
            <a:ext cx="414459" cy="414459"/>
          </a:xfrm>
          <a:custGeom>
            <a:avLst/>
            <a:gdLst/>
            <a:ahLst/>
            <a:cxnLst/>
            <a:rect l="l" t="t" r="r" b="b"/>
            <a:pathLst>
              <a:path w="414459" h="414459">
                <a:moveTo>
                  <a:pt x="207229" y="0"/>
                </a:moveTo>
                <a:lnTo>
                  <a:pt x="207229" y="0"/>
                </a:lnTo>
                <a:cubicBezTo>
                  <a:pt x="321603" y="0"/>
                  <a:pt x="414459" y="92856"/>
                  <a:pt x="414459" y="207229"/>
                </a:cubicBezTo>
                <a:lnTo>
                  <a:pt x="414459" y="207229"/>
                </a:lnTo>
                <a:cubicBezTo>
                  <a:pt x="414459" y="321603"/>
                  <a:pt x="321603" y="414459"/>
                  <a:pt x="207229" y="414459"/>
                </a:cubicBezTo>
                <a:lnTo>
                  <a:pt x="207229" y="414459"/>
                </a:lnTo>
                <a:cubicBezTo>
                  <a:pt x="92856" y="414459"/>
                  <a:pt x="0" y="321603"/>
                  <a:pt x="0" y="207229"/>
                </a:cubicBezTo>
                <a:lnTo>
                  <a:pt x="0" y="207229"/>
                </a:lnTo>
                <a:cubicBezTo>
                  <a:pt x="0" y="92856"/>
                  <a:pt x="92856" y="0"/>
                  <a:pt x="207229" y="0"/>
                </a:cubicBezTo>
                <a:close/>
              </a:path>
            </a:pathLst>
          </a:custGeom>
          <a:solidFill>
            <a:srgbClr val="A95C48"/>
          </a:solidFill>
          <a:ln/>
        </p:spPr>
      </p:sp>
      <p:sp>
        <p:nvSpPr>
          <p:cNvPr id="52" name="Text 50"/>
          <p:cNvSpPr/>
          <p:nvPr/>
        </p:nvSpPr>
        <p:spPr>
          <a:xfrm>
            <a:off x="5676361" y="6130538"/>
            <a:ext cx="500805" cy="414459"/>
          </a:xfrm>
          <a:prstGeom prst="rect">
            <a:avLst/>
          </a:prstGeom>
          <a:noFill/>
          <a:ln/>
        </p:spPr>
        <p:txBody>
          <a:bodyPr wrap="square" lIns="0" tIns="0" rIns="0" bIns="0" rtlCol="0" anchor="ctr"/>
          <a:lstStyle/>
          <a:p>
            <a:pPr algn="ctr">
              <a:lnSpc>
                <a:spcPct val="120000"/>
              </a:lnSpc>
            </a:pPr>
            <a:r>
              <a:rPr lang="en-US" sz="1360" b="1" dirty="0">
                <a:solidFill>
                  <a:srgbClr val="FFFFFF"/>
                </a:solidFill>
                <a:latin typeface="Liter" pitchFamily="34" charset="0"/>
                <a:ea typeface="Liter" pitchFamily="34" charset="-122"/>
                <a:cs typeface="Liter" pitchFamily="34" charset="-120"/>
              </a:rPr>
              <a:t>7</a:t>
            </a:r>
            <a:endParaRPr lang="en-US" sz="1600" dirty="0"/>
          </a:p>
        </p:txBody>
      </p:sp>
      <p:sp>
        <p:nvSpPr>
          <p:cNvPr id="53" name="Text 51"/>
          <p:cNvSpPr/>
          <p:nvPr/>
        </p:nvSpPr>
        <p:spPr>
          <a:xfrm>
            <a:off x="6272145" y="6130538"/>
            <a:ext cx="2599003" cy="241768"/>
          </a:xfrm>
          <a:prstGeom prst="rect">
            <a:avLst/>
          </a:prstGeom>
          <a:noFill/>
          <a:ln/>
        </p:spPr>
        <p:txBody>
          <a:bodyPr wrap="square" lIns="0" tIns="0" rIns="0" bIns="0" rtlCol="0" anchor="ctr"/>
          <a:lstStyle/>
          <a:p>
            <a:pPr>
              <a:lnSpc>
                <a:spcPct val="130000"/>
              </a:lnSpc>
            </a:pPr>
            <a:r>
              <a:rPr lang="en-US" sz="1224" b="1" dirty="0">
                <a:solidFill>
                  <a:srgbClr val="3D352E"/>
                </a:solidFill>
                <a:latin typeface="Liter" pitchFamily="34" charset="0"/>
                <a:ea typeface="Liter" pitchFamily="34" charset="-122"/>
                <a:cs typeface="Liter" pitchFamily="34" charset="-120"/>
              </a:rPr>
              <a:t>Efek (Effect)</a:t>
            </a:r>
            <a:endParaRPr lang="en-US" sz="1600" dirty="0"/>
          </a:p>
        </p:txBody>
      </p:sp>
      <p:sp>
        <p:nvSpPr>
          <p:cNvPr id="54" name="Text 52"/>
          <p:cNvSpPr/>
          <p:nvPr/>
        </p:nvSpPr>
        <p:spPr>
          <a:xfrm>
            <a:off x="6272145" y="6406844"/>
            <a:ext cx="2590368" cy="207229"/>
          </a:xfrm>
          <a:prstGeom prst="rect">
            <a:avLst/>
          </a:prstGeom>
          <a:noFill/>
          <a:ln/>
        </p:spPr>
        <p:txBody>
          <a:bodyPr wrap="square" lIns="0" tIns="0" rIns="0" bIns="0" rtlCol="0" anchor="ctr"/>
          <a:lstStyle/>
          <a:p>
            <a:pPr>
              <a:lnSpc>
                <a:spcPct val="130000"/>
              </a:lnSpc>
            </a:pPr>
            <a:r>
              <a:rPr lang="en-US" sz="1088" dirty="0">
                <a:solidFill>
                  <a:srgbClr val="3D352E">
                    <a:alpha val="70000"/>
                  </a:srgbClr>
                </a:solidFill>
                <a:latin typeface="Liter" pitchFamily="34" charset="0"/>
                <a:ea typeface="Liter" pitchFamily="34" charset="-122"/>
                <a:cs typeface="Liter" pitchFamily="34" charset="-120"/>
              </a:rPr>
              <a:t>Dampak atau hasil dari proses komunikasi</a:t>
            </a:r>
            <a:endParaRPr lang="en-US" sz="1600" dirty="0"/>
          </a:p>
        </p:txBody>
      </p:sp>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8F6F2"/>
        </a:solidFill>
        <a:effectLst/>
      </p:bgPr>
    </p:bg>
    <p:spTree>
      <p:nvGrpSpPr>
        <p:cNvPr id="1" name=""/>
        <p:cNvGrpSpPr/>
        <p:nvPr/>
      </p:nvGrpSpPr>
      <p:grpSpPr>
        <a:xfrm>
          <a:off x="0" y="0"/>
          <a:ext cx="0" cy="0"/>
          <a:chOff x="0" y="0"/>
          <a:chExt cx="0" cy="0"/>
        </a:xfrm>
      </p:grpSpPr>
      <p:pic>
        <p:nvPicPr>
          <p:cNvPr id="2" name="Image 0" descr="https://kimi-web-img.moonshot.cn/img/www.shutterstock.com/b78c06c043446c380c0784c24ad9b8ccafbb0c0f.jpg"/>
          <p:cNvPicPr>
            <a:picLocks noChangeAspect="1"/>
          </p:cNvPicPr>
          <p:nvPr/>
        </p:nvPicPr>
        <p:blipFill>
          <a:blip r:embed="rId3"/>
          <a:srcRect t="2087" b="2087"/>
          <a:stretch/>
        </p:blipFill>
        <p:spPr>
          <a:xfrm>
            <a:off x="0" y="0"/>
            <a:ext cx="12192000" cy="6858000"/>
          </a:xfrm>
          <a:prstGeom prst="roundRect">
            <a:avLst>
              <a:gd name="adj" fmla="val 0"/>
            </a:avLst>
          </a:prstGeom>
        </p:spPr>
      </p:pic>
      <p:sp>
        <p:nvSpPr>
          <p:cNvPr id="3" name="Shape 0"/>
          <p:cNvSpPr/>
          <p:nvPr/>
        </p:nvSpPr>
        <p:spPr>
          <a:xfrm>
            <a:off x="0" y="0"/>
            <a:ext cx="12192000" cy="6858000"/>
          </a:xfrm>
          <a:custGeom>
            <a:avLst/>
            <a:gdLst/>
            <a:ahLst/>
            <a:cxnLst/>
            <a:rect l="l" t="t" r="r" b="b"/>
            <a:pathLst>
              <a:path w="12192000" h="6858000">
                <a:moveTo>
                  <a:pt x="0" y="0"/>
                </a:moveTo>
                <a:lnTo>
                  <a:pt x="12192000" y="0"/>
                </a:lnTo>
                <a:lnTo>
                  <a:pt x="12192000" y="6858000"/>
                </a:lnTo>
                <a:lnTo>
                  <a:pt x="0" y="6858000"/>
                </a:lnTo>
                <a:lnTo>
                  <a:pt x="0" y="0"/>
                </a:lnTo>
                <a:close/>
              </a:path>
            </a:pathLst>
          </a:custGeom>
          <a:gradFill flip="none" rotWithShape="1">
            <a:gsLst>
              <a:gs pos="0">
                <a:srgbClr val="3D352E">
                  <a:alpha val="95000"/>
                </a:srgbClr>
              </a:gs>
              <a:gs pos="50000">
                <a:srgbClr val="3D352E">
                  <a:alpha val="70000"/>
                </a:srgbClr>
              </a:gs>
              <a:gs pos="100000">
                <a:srgbClr val="3D352E">
                  <a:alpha val="40000"/>
                </a:srgbClr>
              </a:gs>
            </a:gsLst>
            <a:lin ang="16200000" scaled="1"/>
          </a:gradFill>
          <a:ln/>
        </p:spPr>
      </p:sp>
      <p:sp>
        <p:nvSpPr>
          <p:cNvPr id="4" name="Shape 1"/>
          <p:cNvSpPr/>
          <p:nvPr/>
        </p:nvSpPr>
        <p:spPr>
          <a:xfrm>
            <a:off x="381000" y="2381250"/>
            <a:ext cx="1228725" cy="495300"/>
          </a:xfrm>
          <a:custGeom>
            <a:avLst/>
            <a:gdLst/>
            <a:ahLst/>
            <a:cxnLst/>
            <a:rect l="l" t="t" r="r" b="b"/>
            <a:pathLst>
              <a:path w="1228725" h="495300">
                <a:moveTo>
                  <a:pt x="0" y="0"/>
                </a:moveTo>
                <a:lnTo>
                  <a:pt x="1228725" y="0"/>
                </a:lnTo>
                <a:lnTo>
                  <a:pt x="1228725" y="495300"/>
                </a:lnTo>
                <a:lnTo>
                  <a:pt x="0" y="495300"/>
                </a:lnTo>
                <a:lnTo>
                  <a:pt x="0" y="0"/>
                </a:lnTo>
                <a:close/>
              </a:path>
            </a:pathLst>
          </a:custGeom>
          <a:solidFill>
            <a:srgbClr val="5E6D55"/>
          </a:solidFill>
          <a:ln/>
        </p:spPr>
      </p:sp>
      <p:sp>
        <p:nvSpPr>
          <p:cNvPr id="5" name="Text 2"/>
          <p:cNvSpPr/>
          <p:nvPr/>
        </p:nvSpPr>
        <p:spPr>
          <a:xfrm>
            <a:off x="381000" y="2381250"/>
            <a:ext cx="1323975" cy="495300"/>
          </a:xfrm>
          <a:prstGeom prst="rect">
            <a:avLst/>
          </a:prstGeom>
          <a:noFill/>
          <a:ln/>
        </p:spPr>
        <p:txBody>
          <a:bodyPr wrap="square" lIns="228600" tIns="114300" rIns="228600" bIns="114300" rtlCol="0" anchor="ctr"/>
          <a:lstStyle/>
          <a:p>
            <a:pPr>
              <a:lnSpc>
                <a:spcPct val="120000"/>
              </a:lnSpc>
            </a:pPr>
            <a:r>
              <a:rPr lang="en-US" sz="1500" b="1" kern="0" spc="150" dirty="0">
                <a:solidFill>
                  <a:srgbClr val="F8F6F2"/>
                </a:solidFill>
                <a:latin typeface="Liter" pitchFamily="34" charset="0"/>
                <a:ea typeface="Liter" pitchFamily="34" charset="-122"/>
                <a:cs typeface="Liter" pitchFamily="34" charset="-120"/>
              </a:rPr>
              <a:t>BAB 02</a:t>
            </a:r>
            <a:endParaRPr lang="en-US" sz="1600" dirty="0"/>
          </a:p>
        </p:txBody>
      </p:sp>
      <p:sp>
        <p:nvSpPr>
          <p:cNvPr id="6" name="Text 3"/>
          <p:cNvSpPr/>
          <p:nvPr/>
        </p:nvSpPr>
        <p:spPr>
          <a:xfrm>
            <a:off x="381000" y="3181350"/>
            <a:ext cx="11772900" cy="1714500"/>
          </a:xfrm>
          <a:prstGeom prst="rect">
            <a:avLst/>
          </a:prstGeom>
          <a:noFill/>
          <a:ln/>
        </p:spPr>
        <p:txBody>
          <a:bodyPr wrap="square" lIns="0" tIns="0" rIns="0" bIns="0" rtlCol="0" anchor="ctr"/>
          <a:lstStyle/>
          <a:p>
            <a:pPr>
              <a:lnSpc>
                <a:spcPct val="100000"/>
              </a:lnSpc>
            </a:pPr>
            <a:r>
              <a:rPr lang="en-US" sz="5400" b="1" dirty="0">
                <a:solidFill>
                  <a:srgbClr val="F8F6F2"/>
                </a:solidFill>
                <a:latin typeface="Liter" pitchFamily="34" charset="0"/>
                <a:ea typeface="Liter" pitchFamily="34" charset="-122"/>
                <a:cs typeface="Liter" pitchFamily="34" charset="-120"/>
              </a:rPr>
              <a:t>Komunikasi</a:t>
            </a:r>
            <a:endParaRPr lang="en-US" sz="1600" dirty="0"/>
          </a:p>
          <a:p>
            <a:pPr>
              <a:lnSpc>
                <a:spcPct val="100000"/>
              </a:lnSpc>
            </a:pPr>
            <a:r>
              <a:rPr lang="en-US" sz="5400" b="1" dirty="0">
                <a:solidFill>
                  <a:srgbClr val="F8F6F2"/>
                </a:solidFill>
                <a:latin typeface="Liter" pitchFamily="34" charset="0"/>
                <a:ea typeface="Liter" pitchFamily="34" charset="-122"/>
                <a:cs typeface="Liter" pitchFamily="34" charset="-120"/>
              </a:rPr>
              <a:t>yang Efektif</a:t>
            </a:r>
            <a:endParaRPr lang="en-US" sz="1600" dirty="0"/>
          </a:p>
        </p:txBody>
      </p:sp>
      <p:sp>
        <p:nvSpPr>
          <p:cNvPr id="7" name="Text 4"/>
          <p:cNvSpPr/>
          <p:nvPr/>
        </p:nvSpPr>
        <p:spPr>
          <a:xfrm>
            <a:off x="381000" y="5124450"/>
            <a:ext cx="7429500" cy="742950"/>
          </a:xfrm>
          <a:prstGeom prst="rect">
            <a:avLst/>
          </a:prstGeom>
          <a:noFill/>
          <a:ln/>
        </p:spPr>
        <p:txBody>
          <a:bodyPr wrap="square" lIns="0" tIns="0" rIns="0" bIns="0" rtlCol="0" anchor="ctr"/>
          <a:lstStyle/>
          <a:p>
            <a:pPr>
              <a:lnSpc>
                <a:spcPct val="140000"/>
              </a:lnSpc>
            </a:pPr>
            <a:r>
              <a:rPr lang="en-US" sz="1800" dirty="0">
                <a:solidFill>
                  <a:srgbClr val="D1B399"/>
                </a:solidFill>
                <a:latin typeface="Liter" pitchFamily="34" charset="0"/>
                <a:ea typeface="Liter" pitchFamily="34" charset="-122"/>
                <a:cs typeface="Liter" pitchFamily="34" charset="-120"/>
              </a:rPr>
              <a:t>Prinsip-prinsip dasar untuk menyampaikan pesan dengan jelas, tepat, dan berdampak</a:t>
            </a:r>
            <a:endParaRPr lang="en-US" sz="1600" dirty="0"/>
          </a:p>
        </p:txBody>
      </p:sp>
    </p:spTree>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8F6F2"/>
        </a:solidFill>
        <a:effectLst/>
      </p:bgPr>
    </p:bg>
    <p:spTree>
      <p:nvGrpSpPr>
        <p:cNvPr id="1" name=""/>
        <p:cNvGrpSpPr/>
        <p:nvPr/>
      </p:nvGrpSpPr>
      <p:grpSpPr>
        <a:xfrm>
          <a:off x="0" y="0"/>
          <a:ext cx="0" cy="0"/>
          <a:chOff x="0" y="0"/>
          <a:chExt cx="0" cy="0"/>
        </a:xfrm>
      </p:grpSpPr>
      <p:sp>
        <p:nvSpPr>
          <p:cNvPr id="2" name="Text 0"/>
          <p:cNvSpPr/>
          <p:nvPr/>
        </p:nvSpPr>
        <p:spPr>
          <a:xfrm>
            <a:off x="317500" y="317500"/>
            <a:ext cx="11620500" cy="190500"/>
          </a:xfrm>
          <a:prstGeom prst="rect">
            <a:avLst/>
          </a:prstGeom>
          <a:noFill/>
          <a:ln/>
        </p:spPr>
        <p:txBody>
          <a:bodyPr wrap="square" lIns="0" tIns="0" rIns="0" bIns="0" rtlCol="0" anchor="ctr"/>
          <a:lstStyle/>
          <a:p>
            <a:pPr>
              <a:lnSpc>
                <a:spcPct val="130000"/>
              </a:lnSpc>
            </a:pPr>
            <a:r>
              <a:rPr lang="en-US" sz="1000" b="1" kern="0" spc="100" dirty="0">
                <a:solidFill>
                  <a:srgbClr val="5E6D55"/>
                </a:solidFill>
                <a:latin typeface="Liter" pitchFamily="34" charset="0"/>
                <a:ea typeface="Liter" pitchFamily="34" charset="-122"/>
                <a:cs typeface="Liter" pitchFamily="34" charset="-120"/>
              </a:rPr>
              <a:t>BAB 02 • KOMUNIKASI EFEKTIF</a:t>
            </a:r>
            <a:endParaRPr lang="en-US" sz="1600" dirty="0"/>
          </a:p>
        </p:txBody>
      </p:sp>
      <p:sp>
        <p:nvSpPr>
          <p:cNvPr id="3" name="Text 1"/>
          <p:cNvSpPr/>
          <p:nvPr/>
        </p:nvSpPr>
        <p:spPr>
          <a:xfrm>
            <a:off x="317500" y="571500"/>
            <a:ext cx="11747500" cy="381000"/>
          </a:xfrm>
          <a:prstGeom prst="rect">
            <a:avLst/>
          </a:prstGeom>
          <a:noFill/>
          <a:ln/>
        </p:spPr>
        <p:txBody>
          <a:bodyPr wrap="square" lIns="0" tIns="0" rIns="0" bIns="0" rtlCol="0" anchor="ctr"/>
          <a:lstStyle/>
          <a:p>
            <a:pPr>
              <a:lnSpc>
                <a:spcPct val="80000"/>
              </a:lnSpc>
            </a:pPr>
            <a:r>
              <a:rPr lang="en-US" sz="3000" b="1" dirty="0">
                <a:solidFill>
                  <a:srgbClr val="3D352E"/>
                </a:solidFill>
                <a:latin typeface="Liter" pitchFamily="34" charset="0"/>
                <a:ea typeface="Liter" pitchFamily="34" charset="-122"/>
                <a:cs typeface="Liter" pitchFamily="34" charset="-120"/>
              </a:rPr>
              <a:t>Prinsip 7C dalam Komunikasi Efektif</a:t>
            </a:r>
            <a:endParaRPr lang="en-US" sz="1600" dirty="0"/>
          </a:p>
        </p:txBody>
      </p:sp>
      <p:sp>
        <p:nvSpPr>
          <p:cNvPr id="4" name="Shape 2"/>
          <p:cNvSpPr/>
          <p:nvPr/>
        </p:nvSpPr>
        <p:spPr>
          <a:xfrm>
            <a:off x="317500" y="1047750"/>
            <a:ext cx="1016000" cy="47625"/>
          </a:xfrm>
          <a:custGeom>
            <a:avLst/>
            <a:gdLst/>
            <a:ahLst/>
            <a:cxnLst/>
            <a:rect l="l" t="t" r="r" b="b"/>
            <a:pathLst>
              <a:path w="1016000" h="47625">
                <a:moveTo>
                  <a:pt x="0" y="0"/>
                </a:moveTo>
                <a:lnTo>
                  <a:pt x="1016000" y="0"/>
                </a:lnTo>
                <a:lnTo>
                  <a:pt x="1016000" y="47625"/>
                </a:lnTo>
                <a:lnTo>
                  <a:pt x="0" y="47625"/>
                </a:lnTo>
                <a:lnTo>
                  <a:pt x="0" y="0"/>
                </a:lnTo>
                <a:close/>
              </a:path>
            </a:pathLst>
          </a:custGeom>
          <a:solidFill>
            <a:srgbClr val="5E6D55"/>
          </a:solidFill>
          <a:ln/>
        </p:spPr>
      </p:sp>
      <p:sp>
        <p:nvSpPr>
          <p:cNvPr id="5" name="Text 3"/>
          <p:cNvSpPr/>
          <p:nvPr/>
        </p:nvSpPr>
        <p:spPr>
          <a:xfrm>
            <a:off x="317500" y="1222375"/>
            <a:ext cx="11628438" cy="230188"/>
          </a:xfrm>
          <a:prstGeom prst="rect">
            <a:avLst/>
          </a:prstGeom>
          <a:noFill/>
          <a:ln/>
        </p:spPr>
        <p:txBody>
          <a:bodyPr wrap="square" lIns="0" tIns="0" rIns="0" bIns="0" rtlCol="0" anchor="ctr"/>
          <a:lstStyle/>
          <a:p>
            <a:pPr>
              <a:lnSpc>
                <a:spcPct val="140000"/>
              </a:lnSpc>
            </a:pPr>
            <a:r>
              <a:rPr lang="en-US" sz="1125" dirty="0">
                <a:solidFill>
                  <a:srgbClr val="3D352E">
                    <a:alpha val="80000"/>
                  </a:srgbClr>
                </a:solidFill>
                <a:latin typeface="Liter" pitchFamily="34" charset="0"/>
                <a:ea typeface="Liter" pitchFamily="34" charset="-122"/>
                <a:cs typeface="Liter" pitchFamily="34" charset="-120"/>
              </a:rPr>
              <a:t>Prinsip 7C adalah kerangka kerja yang dikembangkan oleh Murphy dan Hildebrandt untuk memastikan komunikasi berjalan efektif dan efisien di tempat kerja.</a:t>
            </a:r>
            <a:endParaRPr lang="en-US" sz="1600" dirty="0"/>
          </a:p>
        </p:txBody>
      </p:sp>
      <p:sp>
        <p:nvSpPr>
          <p:cNvPr id="6" name="Shape 4"/>
          <p:cNvSpPr/>
          <p:nvPr/>
        </p:nvSpPr>
        <p:spPr>
          <a:xfrm>
            <a:off x="333243" y="1581547"/>
            <a:ext cx="3754305" cy="1571625"/>
          </a:xfrm>
          <a:custGeom>
            <a:avLst/>
            <a:gdLst/>
            <a:ahLst/>
            <a:cxnLst/>
            <a:rect l="l" t="t" r="r" b="b"/>
            <a:pathLst>
              <a:path w="3754305" h="1571625">
                <a:moveTo>
                  <a:pt x="31485" y="0"/>
                </a:moveTo>
                <a:lnTo>
                  <a:pt x="3690812" y="0"/>
                </a:lnTo>
                <a:cubicBezTo>
                  <a:pt x="3725878" y="0"/>
                  <a:pt x="3754305" y="28427"/>
                  <a:pt x="3754305" y="63494"/>
                </a:cubicBezTo>
                <a:lnTo>
                  <a:pt x="3754305" y="1508131"/>
                </a:lnTo>
                <a:cubicBezTo>
                  <a:pt x="3754305" y="1543198"/>
                  <a:pt x="3725878" y="1571625"/>
                  <a:pt x="3690812" y="1571625"/>
                </a:cubicBezTo>
                <a:lnTo>
                  <a:pt x="31485" y="1571625"/>
                </a:lnTo>
                <a:cubicBezTo>
                  <a:pt x="14097" y="1571625"/>
                  <a:pt x="0" y="1557528"/>
                  <a:pt x="0" y="1540140"/>
                </a:cubicBezTo>
                <a:lnTo>
                  <a:pt x="0" y="31485"/>
                </a:lnTo>
                <a:cubicBezTo>
                  <a:pt x="0" y="14108"/>
                  <a:pt x="14108" y="0"/>
                  <a:pt x="31485" y="0"/>
                </a:cubicBezTo>
                <a:close/>
              </a:path>
            </a:pathLst>
          </a:custGeom>
          <a:solidFill>
            <a:srgbClr val="FFFFFF"/>
          </a:solidFill>
          <a:ln/>
          <a:effectLst>
            <a:outerShdw blurRad="47625" dist="31750" dir="5400000" algn="bl" rotWithShape="0">
              <a:srgbClr val="000000">
                <a:alpha val="10196"/>
              </a:srgbClr>
            </a:outerShdw>
          </a:effectLst>
        </p:spPr>
      </p:sp>
      <p:sp>
        <p:nvSpPr>
          <p:cNvPr id="7" name="Shape 5"/>
          <p:cNvSpPr/>
          <p:nvPr/>
        </p:nvSpPr>
        <p:spPr>
          <a:xfrm>
            <a:off x="333243" y="1581547"/>
            <a:ext cx="31485" cy="1571625"/>
          </a:xfrm>
          <a:custGeom>
            <a:avLst/>
            <a:gdLst/>
            <a:ahLst/>
            <a:cxnLst/>
            <a:rect l="l" t="t" r="r" b="b"/>
            <a:pathLst>
              <a:path w="31485" h="1571625">
                <a:moveTo>
                  <a:pt x="31485" y="0"/>
                </a:moveTo>
                <a:lnTo>
                  <a:pt x="31485" y="0"/>
                </a:lnTo>
                <a:lnTo>
                  <a:pt x="31485" y="1571625"/>
                </a:lnTo>
                <a:lnTo>
                  <a:pt x="31485" y="1571625"/>
                </a:lnTo>
                <a:cubicBezTo>
                  <a:pt x="14097" y="1571625"/>
                  <a:pt x="0" y="1557528"/>
                  <a:pt x="0" y="1540140"/>
                </a:cubicBezTo>
                <a:lnTo>
                  <a:pt x="0" y="31485"/>
                </a:lnTo>
                <a:cubicBezTo>
                  <a:pt x="0" y="14108"/>
                  <a:pt x="14108" y="0"/>
                  <a:pt x="31485" y="0"/>
                </a:cubicBezTo>
                <a:close/>
              </a:path>
            </a:pathLst>
          </a:custGeom>
          <a:solidFill>
            <a:srgbClr val="A95C48"/>
          </a:solidFill>
          <a:ln/>
        </p:spPr>
      </p:sp>
      <p:sp>
        <p:nvSpPr>
          <p:cNvPr id="8" name="Shape 6"/>
          <p:cNvSpPr/>
          <p:nvPr/>
        </p:nvSpPr>
        <p:spPr>
          <a:xfrm>
            <a:off x="475985" y="1708547"/>
            <a:ext cx="381000" cy="381000"/>
          </a:xfrm>
          <a:custGeom>
            <a:avLst/>
            <a:gdLst/>
            <a:ahLst/>
            <a:cxnLst/>
            <a:rect l="l" t="t" r="r" b="b"/>
            <a:pathLst>
              <a:path w="381000" h="381000">
                <a:moveTo>
                  <a:pt x="190500" y="0"/>
                </a:moveTo>
                <a:lnTo>
                  <a:pt x="190500" y="0"/>
                </a:lnTo>
                <a:cubicBezTo>
                  <a:pt x="295640" y="0"/>
                  <a:pt x="381000" y="85360"/>
                  <a:pt x="381000" y="190500"/>
                </a:cubicBezTo>
                <a:lnTo>
                  <a:pt x="381000" y="190500"/>
                </a:lnTo>
                <a:cubicBezTo>
                  <a:pt x="381000" y="295640"/>
                  <a:pt x="295640" y="381000"/>
                  <a:pt x="190500" y="381000"/>
                </a:cubicBezTo>
                <a:lnTo>
                  <a:pt x="190500" y="381000"/>
                </a:lnTo>
                <a:cubicBezTo>
                  <a:pt x="85360" y="381000"/>
                  <a:pt x="0" y="295640"/>
                  <a:pt x="0" y="190500"/>
                </a:cubicBezTo>
                <a:lnTo>
                  <a:pt x="0" y="190500"/>
                </a:lnTo>
                <a:cubicBezTo>
                  <a:pt x="0" y="85360"/>
                  <a:pt x="85360" y="0"/>
                  <a:pt x="190500" y="0"/>
                </a:cubicBezTo>
                <a:close/>
              </a:path>
            </a:pathLst>
          </a:custGeom>
          <a:solidFill>
            <a:srgbClr val="A95C48"/>
          </a:solidFill>
          <a:ln/>
        </p:spPr>
      </p:sp>
      <p:sp>
        <p:nvSpPr>
          <p:cNvPr id="9" name="Text 7"/>
          <p:cNvSpPr/>
          <p:nvPr/>
        </p:nvSpPr>
        <p:spPr>
          <a:xfrm>
            <a:off x="436298" y="1708547"/>
            <a:ext cx="460375" cy="381000"/>
          </a:xfrm>
          <a:prstGeom prst="rect">
            <a:avLst/>
          </a:prstGeom>
          <a:noFill/>
          <a:ln/>
        </p:spPr>
        <p:txBody>
          <a:bodyPr wrap="square" lIns="0" tIns="0" rIns="0" bIns="0" rtlCol="0" anchor="ctr"/>
          <a:lstStyle/>
          <a:p>
            <a:pPr algn="ctr">
              <a:lnSpc>
                <a:spcPct val="120000"/>
              </a:lnSpc>
            </a:pPr>
            <a:r>
              <a:rPr lang="en-US" sz="1250" b="1" dirty="0">
                <a:solidFill>
                  <a:srgbClr val="FFFFFF"/>
                </a:solidFill>
                <a:latin typeface="Liter" pitchFamily="34" charset="0"/>
                <a:ea typeface="Liter" pitchFamily="34" charset="-122"/>
                <a:cs typeface="Liter" pitchFamily="34" charset="-120"/>
              </a:rPr>
              <a:t>C1</a:t>
            </a:r>
            <a:endParaRPr lang="en-US" sz="1600" dirty="0"/>
          </a:p>
        </p:txBody>
      </p:sp>
      <p:sp>
        <p:nvSpPr>
          <p:cNvPr id="10" name="Text 8"/>
          <p:cNvSpPr/>
          <p:nvPr/>
        </p:nvSpPr>
        <p:spPr>
          <a:xfrm>
            <a:off x="952235" y="1787922"/>
            <a:ext cx="468313" cy="222250"/>
          </a:xfrm>
          <a:prstGeom prst="rect">
            <a:avLst/>
          </a:prstGeom>
          <a:noFill/>
          <a:ln/>
        </p:spPr>
        <p:txBody>
          <a:bodyPr wrap="square" lIns="0" tIns="0" rIns="0" bIns="0" rtlCol="0" anchor="ctr"/>
          <a:lstStyle/>
          <a:p>
            <a:pPr>
              <a:lnSpc>
                <a:spcPct val="120000"/>
              </a:lnSpc>
            </a:pPr>
            <a:r>
              <a:rPr lang="en-US" sz="1250" b="1" dirty="0">
                <a:solidFill>
                  <a:srgbClr val="3D352E"/>
                </a:solidFill>
                <a:latin typeface="Liter" pitchFamily="34" charset="0"/>
                <a:ea typeface="Liter" pitchFamily="34" charset="-122"/>
                <a:cs typeface="Liter" pitchFamily="34" charset="-120"/>
              </a:rPr>
              <a:t>Clear</a:t>
            </a:r>
            <a:endParaRPr lang="en-US" sz="1600" dirty="0"/>
          </a:p>
        </p:txBody>
      </p:sp>
      <p:sp>
        <p:nvSpPr>
          <p:cNvPr id="11" name="Text 9"/>
          <p:cNvSpPr/>
          <p:nvPr/>
        </p:nvSpPr>
        <p:spPr>
          <a:xfrm>
            <a:off x="475985" y="2153047"/>
            <a:ext cx="3548063" cy="412750"/>
          </a:xfrm>
          <a:prstGeom prst="rect">
            <a:avLst/>
          </a:prstGeom>
          <a:noFill/>
          <a:ln/>
        </p:spPr>
        <p:txBody>
          <a:bodyPr wrap="square" lIns="0" tIns="0" rIns="0" bIns="0" rtlCol="0" anchor="ctr"/>
          <a:lstStyle/>
          <a:p>
            <a:pPr>
              <a:lnSpc>
                <a:spcPct val="140000"/>
              </a:lnSpc>
            </a:pPr>
            <a:r>
              <a:rPr lang="en-US" sz="1000" b="1" dirty="0">
                <a:solidFill>
                  <a:srgbClr val="A95C48"/>
                </a:solidFill>
                <a:latin typeface="Liter" pitchFamily="34" charset="0"/>
                <a:ea typeface="Liter" pitchFamily="34" charset="-122"/>
                <a:cs typeface="Liter" pitchFamily="34" charset="-120"/>
              </a:rPr>
              <a:t>Jelas:</a:t>
            </a:r>
            <a:r>
              <a:rPr lang="en-US" sz="1000" dirty="0">
                <a:solidFill>
                  <a:srgbClr val="3D352E">
                    <a:alpha val="80000"/>
                  </a:srgbClr>
                </a:solidFill>
                <a:latin typeface="Liter" pitchFamily="34" charset="0"/>
                <a:ea typeface="Liter" pitchFamily="34" charset="-122"/>
                <a:cs typeface="Liter" pitchFamily="34" charset="-120"/>
              </a:rPr>
              <a:t> Pesan bebas dari ambiguitas, menggunakan bahasa sederhana dan struktur logis</a:t>
            </a:r>
            <a:endParaRPr lang="en-US" sz="1600" dirty="0"/>
          </a:p>
        </p:txBody>
      </p:sp>
      <p:sp>
        <p:nvSpPr>
          <p:cNvPr id="12" name="Shape 10"/>
          <p:cNvSpPr/>
          <p:nvPr/>
        </p:nvSpPr>
        <p:spPr>
          <a:xfrm>
            <a:off x="475985" y="2629297"/>
            <a:ext cx="3484563" cy="285750"/>
          </a:xfrm>
          <a:custGeom>
            <a:avLst/>
            <a:gdLst/>
            <a:ahLst/>
            <a:cxnLst/>
            <a:rect l="l" t="t" r="r" b="b"/>
            <a:pathLst>
              <a:path w="3484563" h="285750">
                <a:moveTo>
                  <a:pt x="31750" y="0"/>
                </a:moveTo>
                <a:lnTo>
                  <a:pt x="3452813" y="0"/>
                </a:lnTo>
                <a:cubicBezTo>
                  <a:pt x="3470348" y="0"/>
                  <a:pt x="3484563" y="14215"/>
                  <a:pt x="3484563" y="31750"/>
                </a:cubicBezTo>
                <a:lnTo>
                  <a:pt x="3484563" y="254000"/>
                </a:lnTo>
                <a:cubicBezTo>
                  <a:pt x="3484563" y="271535"/>
                  <a:pt x="3470348" y="285750"/>
                  <a:pt x="3452813" y="285750"/>
                </a:cubicBezTo>
                <a:lnTo>
                  <a:pt x="31750" y="285750"/>
                </a:lnTo>
                <a:cubicBezTo>
                  <a:pt x="14215" y="285750"/>
                  <a:pt x="0" y="271535"/>
                  <a:pt x="0" y="254000"/>
                </a:cubicBezTo>
                <a:lnTo>
                  <a:pt x="0" y="31750"/>
                </a:lnTo>
                <a:cubicBezTo>
                  <a:pt x="0" y="14227"/>
                  <a:pt x="14227" y="0"/>
                  <a:pt x="31750" y="0"/>
                </a:cubicBezTo>
                <a:close/>
              </a:path>
            </a:pathLst>
          </a:custGeom>
          <a:solidFill>
            <a:srgbClr val="F8F6F2"/>
          </a:solidFill>
          <a:ln/>
        </p:spPr>
      </p:sp>
      <p:sp>
        <p:nvSpPr>
          <p:cNvPr id="13" name="Shape 11"/>
          <p:cNvSpPr/>
          <p:nvPr/>
        </p:nvSpPr>
        <p:spPr>
          <a:xfrm>
            <a:off x="555360" y="2712110"/>
            <a:ext cx="111125" cy="111125"/>
          </a:xfrm>
          <a:custGeom>
            <a:avLst/>
            <a:gdLst/>
            <a:ahLst/>
            <a:cxnLst/>
            <a:rect l="l" t="t" r="r" b="b"/>
            <a:pathLst>
              <a:path w="111125" h="111125">
                <a:moveTo>
                  <a:pt x="55563" y="111125"/>
                </a:moveTo>
                <a:cubicBezTo>
                  <a:pt x="86228" y="111125"/>
                  <a:pt x="111125" y="86228"/>
                  <a:pt x="111125" y="55563"/>
                </a:cubicBezTo>
                <a:cubicBezTo>
                  <a:pt x="111125" y="24897"/>
                  <a:pt x="86228" y="0"/>
                  <a:pt x="55563" y="0"/>
                </a:cubicBezTo>
                <a:cubicBezTo>
                  <a:pt x="24897" y="0"/>
                  <a:pt x="0" y="24897"/>
                  <a:pt x="0" y="55563"/>
                </a:cubicBezTo>
                <a:cubicBezTo>
                  <a:pt x="0" y="86228"/>
                  <a:pt x="24897" y="111125"/>
                  <a:pt x="55562" y="111125"/>
                </a:cubicBezTo>
                <a:close/>
                <a:moveTo>
                  <a:pt x="73881" y="46165"/>
                </a:moveTo>
                <a:lnTo>
                  <a:pt x="56517" y="73946"/>
                </a:lnTo>
                <a:cubicBezTo>
                  <a:pt x="55606" y="75400"/>
                  <a:pt x="54043" y="76312"/>
                  <a:pt x="52329" y="76398"/>
                </a:cubicBezTo>
                <a:cubicBezTo>
                  <a:pt x="50614" y="76485"/>
                  <a:pt x="48964" y="75704"/>
                  <a:pt x="47944" y="74315"/>
                </a:cubicBezTo>
                <a:lnTo>
                  <a:pt x="37526" y="60424"/>
                </a:lnTo>
                <a:cubicBezTo>
                  <a:pt x="35790" y="58124"/>
                  <a:pt x="36268" y="54868"/>
                  <a:pt x="38568" y="53132"/>
                </a:cubicBezTo>
                <a:cubicBezTo>
                  <a:pt x="40869" y="51395"/>
                  <a:pt x="44124" y="51873"/>
                  <a:pt x="45861" y="54173"/>
                </a:cubicBezTo>
                <a:lnTo>
                  <a:pt x="51721" y="61987"/>
                </a:lnTo>
                <a:lnTo>
                  <a:pt x="65047" y="40652"/>
                </a:lnTo>
                <a:cubicBezTo>
                  <a:pt x="66566" y="38221"/>
                  <a:pt x="69779" y="37461"/>
                  <a:pt x="72231" y="39002"/>
                </a:cubicBezTo>
                <a:cubicBezTo>
                  <a:pt x="74684" y="40543"/>
                  <a:pt x="75422" y="43734"/>
                  <a:pt x="73881" y="46186"/>
                </a:cubicBezTo>
                <a:close/>
              </a:path>
            </a:pathLst>
          </a:custGeom>
          <a:solidFill>
            <a:srgbClr val="5E6D55"/>
          </a:solidFill>
          <a:ln/>
        </p:spPr>
      </p:sp>
      <p:sp>
        <p:nvSpPr>
          <p:cNvPr id="14" name="Text 12"/>
          <p:cNvSpPr/>
          <p:nvPr/>
        </p:nvSpPr>
        <p:spPr>
          <a:xfrm>
            <a:off x="658548" y="2629297"/>
            <a:ext cx="3357563" cy="285750"/>
          </a:xfrm>
          <a:prstGeom prst="rect">
            <a:avLst/>
          </a:prstGeom>
          <a:noFill/>
          <a:ln/>
        </p:spPr>
        <p:txBody>
          <a:bodyPr wrap="square" lIns="63500" tIns="63500" rIns="63500" bIns="63500" rtlCol="0" anchor="ctr"/>
          <a:lstStyle/>
          <a:p>
            <a:pPr>
              <a:lnSpc>
                <a:spcPct val="120000"/>
              </a:lnSpc>
            </a:pPr>
            <a:r>
              <a:rPr lang="en-US" sz="875" dirty="0">
                <a:solidFill>
                  <a:srgbClr val="3D352E">
                    <a:alpha val="70000"/>
                  </a:srgbClr>
                </a:solidFill>
                <a:latin typeface="Liter" pitchFamily="34" charset="0"/>
                <a:ea typeface="Liter" pitchFamily="34" charset="-122"/>
                <a:cs typeface="Liter" pitchFamily="34" charset="-120"/>
              </a:rPr>
              <a:t>Gunakan kalimat aktif dan hindari jargon</a:t>
            </a:r>
            <a:endParaRPr lang="en-US" sz="1600" dirty="0"/>
          </a:p>
        </p:txBody>
      </p:sp>
      <p:sp>
        <p:nvSpPr>
          <p:cNvPr id="15" name="Shape 13"/>
          <p:cNvSpPr/>
          <p:nvPr/>
        </p:nvSpPr>
        <p:spPr>
          <a:xfrm>
            <a:off x="4227910" y="1581547"/>
            <a:ext cx="3754305" cy="1571625"/>
          </a:xfrm>
          <a:custGeom>
            <a:avLst/>
            <a:gdLst/>
            <a:ahLst/>
            <a:cxnLst/>
            <a:rect l="l" t="t" r="r" b="b"/>
            <a:pathLst>
              <a:path w="3754305" h="1571625">
                <a:moveTo>
                  <a:pt x="31485" y="0"/>
                </a:moveTo>
                <a:lnTo>
                  <a:pt x="3690812" y="0"/>
                </a:lnTo>
                <a:cubicBezTo>
                  <a:pt x="3725878" y="0"/>
                  <a:pt x="3754305" y="28427"/>
                  <a:pt x="3754305" y="63494"/>
                </a:cubicBezTo>
                <a:lnTo>
                  <a:pt x="3754305" y="1508131"/>
                </a:lnTo>
                <a:cubicBezTo>
                  <a:pt x="3754305" y="1543198"/>
                  <a:pt x="3725878" y="1571625"/>
                  <a:pt x="3690812" y="1571625"/>
                </a:cubicBezTo>
                <a:lnTo>
                  <a:pt x="31485" y="1571625"/>
                </a:lnTo>
                <a:cubicBezTo>
                  <a:pt x="14097" y="1571625"/>
                  <a:pt x="0" y="1557528"/>
                  <a:pt x="0" y="1540140"/>
                </a:cubicBezTo>
                <a:lnTo>
                  <a:pt x="0" y="31485"/>
                </a:lnTo>
                <a:cubicBezTo>
                  <a:pt x="0" y="14108"/>
                  <a:pt x="14108" y="0"/>
                  <a:pt x="31485" y="0"/>
                </a:cubicBezTo>
                <a:close/>
              </a:path>
            </a:pathLst>
          </a:custGeom>
          <a:solidFill>
            <a:srgbClr val="FFFFFF"/>
          </a:solidFill>
          <a:ln/>
          <a:effectLst>
            <a:outerShdw blurRad="47625" dist="31750" dir="5400000" algn="bl" rotWithShape="0">
              <a:srgbClr val="000000">
                <a:alpha val="10196"/>
              </a:srgbClr>
            </a:outerShdw>
          </a:effectLst>
        </p:spPr>
      </p:sp>
      <p:sp>
        <p:nvSpPr>
          <p:cNvPr id="16" name="Shape 14"/>
          <p:cNvSpPr/>
          <p:nvPr/>
        </p:nvSpPr>
        <p:spPr>
          <a:xfrm>
            <a:off x="4227910" y="1581547"/>
            <a:ext cx="31485" cy="1571625"/>
          </a:xfrm>
          <a:custGeom>
            <a:avLst/>
            <a:gdLst/>
            <a:ahLst/>
            <a:cxnLst/>
            <a:rect l="l" t="t" r="r" b="b"/>
            <a:pathLst>
              <a:path w="31485" h="1571625">
                <a:moveTo>
                  <a:pt x="31485" y="0"/>
                </a:moveTo>
                <a:lnTo>
                  <a:pt x="31485" y="0"/>
                </a:lnTo>
                <a:lnTo>
                  <a:pt x="31485" y="1571625"/>
                </a:lnTo>
                <a:lnTo>
                  <a:pt x="31485" y="1571625"/>
                </a:lnTo>
                <a:cubicBezTo>
                  <a:pt x="14097" y="1571625"/>
                  <a:pt x="0" y="1557528"/>
                  <a:pt x="0" y="1540140"/>
                </a:cubicBezTo>
                <a:lnTo>
                  <a:pt x="0" y="31485"/>
                </a:lnTo>
                <a:cubicBezTo>
                  <a:pt x="0" y="14108"/>
                  <a:pt x="14108" y="0"/>
                  <a:pt x="31485" y="0"/>
                </a:cubicBezTo>
                <a:close/>
              </a:path>
            </a:pathLst>
          </a:custGeom>
          <a:solidFill>
            <a:srgbClr val="5E6D55"/>
          </a:solidFill>
          <a:ln/>
        </p:spPr>
      </p:sp>
      <p:sp>
        <p:nvSpPr>
          <p:cNvPr id="17" name="Shape 15"/>
          <p:cNvSpPr/>
          <p:nvPr/>
        </p:nvSpPr>
        <p:spPr>
          <a:xfrm>
            <a:off x="4370652" y="1708547"/>
            <a:ext cx="381000" cy="381000"/>
          </a:xfrm>
          <a:custGeom>
            <a:avLst/>
            <a:gdLst/>
            <a:ahLst/>
            <a:cxnLst/>
            <a:rect l="l" t="t" r="r" b="b"/>
            <a:pathLst>
              <a:path w="381000" h="381000">
                <a:moveTo>
                  <a:pt x="190500" y="0"/>
                </a:moveTo>
                <a:lnTo>
                  <a:pt x="190500" y="0"/>
                </a:lnTo>
                <a:cubicBezTo>
                  <a:pt x="295640" y="0"/>
                  <a:pt x="381000" y="85360"/>
                  <a:pt x="381000" y="190500"/>
                </a:cubicBezTo>
                <a:lnTo>
                  <a:pt x="381000" y="190500"/>
                </a:lnTo>
                <a:cubicBezTo>
                  <a:pt x="381000" y="295640"/>
                  <a:pt x="295640" y="381000"/>
                  <a:pt x="190500" y="381000"/>
                </a:cubicBezTo>
                <a:lnTo>
                  <a:pt x="190500" y="381000"/>
                </a:lnTo>
                <a:cubicBezTo>
                  <a:pt x="85360" y="381000"/>
                  <a:pt x="0" y="295640"/>
                  <a:pt x="0" y="190500"/>
                </a:cubicBezTo>
                <a:lnTo>
                  <a:pt x="0" y="190500"/>
                </a:lnTo>
                <a:cubicBezTo>
                  <a:pt x="0" y="85360"/>
                  <a:pt x="85360" y="0"/>
                  <a:pt x="190500" y="0"/>
                </a:cubicBezTo>
                <a:close/>
              </a:path>
            </a:pathLst>
          </a:custGeom>
          <a:solidFill>
            <a:srgbClr val="5E6D55"/>
          </a:solidFill>
          <a:ln/>
        </p:spPr>
      </p:sp>
      <p:sp>
        <p:nvSpPr>
          <p:cNvPr id="18" name="Text 16"/>
          <p:cNvSpPr/>
          <p:nvPr/>
        </p:nvSpPr>
        <p:spPr>
          <a:xfrm>
            <a:off x="4330964" y="1708547"/>
            <a:ext cx="460375" cy="381000"/>
          </a:xfrm>
          <a:prstGeom prst="rect">
            <a:avLst/>
          </a:prstGeom>
          <a:noFill/>
          <a:ln/>
        </p:spPr>
        <p:txBody>
          <a:bodyPr wrap="square" lIns="0" tIns="0" rIns="0" bIns="0" rtlCol="0" anchor="ctr"/>
          <a:lstStyle/>
          <a:p>
            <a:pPr algn="ctr">
              <a:lnSpc>
                <a:spcPct val="120000"/>
              </a:lnSpc>
            </a:pPr>
            <a:r>
              <a:rPr lang="en-US" sz="1250" b="1" dirty="0">
                <a:solidFill>
                  <a:srgbClr val="FFFFFF"/>
                </a:solidFill>
                <a:latin typeface="Liter" pitchFamily="34" charset="0"/>
                <a:ea typeface="Liter" pitchFamily="34" charset="-122"/>
                <a:cs typeface="Liter" pitchFamily="34" charset="-120"/>
              </a:rPr>
              <a:t>C2</a:t>
            </a:r>
            <a:endParaRPr lang="en-US" sz="1600" dirty="0"/>
          </a:p>
        </p:txBody>
      </p:sp>
      <p:sp>
        <p:nvSpPr>
          <p:cNvPr id="19" name="Text 17"/>
          <p:cNvSpPr/>
          <p:nvPr/>
        </p:nvSpPr>
        <p:spPr>
          <a:xfrm>
            <a:off x="4846902" y="1787922"/>
            <a:ext cx="674688" cy="222250"/>
          </a:xfrm>
          <a:prstGeom prst="rect">
            <a:avLst/>
          </a:prstGeom>
          <a:noFill/>
          <a:ln/>
        </p:spPr>
        <p:txBody>
          <a:bodyPr wrap="square" lIns="0" tIns="0" rIns="0" bIns="0" rtlCol="0" anchor="ctr"/>
          <a:lstStyle/>
          <a:p>
            <a:pPr>
              <a:lnSpc>
                <a:spcPct val="120000"/>
              </a:lnSpc>
            </a:pPr>
            <a:r>
              <a:rPr lang="en-US" sz="1250" b="1" dirty="0">
                <a:solidFill>
                  <a:srgbClr val="3D352E"/>
                </a:solidFill>
                <a:latin typeface="Liter" pitchFamily="34" charset="0"/>
                <a:ea typeface="Liter" pitchFamily="34" charset="-122"/>
                <a:cs typeface="Liter" pitchFamily="34" charset="-120"/>
              </a:rPr>
              <a:t>Concise</a:t>
            </a:r>
            <a:endParaRPr lang="en-US" sz="1600" dirty="0"/>
          </a:p>
        </p:txBody>
      </p:sp>
      <p:sp>
        <p:nvSpPr>
          <p:cNvPr id="20" name="Text 18"/>
          <p:cNvSpPr/>
          <p:nvPr/>
        </p:nvSpPr>
        <p:spPr>
          <a:xfrm>
            <a:off x="4370652" y="2153047"/>
            <a:ext cx="3548063" cy="412750"/>
          </a:xfrm>
          <a:prstGeom prst="rect">
            <a:avLst/>
          </a:prstGeom>
          <a:noFill/>
          <a:ln/>
        </p:spPr>
        <p:txBody>
          <a:bodyPr wrap="square" lIns="0" tIns="0" rIns="0" bIns="0" rtlCol="0" anchor="ctr"/>
          <a:lstStyle/>
          <a:p>
            <a:pPr>
              <a:lnSpc>
                <a:spcPct val="140000"/>
              </a:lnSpc>
            </a:pPr>
            <a:r>
              <a:rPr lang="en-US" sz="1000" b="1" dirty="0">
                <a:solidFill>
                  <a:srgbClr val="5E6D55"/>
                </a:solidFill>
                <a:latin typeface="Liter" pitchFamily="34" charset="0"/>
                <a:ea typeface="Liter" pitchFamily="34" charset="-122"/>
                <a:cs typeface="Liter" pitchFamily="34" charset="-120"/>
              </a:rPr>
              <a:t>Ringkas:</a:t>
            </a:r>
            <a:r>
              <a:rPr lang="en-US" sz="1000" dirty="0">
                <a:solidFill>
                  <a:srgbClr val="3D352E">
                    <a:alpha val="80000"/>
                  </a:srgbClr>
                </a:solidFill>
                <a:latin typeface="Liter" pitchFamily="34" charset="0"/>
                <a:ea typeface="Liter" pitchFamily="34" charset="-122"/>
                <a:cs typeface="Liter" pitchFamily="34" charset="-120"/>
              </a:rPr>
              <a:t> Sampaikan pesan dengan kata-kata sesedikit mungkin tanpa mengurangi informasi penting</a:t>
            </a:r>
            <a:endParaRPr lang="en-US" sz="1600" dirty="0"/>
          </a:p>
        </p:txBody>
      </p:sp>
      <p:sp>
        <p:nvSpPr>
          <p:cNvPr id="21" name="Shape 19"/>
          <p:cNvSpPr/>
          <p:nvPr/>
        </p:nvSpPr>
        <p:spPr>
          <a:xfrm>
            <a:off x="4370652" y="2629297"/>
            <a:ext cx="3484563" cy="285750"/>
          </a:xfrm>
          <a:custGeom>
            <a:avLst/>
            <a:gdLst/>
            <a:ahLst/>
            <a:cxnLst/>
            <a:rect l="l" t="t" r="r" b="b"/>
            <a:pathLst>
              <a:path w="3484563" h="285750">
                <a:moveTo>
                  <a:pt x="31750" y="0"/>
                </a:moveTo>
                <a:lnTo>
                  <a:pt x="3452813" y="0"/>
                </a:lnTo>
                <a:cubicBezTo>
                  <a:pt x="3470348" y="0"/>
                  <a:pt x="3484563" y="14215"/>
                  <a:pt x="3484563" y="31750"/>
                </a:cubicBezTo>
                <a:lnTo>
                  <a:pt x="3484563" y="254000"/>
                </a:lnTo>
                <a:cubicBezTo>
                  <a:pt x="3484563" y="271535"/>
                  <a:pt x="3470348" y="285750"/>
                  <a:pt x="3452813" y="285750"/>
                </a:cubicBezTo>
                <a:lnTo>
                  <a:pt x="31750" y="285750"/>
                </a:lnTo>
                <a:cubicBezTo>
                  <a:pt x="14215" y="285750"/>
                  <a:pt x="0" y="271535"/>
                  <a:pt x="0" y="254000"/>
                </a:cubicBezTo>
                <a:lnTo>
                  <a:pt x="0" y="31750"/>
                </a:lnTo>
                <a:cubicBezTo>
                  <a:pt x="0" y="14227"/>
                  <a:pt x="14227" y="0"/>
                  <a:pt x="31750" y="0"/>
                </a:cubicBezTo>
                <a:close/>
              </a:path>
            </a:pathLst>
          </a:custGeom>
          <a:solidFill>
            <a:srgbClr val="F8F6F2"/>
          </a:solidFill>
          <a:ln/>
        </p:spPr>
      </p:sp>
      <p:sp>
        <p:nvSpPr>
          <p:cNvPr id="22" name="Shape 20"/>
          <p:cNvSpPr/>
          <p:nvPr/>
        </p:nvSpPr>
        <p:spPr>
          <a:xfrm>
            <a:off x="4450027" y="2712110"/>
            <a:ext cx="111125" cy="111125"/>
          </a:xfrm>
          <a:custGeom>
            <a:avLst/>
            <a:gdLst/>
            <a:ahLst/>
            <a:cxnLst/>
            <a:rect l="l" t="t" r="r" b="b"/>
            <a:pathLst>
              <a:path w="111125" h="111125">
                <a:moveTo>
                  <a:pt x="55563" y="111125"/>
                </a:moveTo>
                <a:cubicBezTo>
                  <a:pt x="86228" y="111125"/>
                  <a:pt x="111125" y="86228"/>
                  <a:pt x="111125" y="55563"/>
                </a:cubicBezTo>
                <a:cubicBezTo>
                  <a:pt x="111125" y="24897"/>
                  <a:pt x="86228" y="0"/>
                  <a:pt x="55563" y="0"/>
                </a:cubicBezTo>
                <a:cubicBezTo>
                  <a:pt x="24897" y="0"/>
                  <a:pt x="0" y="24897"/>
                  <a:pt x="0" y="55563"/>
                </a:cubicBezTo>
                <a:cubicBezTo>
                  <a:pt x="0" y="86228"/>
                  <a:pt x="24897" y="111125"/>
                  <a:pt x="55562" y="111125"/>
                </a:cubicBezTo>
                <a:close/>
                <a:moveTo>
                  <a:pt x="73881" y="46165"/>
                </a:moveTo>
                <a:lnTo>
                  <a:pt x="56517" y="73946"/>
                </a:lnTo>
                <a:cubicBezTo>
                  <a:pt x="55606" y="75400"/>
                  <a:pt x="54043" y="76312"/>
                  <a:pt x="52329" y="76398"/>
                </a:cubicBezTo>
                <a:cubicBezTo>
                  <a:pt x="50614" y="76485"/>
                  <a:pt x="48964" y="75704"/>
                  <a:pt x="47944" y="74315"/>
                </a:cubicBezTo>
                <a:lnTo>
                  <a:pt x="37526" y="60424"/>
                </a:lnTo>
                <a:cubicBezTo>
                  <a:pt x="35790" y="58124"/>
                  <a:pt x="36268" y="54868"/>
                  <a:pt x="38568" y="53132"/>
                </a:cubicBezTo>
                <a:cubicBezTo>
                  <a:pt x="40869" y="51395"/>
                  <a:pt x="44124" y="51873"/>
                  <a:pt x="45861" y="54173"/>
                </a:cubicBezTo>
                <a:lnTo>
                  <a:pt x="51721" y="61987"/>
                </a:lnTo>
                <a:lnTo>
                  <a:pt x="65047" y="40652"/>
                </a:lnTo>
                <a:cubicBezTo>
                  <a:pt x="66566" y="38221"/>
                  <a:pt x="69779" y="37461"/>
                  <a:pt x="72231" y="39002"/>
                </a:cubicBezTo>
                <a:cubicBezTo>
                  <a:pt x="74684" y="40543"/>
                  <a:pt x="75422" y="43734"/>
                  <a:pt x="73881" y="46186"/>
                </a:cubicBezTo>
                <a:close/>
              </a:path>
            </a:pathLst>
          </a:custGeom>
          <a:solidFill>
            <a:srgbClr val="5E6D55"/>
          </a:solidFill>
          <a:ln/>
        </p:spPr>
      </p:sp>
      <p:sp>
        <p:nvSpPr>
          <p:cNvPr id="23" name="Text 21"/>
          <p:cNvSpPr/>
          <p:nvPr/>
        </p:nvSpPr>
        <p:spPr>
          <a:xfrm>
            <a:off x="4553214" y="2629297"/>
            <a:ext cx="3357563" cy="285750"/>
          </a:xfrm>
          <a:prstGeom prst="rect">
            <a:avLst/>
          </a:prstGeom>
          <a:noFill/>
          <a:ln/>
        </p:spPr>
        <p:txBody>
          <a:bodyPr wrap="square" lIns="63500" tIns="63500" rIns="63500" bIns="63500" rtlCol="0" anchor="ctr"/>
          <a:lstStyle/>
          <a:p>
            <a:pPr>
              <a:lnSpc>
                <a:spcPct val="120000"/>
              </a:lnSpc>
            </a:pPr>
            <a:r>
              <a:rPr lang="en-US" sz="875" dirty="0">
                <a:solidFill>
                  <a:srgbClr val="3D352E">
                    <a:alpha val="70000"/>
                  </a:srgbClr>
                </a:solidFill>
                <a:latin typeface="Liter" pitchFamily="34" charset="0"/>
                <a:ea typeface="Liter" pitchFamily="34" charset="-122"/>
                <a:cs typeface="Liter" pitchFamily="34" charset="-120"/>
              </a:rPr>
              <a:t>Hindari pengulangan yang tidak perlu</a:t>
            </a:r>
            <a:endParaRPr lang="en-US" sz="1600" dirty="0"/>
          </a:p>
        </p:txBody>
      </p:sp>
      <p:sp>
        <p:nvSpPr>
          <p:cNvPr id="24" name="Shape 22"/>
          <p:cNvSpPr/>
          <p:nvPr/>
        </p:nvSpPr>
        <p:spPr>
          <a:xfrm>
            <a:off x="8122576" y="1581547"/>
            <a:ext cx="3754305" cy="1571625"/>
          </a:xfrm>
          <a:custGeom>
            <a:avLst/>
            <a:gdLst/>
            <a:ahLst/>
            <a:cxnLst/>
            <a:rect l="l" t="t" r="r" b="b"/>
            <a:pathLst>
              <a:path w="3754305" h="1571625">
                <a:moveTo>
                  <a:pt x="31485" y="0"/>
                </a:moveTo>
                <a:lnTo>
                  <a:pt x="3690812" y="0"/>
                </a:lnTo>
                <a:cubicBezTo>
                  <a:pt x="3725878" y="0"/>
                  <a:pt x="3754305" y="28427"/>
                  <a:pt x="3754305" y="63494"/>
                </a:cubicBezTo>
                <a:lnTo>
                  <a:pt x="3754305" y="1508131"/>
                </a:lnTo>
                <a:cubicBezTo>
                  <a:pt x="3754305" y="1543198"/>
                  <a:pt x="3725878" y="1571625"/>
                  <a:pt x="3690812" y="1571625"/>
                </a:cubicBezTo>
                <a:lnTo>
                  <a:pt x="31485" y="1571625"/>
                </a:lnTo>
                <a:cubicBezTo>
                  <a:pt x="14097" y="1571625"/>
                  <a:pt x="0" y="1557528"/>
                  <a:pt x="0" y="1540140"/>
                </a:cubicBezTo>
                <a:lnTo>
                  <a:pt x="0" y="31485"/>
                </a:lnTo>
                <a:cubicBezTo>
                  <a:pt x="0" y="14108"/>
                  <a:pt x="14108" y="0"/>
                  <a:pt x="31485" y="0"/>
                </a:cubicBezTo>
                <a:close/>
              </a:path>
            </a:pathLst>
          </a:custGeom>
          <a:solidFill>
            <a:srgbClr val="FFFFFF"/>
          </a:solidFill>
          <a:ln/>
          <a:effectLst>
            <a:outerShdw blurRad="47625" dist="31750" dir="5400000" algn="bl" rotWithShape="0">
              <a:srgbClr val="000000">
                <a:alpha val="10196"/>
              </a:srgbClr>
            </a:outerShdw>
          </a:effectLst>
        </p:spPr>
      </p:sp>
      <p:sp>
        <p:nvSpPr>
          <p:cNvPr id="25" name="Shape 23"/>
          <p:cNvSpPr/>
          <p:nvPr/>
        </p:nvSpPr>
        <p:spPr>
          <a:xfrm>
            <a:off x="8122576" y="1581547"/>
            <a:ext cx="31485" cy="1571625"/>
          </a:xfrm>
          <a:custGeom>
            <a:avLst/>
            <a:gdLst/>
            <a:ahLst/>
            <a:cxnLst/>
            <a:rect l="l" t="t" r="r" b="b"/>
            <a:pathLst>
              <a:path w="31485" h="1571625">
                <a:moveTo>
                  <a:pt x="31485" y="0"/>
                </a:moveTo>
                <a:lnTo>
                  <a:pt x="31485" y="0"/>
                </a:lnTo>
                <a:lnTo>
                  <a:pt x="31485" y="1571625"/>
                </a:lnTo>
                <a:lnTo>
                  <a:pt x="31485" y="1571625"/>
                </a:lnTo>
                <a:cubicBezTo>
                  <a:pt x="14097" y="1571625"/>
                  <a:pt x="0" y="1557528"/>
                  <a:pt x="0" y="1540140"/>
                </a:cubicBezTo>
                <a:lnTo>
                  <a:pt x="0" y="31485"/>
                </a:lnTo>
                <a:cubicBezTo>
                  <a:pt x="0" y="14108"/>
                  <a:pt x="14108" y="0"/>
                  <a:pt x="31485" y="0"/>
                </a:cubicBezTo>
                <a:close/>
              </a:path>
            </a:pathLst>
          </a:custGeom>
          <a:solidFill>
            <a:srgbClr val="D1B399"/>
          </a:solidFill>
          <a:ln/>
        </p:spPr>
      </p:sp>
      <p:sp>
        <p:nvSpPr>
          <p:cNvPr id="26" name="Shape 24"/>
          <p:cNvSpPr/>
          <p:nvPr/>
        </p:nvSpPr>
        <p:spPr>
          <a:xfrm>
            <a:off x="8265319" y="1708547"/>
            <a:ext cx="381000" cy="381000"/>
          </a:xfrm>
          <a:custGeom>
            <a:avLst/>
            <a:gdLst/>
            <a:ahLst/>
            <a:cxnLst/>
            <a:rect l="l" t="t" r="r" b="b"/>
            <a:pathLst>
              <a:path w="381000" h="381000">
                <a:moveTo>
                  <a:pt x="190500" y="0"/>
                </a:moveTo>
                <a:lnTo>
                  <a:pt x="190500" y="0"/>
                </a:lnTo>
                <a:cubicBezTo>
                  <a:pt x="295640" y="0"/>
                  <a:pt x="381000" y="85360"/>
                  <a:pt x="381000" y="190500"/>
                </a:cubicBezTo>
                <a:lnTo>
                  <a:pt x="381000" y="190500"/>
                </a:lnTo>
                <a:cubicBezTo>
                  <a:pt x="381000" y="295640"/>
                  <a:pt x="295640" y="381000"/>
                  <a:pt x="190500" y="381000"/>
                </a:cubicBezTo>
                <a:lnTo>
                  <a:pt x="190500" y="381000"/>
                </a:lnTo>
                <a:cubicBezTo>
                  <a:pt x="85360" y="381000"/>
                  <a:pt x="0" y="295640"/>
                  <a:pt x="0" y="190500"/>
                </a:cubicBezTo>
                <a:lnTo>
                  <a:pt x="0" y="190500"/>
                </a:lnTo>
                <a:cubicBezTo>
                  <a:pt x="0" y="85360"/>
                  <a:pt x="85360" y="0"/>
                  <a:pt x="190500" y="0"/>
                </a:cubicBezTo>
                <a:close/>
              </a:path>
            </a:pathLst>
          </a:custGeom>
          <a:solidFill>
            <a:srgbClr val="D1B399"/>
          </a:solidFill>
          <a:ln/>
        </p:spPr>
      </p:sp>
      <p:sp>
        <p:nvSpPr>
          <p:cNvPr id="27" name="Text 25"/>
          <p:cNvSpPr/>
          <p:nvPr/>
        </p:nvSpPr>
        <p:spPr>
          <a:xfrm>
            <a:off x="8225632" y="1708547"/>
            <a:ext cx="460375" cy="381000"/>
          </a:xfrm>
          <a:prstGeom prst="rect">
            <a:avLst/>
          </a:prstGeom>
          <a:noFill/>
          <a:ln/>
        </p:spPr>
        <p:txBody>
          <a:bodyPr wrap="square" lIns="0" tIns="0" rIns="0" bIns="0" rtlCol="0" anchor="ctr"/>
          <a:lstStyle/>
          <a:p>
            <a:pPr algn="ctr">
              <a:lnSpc>
                <a:spcPct val="120000"/>
              </a:lnSpc>
            </a:pPr>
            <a:r>
              <a:rPr lang="en-US" sz="1250" b="1" dirty="0">
                <a:solidFill>
                  <a:srgbClr val="FFFFFF"/>
                </a:solidFill>
                <a:latin typeface="Liter" pitchFamily="34" charset="0"/>
                <a:ea typeface="Liter" pitchFamily="34" charset="-122"/>
                <a:cs typeface="Liter" pitchFamily="34" charset="-120"/>
              </a:rPr>
              <a:t>C3</a:t>
            </a:r>
            <a:endParaRPr lang="en-US" sz="1600" dirty="0"/>
          </a:p>
        </p:txBody>
      </p:sp>
      <p:sp>
        <p:nvSpPr>
          <p:cNvPr id="28" name="Text 26"/>
          <p:cNvSpPr/>
          <p:nvPr/>
        </p:nvSpPr>
        <p:spPr>
          <a:xfrm>
            <a:off x="8741569" y="1787922"/>
            <a:ext cx="754063" cy="222250"/>
          </a:xfrm>
          <a:prstGeom prst="rect">
            <a:avLst/>
          </a:prstGeom>
          <a:noFill/>
          <a:ln/>
        </p:spPr>
        <p:txBody>
          <a:bodyPr wrap="square" lIns="0" tIns="0" rIns="0" bIns="0" rtlCol="0" anchor="ctr"/>
          <a:lstStyle/>
          <a:p>
            <a:pPr>
              <a:lnSpc>
                <a:spcPct val="120000"/>
              </a:lnSpc>
            </a:pPr>
            <a:r>
              <a:rPr lang="en-US" sz="1250" b="1" dirty="0">
                <a:solidFill>
                  <a:srgbClr val="3D352E"/>
                </a:solidFill>
                <a:latin typeface="Liter" pitchFamily="34" charset="0"/>
                <a:ea typeface="Liter" pitchFamily="34" charset="-122"/>
                <a:cs typeface="Liter" pitchFamily="34" charset="-120"/>
              </a:rPr>
              <a:t>Concrete</a:t>
            </a:r>
            <a:endParaRPr lang="en-US" sz="1600" dirty="0"/>
          </a:p>
        </p:txBody>
      </p:sp>
      <p:sp>
        <p:nvSpPr>
          <p:cNvPr id="29" name="Text 27"/>
          <p:cNvSpPr/>
          <p:nvPr/>
        </p:nvSpPr>
        <p:spPr>
          <a:xfrm>
            <a:off x="8265319" y="2153047"/>
            <a:ext cx="3548063" cy="412750"/>
          </a:xfrm>
          <a:prstGeom prst="rect">
            <a:avLst/>
          </a:prstGeom>
          <a:noFill/>
          <a:ln/>
        </p:spPr>
        <p:txBody>
          <a:bodyPr wrap="square" lIns="0" tIns="0" rIns="0" bIns="0" rtlCol="0" anchor="ctr"/>
          <a:lstStyle/>
          <a:p>
            <a:pPr>
              <a:lnSpc>
                <a:spcPct val="140000"/>
              </a:lnSpc>
            </a:pPr>
            <a:r>
              <a:rPr lang="en-US" sz="1000" b="1" dirty="0">
                <a:solidFill>
                  <a:srgbClr val="D1B399"/>
                </a:solidFill>
                <a:latin typeface="Liter" pitchFamily="34" charset="0"/>
                <a:ea typeface="Liter" pitchFamily="34" charset="-122"/>
                <a:cs typeface="Liter" pitchFamily="34" charset="-120"/>
              </a:rPr>
              <a:t>Konkret:</a:t>
            </a:r>
            <a:r>
              <a:rPr lang="en-US" sz="1000" dirty="0">
                <a:solidFill>
                  <a:srgbClr val="3D352E">
                    <a:alpha val="80000"/>
                  </a:srgbClr>
                </a:solidFill>
                <a:latin typeface="Liter" pitchFamily="34" charset="0"/>
                <a:ea typeface="Liter" pitchFamily="34" charset="-122"/>
                <a:cs typeface="Liter" pitchFamily="34" charset="-120"/>
              </a:rPr>
              <a:t> Pesan didukung oleh fakta dan data dari sumber kredibel</a:t>
            </a:r>
            <a:endParaRPr lang="en-US" sz="1600" dirty="0"/>
          </a:p>
        </p:txBody>
      </p:sp>
      <p:sp>
        <p:nvSpPr>
          <p:cNvPr id="30" name="Shape 28"/>
          <p:cNvSpPr/>
          <p:nvPr/>
        </p:nvSpPr>
        <p:spPr>
          <a:xfrm>
            <a:off x="8265319" y="2629297"/>
            <a:ext cx="3484563" cy="285750"/>
          </a:xfrm>
          <a:custGeom>
            <a:avLst/>
            <a:gdLst/>
            <a:ahLst/>
            <a:cxnLst/>
            <a:rect l="l" t="t" r="r" b="b"/>
            <a:pathLst>
              <a:path w="3484563" h="285750">
                <a:moveTo>
                  <a:pt x="31750" y="0"/>
                </a:moveTo>
                <a:lnTo>
                  <a:pt x="3452813" y="0"/>
                </a:lnTo>
                <a:cubicBezTo>
                  <a:pt x="3470348" y="0"/>
                  <a:pt x="3484563" y="14215"/>
                  <a:pt x="3484563" y="31750"/>
                </a:cubicBezTo>
                <a:lnTo>
                  <a:pt x="3484563" y="254000"/>
                </a:lnTo>
                <a:cubicBezTo>
                  <a:pt x="3484563" y="271535"/>
                  <a:pt x="3470348" y="285750"/>
                  <a:pt x="3452813" y="285750"/>
                </a:cubicBezTo>
                <a:lnTo>
                  <a:pt x="31750" y="285750"/>
                </a:lnTo>
                <a:cubicBezTo>
                  <a:pt x="14215" y="285750"/>
                  <a:pt x="0" y="271535"/>
                  <a:pt x="0" y="254000"/>
                </a:cubicBezTo>
                <a:lnTo>
                  <a:pt x="0" y="31750"/>
                </a:lnTo>
                <a:cubicBezTo>
                  <a:pt x="0" y="14227"/>
                  <a:pt x="14227" y="0"/>
                  <a:pt x="31750" y="0"/>
                </a:cubicBezTo>
                <a:close/>
              </a:path>
            </a:pathLst>
          </a:custGeom>
          <a:solidFill>
            <a:srgbClr val="F8F6F2"/>
          </a:solidFill>
          <a:ln/>
        </p:spPr>
      </p:sp>
      <p:sp>
        <p:nvSpPr>
          <p:cNvPr id="31" name="Shape 29"/>
          <p:cNvSpPr/>
          <p:nvPr/>
        </p:nvSpPr>
        <p:spPr>
          <a:xfrm>
            <a:off x="8344694" y="2712110"/>
            <a:ext cx="111125" cy="111125"/>
          </a:xfrm>
          <a:custGeom>
            <a:avLst/>
            <a:gdLst/>
            <a:ahLst/>
            <a:cxnLst/>
            <a:rect l="l" t="t" r="r" b="b"/>
            <a:pathLst>
              <a:path w="111125" h="111125">
                <a:moveTo>
                  <a:pt x="55563" y="111125"/>
                </a:moveTo>
                <a:cubicBezTo>
                  <a:pt x="86228" y="111125"/>
                  <a:pt x="111125" y="86228"/>
                  <a:pt x="111125" y="55563"/>
                </a:cubicBezTo>
                <a:cubicBezTo>
                  <a:pt x="111125" y="24897"/>
                  <a:pt x="86228" y="0"/>
                  <a:pt x="55563" y="0"/>
                </a:cubicBezTo>
                <a:cubicBezTo>
                  <a:pt x="24897" y="0"/>
                  <a:pt x="0" y="24897"/>
                  <a:pt x="0" y="55563"/>
                </a:cubicBezTo>
                <a:cubicBezTo>
                  <a:pt x="0" y="86228"/>
                  <a:pt x="24897" y="111125"/>
                  <a:pt x="55562" y="111125"/>
                </a:cubicBezTo>
                <a:close/>
                <a:moveTo>
                  <a:pt x="73881" y="46165"/>
                </a:moveTo>
                <a:lnTo>
                  <a:pt x="56517" y="73946"/>
                </a:lnTo>
                <a:cubicBezTo>
                  <a:pt x="55606" y="75400"/>
                  <a:pt x="54043" y="76312"/>
                  <a:pt x="52329" y="76398"/>
                </a:cubicBezTo>
                <a:cubicBezTo>
                  <a:pt x="50614" y="76485"/>
                  <a:pt x="48964" y="75704"/>
                  <a:pt x="47944" y="74315"/>
                </a:cubicBezTo>
                <a:lnTo>
                  <a:pt x="37526" y="60424"/>
                </a:lnTo>
                <a:cubicBezTo>
                  <a:pt x="35790" y="58124"/>
                  <a:pt x="36268" y="54868"/>
                  <a:pt x="38568" y="53132"/>
                </a:cubicBezTo>
                <a:cubicBezTo>
                  <a:pt x="40869" y="51395"/>
                  <a:pt x="44124" y="51873"/>
                  <a:pt x="45861" y="54173"/>
                </a:cubicBezTo>
                <a:lnTo>
                  <a:pt x="51721" y="61987"/>
                </a:lnTo>
                <a:lnTo>
                  <a:pt x="65047" y="40652"/>
                </a:lnTo>
                <a:cubicBezTo>
                  <a:pt x="66566" y="38221"/>
                  <a:pt x="69779" y="37461"/>
                  <a:pt x="72231" y="39002"/>
                </a:cubicBezTo>
                <a:cubicBezTo>
                  <a:pt x="74684" y="40543"/>
                  <a:pt x="75422" y="43734"/>
                  <a:pt x="73881" y="46186"/>
                </a:cubicBezTo>
                <a:close/>
              </a:path>
            </a:pathLst>
          </a:custGeom>
          <a:solidFill>
            <a:srgbClr val="5E6D55"/>
          </a:solidFill>
          <a:ln/>
        </p:spPr>
      </p:sp>
      <p:sp>
        <p:nvSpPr>
          <p:cNvPr id="32" name="Text 30"/>
          <p:cNvSpPr/>
          <p:nvPr/>
        </p:nvSpPr>
        <p:spPr>
          <a:xfrm>
            <a:off x="8447882" y="2629297"/>
            <a:ext cx="3357563" cy="285750"/>
          </a:xfrm>
          <a:prstGeom prst="rect">
            <a:avLst/>
          </a:prstGeom>
          <a:noFill/>
          <a:ln/>
        </p:spPr>
        <p:txBody>
          <a:bodyPr wrap="square" lIns="63500" tIns="63500" rIns="63500" bIns="63500" rtlCol="0" anchor="ctr"/>
          <a:lstStyle/>
          <a:p>
            <a:pPr>
              <a:lnSpc>
                <a:spcPct val="120000"/>
              </a:lnSpc>
            </a:pPr>
            <a:r>
              <a:rPr lang="en-US" sz="875" dirty="0">
                <a:solidFill>
                  <a:srgbClr val="3D352E">
                    <a:alpha val="70000"/>
                  </a:srgbClr>
                </a:solidFill>
                <a:latin typeface="Liter" pitchFamily="34" charset="0"/>
                <a:ea typeface="Liter" pitchFamily="34" charset="-122"/>
                <a:cs typeface="Liter" pitchFamily="34" charset="-120"/>
              </a:rPr>
              <a:t>Gunakan data dan contoh spesifik</a:t>
            </a:r>
            <a:endParaRPr lang="en-US" sz="1600" dirty="0"/>
          </a:p>
        </p:txBody>
      </p:sp>
      <p:sp>
        <p:nvSpPr>
          <p:cNvPr id="33" name="Shape 31"/>
          <p:cNvSpPr/>
          <p:nvPr/>
        </p:nvSpPr>
        <p:spPr>
          <a:xfrm>
            <a:off x="333243" y="3276866"/>
            <a:ext cx="3754305" cy="1571625"/>
          </a:xfrm>
          <a:custGeom>
            <a:avLst/>
            <a:gdLst/>
            <a:ahLst/>
            <a:cxnLst/>
            <a:rect l="l" t="t" r="r" b="b"/>
            <a:pathLst>
              <a:path w="3754305" h="1571625">
                <a:moveTo>
                  <a:pt x="31485" y="0"/>
                </a:moveTo>
                <a:lnTo>
                  <a:pt x="3690812" y="0"/>
                </a:lnTo>
                <a:cubicBezTo>
                  <a:pt x="3725878" y="0"/>
                  <a:pt x="3754305" y="28427"/>
                  <a:pt x="3754305" y="63494"/>
                </a:cubicBezTo>
                <a:lnTo>
                  <a:pt x="3754305" y="1508131"/>
                </a:lnTo>
                <a:cubicBezTo>
                  <a:pt x="3754305" y="1543198"/>
                  <a:pt x="3725878" y="1571625"/>
                  <a:pt x="3690812" y="1571625"/>
                </a:cubicBezTo>
                <a:lnTo>
                  <a:pt x="31485" y="1571625"/>
                </a:lnTo>
                <a:cubicBezTo>
                  <a:pt x="14097" y="1571625"/>
                  <a:pt x="0" y="1557528"/>
                  <a:pt x="0" y="1540140"/>
                </a:cubicBezTo>
                <a:lnTo>
                  <a:pt x="0" y="31485"/>
                </a:lnTo>
                <a:cubicBezTo>
                  <a:pt x="0" y="14108"/>
                  <a:pt x="14108" y="0"/>
                  <a:pt x="31485" y="0"/>
                </a:cubicBezTo>
                <a:close/>
              </a:path>
            </a:pathLst>
          </a:custGeom>
          <a:solidFill>
            <a:srgbClr val="FFFFFF"/>
          </a:solidFill>
          <a:ln/>
          <a:effectLst>
            <a:outerShdw blurRad="47625" dist="31750" dir="5400000" algn="bl" rotWithShape="0">
              <a:srgbClr val="000000">
                <a:alpha val="10196"/>
              </a:srgbClr>
            </a:outerShdw>
          </a:effectLst>
        </p:spPr>
      </p:sp>
      <p:sp>
        <p:nvSpPr>
          <p:cNvPr id="34" name="Shape 32"/>
          <p:cNvSpPr/>
          <p:nvPr/>
        </p:nvSpPr>
        <p:spPr>
          <a:xfrm>
            <a:off x="333243" y="3276866"/>
            <a:ext cx="31485" cy="1571625"/>
          </a:xfrm>
          <a:custGeom>
            <a:avLst/>
            <a:gdLst/>
            <a:ahLst/>
            <a:cxnLst/>
            <a:rect l="l" t="t" r="r" b="b"/>
            <a:pathLst>
              <a:path w="31485" h="1571625">
                <a:moveTo>
                  <a:pt x="31485" y="0"/>
                </a:moveTo>
                <a:lnTo>
                  <a:pt x="31485" y="0"/>
                </a:lnTo>
                <a:lnTo>
                  <a:pt x="31485" y="1571625"/>
                </a:lnTo>
                <a:lnTo>
                  <a:pt x="31485" y="1571625"/>
                </a:lnTo>
                <a:cubicBezTo>
                  <a:pt x="14097" y="1571625"/>
                  <a:pt x="0" y="1557528"/>
                  <a:pt x="0" y="1540140"/>
                </a:cubicBezTo>
                <a:lnTo>
                  <a:pt x="0" y="31485"/>
                </a:lnTo>
                <a:cubicBezTo>
                  <a:pt x="0" y="14108"/>
                  <a:pt x="14108" y="0"/>
                  <a:pt x="31485" y="0"/>
                </a:cubicBezTo>
                <a:close/>
              </a:path>
            </a:pathLst>
          </a:custGeom>
          <a:solidFill>
            <a:srgbClr val="A95C48"/>
          </a:solidFill>
          <a:ln/>
        </p:spPr>
      </p:sp>
      <p:sp>
        <p:nvSpPr>
          <p:cNvPr id="35" name="Shape 33"/>
          <p:cNvSpPr/>
          <p:nvPr/>
        </p:nvSpPr>
        <p:spPr>
          <a:xfrm>
            <a:off x="475985" y="3403866"/>
            <a:ext cx="381000" cy="381000"/>
          </a:xfrm>
          <a:custGeom>
            <a:avLst/>
            <a:gdLst/>
            <a:ahLst/>
            <a:cxnLst/>
            <a:rect l="l" t="t" r="r" b="b"/>
            <a:pathLst>
              <a:path w="381000" h="381000">
                <a:moveTo>
                  <a:pt x="190500" y="0"/>
                </a:moveTo>
                <a:lnTo>
                  <a:pt x="190500" y="0"/>
                </a:lnTo>
                <a:cubicBezTo>
                  <a:pt x="295640" y="0"/>
                  <a:pt x="381000" y="85360"/>
                  <a:pt x="381000" y="190500"/>
                </a:cubicBezTo>
                <a:lnTo>
                  <a:pt x="381000" y="190500"/>
                </a:lnTo>
                <a:cubicBezTo>
                  <a:pt x="381000" y="295640"/>
                  <a:pt x="295640" y="381000"/>
                  <a:pt x="190500" y="381000"/>
                </a:cubicBezTo>
                <a:lnTo>
                  <a:pt x="190500" y="381000"/>
                </a:lnTo>
                <a:cubicBezTo>
                  <a:pt x="85360" y="381000"/>
                  <a:pt x="0" y="295640"/>
                  <a:pt x="0" y="190500"/>
                </a:cubicBezTo>
                <a:lnTo>
                  <a:pt x="0" y="190500"/>
                </a:lnTo>
                <a:cubicBezTo>
                  <a:pt x="0" y="85360"/>
                  <a:pt x="85360" y="0"/>
                  <a:pt x="190500" y="0"/>
                </a:cubicBezTo>
                <a:close/>
              </a:path>
            </a:pathLst>
          </a:custGeom>
          <a:solidFill>
            <a:srgbClr val="A95C48"/>
          </a:solidFill>
          <a:ln/>
        </p:spPr>
      </p:sp>
      <p:sp>
        <p:nvSpPr>
          <p:cNvPr id="36" name="Text 34"/>
          <p:cNvSpPr/>
          <p:nvPr/>
        </p:nvSpPr>
        <p:spPr>
          <a:xfrm>
            <a:off x="436298" y="3403866"/>
            <a:ext cx="460375" cy="381000"/>
          </a:xfrm>
          <a:prstGeom prst="rect">
            <a:avLst/>
          </a:prstGeom>
          <a:noFill/>
          <a:ln/>
        </p:spPr>
        <p:txBody>
          <a:bodyPr wrap="square" lIns="0" tIns="0" rIns="0" bIns="0" rtlCol="0" anchor="ctr"/>
          <a:lstStyle/>
          <a:p>
            <a:pPr algn="ctr">
              <a:lnSpc>
                <a:spcPct val="120000"/>
              </a:lnSpc>
            </a:pPr>
            <a:r>
              <a:rPr lang="en-US" sz="1250" b="1" dirty="0">
                <a:solidFill>
                  <a:srgbClr val="FFFFFF"/>
                </a:solidFill>
                <a:latin typeface="Liter" pitchFamily="34" charset="0"/>
                <a:ea typeface="Liter" pitchFamily="34" charset="-122"/>
                <a:cs typeface="Liter" pitchFamily="34" charset="-120"/>
              </a:rPr>
              <a:t>C4</a:t>
            </a:r>
            <a:endParaRPr lang="en-US" sz="1600" dirty="0"/>
          </a:p>
        </p:txBody>
      </p:sp>
      <p:sp>
        <p:nvSpPr>
          <p:cNvPr id="37" name="Text 35"/>
          <p:cNvSpPr/>
          <p:nvPr/>
        </p:nvSpPr>
        <p:spPr>
          <a:xfrm>
            <a:off x="952235" y="3483241"/>
            <a:ext cx="635000" cy="222250"/>
          </a:xfrm>
          <a:prstGeom prst="rect">
            <a:avLst/>
          </a:prstGeom>
          <a:noFill/>
          <a:ln/>
        </p:spPr>
        <p:txBody>
          <a:bodyPr wrap="square" lIns="0" tIns="0" rIns="0" bIns="0" rtlCol="0" anchor="ctr"/>
          <a:lstStyle/>
          <a:p>
            <a:pPr>
              <a:lnSpc>
                <a:spcPct val="120000"/>
              </a:lnSpc>
            </a:pPr>
            <a:r>
              <a:rPr lang="en-US" sz="1250" b="1" dirty="0">
                <a:solidFill>
                  <a:srgbClr val="3D352E"/>
                </a:solidFill>
                <a:latin typeface="Liter" pitchFamily="34" charset="0"/>
                <a:ea typeface="Liter" pitchFamily="34" charset="-122"/>
                <a:cs typeface="Liter" pitchFamily="34" charset="-120"/>
              </a:rPr>
              <a:t>Correct</a:t>
            </a:r>
            <a:endParaRPr lang="en-US" sz="1600" dirty="0"/>
          </a:p>
        </p:txBody>
      </p:sp>
      <p:sp>
        <p:nvSpPr>
          <p:cNvPr id="38" name="Text 36"/>
          <p:cNvSpPr/>
          <p:nvPr/>
        </p:nvSpPr>
        <p:spPr>
          <a:xfrm>
            <a:off x="475985" y="3848366"/>
            <a:ext cx="3548063" cy="412750"/>
          </a:xfrm>
          <a:prstGeom prst="rect">
            <a:avLst/>
          </a:prstGeom>
          <a:noFill/>
          <a:ln/>
        </p:spPr>
        <p:txBody>
          <a:bodyPr wrap="square" lIns="0" tIns="0" rIns="0" bIns="0" rtlCol="0" anchor="ctr"/>
          <a:lstStyle/>
          <a:p>
            <a:pPr>
              <a:lnSpc>
                <a:spcPct val="140000"/>
              </a:lnSpc>
            </a:pPr>
            <a:r>
              <a:rPr lang="en-US" sz="1000" b="1" dirty="0">
                <a:solidFill>
                  <a:srgbClr val="A95C48"/>
                </a:solidFill>
                <a:latin typeface="Liter" pitchFamily="34" charset="0"/>
                <a:ea typeface="Liter" pitchFamily="34" charset="-122"/>
                <a:cs typeface="Liter" pitchFamily="34" charset="-120"/>
              </a:rPr>
              <a:t>Benar:</a:t>
            </a:r>
            <a:r>
              <a:rPr lang="en-US" sz="1000" dirty="0">
                <a:solidFill>
                  <a:srgbClr val="3D352E">
                    <a:alpha val="80000"/>
                  </a:srgbClr>
                </a:solidFill>
                <a:latin typeface="Liter" pitchFamily="34" charset="0"/>
                <a:ea typeface="Liter" pitchFamily="34" charset="-122"/>
                <a:cs typeface="Liter" pitchFamily="34" charset="-120"/>
              </a:rPr>
              <a:t> Fakta dan tata bahasa akurat, memastikan kredibilitas pesan</a:t>
            </a:r>
            <a:endParaRPr lang="en-US" sz="1600" dirty="0"/>
          </a:p>
        </p:txBody>
      </p:sp>
      <p:sp>
        <p:nvSpPr>
          <p:cNvPr id="39" name="Shape 37"/>
          <p:cNvSpPr/>
          <p:nvPr/>
        </p:nvSpPr>
        <p:spPr>
          <a:xfrm>
            <a:off x="475985" y="4324616"/>
            <a:ext cx="3484563" cy="285750"/>
          </a:xfrm>
          <a:custGeom>
            <a:avLst/>
            <a:gdLst/>
            <a:ahLst/>
            <a:cxnLst/>
            <a:rect l="l" t="t" r="r" b="b"/>
            <a:pathLst>
              <a:path w="3484563" h="285750">
                <a:moveTo>
                  <a:pt x="31750" y="0"/>
                </a:moveTo>
                <a:lnTo>
                  <a:pt x="3452813" y="0"/>
                </a:lnTo>
                <a:cubicBezTo>
                  <a:pt x="3470348" y="0"/>
                  <a:pt x="3484563" y="14215"/>
                  <a:pt x="3484563" y="31750"/>
                </a:cubicBezTo>
                <a:lnTo>
                  <a:pt x="3484563" y="254000"/>
                </a:lnTo>
                <a:cubicBezTo>
                  <a:pt x="3484563" y="271535"/>
                  <a:pt x="3470348" y="285750"/>
                  <a:pt x="3452813" y="285750"/>
                </a:cubicBezTo>
                <a:lnTo>
                  <a:pt x="31750" y="285750"/>
                </a:lnTo>
                <a:cubicBezTo>
                  <a:pt x="14215" y="285750"/>
                  <a:pt x="0" y="271535"/>
                  <a:pt x="0" y="254000"/>
                </a:cubicBezTo>
                <a:lnTo>
                  <a:pt x="0" y="31750"/>
                </a:lnTo>
                <a:cubicBezTo>
                  <a:pt x="0" y="14227"/>
                  <a:pt x="14227" y="0"/>
                  <a:pt x="31750" y="0"/>
                </a:cubicBezTo>
                <a:close/>
              </a:path>
            </a:pathLst>
          </a:custGeom>
          <a:solidFill>
            <a:srgbClr val="F8F6F2"/>
          </a:solidFill>
          <a:ln/>
        </p:spPr>
      </p:sp>
      <p:sp>
        <p:nvSpPr>
          <p:cNvPr id="40" name="Shape 38"/>
          <p:cNvSpPr/>
          <p:nvPr/>
        </p:nvSpPr>
        <p:spPr>
          <a:xfrm>
            <a:off x="555360" y="4407429"/>
            <a:ext cx="111125" cy="111125"/>
          </a:xfrm>
          <a:custGeom>
            <a:avLst/>
            <a:gdLst/>
            <a:ahLst/>
            <a:cxnLst/>
            <a:rect l="l" t="t" r="r" b="b"/>
            <a:pathLst>
              <a:path w="111125" h="111125">
                <a:moveTo>
                  <a:pt x="55563" y="111125"/>
                </a:moveTo>
                <a:cubicBezTo>
                  <a:pt x="86228" y="111125"/>
                  <a:pt x="111125" y="86228"/>
                  <a:pt x="111125" y="55563"/>
                </a:cubicBezTo>
                <a:cubicBezTo>
                  <a:pt x="111125" y="24897"/>
                  <a:pt x="86228" y="0"/>
                  <a:pt x="55563" y="0"/>
                </a:cubicBezTo>
                <a:cubicBezTo>
                  <a:pt x="24897" y="0"/>
                  <a:pt x="0" y="24897"/>
                  <a:pt x="0" y="55563"/>
                </a:cubicBezTo>
                <a:cubicBezTo>
                  <a:pt x="0" y="86228"/>
                  <a:pt x="24897" y="111125"/>
                  <a:pt x="55562" y="111125"/>
                </a:cubicBezTo>
                <a:close/>
                <a:moveTo>
                  <a:pt x="73881" y="46165"/>
                </a:moveTo>
                <a:lnTo>
                  <a:pt x="56517" y="73946"/>
                </a:lnTo>
                <a:cubicBezTo>
                  <a:pt x="55606" y="75400"/>
                  <a:pt x="54043" y="76312"/>
                  <a:pt x="52329" y="76398"/>
                </a:cubicBezTo>
                <a:cubicBezTo>
                  <a:pt x="50614" y="76485"/>
                  <a:pt x="48964" y="75704"/>
                  <a:pt x="47944" y="74315"/>
                </a:cubicBezTo>
                <a:lnTo>
                  <a:pt x="37526" y="60424"/>
                </a:lnTo>
                <a:cubicBezTo>
                  <a:pt x="35790" y="58124"/>
                  <a:pt x="36268" y="54868"/>
                  <a:pt x="38568" y="53132"/>
                </a:cubicBezTo>
                <a:cubicBezTo>
                  <a:pt x="40869" y="51395"/>
                  <a:pt x="44124" y="51873"/>
                  <a:pt x="45861" y="54173"/>
                </a:cubicBezTo>
                <a:lnTo>
                  <a:pt x="51721" y="61987"/>
                </a:lnTo>
                <a:lnTo>
                  <a:pt x="65047" y="40652"/>
                </a:lnTo>
                <a:cubicBezTo>
                  <a:pt x="66566" y="38221"/>
                  <a:pt x="69779" y="37461"/>
                  <a:pt x="72231" y="39002"/>
                </a:cubicBezTo>
                <a:cubicBezTo>
                  <a:pt x="74684" y="40543"/>
                  <a:pt x="75422" y="43734"/>
                  <a:pt x="73881" y="46186"/>
                </a:cubicBezTo>
                <a:close/>
              </a:path>
            </a:pathLst>
          </a:custGeom>
          <a:solidFill>
            <a:srgbClr val="5E6D55"/>
          </a:solidFill>
          <a:ln/>
        </p:spPr>
      </p:sp>
      <p:sp>
        <p:nvSpPr>
          <p:cNvPr id="41" name="Text 39"/>
          <p:cNvSpPr/>
          <p:nvPr/>
        </p:nvSpPr>
        <p:spPr>
          <a:xfrm>
            <a:off x="658548" y="4324616"/>
            <a:ext cx="3357563" cy="285750"/>
          </a:xfrm>
          <a:prstGeom prst="rect">
            <a:avLst/>
          </a:prstGeom>
          <a:noFill/>
          <a:ln/>
        </p:spPr>
        <p:txBody>
          <a:bodyPr wrap="square" lIns="63500" tIns="63500" rIns="63500" bIns="63500" rtlCol="0" anchor="ctr"/>
          <a:lstStyle/>
          <a:p>
            <a:pPr>
              <a:lnSpc>
                <a:spcPct val="120000"/>
              </a:lnSpc>
            </a:pPr>
            <a:r>
              <a:rPr lang="en-US" sz="875" dirty="0">
                <a:solidFill>
                  <a:srgbClr val="3D352E">
                    <a:alpha val="70000"/>
                  </a:srgbClr>
                </a:solidFill>
                <a:latin typeface="Liter" pitchFamily="34" charset="0"/>
                <a:ea typeface="Liter" pitchFamily="34" charset="-122"/>
                <a:cs typeface="Liter" pitchFamily="34" charset="-120"/>
              </a:rPr>
              <a:t>Verifikasi fakta sebelum menyampaikan</a:t>
            </a:r>
            <a:endParaRPr lang="en-US" sz="1600" dirty="0"/>
          </a:p>
        </p:txBody>
      </p:sp>
      <p:sp>
        <p:nvSpPr>
          <p:cNvPr id="42" name="Shape 40"/>
          <p:cNvSpPr/>
          <p:nvPr/>
        </p:nvSpPr>
        <p:spPr>
          <a:xfrm>
            <a:off x="4227910" y="3276866"/>
            <a:ext cx="3754305" cy="1571625"/>
          </a:xfrm>
          <a:custGeom>
            <a:avLst/>
            <a:gdLst/>
            <a:ahLst/>
            <a:cxnLst/>
            <a:rect l="l" t="t" r="r" b="b"/>
            <a:pathLst>
              <a:path w="3754305" h="1571625">
                <a:moveTo>
                  <a:pt x="31485" y="0"/>
                </a:moveTo>
                <a:lnTo>
                  <a:pt x="3690812" y="0"/>
                </a:lnTo>
                <a:cubicBezTo>
                  <a:pt x="3725878" y="0"/>
                  <a:pt x="3754305" y="28427"/>
                  <a:pt x="3754305" y="63494"/>
                </a:cubicBezTo>
                <a:lnTo>
                  <a:pt x="3754305" y="1508131"/>
                </a:lnTo>
                <a:cubicBezTo>
                  <a:pt x="3754305" y="1543198"/>
                  <a:pt x="3725878" y="1571625"/>
                  <a:pt x="3690812" y="1571625"/>
                </a:cubicBezTo>
                <a:lnTo>
                  <a:pt x="31485" y="1571625"/>
                </a:lnTo>
                <a:cubicBezTo>
                  <a:pt x="14097" y="1571625"/>
                  <a:pt x="0" y="1557528"/>
                  <a:pt x="0" y="1540140"/>
                </a:cubicBezTo>
                <a:lnTo>
                  <a:pt x="0" y="31485"/>
                </a:lnTo>
                <a:cubicBezTo>
                  <a:pt x="0" y="14108"/>
                  <a:pt x="14108" y="0"/>
                  <a:pt x="31485" y="0"/>
                </a:cubicBezTo>
                <a:close/>
              </a:path>
            </a:pathLst>
          </a:custGeom>
          <a:solidFill>
            <a:srgbClr val="FFFFFF"/>
          </a:solidFill>
          <a:ln/>
          <a:effectLst>
            <a:outerShdw blurRad="47625" dist="31750" dir="5400000" algn="bl" rotWithShape="0">
              <a:srgbClr val="000000">
                <a:alpha val="10196"/>
              </a:srgbClr>
            </a:outerShdw>
          </a:effectLst>
        </p:spPr>
      </p:sp>
      <p:sp>
        <p:nvSpPr>
          <p:cNvPr id="43" name="Shape 41"/>
          <p:cNvSpPr/>
          <p:nvPr/>
        </p:nvSpPr>
        <p:spPr>
          <a:xfrm>
            <a:off x="4227910" y="3276866"/>
            <a:ext cx="31485" cy="1571625"/>
          </a:xfrm>
          <a:custGeom>
            <a:avLst/>
            <a:gdLst/>
            <a:ahLst/>
            <a:cxnLst/>
            <a:rect l="l" t="t" r="r" b="b"/>
            <a:pathLst>
              <a:path w="31485" h="1571625">
                <a:moveTo>
                  <a:pt x="31485" y="0"/>
                </a:moveTo>
                <a:lnTo>
                  <a:pt x="31485" y="0"/>
                </a:lnTo>
                <a:lnTo>
                  <a:pt x="31485" y="1571625"/>
                </a:lnTo>
                <a:lnTo>
                  <a:pt x="31485" y="1571625"/>
                </a:lnTo>
                <a:cubicBezTo>
                  <a:pt x="14097" y="1571625"/>
                  <a:pt x="0" y="1557528"/>
                  <a:pt x="0" y="1540140"/>
                </a:cubicBezTo>
                <a:lnTo>
                  <a:pt x="0" y="31485"/>
                </a:lnTo>
                <a:cubicBezTo>
                  <a:pt x="0" y="14108"/>
                  <a:pt x="14108" y="0"/>
                  <a:pt x="31485" y="0"/>
                </a:cubicBezTo>
                <a:close/>
              </a:path>
            </a:pathLst>
          </a:custGeom>
          <a:solidFill>
            <a:srgbClr val="5E6D55"/>
          </a:solidFill>
          <a:ln/>
        </p:spPr>
      </p:sp>
      <p:sp>
        <p:nvSpPr>
          <p:cNvPr id="44" name="Shape 42"/>
          <p:cNvSpPr/>
          <p:nvPr/>
        </p:nvSpPr>
        <p:spPr>
          <a:xfrm>
            <a:off x="4370652" y="3403866"/>
            <a:ext cx="381000" cy="381000"/>
          </a:xfrm>
          <a:custGeom>
            <a:avLst/>
            <a:gdLst/>
            <a:ahLst/>
            <a:cxnLst/>
            <a:rect l="l" t="t" r="r" b="b"/>
            <a:pathLst>
              <a:path w="381000" h="381000">
                <a:moveTo>
                  <a:pt x="190500" y="0"/>
                </a:moveTo>
                <a:lnTo>
                  <a:pt x="190500" y="0"/>
                </a:lnTo>
                <a:cubicBezTo>
                  <a:pt x="295640" y="0"/>
                  <a:pt x="381000" y="85360"/>
                  <a:pt x="381000" y="190500"/>
                </a:cubicBezTo>
                <a:lnTo>
                  <a:pt x="381000" y="190500"/>
                </a:lnTo>
                <a:cubicBezTo>
                  <a:pt x="381000" y="295640"/>
                  <a:pt x="295640" y="381000"/>
                  <a:pt x="190500" y="381000"/>
                </a:cubicBezTo>
                <a:lnTo>
                  <a:pt x="190500" y="381000"/>
                </a:lnTo>
                <a:cubicBezTo>
                  <a:pt x="85360" y="381000"/>
                  <a:pt x="0" y="295640"/>
                  <a:pt x="0" y="190500"/>
                </a:cubicBezTo>
                <a:lnTo>
                  <a:pt x="0" y="190500"/>
                </a:lnTo>
                <a:cubicBezTo>
                  <a:pt x="0" y="85360"/>
                  <a:pt x="85360" y="0"/>
                  <a:pt x="190500" y="0"/>
                </a:cubicBezTo>
                <a:close/>
              </a:path>
            </a:pathLst>
          </a:custGeom>
          <a:solidFill>
            <a:srgbClr val="5E6D55"/>
          </a:solidFill>
          <a:ln/>
        </p:spPr>
      </p:sp>
      <p:sp>
        <p:nvSpPr>
          <p:cNvPr id="45" name="Text 43"/>
          <p:cNvSpPr/>
          <p:nvPr/>
        </p:nvSpPr>
        <p:spPr>
          <a:xfrm>
            <a:off x="4330964" y="3403866"/>
            <a:ext cx="460375" cy="381000"/>
          </a:xfrm>
          <a:prstGeom prst="rect">
            <a:avLst/>
          </a:prstGeom>
          <a:noFill/>
          <a:ln/>
        </p:spPr>
        <p:txBody>
          <a:bodyPr wrap="square" lIns="0" tIns="0" rIns="0" bIns="0" rtlCol="0" anchor="ctr"/>
          <a:lstStyle/>
          <a:p>
            <a:pPr algn="ctr">
              <a:lnSpc>
                <a:spcPct val="120000"/>
              </a:lnSpc>
            </a:pPr>
            <a:r>
              <a:rPr lang="en-US" sz="1250" b="1" dirty="0">
                <a:solidFill>
                  <a:srgbClr val="FFFFFF"/>
                </a:solidFill>
                <a:latin typeface="Liter" pitchFamily="34" charset="0"/>
                <a:ea typeface="Liter" pitchFamily="34" charset="-122"/>
                <a:cs typeface="Liter" pitchFamily="34" charset="-120"/>
              </a:rPr>
              <a:t>C5</a:t>
            </a:r>
            <a:endParaRPr lang="en-US" sz="1600" dirty="0"/>
          </a:p>
        </p:txBody>
      </p:sp>
      <p:sp>
        <p:nvSpPr>
          <p:cNvPr id="46" name="Text 44"/>
          <p:cNvSpPr/>
          <p:nvPr/>
        </p:nvSpPr>
        <p:spPr>
          <a:xfrm>
            <a:off x="4846902" y="3483241"/>
            <a:ext cx="762000" cy="222250"/>
          </a:xfrm>
          <a:prstGeom prst="rect">
            <a:avLst/>
          </a:prstGeom>
          <a:noFill/>
          <a:ln/>
        </p:spPr>
        <p:txBody>
          <a:bodyPr wrap="square" lIns="0" tIns="0" rIns="0" bIns="0" rtlCol="0" anchor="ctr"/>
          <a:lstStyle/>
          <a:p>
            <a:pPr>
              <a:lnSpc>
                <a:spcPct val="120000"/>
              </a:lnSpc>
            </a:pPr>
            <a:r>
              <a:rPr lang="en-US" sz="1250" b="1" dirty="0">
                <a:solidFill>
                  <a:srgbClr val="3D352E"/>
                </a:solidFill>
                <a:latin typeface="Liter" pitchFamily="34" charset="0"/>
                <a:ea typeface="Liter" pitchFamily="34" charset="-122"/>
                <a:cs typeface="Liter" pitchFamily="34" charset="-120"/>
              </a:rPr>
              <a:t>Coherent</a:t>
            </a:r>
            <a:endParaRPr lang="en-US" sz="1600" dirty="0"/>
          </a:p>
        </p:txBody>
      </p:sp>
      <p:sp>
        <p:nvSpPr>
          <p:cNvPr id="47" name="Text 45"/>
          <p:cNvSpPr/>
          <p:nvPr/>
        </p:nvSpPr>
        <p:spPr>
          <a:xfrm>
            <a:off x="4370652" y="3848366"/>
            <a:ext cx="3548063" cy="412750"/>
          </a:xfrm>
          <a:prstGeom prst="rect">
            <a:avLst/>
          </a:prstGeom>
          <a:noFill/>
          <a:ln/>
        </p:spPr>
        <p:txBody>
          <a:bodyPr wrap="square" lIns="0" tIns="0" rIns="0" bIns="0" rtlCol="0" anchor="ctr"/>
          <a:lstStyle/>
          <a:p>
            <a:pPr>
              <a:lnSpc>
                <a:spcPct val="140000"/>
              </a:lnSpc>
            </a:pPr>
            <a:r>
              <a:rPr lang="en-US" sz="1000" b="1" dirty="0">
                <a:solidFill>
                  <a:srgbClr val="5E6D55"/>
                </a:solidFill>
                <a:latin typeface="Liter" pitchFamily="34" charset="0"/>
                <a:ea typeface="Liter" pitchFamily="34" charset="-122"/>
                <a:cs typeface="Liter" pitchFamily="34" charset="-120"/>
              </a:rPr>
              <a:t>Koheren:</a:t>
            </a:r>
            <a:r>
              <a:rPr lang="en-US" sz="1000" dirty="0">
                <a:solidFill>
                  <a:srgbClr val="3D352E">
                    <a:alpha val="80000"/>
                  </a:srgbClr>
                </a:solidFill>
                <a:latin typeface="Liter" pitchFamily="34" charset="0"/>
                <a:ea typeface="Liter" pitchFamily="34" charset="-122"/>
                <a:cs typeface="Liter" pitchFamily="34" charset="-120"/>
              </a:rPr>
              <a:t> Pesan tersusun logis dan runtut, semua poin terhubung dengan topik utama</a:t>
            </a:r>
            <a:endParaRPr lang="en-US" sz="1600" dirty="0"/>
          </a:p>
        </p:txBody>
      </p:sp>
      <p:sp>
        <p:nvSpPr>
          <p:cNvPr id="48" name="Shape 46"/>
          <p:cNvSpPr/>
          <p:nvPr/>
        </p:nvSpPr>
        <p:spPr>
          <a:xfrm>
            <a:off x="4370652" y="4324616"/>
            <a:ext cx="3484563" cy="285750"/>
          </a:xfrm>
          <a:custGeom>
            <a:avLst/>
            <a:gdLst/>
            <a:ahLst/>
            <a:cxnLst/>
            <a:rect l="l" t="t" r="r" b="b"/>
            <a:pathLst>
              <a:path w="3484563" h="285750">
                <a:moveTo>
                  <a:pt x="31750" y="0"/>
                </a:moveTo>
                <a:lnTo>
                  <a:pt x="3452813" y="0"/>
                </a:lnTo>
                <a:cubicBezTo>
                  <a:pt x="3470348" y="0"/>
                  <a:pt x="3484563" y="14215"/>
                  <a:pt x="3484563" y="31750"/>
                </a:cubicBezTo>
                <a:lnTo>
                  <a:pt x="3484563" y="254000"/>
                </a:lnTo>
                <a:cubicBezTo>
                  <a:pt x="3484563" y="271535"/>
                  <a:pt x="3470348" y="285750"/>
                  <a:pt x="3452813" y="285750"/>
                </a:cubicBezTo>
                <a:lnTo>
                  <a:pt x="31750" y="285750"/>
                </a:lnTo>
                <a:cubicBezTo>
                  <a:pt x="14215" y="285750"/>
                  <a:pt x="0" y="271535"/>
                  <a:pt x="0" y="254000"/>
                </a:cubicBezTo>
                <a:lnTo>
                  <a:pt x="0" y="31750"/>
                </a:lnTo>
                <a:cubicBezTo>
                  <a:pt x="0" y="14227"/>
                  <a:pt x="14227" y="0"/>
                  <a:pt x="31750" y="0"/>
                </a:cubicBezTo>
                <a:close/>
              </a:path>
            </a:pathLst>
          </a:custGeom>
          <a:solidFill>
            <a:srgbClr val="F8F6F2"/>
          </a:solidFill>
          <a:ln/>
        </p:spPr>
      </p:sp>
      <p:sp>
        <p:nvSpPr>
          <p:cNvPr id="49" name="Shape 47"/>
          <p:cNvSpPr/>
          <p:nvPr/>
        </p:nvSpPr>
        <p:spPr>
          <a:xfrm>
            <a:off x="4450027" y="4407429"/>
            <a:ext cx="111125" cy="111125"/>
          </a:xfrm>
          <a:custGeom>
            <a:avLst/>
            <a:gdLst/>
            <a:ahLst/>
            <a:cxnLst/>
            <a:rect l="l" t="t" r="r" b="b"/>
            <a:pathLst>
              <a:path w="111125" h="111125">
                <a:moveTo>
                  <a:pt x="55563" y="111125"/>
                </a:moveTo>
                <a:cubicBezTo>
                  <a:pt x="86228" y="111125"/>
                  <a:pt x="111125" y="86228"/>
                  <a:pt x="111125" y="55563"/>
                </a:cubicBezTo>
                <a:cubicBezTo>
                  <a:pt x="111125" y="24897"/>
                  <a:pt x="86228" y="0"/>
                  <a:pt x="55563" y="0"/>
                </a:cubicBezTo>
                <a:cubicBezTo>
                  <a:pt x="24897" y="0"/>
                  <a:pt x="0" y="24897"/>
                  <a:pt x="0" y="55563"/>
                </a:cubicBezTo>
                <a:cubicBezTo>
                  <a:pt x="0" y="86228"/>
                  <a:pt x="24897" y="111125"/>
                  <a:pt x="55562" y="111125"/>
                </a:cubicBezTo>
                <a:close/>
                <a:moveTo>
                  <a:pt x="73881" y="46165"/>
                </a:moveTo>
                <a:lnTo>
                  <a:pt x="56517" y="73946"/>
                </a:lnTo>
                <a:cubicBezTo>
                  <a:pt x="55606" y="75400"/>
                  <a:pt x="54043" y="76312"/>
                  <a:pt x="52329" y="76398"/>
                </a:cubicBezTo>
                <a:cubicBezTo>
                  <a:pt x="50614" y="76485"/>
                  <a:pt x="48964" y="75704"/>
                  <a:pt x="47944" y="74315"/>
                </a:cubicBezTo>
                <a:lnTo>
                  <a:pt x="37526" y="60424"/>
                </a:lnTo>
                <a:cubicBezTo>
                  <a:pt x="35790" y="58124"/>
                  <a:pt x="36268" y="54868"/>
                  <a:pt x="38568" y="53132"/>
                </a:cubicBezTo>
                <a:cubicBezTo>
                  <a:pt x="40869" y="51395"/>
                  <a:pt x="44124" y="51873"/>
                  <a:pt x="45861" y="54173"/>
                </a:cubicBezTo>
                <a:lnTo>
                  <a:pt x="51721" y="61987"/>
                </a:lnTo>
                <a:lnTo>
                  <a:pt x="65047" y="40652"/>
                </a:lnTo>
                <a:cubicBezTo>
                  <a:pt x="66566" y="38221"/>
                  <a:pt x="69779" y="37461"/>
                  <a:pt x="72231" y="39002"/>
                </a:cubicBezTo>
                <a:cubicBezTo>
                  <a:pt x="74684" y="40543"/>
                  <a:pt x="75422" y="43734"/>
                  <a:pt x="73881" y="46186"/>
                </a:cubicBezTo>
                <a:close/>
              </a:path>
            </a:pathLst>
          </a:custGeom>
          <a:solidFill>
            <a:srgbClr val="5E6D55"/>
          </a:solidFill>
          <a:ln/>
        </p:spPr>
      </p:sp>
      <p:sp>
        <p:nvSpPr>
          <p:cNvPr id="50" name="Text 48"/>
          <p:cNvSpPr/>
          <p:nvPr/>
        </p:nvSpPr>
        <p:spPr>
          <a:xfrm>
            <a:off x="4553214" y="4324616"/>
            <a:ext cx="3357563" cy="285750"/>
          </a:xfrm>
          <a:prstGeom prst="rect">
            <a:avLst/>
          </a:prstGeom>
          <a:noFill/>
          <a:ln/>
        </p:spPr>
        <p:txBody>
          <a:bodyPr wrap="square" lIns="63500" tIns="63500" rIns="63500" bIns="63500" rtlCol="0" anchor="ctr"/>
          <a:lstStyle/>
          <a:p>
            <a:pPr>
              <a:lnSpc>
                <a:spcPct val="120000"/>
              </a:lnSpc>
            </a:pPr>
            <a:r>
              <a:rPr lang="en-US" sz="875" dirty="0">
                <a:solidFill>
                  <a:srgbClr val="3D352E">
                    <a:alpha val="70000"/>
                  </a:srgbClr>
                </a:solidFill>
                <a:latin typeface="Liter" pitchFamily="34" charset="0"/>
                <a:ea typeface="Liter" pitchFamily="34" charset="-122"/>
                <a:cs typeface="Liter" pitchFamily="34" charset="-120"/>
              </a:rPr>
              <a:t>Susun pesan dengan alur yang jelas</a:t>
            </a:r>
            <a:endParaRPr lang="en-US" sz="1600" dirty="0"/>
          </a:p>
        </p:txBody>
      </p:sp>
      <p:sp>
        <p:nvSpPr>
          <p:cNvPr id="51" name="Shape 49"/>
          <p:cNvSpPr/>
          <p:nvPr/>
        </p:nvSpPr>
        <p:spPr>
          <a:xfrm>
            <a:off x="8122576" y="3276866"/>
            <a:ext cx="3754305" cy="1571625"/>
          </a:xfrm>
          <a:custGeom>
            <a:avLst/>
            <a:gdLst/>
            <a:ahLst/>
            <a:cxnLst/>
            <a:rect l="l" t="t" r="r" b="b"/>
            <a:pathLst>
              <a:path w="3754305" h="1571625">
                <a:moveTo>
                  <a:pt x="31485" y="0"/>
                </a:moveTo>
                <a:lnTo>
                  <a:pt x="3690812" y="0"/>
                </a:lnTo>
                <a:cubicBezTo>
                  <a:pt x="3725878" y="0"/>
                  <a:pt x="3754305" y="28427"/>
                  <a:pt x="3754305" y="63494"/>
                </a:cubicBezTo>
                <a:lnTo>
                  <a:pt x="3754305" y="1508131"/>
                </a:lnTo>
                <a:cubicBezTo>
                  <a:pt x="3754305" y="1543198"/>
                  <a:pt x="3725878" y="1571625"/>
                  <a:pt x="3690812" y="1571625"/>
                </a:cubicBezTo>
                <a:lnTo>
                  <a:pt x="31485" y="1571625"/>
                </a:lnTo>
                <a:cubicBezTo>
                  <a:pt x="14097" y="1571625"/>
                  <a:pt x="0" y="1557528"/>
                  <a:pt x="0" y="1540140"/>
                </a:cubicBezTo>
                <a:lnTo>
                  <a:pt x="0" y="31485"/>
                </a:lnTo>
                <a:cubicBezTo>
                  <a:pt x="0" y="14108"/>
                  <a:pt x="14108" y="0"/>
                  <a:pt x="31485" y="0"/>
                </a:cubicBezTo>
                <a:close/>
              </a:path>
            </a:pathLst>
          </a:custGeom>
          <a:solidFill>
            <a:srgbClr val="FFFFFF"/>
          </a:solidFill>
          <a:ln/>
          <a:effectLst>
            <a:outerShdw blurRad="47625" dist="31750" dir="5400000" algn="bl" rotWithShape="0">
              <a:srgbClr val="000000">
                <a:alpha val="10196"/>
              </a:srgbClr>
            </a:outerShdw>
          </a:effectLst>
        </p:spPr>
      </p:sp>
      <p:sp>
        <p:nvSpPr>
          <p:cNvPr id="52" name="Shape 50"/>
          <p:cNvSpPr/>
          <p:nvPr/>
        </p:nvSpPr>
        <p:spPr>
          <a:xfrm>
            <a:off x="8122576" y="3276866"/>
            <a:ext cx="31485" cy="1571625"/>
          </a:xfrm>
          <a:custGeom>
            <a:avLst/>
            <a:gdLst/>
            <a:ahLst/>
            <a:cxnLst/>
            <a:rect l="l" t="t" r="r" b="b"/>
            <a:pathLst>
              <a:path w="31485" h="1571625">
                <a:moveTo>
                  <a:pt x="31485" y="0"/>
                </a:moveTo>
                <a:lnTo>
                  <a:pt x="31485" y="0"/>
                </a:lnTo>
                <a:lnTo>
                  <a:pt x="31485" y="1571625"/>
                </a:lnTo>
                <a:lnTo>
                  <a:pt x="31485" y="1571625"/>
                </a:lnTo>
                <a:cubicBezTo>
                  <a:pt x="14097" y="1571625"/>
                  <a:pt x="0" y="1557528"/>
                  <a:pt x="0" y="1540140"/>
                </a:cubicBezTo>
                <a:lnTo>
                  <a:pt x="0" y="31485"/>
                </a:lnTo>
                <a:cubicBezTo>
                  <a:pt x="0" y="14108"/>
                  <a:pt x="14108" y="0"/>
                  <a:pt x="31485" y="0"/>
                </a:cubicBezTo>
                <a:close/>
              </a:path>
            </a:pathLst>
          </a:custGeom>
          <a:solidFill>
            <a:srgbClr val="D1B399"/>
          </a:solidFill>
          <a:ln/>
        </p:spPr>
      </p:sp>
      <p:sp>
        <p:nvSpPr>
          <p:cNvPr id="53" name="Shape 51"/>
          <p:cNvSpPr/>
          <p:nvPr/>
        </p:nvSpPr>
        <p:spPr>
          <a:xfrm>
            <a:off x="8265319" y="3403866"/>
            <a:ext cx="381000" cy="381000"/>
          </a:xfrm>
          <a:custGeom>
            <a:avLst/>
            <a:gdLst/>
            <a:ahLst/>
            <a:cxnLst/>
            <a:rect l="l" t="t" r="r" b="b"/>
            <a:pathLst>
              <a:path w="381000" h="381000">
                <a:moveTo>
                  <a:pt x="190500" y="0"/>
                </a:moveTo>
                <a:lnTo>
                  <a:pt x="190500" y="0"/>
                </a:lnTo>
                <a:cubicBezTo>
                  <a:pt x="295640" y="0"/>
                  <a:pt x="381000" y="85360"/>
                  <a:pt x="381000" y="190500"/>
                </a:cubicBezTo>
                <a:lnTo>
                  <a:pt x="381000" y="190500"/>
                </a:lnTo>
                <a:cubicBezTo>
                  <a:pt x="381000" y="295640"/>
                  <a:pt x="295640" y="381000"/>
                  <a:pt x="190500" y="381000"/>
                </a:cubicBezTo>
                <a:lnTo>
                  <a:pt x="190500" y="381000"/>
                </a:lnTo>
                <a:cubicBezTo>
                  <a:pt x="85360" y="381000"/>
                  <a:pt x="0" y="295640"/>
                  <a:pt x="0" y="190500"/>
                </a:cubicBezTo>
                <a:lnTo>
                  <a:pt x="0" y="190500"/>
                </a:lnTo>
                <a:cubicBezTo>
                  <a:pt x="0" y="85360"/>
                  <a:pt x="85360" y="0"/>
                  <a:pt x="190500" y="0"/>
                </a:cubicBezTo>
                <a:close/>
              </a:path>
            </a:pathLst>
          </a:custGeom>
          <a:solidFill>
            <a:srgbClr val="D1B399"/>
          </a:solidFill>
          <a:ln/>
        </p:spPr>
      </p:sp>
      <p:sp>
        <p:nvSpPr>
          <p:cNvPr id="54" name="Text 52"/>
          <p:cNvSpPr/>
          <p:nvPr/>
        </p:nvSpPr>
        <p:spPr>
          <a:xfrm>
            <a:off x="8225632" y="3403866"/>
            <a:ext cx="460375" cy="381000"/>
          </a:xfrm>
          <a:prstGeom prst="rect">
            <a:avLst/>
          </a:prstGeom>
          <a:noFill/>
          <a:ln/>
        </p:spPr>
        <p:txBody>
          <a:bodyPr wrap="square" lIns="0" tIns="0" rIns="0" bIns="0" rtlCol="0" anchor="ctr"/>
          <a:lstStyle/>
          <a:p>
            <a:pPr algn="ctr">
              <a:lnSpc>
                <a:spcPct val="120000"/>
              </a:lnSpc>
            </a:pPr>
            <a:r>
              <a:rPr lang="en-US" sz="1250" b="1" dirty="0">
                <a:solidFill>
                  <a:srgbClr val="FFFFFF"/>
                </a:solidFill>
                <a:latin typeface="Liter" pitchFamily="34" charset="0"/>
                <a:ea typeface="Liter" pitchFamily="34" charset="-122"/>
                <a:cs typeface="Liter" pitchFamily="34" charset="-120"/>
              </a:rPr>
              <a:t>C6</a:t>
            </a:r>
            <a:endParaRPr lang="en-US" sz="1600" dirty="0"/>
          </a:p>
        </p:txBody>
      </p:sp>
      <p:sp>
        <p:nvSpPr>
          <p:cNvPr id="55" name="Text 53"/>
          <p:cNvSpPr/>
          <p:nvPr/>
        </p:nvSpPr>
        <p:spPr>
          <a:xfrm>
            <a:off x="8741569" y="3483241"/>
            <a:ext cx="793750" cy="222250"/>
          </a:xfrm>
          <a:prstGeom prst="rect">
            <a:avLst/>
          </a:prstGeom>
          <a:noFill/>
          <a:ln/>
        </p:spPr>
        <p:txBody>
          <a:bodyPr wrap="square" lIns="0" tIns="0" rIns="0" bIns="0" rtlCol="0" anchor="ctr"/>
          <a:lstStyle/>
          <a:p>
            <a:pPr>
              <a:lnSpc>
                <a:spcPct val="120000"/>
              </a:lnSpc>
            </a:pPr>
            <a:r>
              <a:rPr lang="en-US" sz="1250" b="1" dirty="0">
                <a:solidFill>
                  <a:srgbClr val="3D352E"/>
                </a:solidFill>
                <a:latin typeface="Liter" pitchFamily="34" charset="0"/>
                <a:ea typeface="Liter" pitchFamily="34" charset="-122"/>
                <a:cs typeface="Liter" pitchFamily="34" charset="-120"/>
              </a:rPr>
              <a:t>Complete</a:t>
            </a:r>
            <a:endParaRPr lang="en-US" sz="1600" dirty="0"/>
          </a:p>
        </p:txBody>
      </p:sp>
      <p:sp>
        <p:nvSpPr>
          <p:cNvPr id="56" name="Text 54"/>
          <p:cNvSpPr/>
          <p:nvPr/>
        </p:nvSpPr>
        <p:spPr>
          <a:xfrm>
            <a:off x="8265319" y="3848366"/>
            <a:ext cx="3548063" cy="412750"/>
          </a:xfrm>
          <a:prstGeom prst="rect">
            <a:avLst/>
          </a:prstGeom>
          <a:noFill/>
          <a:ln/>
        </p:spPr>
        <p:txBody>
          <a:bodyPr wrap="square" lIns="0" tIns="0" rIns="0" bIns="0" rtlCol="0" anchor="ctr"/>
          <a:lstStyle/>
          <a:p>
            <a:pPr>
              <a:lnSpc>
                <a:spcPct val="140000"/>
              </a:lnSpc>
            </a:pPr>
            <a:r>
              <a:rPr lang="en-US" sz="1000" b="1" dirty="0">
                <a:solidFill>
                  <a:srgbClr val="D1B399"/>
                </a:solidFill>
                <a:latin typeface="Liter" pitchFamily="34" charset="0"/>
                <a:ea typeface="Liter" pitchFamily="34" charset="-122"/>
                <a:cs typeface="Liter" pitchFamily="34" charset="-120"/>
              </a:rPr>
              <a:t>Lengkap:</a:t>
            </a:r>
            <a:r>
              <a:rPr lang="en-US" sz="1000" dirty="0">
                <a:solidFill>
                  <a:srgbClr val="3D352E">
                    <a:alpha val="80000"/>
                  </a:srgbClr>
                </a:solidFill>
                <a:latin typeface="Liter" pitchFamily="34" charset="0"/>
                <a:ea typeface="Liter" pitchFamily="34" charset="-122"/>
                <a:cs typeface="Liter" pitchFamily="34" charset="-120"/>
              </a:rPr>
              <a:t> Pesan mencakup semua informasi yang diperlukan audiens</a:t>
            </a:r>
            <a:endParaRPr lang="en-US" sz="1600" dirty="0"/>
          </a:p>
        </p:txBody>
      </p:sp>
      <p:sp>
        <p:nvSpPr>
          <p:cNvPr id="57" name="Shape 55"/>
          <p:cNvSpPr/>
          <p:nvPr/>
        </p:nvSpPr>
        <p:spPr>
          <a:xfrm>
            <a:off x="8265319" y="4324616"/>
            <a:ext cx="3484563" cy="285750"/>
          </a:xfrm>
          <a:custGeom>
            <a:avLst/>
            <a:gdLst/>
            <a:ahLst/>
            <a:cxnLst/>
            <a:rect l="l" t="t" r="r" b="b"/>
            <a:pathLst>
              <a:path w="3484563" h="285750">
                <a:moveTo>
                  <a:pt x="31750" y="0"/>
                </a:moveTo>
                <a:lnTo>
                  <a:pt x="3452813" y="0"/>
                </a:lnTo>
                <a:cubicBezTo>
                  <a:pt x="3470348" y="0"/>
                  <a:pt x="3484563" y="14215"/>
                  <a:pt x="3484563" y="31750"/>
                </a:cubicBezTo>
                <a:lnTo>
                  <a:pt x="3484563" y="254000"/>
                </a:lnTo>
                <a:cubicBezTo>
                  <a:pt x="3484563" y="271535"/>
                  <a:pt x="3470348" y="285750"/>
                  <a:pt x="3452813" y="285750"/>
                </a:cubicBezTo>
                <a:lnTo>
                  <a:pt x="31750" y="285750"/>
                </a:lnTo>
                <a:cubicBezTo>
                  <a:pt x="14215" y="285750"/>
                  <a:pt x="0" y="271535"/>
                  <a:pt x="0" y="254000"/>
                </a:cubicBezTo>
                <a:lnTo>
                  <a:pt x="0" y="31750"/>
                </a:lnTo>
                <a:cubicBezTo>
                  <a:pt x="0" y="14227"/>
                  <a:pt x="14227" y="0"/>
                  <a:pt x="31750" y="0"/>
                </a:cubicBezTo>
                <a:close/>
              </a:path>
            </a:pathLst>
          </a:custGeom>
          <a:solidFill>
            <a:srgbClr val="F8F6F2"/>
          </a:solidFill>
          <a:ln/>
        </p:spPr>
      </p:sp>
      <p:sp>
        <p:nvSpPr>
          <p:cNvPr id="58" name="Shape 56"/>
          <p:cNvSpPr/>
          <p:nvPr/>
        </p:nvSpPr>
        <p:spPr>
          <a:xfrm>
            <a:off x="8344694" y="4407429"/>
            <a:ext cx="111125" cy="111125"/>
          </a:xfrm>
          <a:custGeom>
            <a:avLst/>
            <a:gdLst/>
            <a:ahLst/>
            <a:cxnLst/>
            <a:rect l="l" t="t" r="r" b="b"/>
            <a:pathLst>
              <a:path w="111125" h="111125">
                <a:moveTo>
                  <a:pt x="55563" y="111125"/>
                </a:moveTo>
                <a:cubicBezTo>
                  <a:pt x="86228" y="111125"/>
                  <a:pt x="111125" y="86228"/>
                  <a:pt x="111125" y="55563"/>
                </a:cubicBezTo>
                <a:cubicBezTo>
                  <a:pt x="111125" y="24897"/>
                  <a:pt x="86228" y="0"/>
                  <a:pt x="55563" y="0"/>
                </a:cubicBezTo>
                <a:cubicBezTo>
                  <a:pt x="24897" y="0"/>
                  <a:pt x="0" y="24897"/>
                  <a:pt x="0" y="55563"/>
                </a:cubicBezTo>
                <a:cubicBezTo>
                  <a:pt x="0" y="86228"/>
                  <a:pt x="24897" y="111125"/>
                  <a:pt x="55562" y="111125"/>
                </a:cubicBezTo>
                <a:close/>
                <a:moveTo>
                  <a:pt x="73881" y="46165"/>
                </a:moveTo>
                <a:lnTo>
                  <a:pt x="56517" y="73946"/>
                </a:lnTo>
                <a:cubicBezTo>
                  <a:pt x="55606" y="75400"/>
                  <a:pt x="54043" y="76312"/>
                  <a:pt x="52329" y="76398"/>
                </a:cubicBezTo>
                <a:cubicBezTo>
                  <a:pt x="50614" y="76485"/>
                  <a:pt x="48964" y="75704"/>
                  <a:pt x="47944" y="74315"/>
                </a:cubicBezTo>
                <a:lnTo>
                  <a:pt x="37526" y="60424"/>
                </a:lnTo>
                <a:cubicBezTo>
                  <a:pt x="35790" y="58124"/>
                  <a:pt x="36268" y="54868"/>
                  <a:pt x="38568" y="53132"/>
                </a:cubicBezTo>
                <a:cubicBezTo>
                  <a:pt x="40869" y="51395"/>
                  <a:pt x="44124" y="51873"/>
                  <a:pt x="45861" y="54173"/>
                </a:cubicBezTo>
                <a:lnTo>
                  <a:pt x="51721" y="61987"/>
                </a:lnTo>
                <a:lnTo>
                  <a:pt x="65047" y="40652"/>
                </a:lnTo>
                <a:cubicBezTo>
                  <a:pt x="66566" y="38221"/>
                  <a:pt x="69779" y="37461"/>
                  <a:pt x="72231" y="39002"/>
                </a:cubicBezTo>
                <a:cubicBezTo>
                  <a:pt x="74684" y="40543"/>
                  <a:pt x="75422" y="43734"/>
                  <a:pt x="73881" y="46186"/>
                </a:cubicBezTo>
                <a:close/>
              </a:path>
            </a:pathLst>
          </a:custGeom>
          <a:solidFill>
            <a:srgbClr val="5E6D55"/>
          </a:solidFill>
          <a:ln/>
        </p:spPr>
      </p:sp>
      <p:sp>
        <p:nvSpPr>
          <p:cNvPr id="59" name="Text 57"/>
          <p:cNvSpPr/>
          <p:nvPr/>
        </p:nvSpPr>
        <p:spPr>
          <a:xfrm>
            <a:off x="8447882" y="4324616"/>
            <a:ext cx="3357563" cy="285750"/>
          </a:xfrm>
          <a:prstGeom prst="rect">
            <a:avLst/>
          </a:prstGeom>
          <a:noFill/>
          <a:ln/>
        </p:spPr>
        <p:txBody>
          <a:bodyPr wrap="square" lIns="63500" tIns="63500" rIns="63500" bIns="63500" rtlCol="0" anchor="ctr"/>
          <a:lstStyle/>
          <a:p>
            <a:pPr>
              <a:lnSpc>
                <a:spcPct val="120000"/>
              </a:lnSpc>
            </a:pPr>
            <a:r>
              <a:rPr lang="en-US" sz="875" dirty="0">
                <a:solidFill>
                  <a:srgbClr val="3D352E">
                    <a:alpha val="70000"/>
                  </a:srgbClr>
                </a:solidFill>
                <a:latin typeface="Liter" pitchFamily="34" charset="0"/>
                <a:ea typeface="Liter" pitchFamily="34" charset="-122"/>
                <a:cs typeface="Liter" pitchFamily="34" charset="-120"/>
              </a:rPr>
              <a:t>Sertakan konteks dan detail penting</a:t>
            </a:r>
            <a:endParaRPr lang="en-US" sz="1600" dirty="0"/>
          </a:p>
        </p:txBody>
      </p:sp>
      <p:sp>
        <p:nvSpPr>
          <p:cNvPr id="60" name="Shape 58"/>
          <p:cNvSpPr/>
          <p:nvPr/>
        </p:nvSpPr>
        <p:spPr>
          <a:xfrm>
            <a:off x="333243" y="4972181"/>
            <a:ext cx="11540993" cy="1571625"/>
          </a:xfrm>
          <a:custGeom>
            <a:avLst/>
            <a:gdLst/>
            <a:ahLst/>
            <a:cxnLst/>
            <a:rect l="l" t="t" r="r" b="b"/>
            <a:pathLst>
              <a:path w="11540993" h="1571625">
                <a:moveTo>
                  <a:pt x="31485" y="0"/>
                </a:moveTo>
                <a:lnTo>
                  <a:pt x="11477499" y="0"/>
                </a:lnTo>
                <a:cubicBezTo>
                  <a:pt x="11512566" y="0"/>
                  <a:pt x="11540993" y="28427"/>
                  <a:pt x="11540993" y="63494"/>
                </a:cubicBezTo>
                <a:lnTo>
                  <a:pt x="11540993" y="1508131"/>
                </a:lnTo>
                <a:cubicBezTo>
                  <a:pt x="11540993" y="1543198"/>
                  <a:pt x="11512566" y="1571625"/>
                  <a:pt x="11477499" y="1571625"/>
                </a:cubicBezTo>
                <a:lnTo>
                  <a:pt x="31485" y="1571625"/>
                </a:lnTo>
                <a:cubicBezTo>
                  <a:pt x="14097" y="1571625"/>
                  <a:pt x="0" y="1557528"/>
                  <a:pt x="0" y="1540140"/>
                </a:cubicBezTo>
                <a:lnTo>
                  <a:pt x="0" y="31485"/>
                </a:lnTo>
                <a:cubicBezTo>
                  <a:pt x="0" y="14108"/>
                  <a:pt x="14108" y="0"/>
                  <a:pt x="31485" y="0"/>
                </a:cubicBezTo>
                <a:close/>
              </a:path>
            </a:pathLst>
          </a:custGeom>
          <a:solidFill>
            <a:srgbClr val="FFFFFF"/>
          </a:solidFill>
          <a:ln/>
          <a:effectLst>
            <a:outerShdw blurRad="47625" dist="31750" dir="5400000" algn="bl" rotWithShape="0">
              <a:srgbClr val="000000">
                <a:alpha val="10196"/>
              </a:srgbClr>
            </a:outerShdw>
          </a:effectLst>
        </p:spPr>
      </p:sp>
      <p:sp>
        <p:nvSpPr>
          <p:cNvPr id="61" name="Shape 59"/>
          <p:cNvSpPr/>
          <p:nvPr/>
        </p:nvSpPr>
        <p:spPr>
          <a:xfrm>
            <a:off x="333243" y="4972181"/>
            <a:ext cx="31485" cy="1571625"/>
          </a:xfrm>
          <a:custGeom>
            <a:avLst/>
            <a:gdLst/>
            <a:ahLst/>
            <a:cxnLst/>
            <a:rect l="l" t="t" r="r" b="b"/>
            <a:pathLst>
              <a:path w="31485" h="1571625">
                <a:moveTo>
                  <a:pt x="31485" y="0"/>
                </a:moveTo>
                <a:lnTo>
                  <a:pt x="31485" y="0"/>
                </a:lnTo>
                <a:lnTo>
                  <a:pt x="31485" y="1571625"/>
                </a:lnTo>
                <a:lnTo>
                  <a:pt x="31485" y="1571625"/>
                </a:lnTo>
                <a:cubicBezTo>
                  <a:pt x="14097" y="1571625"/>
                  <a:pt x="0" y="1557528"/>
                  <a:pt x="0" y="1540140"/>
                </a:cubicBezTo>
                <a:lnTo>
                  <a:pt x="0" y="31485"/>
                </a:lnTo>
                <a:cubicBezTo>
                  <a:pt x="0" y="14108"/>
                  <a:pt x="14108" y="0"/>
                  <a:pt x="31485" y="0"/>
                </a:cubicBezTo>
                <a:close/>
              </a:path>
            </a:pathLst>
          </a:custGeom>
          <a:solidFill>
            <a:srgbClr val="A95C48"/>
          </a:solidFill>
          <a:ln/>
        </p:spPr>
      </p:sp>
      <p:sp>
        <p:nvSpPr>
          <p:cNvPr id="62" name="Shape 60"/>
          <p:cNvSpPr/>
          <p:nvPr/>
        </p:nvSpPr>
        <p:spPr>
          <a:xfrm>
            <a:off x="475985" y="5099181"/>
            <a:ext cx="381000" cy="381000"/>
          </a:xfrm>
          <a:custGeom>
            <a:avLst/>
            <a:gdLst/>
            <a:ahLst/>
            <a:cxnLst/>
            <a:rect l="l" t="t" r="r" b="b"/>
            <a:pathLst>
              <a:path w="381000" h="381000">
                <a:moveTo>
                  <a:pt x="190500" y="0"/>
                </a:moveTo>
                <a:lnTo>
                  <a:pt x="190500" y="0"/>
                </a:lnTo>
                <a:cubicBezTo>
                  <a:pt x="295640" y="0"/>
                  <a:pt x="381000" y="85360"/>
                  <a:pt x="381000" y="190500"/>
                </a:cubicBezTo>
                <a:lnTo>
                  <a:pt x="381000" y="190500"/>
                </a:lnTo>
                <a:cubicBezTo>
                  <a:pt x="381000" y="295640"/>
                  <a:pt x="295640" y="381000"/>
                  <a:pt x="190500" y="381000"/>
                </a:cubicBezTo>
                <a:lnTo>
                  <a:pt x="190500" y="381000"/>
                </a:lnTo>
                <a:cubicBezTo>
                  <a:pt x="85360" y="381000"/>
                  <a:pt x="0" y="295640"/>
                  <a:pt x="0" y="190500"/>
                </a:cubicBezTo>
                <a:lnTo>
                  <a:pt x="0" y="190500"/>
                </a:lnTo>
                <a:cubicBezTo>
                  <a:pt x="0" y="85360"/>
                  <a:pt x="85360" y="0"/>
                  <a:pt x="190500" y="0"/>
                </a:cubicBezTo>
                <a:close/>
              </a:path>
            </a:pathLst>
          </a:custGeom>
          <a:solidFill>
            <a:srgbClr val="A95C48"/>
          </a:solidFill>
          <a:ln/>
        </p:spPr>
      </p:sp>
      <p:sp>
        <p:nvSpPr>
          <p:cNvPr id="63" name="Text 61"/>
          <p:cNvSpPr/>
          <p:nvPr/>
        </p:nvSpPr>
        <p:spPr>
          <a:xfrm>
            <a:off x="436298" y="5099181"/>
            <a:ext cx="460375" cy="381000"/>
          </a:xfrm>
          <a:prstGeom prst="rect">
            <a:avLst/>
          </a:prstGeom>
          <a:noFill/>
          <a:ln/>
        </p:spPr>
        <p:txBody>
          <a:bodyPr wrap="square" lIns="0" tIns="0" rIns="0" bIns="0" rtlCol="0" anchor="ctr"/>
          <a:lstStyle/>
          <a:p>
            <a:pPr algn="ctr">
              <a:lnSpc>
                <a:spcPct val="120000"/>
              </a:lnSpc>
            </a:pPr>
            <a:r>
              <a:rPr lang="en-US" sz="1250" b="1" dirty="0">
                <a:solidFill>
                  <a:srgbClr val="FFFFFF"/>
                </a:solidFill>
                <a:latin typeface="Liter" pitchFamily="34" charset="0"/>
                <a:ea typeface="Liter" pitchFamily="34" charset="-122"/>
                <a:cs typeface="Liter" pitchFamily="34" charset="-120"/>
              </a:rPr>
              <a:t>C7</a:t>
            </a:r>
            <a:endParaRPr lang="en-US" sz="1600" dirty="0"/>
          </a:p>
        </p:txBody>
      </p:sp>
      <p:sp>
        <p:nvSpPr>
          <p:cNvPr id="64" name="Text 62"/>
          <p:cNvSpPr/>
          <p:nvPr/>
        </p:nvSpPr>
        <p:spPr>
          <a:xfrm>
            <a:off x="952235" y="5178556"/>
            <a:ext cx="841375" cy="222250"/>
          </a:xfrm>
          <a:prstGeom prst="rect">
            <a:avLst/>
          </a:prstGeom>
          <a:noFill/>
          <a:ln/>
        </p:spPr>
        <p:txBody>
          <a:bodyPr wrap="square" lIns="0" tIns="0" rIns="0" bIns="0" rtlCol="0" anchor="ctr"/>
          <a:lstStyle/>
          <a:p>
            <a:pPr>
              <a:lnSpc>
                <a:spcPct val="120000"/>
              </a:lnSpc>
            </a:pPr>
            <a:r>
              <a:rPr lang="en-US" sz="1250" b="1" dirty="0">
                <a:solidFill>
                  <a:srgbClr val="3D352E"/>
                </a:solidFill>
                <a:latin typeface="Liter" pitchFamily="34" charset="0"/>
                <a:ea typeface="Liter" pitchFamily="34" charset="-122"/>
                <a:cs typeface="Liter" pitchFamily="34" charset="-120"/>
              </a:rPr>
              <a:t>Courteous</a:t>
            </a:r>
            <a:endParaRPr lang="en-US" sz="1600" dirty="0"/>
          </a:p>
        </p:txBody>
      </p:sp>
      <p:sp>
        <p:nvSpPr>
          <p:cNvPr id="65" name="Text 63"/>
          <p:cNvSpPr/>
          <p:nvPr/>
        </p:nvSpPr>
        <p:spPr>
          <a:xfrm>
            <a:off x="475985" y="5543681"/>
            <a:ext cx="11334750" cy="206375"/>
          </a:xfrm>
          <a:prstGeom prst="rect">
            <a:avLst/>
          </a:prstGeom>
          <a:noFill/>
          <a:ln/>
        </p:spPr>
        <p:txBody>
          <a:bodyPr wrap="square" lIns="0" tIns="0" rIns="0" bIns="0" rtlCol="0" anchor="ctr"/>
          <a:lstStyle/>
          <a:p>
            <a:pPr>
              <a:lnSpc>
                <a:spcPct val="140000"/>
              </a:lnSpc>
            </a:pPr>
            <a:r>
              <a:rPr lang="en-US" sz="1000" b="1" dirty="0">
                <a:solidFill>
                  <a:srgbClr val="A95C48"/>
                </a:solidFill>
                <a:latin typeface="Liter" pitchFamily="34" charset="0"/>
                <a:ea typeface="Liter" pitchFamily="34" charset="-122"/>
                <a:cs typeface="Liter" pitchFamily="34" charset="-120"/>
              </a:rPr>
              <a:t>Sopan:</a:t>
            </a:r>
            <a:r>
              <a:rPr lang="en-US" sz="1000" dirty="0">
                <a:solidFill>
                  <a:srgbClr val="3D352E">
                    <a:alpha val="80000"/>
                  </a:srgbClr>
                </a:solidFill>
                <a:latin typeface="Liter" pitchFamily="34" charset="0"/>
                <a:ea typeface="Liter" pitchFamily="34" charset="-122"/>
                <a:cs typeface="Liter" pitchFamily="34" charset="-120"/>
              </a:rPr>
              <a:t> Pesan disampaikan dengan ramah, profesional, penuh hormat, dan mempertimbangkan sudut pandang penerima</a:t>
            </a:r>
            <a:endParaRPr lang="en-US" sz="1600" dirty="0"/>
          </a:p>
        </p:txBody>
      </p:sp>
      <p:sp>
        <p:nvSpPr>
          <p:cNvPr id="66" name="Shape 64"/>
          <p:cNvSpPr/>
          <p:nvPr/>
        </p:nvSpPr>
        <p:spPr>
          <a:xfrm>
            <a:off x="475985" y="5813556"/>
            <a:ext cx="11271250" cy="285750"/>
          </a:xfrm>
          <a:custGeom>
            <a:avLst/>
            <a:gdLst/>
            <a:ahLst/>
            <a:cxnLst/>
            <a:rect l="l" t="t" r="r" b="b"/>
            <a:pathLst>
              <a:path w="11271250" h="285750">
                <a:moveTo>
                  <a:pt x="31750" y="0"/>
                </a:moveTo>
                <a:lnTo>
                  <a:pt x="11239500" y="0"/>
                </a:lnTo>
                <a:cubicBezTo>
                  <a:pt x="11257035" y="0"/>
                  <a:pt x="11271250" y="14215"/>
                  <a:pt x="11271250" y="31750"/>
                </a:cubicBezTo>
                <a:lnTo>
                  <a:pt x="11271250" y="254000"/>
                </a:lnTo>
                <a:cubicBezTo>
                  <a:pt x="11271250" y="271535"/>
                  <a:pt x="11257035" y="285750"/>
                  <a:pt x="11239500" y="285750"/>
                </a:cubicBezTo>
                <a:lnTo>
                  <a:pt x="31750" y="285750"/>
                </a:lnTo>
                <a:cubicBezTo>
                  <a:pt x="14215" y="285750"/>
                  <a:pt x="0" y="271535"/>
                  <a:pt x="0" y="254000"/>
                </a:cubicBezTo>
                <a:lnTo>
                  <a:pt x="0" y="31750"/>
                </a:lnTo>
                <a:cubicBezTo>
                  <a:pt x="0" y="14227"/>
                  <a:pt x="14227" y="0"/>
                  <a:pt x="31750" y="0"/>
                </a:cubicBezTo>
                <a:close/>
              </a:path>
            </a:pathLst>
          </a:custGeom>
          <a:solidFill>
            <a:srgbClr val="F8F6F2"/>
          </a:solidFill>
          <a:ln/>
        </p:spPr>
      </p:sp>
      <p:sp>
        <p:nvSpPr>
          <p:cNvPr id="67" name="Shape 65"/>
          <p:cNvSpPr/>
          <p:nvPr/>
        </p:nvSpPr>
        <p:spPr>
          <a:xfrm>
            <a:off x="555360" y="5896373"/>
            <a:ext cx="111125" cy="111125"/>
          </a:xfrm>
          <a:custGeom>
            <a:avLst/>
            <a:gdLst/>
            <a:ahLst/>
            <a:cxnLst/>
            <a:rect l="l" t="t" r="r" b="b"/>
            <a:pathLst>
              <a:path w="111125" h="111125">
                <a:moveTo>
                  <a:pt x="55563" y="111125"/>
                </a:moveTo>
                <a:cubicBezTo>
                  <a:pt x="86228" y="111125"/>
                  <a:pt x="111125" y="86228"/>
                  <a:pt x="111125" y="55563"/>
                </a:cubicBezTo>
                <a:cubicBezTo>
                  <a:pt x="111125" y="24897"/>
                  <a:pt x="86228" y="0"/>
                  <a:pt x="55563" y="0"/>
                </a:cubicBezTo>
                <a:cubicBezTo>
                  <a:pt x="24897" y="0"/>
                  <a:pt x="0" y="24897"/>
                  <a:pt x="0" y="55563"/>
                </a:cubicBezTo>
                <a:cubicBezTo>
                  <a:pt x="0" y="86228"/>
                  <a:pt x="24897" y="111125"/>
                  <a:pt x="55562" y="111125"/>
                </a:cubicBezTo>
                <a:close/>
                <a:moveTo>
                  <a:pt x="73881" y="46165"/>
                </a:moveTo>
                <a:lnTo>
                  <a:pt x="56517" y="73946"/>
                </a:lnTo>
                <a:cubicBezTo>
                  <a:pt x="55606" y="75400"/>
                  <a:pt x="54043" y="76312"/>
                  <a:pt x="52329" y="76398"/>
                </a:cubicBezTo>
                <a:cubicBezTo>
                  <a:pt x="50614" y="76485"/>
                  <a:pt x="48964" y="75704"/>
                  <a:pt x="47944" y="74315"/>
                </a:cubicBezTo>
                <a:lnTo>
                  <a:pt x="37526" y="60424"/>
                </a:lnTo>
                <a:cubicBezTo>
                  <a:pt x="35790" y="58124"/>
                  <a:pt x="36268" y="54868"/>
                  <a:pt x="38568" y="53132"/>
                </a:cubicBezTo>
                <a:cubicBezTo>
                  <a:pt x="40869" y="51395"/>
                  <a:pt x="44124" y="51873"/>
                  <a:pt x="45861" y="54173"/>
                </a:cubicBezTo>
                <a:lnTo>
                  <a:pt x="51721" y="61987"/>
                </a:lnTo>
                <a:lnTo>
                  <a:pt x="65047" y="40652"/>
                </a:lnTo>
                <a:cubicBezTo>
                  <a:pt x="66566" y="38221"/>
                  <a:pt x="69779" y="37461"/>
                  <a:pt x="72231" y="39002"/>
                </a:cubicBezTo>
                <a:cubicBezTo>
                  <a:pt x="74684" y="40543"/>
                  <a:pt x="75422" y="43734"/>
                  <a:pt x="73881" y="46186"/>
                </a:cubicBezTo>
                <a:close/>
              </a:path>
            </a:pathLst>
          </a:custGeom>
          <a:solidFill>
            <a:srgbClr val="5E6D55"/>
          </a:solidFill>
          <a:ln/>
        </p:spPr>
      </p:sp>
      <p:sp>
        <p:nvSpPr>
          <p:cNvPr id="68" name="Text 66"/>
          <p:cNvSpPr/>
          <p:nvPr/>
        </p:nvSpPr>
        <p:spPr>
          <a:xfrm>
            <a:off x="658548" y="5813556"/>
            <a:ext cx="11144250" cy="285750"/>
          </a:xfrm>
          <a:prstGeom prst="rect">
            <a:avLst/>
          </a:prstGeom>
          <a:noFill/>
          <a:ln/>
        </p:spPr>
        <p:txBody>
          <a:bodyPr wrap="square" lIns="63500" tIns="63500" rIns="63500" bIns="63500" rtlCol="0" anchor="ctr"/>
          <a:lstStyle/>
          <a:p>
            <a:pPr>
              <a:lnSpc>
                <a:spcPct val="120000"/>
              </a:lnSpc>
            </a:pPr>
            <a:r>
              <a:rPr lang="en-US" sz="875" dirty="0">
                <a:solidFill>
                  <a:srgbClr val="3D352E">
                    <a:alpha val="70000"/>
                  </a:srgbClr>
                </a:solidFill>
                <a:latin typeface="Liter" pitchFamily="34" charset="0"/>
                <a:ea typeface="Liter" pitchFamily="34" charset="-122"/>
                <a:cs typeface="Liter" pitchFamily="34" charset="-120"/>
              </a:rPr>
              <a:t>Jaga kontak mata, tunjukkan empati, dan hormati waktu audiens</a:t>
            </a:r>
            <a:endParaRPr lang="en-US" sz="1600" dirty="0"/>
          </a:p>
        </p:txBody>
      </p:sp>
    </p:spTree>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8F6F2"/>
        </a:solidFill>
        <a:effectLst/>
      </p:bgPr>
    </p:bg>
    <p:spTree>
      <p:nvGrpSpPr>
        <p:cNvPr id="1" name=""/>
        <p:cNvGrpSpPr/>
        <p:nvPr/>
      </p:nvGrpSpPr>
      <p:grpSpPr>
        <a:xfrm>
          <a:off x="0" y="0"/>
          <a:ext cx="0" cy="0"/>
          <a:chOff x="0" y="0"/>
          <a:chExt cx="0" cy="0"/>
        </a:xfrm>
      </p:grpSpPr>
      <p:sp>
        <p:nvSpPr>
          <p:cNvPr id="2" name="Text 0"/>
          <p:cNvSpPr/>
          <p:nvPr/>
        </p:nvSpPr>
        <p:spPr>
          <a:xfrm>
            <a:off x="341274" y="341274"/>
            <a:ext cx="11577707" cy="204764"/>
          </a:xfrm>
          <a:prstGeom prst="rect">
            <a:avLst/>
          </a:prstGeom>
          <a:noFill/>
          <a:ln/>
        </p:spPr>
        <p:txBody>
          <a:bodyPr wrap="square" lIns="0" tIns="0" rIns="0" bIns="0" rtlCol="0" anchor="ctr"/>
          <a:lstStyle/>
          <a:p>
            <a:pPr>
              <a:lnSpc>
                <a:spcPct val="130000"/>
              </a:lnSpc>
            </a:pPr>
            <a:r>
              <a:rPr lang="en-US" sz="1075" b="1" kern="0" spc="107" dirty="0">
                <a:solidFill>
                  <a:srgbClr val="5E6D55"/>
                </a:solidFill>
                <a:latin typeface="Liter" pitchFamily="34" charset="0"/>
                <a:ea typeface="Liter" pitchFamily="34" charset="-122"/>
                <a:cs typeface="Liter" pitchFamily="34" charset="-120"/>
              </a:rPr>
              <a:t>BAB 02 • KOMUNIKASI EFEKTIF</a:t>
            </a:r>
            <a:endParaRPr lang="en-US" sz="1600" dirty="0"/>
          </a:p>
        </p:txBody>
      </p:sp>
      <p:sp>
        <p:nvSpPr>
          <p:cNvPr id="3" name="Text 1"/>
          <p:cNvSpPr/>
          <p:nvPr/>
        </p:nvSpPr>
        <p:spPr>
          <a:xfrm>
            <a:off x="341274" y="614293"/>
            <a:ext cx="11714217" cy="409528"/>
          </a:xfrm>
          <a:prstGeom prst="rect">
            <a:avLst/>
          </a:prstGeom>
          <a:noFill/>
          <a:ln/>
        </p:spPr>
        <p:txBody>
          <a:bodyPr wrap="square" lIns="0" tIns="0" rIns="0" bIns="0" rtlCol="0" anchor="ctr"/>
          <a:lstStyle/>
          <a:p>
            <a:pPr>
              <a:lnSpc>
                <a:spcPct val="80000"/>
              </a:lnSpc>
            </a:pPr>
            <a:r>
              <a:rPr lang="en-US" sz="3225" b="1" dirty="0">
                <a:solidFill>
                  <a:srgbClr val="3D352E"/>
                </a:solidFill>
                <a:latin typeface="Liter" pitchFamily="34" charset="0"/>
                <a:ea typeface="Liter" pitchFamily="34" charset="-122"/>
                <a:cs typeface="Liter" pitchFamily="34" charset="-120"/>
              </a:rPr>
              <a:t>Teknik Komunikasi Verbal dan Non-Verbal</a:t>
            </a:r>
            <a:endParaRPr lang="en-US" sz="1600" dirty="0"/>
          </a:p>
        </p:txBody>
      </p:sp>
      <p:sp>
        <p:nvSpPr>
          <p:cNvPr id="4" name="Shape 2"/>
          <p:cNvSpPr/>
          <p:nvPr/>
        </p:nvSpPr>
        <p:spPr>
          <a:xfrm>
            <a:off x="341274" y="1126203"/>
            <a:ext cx="1092076" cy="51191"/>
          </a:xfrm>
          <a:custGeom>
            <a:avLst/>
            <a:gdLst/>
            <a:ahLst/>
            <a:cxnLst/>
            <a:rect l="l" t="t" r="r" b="b"/>
            <a:pathLst>
              <a:path w="1092076" h="51191">
                <a:moveTo>
                  <a:pt x="0" y="0"/>
                </a:moveTo>
                <a:lnTo>
                  <a:pt x="1092076" y="0"/>
                </a:lnTo>
                <a:lnTo>
                  <a:pt x="1092076" y="51191"/>
                </a:lnTo>
                <a:lnTo>
                  <a:pt x="0" y="51191"/>
                </a:lnTo>
                <a:lnTo>
                  <a:pt x="0" y="0"/>
                </a:lnTo>
                <a:close/>
              </a:path>
            </a:pathLst>
          </a:custGeom>
          <a:solidFill>
            <a:srgbClr val="5E6D55"/>
          </a:solidFill>
          <a:ln/>
        </p:spPr>
      </p:sp>
      <p:sp>
        <p:nvSpPr>
          <p:cNvPr id="5" name="Shape 3"/>
          <p:cNvSpPr/>
          <p:nvPr/>
        </p:nvSpPr>
        <p:spPr>
          <a:xfrm>
            <a:off x="341274" y="1313903"/>
            <a:ext cx="5656610" cy="5204423"/>
          </a:xfrm>
          <a:custGeom>
            <a:avLst/>
            <a:gdLst/>
            <a:ahLst/>
            <a:cxnLst/>
            <a:rect l="l" t="t" r="r" b="b"/>
            <a:pathLst>
              <a:path w="5656610" h="5204423">
                <a:moveTo>
                  <a:pt x="68230" y="0"/>
                </a:moveTo>
                <a:lnTo>
                  <a:pt x="5588380" y="0"/>
                </a:lnTo>
                <a:cubicBezTo>
                  <a:pt x="5626063" y="0"/>
                  <a:pt x="5656610" y="30548"/>
                  <a:pt x="5656610" y="68230"/>
                </a:cubicBezTo>
                <a:lnTo>
                  <a:pt x="5656610" y="5136193"/>
                </a:lnTo>
                <a:cubicBezTo>
                  <a:pt x="5656610" y="5173875"/>
                  <a:pt x="5626063" y="5204423"/>
                  <a:pt x="5588380" y="5204423"/>
                </a:cubicBezTo>
                <a:lnTo>
                  <a:pt x="68230" y="5204423"/>
                </a:lnTo>
                <a:cubicBezTo>
                  <a:pt x="30548" y="5204423"/>
                  <a:pt x="0" y="5173875"/>
                  <a:pt x="0" y="5136193"/>
                </a:cubicBezTo>
                <a:lnTo>
                  <a:pt x="0" y="68230"/>
                </a:lnTo>
                <a:cubicBezTo>
                  <a:pt x="0" y="30548"/>
                  <a:pt x="30548" y="0"/>
                  <a:pt x="68230" y="0"/>
                </a:cubicBezTo>
                <a:close/>
              </a:path>
            </a:pathLst>
          </a:custGeom>
          <a:solidFill>
            <a:srgbClr val="FFFFFF"/>
          </a:solidFill>
          <a:ln/>
          <a:effectLst>
            <a:outerShdw blurRad="51191" dist="34127" dir="5400000" algn="bl" rotWithShape="0">
              <a:srgbClr val="000000">
                <a:alpha val="10196"/>
              </a:srgbClr>
            </a:outerShdw>
          </a:effectLst>
        </p:spPr>
      </p:sp>
      <p:sp>
        <p:nvSpPr>
          <p:cNvPr id="6" name="Shape 4"/>
          <p:cNvSpPr/>
          <p:nvPr/>
        </p:nvSpPr>
        <p:spPr>
          <a:xfrm>
            <a:off x="511910" y="1484540"/>
            <a:ext cx="546038" cy="546038"/>
          </a:xfrm>
          <a:custGeom>
            <a:avLst/>
            <a:gdLst/>
            <a:ahLst/>
            <a:cxnLst/>
            <a:rect l="l" t="t" r="r" b="b"/>
            <a:pathLst>
              <a:path w="546038" h="546038">
                <a:moveTo>
                  <a:pt x="273019" y="0"/>
                </a:moveTo>
                <a:lnTo>
                  <a:pt x="273019" y="0"/>
                </a:lnTo>
                <a:cubicBezTo>
                  <a:pt x="423803" y="0"/>
                  <a:pt x="546038" y="122235"/>
                  <a:pt x="546038" y="273019"/>
                </a:cubicBezTo>
                <a:lnTo>
                  <a:pt x="546038" y="273019"/>
                </a:lnTo>
                <a:cubicBezTo>
                  <a:pt x="546038" y="423803"/>
                  <a:pt x="423803" y="546038"/>
                  <a:pt x="273019" y="546038"/>
                </a:cubicBezTo>
                <a:lnTo>
                  <a:pt x="273019" y="546038"/>
                </a:lnTo>
                <a:cubicBezTo>
                  <a:pt x="122235" y="546038"/>
                  <a:pt x="0" y="423803"/>
                  <a:pt x="0" y="273019"/>
                </a:cubicBezTo>
                <a:lnTo>
                  <a:pt x="0" y="273019"/>
                </a:lnTo>
                <a:cubicBezTo>
                  <a:pt x="0" y="122235"/>
                  <a:pt x="122235" y="0"/>
                  <a:pt x="273019" y="0"/>
                </a:cubicBezTo>
                <a:close/>
              </a:path>
            </a:pathLst>
          </a:custGeom>
          <a:solidFill>
            <a:srgbClr val="A95C48"/>
          </a:solidFill>
          <a:ln/>
        </p:spPr>
      </p:sp>
      <p:sp>
        <p:nvSpPr>
          <p:cNvPr id="7" name="Shape 5"/>
          <p:cNvSpPr/>
          <p:nvPr/>
        </p:nvSpPr>
        <p:spPr>
          <a:xfrm>
            <a:off x="643087" y="1629582"/>
            <a:ext cx="287950" cy="255955"/>
          </a:xfrm>
          <a:custGeom>
            <a:avLst/>
            <a:gdLst/>
            <a:ahLst/>
            <a:cxnLst/>
            <a:rect l="l" t="t" r="r" b="b"/>
            <a:pathLst>
              <a:path w="287950" h="255955">
                <a:moveTo>
                  <a:pt x="191966" y="71987"/>
                </a:moveTo>
                <a:cubicBezTo>
                  <a:pt x="191966" y="120579"/>
                  <a:pt x="148974" y="159972"/>
                  <a:pt x="95983" y="159972"/>
                </a:cubicBezTo>
                <a:cubicBezTo>
                  <a:pt x="82636" y="159972"/>
                  <a:pt x="69938" y="157472"/>
                  <a:pt x="58390" y="152973"/>
                </a:cubicBezTo>
                <a:lnTo>
                  <a:pt x="17597" y="174569"/>
                </a:lnTo>
                <a:cubicBezTo>
                  <a:pt x="12948" y="177019"/>
                  <a:pt x="7249" y="176169"/>
                  <a:pt x="3499" y="172470"/>
                </a:cubicBezTo>
                <a:cubicBezTo>
                  <a:pt x="-250" y="168770"/>
                  <a:pt x="-1100" y="163021"/>
                  <a:pt x="1400" y="158372"/>
                </a:cubicBezTo>
                <a:lnTo>
                  <a:pt x="19197" y="124778"/>
                </a:lnTo>
                <a:cubicBezTo>
                  <a:pt x="7149" y="110081"/>
                  <a:pt x="0" y="91784"/>
                  <a:pt x="0" y="71987"/>
                </a:cubicBezTo>
                <a:cubicBezTo>
                  <a:pt x="0" y="23396"/>
                  <a:pt x="42992" y="-15997"/>
                  <a:pt x="95983" y="-15997"/>
                </a:cubicBezTo>
                <a:cubicBezTo>
                  <a:pt x="148974" y="-15997"/>
                  <a:pt x="191966" y="23396"/>
                  <a:pt x="191966" y="71987"/>
                </a:cubicBezTo>
                <a:close/>
                <a:moveTo>
                  <a:pt x="191966" y="255955"/>
                </a:moveTo>
                <a:cubicBezTo>
                  <a:pt x="144925" y="255955"/>
                  <a:pt x="105781" y="224911"/>
                  <a:pt x="97583" y="183968"/>
                </a:cubicBezTo>
                <a:cubicBezTo>
                  <a:pt x="157572" y="183218"/>
                  <a:pt x="209713" y="140525"/>
                  <a:pt x="215462" y="82636"/>
                </a:cubicBezTo>
                <a:cubicBezTo>
                  <a:pt x="257105" y="92234"/>
                  <a:pt x="287950" y="126778"/>
                  <a:pt x="287950" y="167971"/>
                </a:cubicBezTo>
                <a:cubicBezTo>
                  <a:pt x="287950" y="187767"/>
                  <a:pt x="280801" y="206064"/>
                  <a:pt x="268753" y="220761"/>
                </a:cubicBezTo>
                <a:lnTo>
                  <a:pt x="286550" y="254355"/>
                </a:lnTo>
                <a:cubicBezTo>
                  <a:pt x="288999" y="259005"/>
                  <a:pt x="288150" y="264704"/>
                  <a:pt x="284450" y="268453"/>
                </a:cubicBezTo>
                <a:cubicBezTo>
                  <a:pt x="280751" y="272202"/>
                  <a:pt x="275002" y="273052"/>
                  <a:pt x="270353" y="270553"/>
                </a:cubicBezTo>
                <a:lnTo>
                  <a:pt x="229560" y="248956"/>
                </a:lnTo>
                <a:cubicBezTo>
                  <a:pt x="218012" y="253456"/>
                  <a:pt x="205314" y="255955"/>
                  <a:pt x="191966" y="255955"/>
                </a:cubicBezTo>
                <a:close/>
              </a:path>
            </a:pathLst>
          </a:custGeom>
          <a:solidFill>
            <a:srgbClr val="FFFFFF"/>
          </a:solidFill>
          <a:ln/>
        </p:spPr>
      </p:sp>
      <p:sp>
        <p:nvSpPr>
          <p:cNvPr id="8" name="Text 6"/>
          <p:cNvSpPr/>
          <p:nvPr/>
        </p:nvSpPr>
        <p:spPr>
          <a:xfrm>
            <a:off x="1194458" y="1603986"/>
            <a:ext cx="2303597" cy="307146"/>
          </a:xfrm>
          <a:prstGeom prst="rect">
            <a:avLst/>
          </a:prstGeom>
          <a:noFill/>
          <a:ln/>
        </p:spPr>
        <p:txBody>
          <a:bodyPr wrap="square" lIns="0" tIns="0" rIns="0" bIns="0" rtlCol="0" anchor="ctr"/>
          <a:lstStyle/>
          <a:p>
            <a:pPr>
              <a:lnSpc>
                <a:spcPct val="100000"/>
              </a:lnSpc>
            </a:pPr>
            <a:r>
              <a:rPr lang="en-US" sz="2015" b="1" dirty="0">
                <a:solidFill>
                  <a:srgbClr val="3D352E"/>
                </a:solidFill>
                <a:latin typeface="Liter" pitchFamily="34" charset="0"/>
                <a:ea typeface="Liter" pitchFamily="34" charset="-122"/>
                <a:cs typeface="Liter" pitchFamily="34" charset="-120"/>
              </a:rPr>
              <a:t>Komunikasi Verbal</a:t>
            </a:r>
            <a:endParaRPr lang="en-US" sz="1600" dirty="0"/>
          </a:p>
        </p:txBody>
      </p:sp>
      <p:sp>
        <p:nvSpPr>
          <p:cNvPr id="9" name="Text 7"/>
          <p:cNvSpPr/>
          <p:nvPr/>
        </p:nvSpPr>
        <p:spPr>
          <a:xfrm>
            <a:off x="511910" y="2167087"/>
            <a:ext cx="5383591" cy="443656"/>
          </a:xfrm>
          <a:prstGeom prst="rect">
            <a:avLst/>
          </a:prstGeom>
          <a:noFill/>
          <a:ln/>
        </p:spPr>
        <p:txBody>
          <a:bodyPr wrap="square" lIns="0" tIns="0" rIns="0" bIns="0" rtlCol="0" anchor="ctr"/>
          <a:lstStyle/>
          <a:p>
            <a:pPr>
              <a:lnSpc>
                <a:spcPct val="140000"/>
              </a:lnSpc>
            </a:pPr>
            <a:r>
              <a:rPr lang="en-US" sz="1075" dirty="0">
                <a:solidFill>
                  <a:srgbClr val="3D352E">
                    <a:alpha val="80000"/>
                  </a:srgbClr>
                </a:solidFill>
                <a:latin typeface="Liter" pitchFamily="34" charset="0"/>
                <a:ea typeface="Liter" pitchFamily="34" charset="-122"/>
                <a:cs typeface="Liter" pitchFamily="34" charset="-120"/>
              </a:rPr>
              <a:t>Komunikasi yang menggunakan kata-kata tertulis atau lisan untuk menyampaikan pesan. Ini mencakup pilihan kata, nada suara, dan struktur kalimat.</a:t>
            </a:r>
            <a:endParaRPr lang="en-US" sz="1600" dirty="0"/>
          </a:p>
        </p:txBody>
      </p:sp>
      <p:sp>
        <p:nvSpPr>
          <p:cNvPr id="10" name="Shape 8"/>
          <p:cNvSpPr/>
          <p:nvPr/>
        </p:nvSpPr>
        <p:spPr>
          <a:xfrm>
            <a:off x="528832" y="2747253"/>
            <a:ext cx="5298131" cy="1023821"/>
          </a:xfrm>
          <a:custGeom>
            <a:avLst/>
            <a:gdLst/>
            <a:ahLst/>
            <a:cxnLst/>
            <a:rect l="l" t="t" r="r" b="b"/>
            <a:pathLst>
              <a:path w="5298131" h="1023821">
                <a:moveTo>
                  <a:pt x="33843" y="0"/>
                </a:moveTo>
                <a:lnTo>
                  <a:pt x="5229873" y="0"/>
                </a:lnTo>
                <a:cubicBezTo>
                  <a:pt x="5267571" y="0"/>
                  <a:pt x="5298131" y="30560"/>
                  <a:pt x="5298131" y="68258"/>
                </a:cubicBezTo>
                <a:lnTo>
                  <a:pt x="5298131" y="955563"/>
                </a:lnTo>
                <a:cubicBezTo>
                  <a:pt x="5298131" y="993261"/>
                  <a:pt x="5267571" y="1023821"/>
                  <a:pt x="5229873" y="1023821"/>
                </a:cubicBezTo>
                <a:lnTo>
                  <a:pt x="33843" y="1023821"/>
                </a:lnTo>
                <a:cubicBezTo>
                  <a:pt x="15152" y="1023821"/>
                  <a:pt x="0" y="1008669"/>
                  <a:pt x="0" y="989978"/>
                </a:cubicBezTo>
                <a:lnTo>
                  <a:pt x="0" y="33843"/>
                </a:lnTo>
                <a:cubicBezTo>
                  <a:pt x="0" y="15152"/>
                  <a:pt x="15152" y="0"/>
                  <a:pt x="33843" y="0"/>
                </a:cubicBezTo>
                <a:close/>
              </a:path>
            </a:pathLst>
          </a:custGeom>
          <a:solidFill>
            <a:srgbClr val="F8F6F2"/>
          </a:solidFill>
          <a:ln/>
        </p:spPr>
      </p:sp>
      <p:sp>
        <p:nvSpPr>
          <p:cNvPr id="11" name="Shape 9"/>
          <p:cNvSpPr/>
          <p:nvPr/>
        </p:nvSpPr>
        <p:spPr>
          <a:xfrm>
            <a:off x="528832" y="2747253"/>
            <a:ext cx="33843" cy="1023821"/>
          </a:xfrm>
          <a:custGeom>
            <a:avLst/>
            <a:gdLst/>
            <a:ahLst/>
            <a:cxnLst/>
            <a:rect l="l" t="t" r="r" b="b"/>
            <a:pathLst>
              <a:path w="33843" h="1023821">
                <a:moveTo>
                  <a:pt x="33843" y="0"/>
                </a:moveTo>
                <a:lnTo>
                  <a:pt x="33843" y="0"/>
                </a:lnTo>
                <a:lnTo>
                  <a:pt x="33843" y="1023821"/>
                </a:lnTo>
                <a:lnTo>
                  <a:pt x="33843" y="1023821"/>
                </a:lnTo>
                <a:cubicBezTo>
                  <a:pt x="15152" y="1023821"/>
                  <a:pt x="0" y="1008669"/>
                  <a:pt x="0" y="989978"/>
                </a:cubicBezTo>
                <a:lnTo>
                  <a:pt x="0" y="33843"/>
                </a:lnTo>
                <a:cubicBezTo>
                  <a:pt x="0" y="15165"/>
                  <a:pt x="15165" y="0"/>
                  <a:pt x="33843" y="0"/>
                </a:cubicBezTo>
                <a:close/>
              </a:path>
            </a:pathLst>
          </a:custGeom>
          <a:solidFill>
            <a:srgbClr val="A95C48"/>
          </a:solidFill>
          <a:ln/>
        </p:spPr>
      </p:sp>
      <p:sp>
        <p:nvSpPr>
          <p:cNvPr id="12" name="Shape 10"/>
          <p:cNvSpPr/>
          <p:nvPr/>
        </p:nvSpPr>
        <p:spPr>
          <a:xfrm>
            <a:off x="722789" y="2926421"/>
            <a:ext cx="115180" cy="153573"/>
          </a:xfrm>
          <a:custGeom>
            <a:avLst/>
            <a:gdLst/>
            <a:ahLst/>
            <a:cxnLst/>
            <a:rect l="l" t="t" r="r" b="b"/>
            <a:pathLst>
              <a:path w="115180" h="153573">
                <a:moveTo>
                  <a:pt x="57590" y="0"/>
                </a:moveTo>
                <a:cubicBezTo>
                  <a:pt x="41693" y="0"/>
                  <a:pt x="28795" y="12898"/>
                  <a:pt x="28795" y="28795"/>
                </a:cubicBezTo>
                <a:lnTo>
                  <a:pt x="28795" y="67188"/>
                </a:lnTo>
                <a:cubicBezTo>
                  <a:pt x="28795" y="83085"/>
                  <a:pt x="41693" y="95983"/>
                  <a:pt x="57590" y="95983"/>
                </a:cubicBezTo>
                <a:cubicBezTo>
                  <a:pt x="73487" y="95983"/>
                  <a:pt x="86385" y="83085"/>
                  <a:pt x="86385" y="67188"/>
                </a:cubicBezTo>
                <a:lnTo>
                  <a:pt x="86385" y="28795"/>
                </a:lnTo>
                <a:cubicBezTo>
                  <a:pt x="86385" y="12898"/>
                  <a:pt x="73487" y="0"/>
                  <a:pt x="57590" y="0"/>
                </a:cubicBezTo>
                <a:close/>
                <a:moveTo>
                  <a:pt x="14397" y="55190"/>
                </a:moveTo>
                <a:cubicBezTo>
                  <a:pt x="14397" y="51201"/>
                  <a:pt x="11188" y="47992"/>
                  <a:pt x="7199" y="47992"/>
                </a:cubicBezTo>
                <a:cubicBezTo>
                  <a:pt x="3209" y="47992"/>
                  <a:pt x="0" y="51201"/>
                  <a:pt x="0" y="55190"/>
                </a:cubicBezTo>
                <a:lnTo>
                  <a:pt x="0" y="67188"/>
                </a:lnTo>
                <a:cubicBezTo>
                  <a:pt x="0" y="96553"/>
                  <a:pt x="21986" y="120789"/>
                  <a:pt x="50391" y="124328"/>
                </a:cubicBezTo>
                <a:lnTo>
                  <a:pt x="50391" y="139176"/>
                </a:lnTo>
                <a:lnTo>
                  <a:pt x="35994" y="139176"/>
                </a:lnTo>
                <a:cubicBezTo>
                  <a:pt x="32004" y="139176"/>
                  <a:pt x="28795" y="142385"/>
                  <a:pt x="28795" y="146374"/>
                </a:cubicBezTo>
                <a:cubicBezTo>
                  <a:pt x="28795" y="150364"/>
                  <a:pt x="32004" y="153573"/>
                  <a:pt x="35994" y="153573"/>
                </a:cubicBezTo>
                <a:lnTo>
                  <a:pt x="79186" y="153573"/>
                </a:lnTo>
                <a:cubicBezTo>
                  <a:pt x="83175" y="153573"/>
                  <a:pt x="86385" y="150364"/>
                  <a:pt x="86385" y="146374"/>
                </a:cubicBezTo>
                <a:cubicBezTo>
                  <a:pt x="86385" y="142385"/>
                  <a:pt x="83175" y="139176"/>
                  <a:pt x="79186" y="139176"/>
                </a:cubicBezTo>
                <a:lnTo>
                  <a:pt x="64789" y="139176"/>
                </a:lnTo>
                <a:lnTo>
                  <a:pt x="64789" y="124328"/>
                </a:lnTo>
                <a:cubicBezTo>
                  <a:pt x="93194" y="120789"/>
                  <a:pt x="115180" y="96553"/>
                  <a:pt x="115180" y="67188"/>
                </a:cubicBezTo>
                <a:lnTo>
                  <a:pt x="115180" y="55190"/>
                </a:lnTo>
                <a:cubicBezTo>
                  <a:pt x="115180" y="51201"/>
                  <a:pt x="111970" y="47992"/>
                  <a:pt x="107981" y="47992"/>
                </a:cubicBezTo>
                <a:cubicBezTo>
                  <a:pt x="103992" y="47992"/>
                  <a:pt x="100782" y="51201"/>
                  <a:pt x="100782" y="55190"/>
                </a:cubicBezTo>
                <a:lnTo>
                  <a:pt x="100782" y="67188"/>
                </a:lnTo>
                <a:cubicBezTo>
                  <a:pt x="100782" y="91034"/>
                  <a:pt x="81436" y="110381"/>
                  <a:pt x="57590" y="110381"/>
                </a:cubicBezTo>
                <a:cubicBezTo>
                  <a:pt x="33744" y="110381"/>
                  <a:pt x="14397" y="91034"/>
                  <a:pt x="14397" y="67188"/>
                </a:cubicBezTo>
                <a:lnTo>
                  <a:pt x="14397" y="55190"/>
                </a:lnTo>
                <a:close/>
              </a:path>
            </a:pathLst>
          </a:custGeom>
          <a:solidFill>
            <a:srgbClr val="A95C48"/>
          </a:solidFill>
          <a:ln/>
        </p:spPr>
      </p:sp>
      <p:sp>
        <p:nvSpPr>
          <p:cNvPr id="13" name="Text 11"/>
          <p:cNvSpPr/>
          <p:nvPr/>
        </p:nvSpPr>
        <p:spPr>
          <a:xfrm>
            <a:off x="878495" y="2883762"/>
            <a:ext cx="4888745" cy="238892"/>
          </a:xfrm>
          <a:prstGeom prst="rect">
            <a:avLst/>
          </a:prstGeom>
          <a:noFill/>
          <a:ln/>
        </p:spPr>
        <p:txBody>
          <a:bodyPr wrap="square" lIns="0" tIns="0" rIns="0" bIns="0" rtlCol="0" anchor="ctr"/>
          <a:lstStyle/>
          <a:p>
            <a:pPr>
              <a:lnSpc>
                <a:spcPct val="130000"/>
              </a:lnSpc>
            </a:pPr>
            <a:r>
              <a:rPr lang="en-US" sz="1209" b="1" dirty="0">
                <a:solidFill>
                  <a:srgbClr val="3D352E"/>
                </a:solidFill>
                <a:latin typeface="Liter" pitchFamily="34" charset="0"/>
                <a:ea typeface="Liter" pitchFamily="34" charset="-122"/>
                <a:cs typeface="Liter" pitchFamily="34" charset="-120"/>
              </a:rPr>
              <a:t>Nada Suara yang Efektif</a:t>
            </a:r>
            <a:endParaRPr lang="en-US" sz="1600" dirty="0"/>
          </a:p>
        </p:txBody>
      </p:sp>
      <p:sp>
        <p:nvSpPr>
          <p:cNvPr id="14" name="Text 12"/>
          <p:cNvSpPr/>
          <p:nvPr/>
        </p:nvSpPr>
        <p:spPr>
          <a:xfrm>
            <a:off x="682263" y="3190908"/>
            <a:ext cx="5076445" cy="443656"/>
          </a:xfrm>
          <a:prstGeom prst="rect">
            <a:avLst/>
          </a:prstGeom>
          <a:noFill/>
          <a:ln/>
        </p:spPr>
        <p:txBody>
          <a:bodyPr wrap="square" lIns="0" tIns="0" rIns="0" bIns="0" rtlCol="0" anchor="ctr"/>
          <a:lstStyle/>
          <a:p>
            <a:pPr>
              <a:lnSpc>
                <a:spcPct val="140000"/>
              </a:lnSpc>
            </a:pPr>
            <a:r>
              <a:rPr lang="en-US" sz="1075" dirty="0">
                <a:solidFill>
                  <a:srgbClr val="3D352E">
                    <a:alpha val="70000"/>
                  </a:srgbClr>
                </a:solidFill>
                <a:latin typeface="Liter" pitchFamily="34" charset="0"/>
                <a:ea typeface="Liter" pitchFamily="34" charset="-122"/>
                <a:cs typeface="Liter" pitchFamily="34" charset="-120"/>
              </a:rPr>
              <a:t>Gunakan intonasi ramah dan penuh perhatian. Hindari nada datar atau defensif. Nada suara yang tenang dan menenangkan efektif untuk menangani keluhan.</a:t>
            </a:r>
            <a:endParaRPr lang="en-US" sz="1600" dirty="0"/>
          </a:p>
        </p:txBody>
      </p:sp>
      <p:sp>
        <p:nvSpPr>
          <p:cNvPr id="15" name="Shape 13"/>
          <p:cNvSpPr/>
          <p:nvPr/>
        </p:nvSpPr>
        <p:spPr>
          <a:xfrm>
            <a:off x="528832" y="3873456"/>
            <a:ext cx="5298131" cy="1023821"/>
          </a:xfrm>
          <a:custGeom>
            <a:avLst/>
            <a:gdLst/>
            <a:ahLst/>
            <a:cxnLst/>
            <a:rect l="l" t="t" r="r" b="b"/>
            <a:pathLst>
              <a:path w="5298131" h="1023821">
                <a:moveTo>
                  <a:pt x="33843" y="0"/>
                </a:moveTo>
                <a:lnTo>
                  <a:pt x="5229873" y="0"/>
                </a:lnTo>
                <a:cubicBezTo>
                  <a:pt x="5267571" y="0"/>
                  <a:pt x="5298131" y="30560"/>
                  <a:pt x="5298131" y="68258"/>
                </a:cubicBezTo>
                <a:lnTo>
                  <a:pt x="5298131" y="955563"/>
                </a:lnTo>
                <a:cubicBezTo>
                  <a:pt x="5298131" y="993261"/>
                  <a:pt x="5267571" y="1023821"/>
                  <a:pt x="5229873" y="1023821"/>
                </a:cubicBezTo>
                <a:lnTo>
                  <a:pt x="33843" y="1023821"/>
                </a:lnTo>
                <a:cubicBezTo>
                  <a:pt x="15152" y="1023821"/>
                  <a:pt x="0" y="1008669"/>
                  <a:pt x="0" y="989978"/>
                </a:cubicBezTo>
                <a:lnTo>
                  <a:pt x="0" y="33843"/>
                </a:lnTo>
                <a:cubicBezTo>
                  <a:pt x="0" y="15152"/>
                  <a:pt x="15152" y="0"/>
                  <a:pt x="33843" y="0"/>
                </a:cubicBezTo>
                <a:close/>
              </a:path>
            </a:pathLst>
          </a:custGeom>
          <a:solidFill>
            <a:srgbClr val="F8F6F2"/>
          </a:solidFill>
          <a:ln/>
        </p:spPr>
      </p:sp>
      <p:sp>
        <p:nvSpPr>
          <p:cNvPr id="16" name="Shape 14"/>
          <p:cNvSpPr/>
          <p:nvPr/>
        </p:nvSpPr>
        <p:spPr>
          <a:xfrm>
            <a:off x="528832" y="3873456"/>
            <a:ext cx="33843" cy="1023821"/>
          </a:xfrm>
          <a:custGeom>
            <a:avLst/>
            <a:gdLst/>
            <a:ahLst/>
            <a:cxnLst/>
            <a:rect l="l" t="t" r="r" b="b"/>
            <a:pathLst>
              <a:path w="33843" h="1023821">
                <a:moveTo>
                  <a:pt x="33843" y="0"/>
                </a:moveTo>
                <a:lnTo>
                  <a:pt x="33843" y="0"/>
                </a:lnTo>
                <a:lnTo>
                  <a:pt x="33843" y="1023821"/>
                </a:lnTo>
                <a:lnTo>
                  <a:pt x="33843" y="1023821"/>
                </a:lnTo>
                <a:cubicBezTo>
                  <a:pt x="15152" y="1023821"/>
                  <a:pt x="0" y="1008669"/>
                  <a:pt x="0" y="989978"/>
                </a:cubicBezTo>
                <a:lnTo>
                  <a:pt x="0" y="33843"/>
                </a:lnTo>
                <a:cubicBezTo>
                  <a:pt x="0" y="15165"/>
                  <a:pt x="15165" y="0"/>
                  <a:pt x="33843" y="0"/>
                </a:cubicBezTo>
                <a:close/>
              </a:path>
            </a:pathLst>
          </a:custGeom>
          <a:solidFill>
            <a:srgbClr val="A95C48"/>
          </a:solidFill>
          <a:ln/>
        </p:spPr>
      </p:sp>
      <p:sp>
        <p:nvSpPr>
          <p:cNvPr id="17" name="Shape 15"/>
          <p:cNvSpPr/>
          <p:nvPr/>
        </p:nvSpPr>
        <p:spPr>
          <a:xfrm>
            <a:off x="693994" y="4052624"/>
            <a:ext cx="172770" cy="153573"/>
          </a:xfrm>
          <a:custGeom>
            <a:avLst/>
            <a:gdLst/>
            <a:ahLst/>
            <a:cxnLst/>
            <a:rect l="l" t="t" r="r" b="b"/>
            <a:pathLst>
              <a:path w="172770" h="153573">
                <a:moveTo>
                  <a:pt x="47992" y="0"/>
                </a:moveTo>
                <a:cubicBezTo>
                  <a:pt x="53301" y="0"/>
                  <a:pt x="57590" y="4289"/>
                  <a:pt x="57590" y="9598"/>
                </a:cubicBezTo>
                <a:lnTo>
                  <a:pt x="57590" y="19197"/>
                </a:lnTo>
                <a:lnTo>
                  <a:pt x="95983" y="19197"/>
                </a:lnTo>
                <a:cubicBezTo>
                  <a:pt x="101292" y="19197"/>
                  <a:pt x="105582" y="23486"/>
                  <a:pt x="105582" y="28795"/>
                </a:cubicBezTo>
                <a:cubicBezTo>
                  <a:pt x="105582" y="34104"/>
                  <a:pt x="101292" y="38393"/>
                  <a:pt x="95983" y="38393"/>
                </a:cubicBezTo>
                <a:lnTo>
                  <a:pt x="93104" y="38393"/>
                </a:lnTo>
                <a:lnTo>
                  <a:pt x="90584" y="45322"/>
                </a:lnTo>
                <a:cubicBezTo>
                  <a:pt x="85665" y="58880"/>
                  <a:pt x="78256" y="71268"/>
                  <a:pt x="68928" y="81916"/>
                </a:cubicBezTo>
                <a:cubicBezTo>
                  <a:pt x="73187" y="84555"/>
                  <a:pt x="77626" y="86895"/>
                  <a:pt x="82246" y="88964"/>
                </a:cubicBezTo>
                <a:lnTo>
                  <a:pt x="97363" y="95683"/>
                </a:lnTo>
                <a:lnTo>
                  <a:pt x="116020" y="53691"/>
                </a:lnTo>
                <a:cubicBezTo>
                  <a:pt x="117549" y="50211"/>
                  <a:pt x="120999" y="47992"/>
                  <a:pt x="124778" y="47992"/>
                </a:cubicBezTo>
                <a:cubicBezTo>
                  <a:pt x="128558" y="47992"/>
                  <a:pt x="132007" y="50211"/>
                  <a:pt x="133537" y="53691"/>
                </a:cubicBezTo>
                <a:lnTo>
                  <a:pt x="171930" y="140075"/>
                </a:lnTo>
                <a:cubicBezTo>
                  <a:pt x="174090" y="144935"/>
                  <a:pt x="171900" y="150604"/>
                  <a:pt x="167071" y="152733"/>
                </a:cubicBezTo>
                <a:cubicBezTo>
                  <a:pt x="162242" y="154863"/>
                  <a:pt x="156543" y="152703"/>
                  <a:pt x="154413" y="147874"/>
                </a:cubicBezTo>
                <a:lnTo>
                  <a:pt x="148414" y="134376"/>
                </a:lnTo>
                <a:lnTo>
                  <a:pt x="101172" y="134376"/>
                </a:lnTo>
                <a:lnTo>
                  <a:pt x="95173" y="147874"/>
                </a:lnTo>
                <a:cubicBezTo>
                  <a:pt x="93014" y="152733"/>
                  <a:pt x="87345" y="154893"/>
                  <a:pt x="82516" y="152733"/>
                </a:cubicBezTo>
                <a:cubicBezTo>
                  <a:pt x="77686" y="150574"/>
                  <a:pt x="75497" y="144905"/>
                  <a:pt x="77656" y="140075"/>
                </a:cubicBezTo>
                <a:lnTo>
                  <a:pt x="89594" y="113230"/>
                </a:lnTo>
                <a:lnTo>
                  <a:pt x="74477" y="106511"/>
                </a:lnTo>
                <a:cubicBezTo>
                  <a:pt x="67578" y="103452"/>
                  <a:pt x="60979" y="99793"/>
                  <a:pt x="54740" y="95593"/>
                </a:cubicBezTo>
                <a:cubicBezTo>
                  <a:pt x="48352" y="100752"/>
                  <a:pt x="41363" y="105252"/>
                  <a:pt x="33894" y="109001"/>
                </a:cubicBezTo>
                <a:lnTo>
                  <a:pt x="23486" y="114160"/>
                </a:lnTo>
                <a:cubicBezTo>
                  <a:pt x="18747" y="116530"/>
                  <a:pt x="12988" y="114610"/>
                  <a:pt x="10618" y="109871"/>
                </a:cubicBezTo>
                <a:cubicBezTo>
                  <a:pt x="8249" y="105132"/>
                  <a:pt x="10168" y="99373"/>
                  <a:pt x="14907" y="97003"/>
                </a:cubicBezTo>
                <a:lnTo>
                  <a:pt x="25256" y="91814"/>
                </a:lnTo>
                <a:cubicBezTo>
                  <a:pt x="30145" y="89354"/>
                  <a:pt x="34794" y="86505"/>
                  <a:pt x="39173" y="83325"/>
                </a:cubicBezTo>
                <a:cubicBezTo>
                  <a:pt x="35034" y="79516"/>
                  <a:pt x="31135" y="75407"/>
                  <a:pt x="27505" y="71058"/>
                </a:cubicBezTo>
                <a:lnTo>
                  <a:pt x="24476" y="67398"/>
                </a:lnTo>
                <a:cubicBezTo>
                  <a:pt x="21086" y="63319"/>
                  <a:pt x="21626" y="57260"/>
                  <a:pt x="25706" y="53871"/>
                </a:cubicBezTo>
                <a:cubicBezTo>
                  <a:pt x="29785" y="50481"/>
                  <a:pt x="35844" y="51021"/>
                  <a:pt x="39233" y="55100"/>
                </a:cubicBezTo>
                <a:lnTo>
                  <a:pt x="42293" y="58760"/>
                </a:lnTo>
                <a:cubicBezTo>
                  <a:pt x="45742" y="62929"/>
                  <a:pt x="49521" y="66798"/>
                  <a:pt x="53511" y="70368"/>
                </a:cubicBezTo>
                <a:cubicBezTo>
                  <a:pt x="61759" y="61249"/>
                  <a:pt x="68268" y="50541"/>
                  <a:pt x="72557" y="38753"/>
                </a:cubicBezTo>
                <a:lnTo>
                  <a:pt x="72707" y="38393"/>
                </a:lnTo>
                <a:lnTo>
                  <a:pt x="9628" y="38393"/>
                </a:lnTo>
                <a:cubicBezTo>
                  <a:pt x="4289" y="38393"/>
                  <a:pt x="0" y="34104"/>
                  <a:pt x="0" y="28795"/>
                </a:cubicBezTo>
                <a:cubicBezTo>
                  <a:pt x="0" y="23486"/>
                  <a:pt x="4289" y="19197"/>
                  <a:pt x="9598" y="19197"/>
                </a:cubicBezTo>
                <a:lnTo>
                  <a:pt x="38393" y="19197"/>
                </a:lnTo>
                <a:lnTo>
                  <a:pt x="38393" y="9598"/>
                </a:lnTo>
                <a:cubicBezTo>
                  <a:pt x="38393" y="4289"/>
                  <a:pt x="42683" y="0"/>
                  <a:pt x="47992" y="0"/>
                </a:cubicBezTo>
                <a:close/>
                <a:moveTo>
                  <a:pt x="124778" y="81226"/>
                </a:moveTo>
                <a:lnTo>
                  <a:pt x="109691" y="115180"/>
                </a:lnTo>
                <a:lnTo>
                  <a:pt x="139866" y="115180"/>
                </a:lnTo>
                <a:lnTo>
                  <a:pt x="124778" y="81226"/>
                </a:lnTo>
                <a:close/>
              </a:path>
            </a:pathLst>
          </a:custGeom>
          <a:solidFill>
            <a:srgbClr val="A95C48"/>
          </a:solidFill>
          <a:ln/>
        </p:spPr>
      </p:sp>
      <p:sp>
        <p:nvSpPr>
          <p:cNvPr id="18" name="Text 16"/>
          <p:cNvSpPr/>
          <p:nvPr/>
        </p:nvSpPr>
        <p:spPr>
          <a:xfrm>
            <a:off x="878495" y="4009965"/>
            <a:ext cx="4888745" cy="238892"/>
          </a:xfrm>
          <a:prstGeom prst="rect">
            <a:avLst/>
          </a:prstGeom>
          <a:noFill/>
          <a:ln/>
        </p:spPr>
        <p:txBody>
          <a:bodyPr wrap="square" lIns="0" tIns="0" rIns="0" bIns="0" rtlCol="0" anchor="ctr"/>
          <a:lstStyle/>
          <a:p>
            <a:pPr>
              <a:lnSpc>
                <a:spcPct val="130000"/>
              </a:lnSpc>
            </a:pPr>
            <a:r>
              <a:rPr lang="en-US" sz="1209" b="1" dirty="0">
                <a:solidFill>
                  <a:srgbClr val="3D352E"/>
                </a:solidFill>
                <a:latin typeface="Liter" pitchFamily="34" charset="0"/>
                <a:ea typeface="Liter" pitchFamily="34" charset="-122"/>
                <a:cs typeface="Liter" pitchFamily="34" charset="-120"/>
              </a:rPr>
              <a:t>Pilihan Kata</a:t>
            </a:r>
            <a:endParaRPr lang="en-US" sz="1600" dirty="0"/>
          </a:p>
        </p:txBody>
      </p:sp>
      <p:sp>
        <p:nvSpPr>
          <p:cNvPr id="19" name="Text 17"/>
          <p:cNvSpPr/>
          <p:nvPr/>
        </p:nvSpPr>
        <p:spPr>
          <a:xfrm>
            <a:off x="682263" y="4317111"/>
            <a:ext cx="5076445" cy="443656"/>
          </a:xfrm>
          <a:prstGeom prst="rect">
            <a:avLst/>
          </a:prstGeom>
          <a:noFill/>
          <a:ln/>
        </p:spPr>
        <p:txBody>
          <a:bodyPr wrap="square" lIns="0" tIns="0" rIns="0" bIns="0" rtlCol="0" anchor="ctr"/>
          <a:lstStyle/>
          <a:p>
            <a:pPr>
              <a:lnSpc>
                <a:spcPct val="140000"/>
              </a:lnSpc>
            </a:pPr>
            <a:r>
              <a:rPr lang="en-US" sz="1075" dirty="0">
                <a:solidFill>
                  <a:srgbClr val="3D352E">
                    <a:alpha val="70000"/>
                  </a:srgbClr>
                </a:solidFill>
                <a:latin typeface="Liter" pitchFamily="34" charset="0"/>
                <a:ea typeface="Liter" pitchFamily="34" charset="-122"/>
                <a:cs typeface="Liter" pitchFamily="34" charset="-120"/>
              </a:rPr>
              <a:t>Gunakan bahasa sederhana dan aktif. Hindari jargon, idiom, atau bahasa slang. Sesuaikan kosakata dengan audiens.</a:t>
            </a:r>
            <a:endParaRPr lang="en-US" sz="1600" dirty="0"/>
          </a:p>
        </p:txBody>
      </p:sp>
      <p:sp>
        <p:nvSpPr>
          <p:cNvPr id="20" name="Shape 18"/>
          <p:cNvSpPr/>
          <p:nvPr/>
        </p:nvSpPr>
        <p:spPr>
          <a:xfrm>
            <a:off x="528832" y="4999659"/>
            <a:ext cx="5298131" cy="1023821"/>
          </a:xfrm>
          <a:custGeom>
            <a:avLst/>
            <a:gdLst/>
            <a:ahLst/>
            <a:cxnLst/>
            <a:rect l="l" t="t" r="r" b="b"/>
            <a:pathLst>
              <a:path w="5298131" h="1023821">
                <a:moveTo>
                  <a:pt x="33843" y="0"/>
                </a:moveTo>
                <a:lnTo>
                  <a:pt x="5229873" y="0"/>
                </a:lnTo>
                <a:cubicBezTo>
                  <a:pt x="5267571" y="0"/>
                  <a:pt x="5298131" y="30560"/>
                  <a:pt x="5298131" y="68258"/>
                </a:cubicBezTo>
                <a:lnTo>
                  <a:pt x="5298131" y="955563"/>
                </a:lnTo>
                <a:cubicBezTo>
                  <a:pt x="5298131" y="993261"/>
                  <a:pt x="5267571" y="1023821"/>
                  <a:pt x="5229873" y="1023821"/>
                </a:cubicBezTo>
                <a:lnTo>
                  <a:pt x="33843" y="1023821"/>
                </a:lnTo>
                <a:cubicBezTo>
                  <a:pt x="15152" y="1023821"/>
                  <a:pt x="0" y="1008669"/>
                  <a:pt x="0" y="989978"/>
                </a:cubicBezTo>
                <a:lnTo>
                  <a:pt x="0" y="33843"/>
                </a:lnTo>
                <a:cubicBezTo>
                  <a:pt x="0" y="15152"/>
                  <a:pt x="15152" y="0"/>
                  <a:pt x="33843" y="0"/>
                </a:cubicBezTo>
                <a:close/>
              </a:path>
            </a:pathLst>
          </a:custGeom>
          <a:solidFill>
            <a:srgbClr val="F8F6F2"/>
          </a:solidFill>
          <a:ln/>
        </p:spPr>
      </p:sp>
      <p:sp>
        <p:nvSpPr>
          <p:cNvPr id="21" name="Shape 19"/>
          <p:cNvSpPr/>
          <p:nvPr/>
        </p:nvSpPr>
        <p:spPr>
          <a:xfrm>
            <a:off x="528832" y="4999659"/>
            <a:ext cx="33843" cy="1023821"/>
          </a:xfrm>
          <a:custGeom>
            <a:avLst/>
            <a:gdLst/>
            <a:ahLst/>
            <a:cxnLst/>
            <a:rect l="l" t="t" r="r" b="b"/>
            <a:pathLst>
              <a:path w="33843" h="1023821">
                <a:moveTo>
                  <a:pt x="33843" y="0"/>
                </a:moveTo>
                <a:lnTo>
                  <a:pt x="33843" y="0"/>
                </a:lnTo>
                <a:lnTo>
                  <a:pt x="33843" y="1023821"/>
                </a:lnTo>
                <a:lnTo>
                  <a:pt x="33843" y="1023821"/>
                </a:lnTo>
                <a:cubicBezTo>
                  <a:pt x="15152" y="1023821"/>
                  <a:pt x="0" y="1008669"/>
                  <a:pt x="0" y="989978"/>
                </a:cubicBezTo>
                <a:lnTo>
                  <a:pt x="0" y="33843"/>
                </a:lnTo>
                <a:cubicBezTo>
                  <a:pt x="0" y="15165"/>
                  <a:pt x="15165" y="0"/>
                  <a:pt x="33843" y="0"/>
                </a:cubicBezTo>
                <a:close/>
              </a:path>
            </a:pathLst>
          </a:custGeom>
          <a:solidFill>
            <a:srgbClr val="A95C48"/>
          </a:solidFill>
          <a:ln/>
        </p:spPr>
      </p:sp>
      <p:sp>
        <p:nvSpPr>
          <p:cNvPr id="22" name="Shape 20"/>
          <p:cNvSpPr/>
          <p:nvPr/>
        </p:nvSpPr>
        <p:spPr>
          <a:xfrm>
            <a:off x="703592" y="5178827"/>
            <a:ext cx="153573" cy="153573"/>
          </a:xfrm>
          <a:custGeom>
            <a:avLst/>
            <a:gdLst/>
            <a:ahLst/>
            <a:cxnLst/>
            <a:rect l="l" t="t" r="r" b="b"/>
            <a:pathLst>
              <a:path w="153573" h="153573">
                <a:moveTo>
                  <a:pt x="14397" y="43192"/>
                </a:moveTo>
                <a:cubicBezTo>
                  <a:pt x="22344" y="43192"/>
                  <a:pt x="28795" y="36741"/>
                  <a:pt x="28795" y="28795"/>
                </a:cubicBezTo>
                <a:cubicBezTo>
                  <a:pt x="28795" y="20849"/>
                  <a:pt x="22344" y="14397"/>
                  <a:pt x="14397" y="14397"/>
                </a:cubicBezTo>
                <a:cubicBezTo>
                  <a:pt x="6451" y="14397"/>
                  <a:pt x="0" y="20849"/>
                  <a:pt x="0" y="28795"/>
                </a:cubicBezTo>
                <a:cubicBezTo>
                  <a:pt x="0" y="36741"/>
                  <a:pt x="6451" y="43192"/>
                  <a:pt x="14397" y="43192"/>
                </a:cubicBezTo>
                <a:close/>
                <a:moveTo>
                  <a:pt x="57590" y="19197"/>
                </a:moveTo>
                <a:cubicBezTo>
                  <a:pt x="52281" y="19197"/>
                  <a:pt x="47992" y="23486"/>
                  <a:pt x="47992" y="28795"/>
                </a:cubicBezTo>
                <a:cubicBezTo>
                  <a:pt x="47992" y="34104"/>
                  <a:pt x="52281" y="38393"/>
                  <a:pt x="57590" y="38393"/>
                </a:cubicBezTo>
                <a:lnTo>
                  <a:pt x="143975" y="38393"/>
                </a:lnTo>
                <a:cubicBezTo>
                  <a:pt x="149284" y="38393"/>
                  <a:pt x="153573" y="34104"/>
                  <a:pt x="153573" y="28795"/>
                </a:cubicBezTo>
                <a:cubicBezTo>
                  <a:pt x="153573" y="23486"/>
                  <a:pt x="149284" y="19197"/>
                  <a:pt x="143975" y="19197"/>
                </a:cubicBezTo>
                <a:lnTo>
                  <a:pt x="57590" y="19197"/>
                </a:lnTo>
                <a:close/>
                <a:moveTo>
                  <a:pt x="57590" y="67188"/>
                </a:moveTo>
                <a:cubicBezTo>
                  <a:pt x="52281" y="67188"/>
                  <a:pt x="47992" y="71477"/>
                  <a:pt x="47992" y="76787"/>
                </a:cubicBezTo>
                <a:cubicBezTo>
                  <a:pt x="47992" y="82096"/>
                  <a:pt x="52281" y="86385"/>
                  <a:pt x="57590" y="86385"/>
                </a:cubicBezTo>
                <a:lnTo>
                  <a:pt x="143975" y="86385"/>
                </a:lnTo>
                <a:cubicBezTo>
                  <a:pt x="149284" y="86385"/>
                  <a:pt x="153573" y="82096"/>
                  <a:pt x="153573" y="76787"/>
                </a:cubicBezTo>
                <a:cubicBezTo>
                  <a:pt x="153573" y="71477"/>
                  <a:pt x="149284" y="67188"/>
                  <a:pt x="143975" y="67188"/>
                </a:cubicBezTo>
                <a:lnTo>
                  <a:pt x="57590" y="67188"/>
                </a:lnTo>
                <a:close/>
                <a:moveTo>
                  <a:pt x="57590" y="115180"/>
                </a:moveTo>
                <a:cubicBezTo>
                  <a:pt x="52281" y="115180"/>
                  <a:pt x="47992" y="119469"/>
                  <a:pt x="47992" y="124778"/>
                </a:cubicBezTo>
                <a:cubicBezTo>
                  <a:pt x="47992" y="130087"/>
                  <a:pt x="52281" y="134376"/>
                  <a:pt x="57590" y="134376"/>
                </a:cubicBezTo>
                <a:lnTo>
                  <a:pt x="143975" y="134376"/>
                </a:lnTo>
                <a:cubicBezTo>
                  <a:pt x="149284" y="134376"/>
                  <a:pt x="153573" y="130087"/>
                  <a:pt x="153573" y="124778"/>
                </a:cubicBezTo>
                <a:cubicBezTo>
                  <a:pt x="153573" y="119469"/>
                  <a:pt x="149284" y="115180"/>
                  <a:pt x="143975" y="115180"/>
                </a:cubicBezTo>
                <a:lnTo>
                  <a:pt x="57590" y="115180"/>
                </a:lnTo>
                <a:close/>
                <a:moveTo>
                  <a:pt x="14397" y="139176"/>
                </a:moveTo>
                <a:cubicBezTo>
                  <a:pt x="22344" y="139176"/>
                  <a:pt x="28795" y="132724"/>
                  <a:pt x="28795" y="124778"/>
                </a:cubicBezTo>
                <a:cubicBezTo>
                  <a:pt x="28795" y="116832"/>
                  <a:pt x="22344" y="110381"/>
                  <a:pt x="14397" y="110381"/>
                </a:cubicBezTo>
                <a:cubicBezTo>
                  <a:pt x="6451" y="110381"/>
                  <a:pt x="0" y="116832"/>
                  <a:pt x="0" y="124778"/>
                </a:cubicBezTo>
                <a:cubicBezTo>
                  <a:pt x="0" y="132724"/>
                  <a:pt x="6451" y="139176"/>
                  <a:pt x="14397" y="139176"/>
                </a:cubicBezTo>
                <a:close/>
                <a:moveTo>
                  <a:pt x="28795" y="76787"/>
                </a:moveTo>
                <a:cubicBezTo>
                  <a:pt x="28795" y="68840"/>
                  <a:pt x="22344" y="62389"/>
                  <a:pt x="14397" y="62389"/>
                </a:cubicBezTo>
                <a:cubicBezTo>
                  <a:pt x="6451" y="62389"/>
                  <a:pt x="0" y="68840"/>
                  <a:pt x="0" y="76787"/>
                </a:cubicBezTo>
                <a:cubicBezTo>
                  <a:pt x="0" y="84733"/>
                  <a:pt x="6451" y="91184"/>
                  <a:pt x="14397" y="91184"/>
                </a:cubicBezTo>
                <a:cubicBezTo>
                  <a:pt x="22344" y="91184"/>
                  <a:pt x="28795" y="84733"/>
                  <a:pt x="28795" y="76787"/>
                </a:cubicBezTo>
                <a:close/>
              </a:path>
            </a:pathLst>
          </a:custGeom>
          <a:solidFill>
            <a:srgbClr val="A95C48"/>
          </a:solidFill>
          <a:ln/>
        </p:spPr>
      </p:sp>
      <p:sp>
        <p:nvSpPr>
          <p:cNvPr id="23" name="Text 21"/>
          <p:cNvSpPr/>
          <p:nvPr/>
        </p:nvSpPr>
        <p:spPr>
          <a:xfrm>
            <a:off x="878495" y="5136168"/>
            <a:ext cx="4888745" cy="238892"/>
          </a:xfrm>
          <a:prstGeom prst="rect">
            <a:avLst/>
          </a:prstGeom>
          <a:noFill/>
          <a:ln/>
        </p:spPr>
        <p:txBody>
          <a:bodyPr wrap="square" lIns="0" tIns="0" rIns="0" bIns="0" rtlCol="0" anchor="ctr"/>
          <a:lstStyle/>
          <a:p>
            <a:pPr>
              <a:lnSpc>
                <a:spcPct val="130000"/>
              </a:lnSpc>
            </a:pPr>
            <a:r>
              <a:rPr lang="en-US" sz="1209" b="1" dirty="0">
                <a:solidFill>
                  <a:srgbClr val="3D352E"/>
                </a:solidFill>
                <a:latin typeface="Liter" pitchFamily="34" charset="0"/>
                <a:ea typeface="Liter" pitchFamily="34" charset="-122"/>
                <a:cs typeface="Liter" pitchFamily="34" charset="-120"/>
              </a:rPr>
              <a:t>Struktur Pesan</a:t>
            </a:r>
            <a:endParaRPr lang="en-US" sz="1600" dirty="0"/>
          </a:p>
        </p:txBody>
      </p:sp>
      <p:sp>
        <p:nvSpPr>
          <p:cNvPr id="24" name="Text 22"/>
          <p:cNvSpPr/>
          <p:nvPr/>
        </p:nvSpPr>
        <p:spPr>
          <a:xfrm>
            <a:off x="682263" y="5443314"/>
            <a:ext cx="5076445" cy="443656"/>
          </a:xfrm>
          <a:prstGeom prst="rect">
            <a:avLst/>
          </a:prstGeom>
          <a:noFill/>
          <a:ln/>
        </p:spPr>
        <p:txBody>
          <a:bodyPr wrap="square" lIns="0" tIns="0" rIns="0" bIns="0" rtlCol="0" anchor="ctr"/>
          <a:lstStyle/>
          <a:p>
            <a:pPr>
              <a:lnSpc>
                <a:spcPct val="140000"/>
              </a:lnSpc>
            </a:pPr>
            <a:r>
              <a:rPr lang="en-US" sz="1075" dirty="0">
                <a:solidFill>
                  <a:srgbClr val="3D352E">
                    <a:alpha val="70000"/>
                  </a:srgbClr>
                </a:solidFill>
                <a:latin typeface="Liter" pitchFamily="34" charset="0"/>
                <a:ea typeface="Liter" pitchFamily="34" charset="-122"/>
                <a:cs typeface="Liter" pitchFamily="34" charset="-120"/>
              </a:rPr>
              <a:t>Sampaikan poin utama di awal, gunakan kalimat pendek, dan akhiri dengan kesimpulan atau tindakan yang diharapkan.</a:t>
            </a:r>
            <a:endParaRPr lang="en-US" sz="1600" dirty="0"/>
          </a:p>
        </p:txBody>
      </p:sp>
      <p:sp>
        <p:nvSpPr>
          <p:cNvPr id="25" name="Shape 23"/>
          <p:cNvSpPr/>
          <p:nvPr/>
        </p:nvSpPr>
        <p:spPr>
          <a:xfrm>
            <a:off x="6199804" y="1313903"/>
            <a:ext cx="5656610" cy="5204423"/>
          </a:xfrm>
          <a:custGeom>
            <a:avLst/>
            <a:gdLst/>
            <a:ahLst/>
            <a:cxnLst/>
            <a:rect l="l" t="t" r="r" b="b"/>
            <a:pathLst>
              <a:path w="5656610" h="5204423">
                <a:moveTo>
                  <a:pt x="68230" y="0"/>
                </a:moveTo>
                <a:lnTo>
                  <a:pt x="5588380" y="0"/>
                </a:lnTo>
                <a:cubicBezTo>
                  <a:pt x="5626063" y="0"/>
                  <a:pt x="5656610" y="30548"/>
                  <a:pt x="5656610" y="68230"/>
                </a:cubicBezTo>
                <a:lnTo>
                  <a:pt x="5656610" y="5136193"/>
                </a:lnTo>
                <a:cubicBezTo>
                  <a:pt x="5656610" y="5173875"/>
                  <a:pt x="5626063" y="5204423"/>
                  <a:pt x="5588380" y="5204423"/>
                </a:cubicBezTo>
                <a:lnTo>
                  <a:pt x="68230" y="5204423"/>
                </a:lnTo>
                <a:cubicBezTo>
                  <a:pt x="30548" y="5204423"/>
                  <a:pt x="0" y="5173875"/>
                  <a:pt x="0" y="5136193"/>
                </a:cubicBezTo>
                <a:lnTo>
                  <a:pt x="0" y="68230"/>
                </a:lnTo>
                <a:cubicBezTo>
                  <a:pt x="0" y="30548"/>
                  <a:pt x="30548" y="0"/>
                  <a:pt x="68230" y="0"/>
                </a:cubicBezTo>
                <a:close/>
              </a:path>
            </a:pathLst>
          </a:custGeom>
          <a:solidFill>
            <a:srgbClr val="FFFFFF"/>
          </a:solidFill>
          <a:ln/>
          <a:effectLst>
            <a:outerShdw blurRad="51191" dist="34127" dir="5400000" algn="bl" rotWithShape="0">
              <a:srgbClr val="000000">
                <a:alpha val="10196"/>
              </a:srgbClr>
            </a:outerShdw>
          </a:effectLst>
        </p:spPr>
      </p:sp>
      <p:sp>
        <p:nvSpPr>
          <p:cNvPr id="26" name="Shape 24"/>
          <p:cNvSpPr/>
          <p:nvPr/>
        </p:nvSpPr>
        <p:spPr>
          <a:xfrm>
            <a:off x="6370441" y="1484540"/>
            <a:ext cx="546038" cy="546038"/>
          </a:xfrm>
          <a:custGeom>
            <a:avLst/>
            <a:gdLst/>
            <a:ahLst/>
            <a:cxnLst/>
            <a:rect l="l" t="t" r="r" b="b"/>
            <a:pathLst>
              <a:path w="546038" h="546038">
                <a:moveTo>
                  <a:pt x="273019" y="0"/>
                </a:moveTo>
                <a:lnTo>
                  <a:pt x="273019" y="0"/>
                </a:lnTo>
                <a:cubicBezTo>
                  <a:pt x="423803" y="0"/>
                  <a:pt x="546038" y="122235"/>
                  <a:pt x="546038" y="273019"/>
                </a:cubicBezTo>
                <a:lnTo>
                  <a:pt x="546038" y="273019"/>
                </a:lnTo>
                <a:cubicBezTo>
                  <a:pt x="546038" y="423803"/>
                  <a:pt x="423803" y="546038"/>
                  <a:pt x="273019" y="546038"/>
                </a:cubicBezTo>
                <a:lnTo>
                  <a:pt x="273019" y="546038"/>
                </a:lnTo>
                <a:cubicBezTo>
                  <a:pt x="122235" y="546038"/>
                  <a:pt x="0" y="423803"/>
                  <a:pt x="0" y="273019"/>
                </a:cubicBezTo>
                <a:lnTo>
                  <a:pt x="0" y="273019"/>
                </a:lnTo>
                <a:cubicBezTo>
                  <a:pt x="0" y="122235"/>
                  <a:pt x="122235" y="0"/>
                  <a:pt x="273019" y="0"/>
                </a:cubicBezTo>
                <a:close/>
              </a:path>
            </a:pathLst>
          </a:custGeom>
          <a:solidFill>
            <a:srgbClr val="5E6D55"/>
          </a:solidFill>
          <a:ln/>
        </p:spPr>
      </p:sp>
      <p:sp>
        <p:nvSpPr>
          <p:cNvPr id="27" name="Shape 25"/>
          <p:cNvSpPr/>
          <p:nvPr/>
        </p:nvSpPr>
        <p:spPr>
          <a:xfrm>
            <a:off x="6517615" y="1629582"/>
            <a:ext cx="255955" cy="255955"/>
          </a:xfrm>
          <a:custGeom>
            <a:avLst/>
            <a:gdLst/>
            <a:ahLst/>
            <a:cxnLst/>
            <a:rect l="l" t="t" r="r" b="b"/>
            <a:pathLst>
              <a:path w="255955" h="255955">
                <a:moveTo>
                  <a:pt x="143975" y="15997"/>
                </a:moveTo>
                <a:cubicBezTo>
                  <a:pt x="143975" y="7149"/>
                  <a:pt x="136826" y="0"/>
                  <a:pt x="127978" y="0"/>
                </a:cubicBezTo>
                <a:cubicBezTo>
                  <a:pt x="119129" y="0"/>
                  <a:pt x="111980" y="7149"/>
                  <a:pt x="111980" y="15997"/>
                </a:cubicBezTo>
                <a:lnTo>
                  <a:pt x="111980" y="119979"/>
                </a:lnTo>
                <a:cubicBezTo>
                  <a:pt x="111980" y="124378"/>
                  <a:pt x="108381" y="127978"/>
                  <a:pt x="103982" y="127978"/>
                </a:cubicBezTo>
                <a:cubicBezTo>
                  <a:pt x="99583" y="127978"/>
                  <a:pt x="95983" y="124378"/>
                  <a:pt x="95983" y="119979"/>
                </a:cubicBezTo>
                <a:lnTo>
                  <a:pt x="95983" y="31994"/>
                </a:lnTo>
                <a:cubicBezTo>
                  <a:pt x="95983" y="23146"/>
                  <a:pt x="88834" y="15997"/>
                  <a:pt x="79986" y="15997"/>
                </a:cubicBezTo>
                <a:cubicBezTo>
                  <a:pt x="71138" y="15997"/>
                  <a:pt x="63989" y="23146"/>
                  <a:pt x="63989" y="31994"/>
                </a:cubicBezTo>
                <a:lnTo>
                  <a:pt x="63989" y="167971"/>
                </a:lnTo>
                <a:cubicBezTo>
                  <a:pt x="63989" y="168720"/>
                  <a:pt x="63989" y="169520"/>
                  <a:pt x="64039" y="170270"/>
                </a:cubicBezTo>
                <a:lnTo>
                  <a:pt x="33794" y="141475"/>
                </a:lnTo>
                <a:cubicBezTo>
                  <a:pt x="25795" y="133877"/>
                  <a:pt x="13148" y="134177"/>
                  <a:pt x="5499" y="142175"/>
                </a:cubicBezTo>
                <a:cubicBezTo>
                  <a:pt x="-2150" y="150174"/>
                  <a:pt x="-1800" y="162822"/>
                  <a:pt x="6199" y="170470"/>
                </a:cubicBezTo>
                <a:lnTo>
                  <a:pt x="62389" y="223961"/>
                </a:lnTo>
                <a:cubicBezTo>
                  <a:pt x="83935" y="244507"/>
                  <a:pt x="112580" y="255955"/>
                  <a:pt x="142375" y="255955"/>
                </a:cubicBezTo>
                <a:lnTo>
                  <a:pt x="151973" y="255955"/>
                </a:lnTo>
                <a:cubicBezTo>
                  <a:pt x="200565" y="255955"/>
                  <a:pt x="239958" y="216562"/>
                  <a:pt x="239958" y="167971"/>
                </a:cubicBezTo>
                <a:lnTo>
                  <a:pt x="239958" y="63989"/>
                </a:lnTo>
                <a:cubicBezTo>
                  <a:pt x="239958" y="55140"/>
                  <a:pt x="232809" y="47992"/>
                  <a:pt x="223961" y="47992"/>
                </a:cubicBezTo>
                <a:cubicBezTo>
                  <a:pt x="215112" y="47992"/>
                  <a:pt x="207964" y="55140"/>
                  <a:pt x="207964" y="63989"/>
                </a:cubicBezTo>
                <a:lnTo>
                  <a:pt x="207964" y="119979"/>
                </a:lnTo>
                <a:cubicBezTo>
                  <a:pt x="207964" y="124378"/>
                  <a:pt x="204364" y="127978"/>
                  <a:pt x="199965" y="127978"/>
                </a:cubicBezTo>
                <a:cubicBezTo>
                  <a:pt x="195566" y="127978"/>
                  <a:pt x="191966" y="124378"/>
                  <a:pt x="191966" y="119979"/>
                </a:cubicBezTo>
                <a:lnTo>
                  <a:pt x="191966" y="31994"/>
                </a:lnTo>
                <a:cubicBezTo>
                  <a:pt x="191966" y="23146"/>
                  <a:pt x="184818" y="15997"/>
                  <a:pt x="175969" y="15997"/>
                </a:cubicBezTo>
                <a:cubicBezTo>
                  <a:pt x="167121" y="15997"/>
                  <a:pt x="159972" y="23146"/>
                  <a:pt x="159972" y="31994"/>
                </a:cubicBezTo>
                <a:lnTo>
                  <a:pt x="159972" y="119979"/>
                </a:lnTo>
                <a:cubicBezTo>
                  <a:pt x="159972" y="124378"/>
                  <a:pt x="156373" y="127978"/>
                  <a:pt x="151973" y="127978"/>
                </a:cubicBezTo>
                <a:cubicBezTo>
                  <a:pt x="147574" y="127978"/>
                  <a:pt x="143975" y="124378"/>
                  <a:pt x="143975" y="119979"/>
                </a:cubicBezTo>
                <a:lnTo>
                  <a:pt x="143975" y="15997"/>
                </a:lnTo>
                <a:close/>
              </a:path>
            </a:pathLst>
          </a:custGeom>
          <a:solidFill>
            <a:srgbClr val="FFFFFF"/>
          </a:solidFill>
          <a:ln/>
        </p:spPr>
      </p:sp>
      <p:sp>
        <p:nvSpPr>
          <p:cNvPr id="28" name="Text 26"/>
          <p:cNvSpPr/>
          <p:nvPr/>
        </p:nvSpPr>
        <p:spPr>
          <a:xfrm>
            <a:off x="7052988" y="1603986"/>
            <a:ext cx="2900826" cy="307146"/>
          </a:xfrm>
          <a:prstGeom prst="rect">
            <a:avLst/>
          </a:prstGeom>
          <a:noFill/>
          <a:ln/>
        </p:spPr>
        <p:txBody>
          <a:bodyPr wrap="square" lIns="0" tIns="0" rIns="0" bIns="0" rtlCol="0" anchor="ctr"/>
          <a:lstStyle/>
          <a:p>
            <a:pPr>
              <a:lnSpc>
                <a:spcPct val="100000"/>
              </a:lnSpc>
            </a:pPr>
            <a:r>
              <a:rPr lang="en-US" sz="2015" b="1" dirty="0">
                <a:solidFill>
                  <a:srgbClr val="3D352E"/>
                </a:solidFill>
                <a:latin typeface="Liter" pitchFamily="34" charset="0"/>
                <a:ea typeface="Liter" pitchFamily="34" charset="-122"/>
                <a:cs typeface="Liter" pitchFamily="34" charset="-120"/>
              </a:rPr>
              <a:t>Komunikasi Non-Verbal</a:t>
            </a:r>
            <a:endParaRPr lang="en-US" sz="1600" dirty="0"/>
          </a:p>
        </p:txBody>
      </p:sp>
      <p:sp>
        <p:nvSpPr>
          <p:cNvPr id="29" name="Text 27"/>
          <p:cNvSpPr/>
          <p:nvPr/>
        </p:nvSpPr>
        <p:spPr>
          <a:xfrm>
            <a:off x="6370441" y="2167087"/>
            <a:ext cx="5383591" cy="443656"/>
          </a:xfrm>
          <a:prstGeom prst="rect">
            <a:avLst/>
          </a:prstGeom>
          <a:noFill/>
          <a:ln/>
        </p:spPr>
        <p:txBody>
          <a:bodyPr wrap="square" lIns="0" tIns="0" rIns="0" bIns="0" rtlCol="0" anchor="ctr"/>
          <a:lstStyle/>
          <a:p>
            <a:pPr>
              <a:lnSpc>
                <a:spcPct val="140000"/>
              </a:lnSpc>
            </a:pPr>
            <a:r>
              <a:rPr lang="en-US" sz="1075" dirty="0">
                <a:solidFill>
                  <a:srgbClr val="3D352E">
                    <a:alpha val="80000"/>
                  </a:srgbClr>
                </a:solidFill>
                <a:latin typeface="Liter" pitchFamily="34" charset="0"/>
                <a:ea typeface="Liter" pitchFamily="34" charset="-122"/>
                <a:cs typeface="Liter" pitchFamily="34" charset="-120"/>
              </a:rPr>
              <a:t>Komunikasi tanpa kata-kata yang mencakup bahasa tubuh, ekspresi wajah, kontak mata, dan gerakan. Non-verbal seringkali menyampaikan lebih banyak daripada kata-kata.</a:t>
            </a:r>
            <a:endParaRPr lang="en-US" sz="1600" dirty="0"/>
          </a:p>
        </p:txBody>
      </p:sp>
      <p:sp>
        <p:nvSpPr>
          <p:cNvPr id="30" name="Shape 28"/>
          <p:cNvSpPr/>
          <p:nvPr/>
        </p:nvSpPr>
        <p:spPr>
          <a:xfrm>
            <a:off x="6387363" y="2747253"/>
            <a:ext cx="5298131" cy="1023821"/>
          </a:xfrm>
          <a:custGeom>
            <a:avLst/>
            <a:gdLst/>
            <a:ahLst/>
            <a:cxnLst/>
            <a:rect l="l" t="t" r="r" b="b"/>
            <a:pathLst>
              <a:path w="5298131" h="1023821">
                <a:moveTo>
                  <a:pt x="33843" y="0"/>
                </a:moveTo>
                <a:lnTo>
                  <a:pt x="5229873" y="0"/>
                </a:lnTo>
                <a:cubicBezTo>
                  <a:pt x="5267571" y="0"/>
                  <a:pt x="5298131" y="30560"/>
                  <a:pt x="5298131" y="68258"/>
                </a:cubicBezTo>
                <a:lnTo>
                  <a:pt x="5298131" y="955563"/>
                </a:lnTo>
                <a:cubicBezTo>
                  <a:pt x="5298131" y="993261"/>
                  <a:pt x="5267571" y="1023821"/>
                  <a:pt x="5229873" y="1023821"/>
                </a:cubicBezTo>
                <a:lnTo>
                  <a:pt x="33843" y="1023821"/>
                </a:lnTo>
                <a:cubicBezTo>
                  <a:pt x="15152" y="1023821"/>
                  <a:pt x="0" y="1008669"/>
                  <a:pt x="0" y="989978"/>
                </a:cubicBezTo>
                <a:lnTo>
                  <a:pt x="0" y="33843"/>
                </a:lnTo>
                <a:cubicBezTo>
                  <a:pt x="0" y="15152"/>
                  <a:pt x="15152" y="0"/>
                  <a:pt x="33843" y="0"/>
                </a:cubicBezTo>
                <a:close/>
              </a:path>
            </a:pathLst>
          </a:custGeom>
          <a:solidFill>
            <a:srgbClr val="F8F6F2"/>
          </a:solidFill>
          <a:ln/>
        </p:spPr>
      </p:sp>
      <p:sp>
        <p:nvSpPr>
          <p:cNvPr id="31" name="Shape 29"/>
          <p:cNvSpPr/>
          <p:nvPr/>
        </p:nvSpPr>
        <p:spPr>
          <a:xfrm>
            <a:off x="6387363" y="2747253"/>
            <a:ext cx="33843" cy="1023821"/>
          </a:xfrm>
          <a:custGeom>
            <a:avLst/>
            <a:gdLst/>
            <a:ahLst/>
            <a:cxnLst/>
            <a:rect l="l" t="t" r="r" b="b"/>
            <a:pathLst>
              <a:path w="33843" h="1023821">
                <a:moveTo>
                  <a:pt x="33843" y="0"/>
                </a:moveTo>
                <a:lnTo>
                  <a:pt x="33843" y="0"/>
                </a:lnTo>
                <a:lnTo>
                  <a:pt x="33843" y="1023821"/>
                </a:lnTo>
                <a:lnTo>
                  <a:pt x="33843" y="1023821"/>
                </a:lnTo>
                <a:cubicBezTo>
                  <a:pt x="15152" y="1023821"/>
                  <a:pt x="0" y="1008669"/>
                  <a:pt x="0" y="989978"/>
                </a:cubicBezTo>
                <a:lnTo>
                  <a:pt x="0" y="33843"/>
                </a:lnTo>
                <a:cubicBezTo>
                  <a:pt x="0" y="15165"/>
                  <a:pt x="15165" y="0"/>
                  <a:pt x="33843" y="0"/>
                </a:cubicBezTo>
                <a:close/>
              </a:path>
            </a:pathLst>
          </a:custGeom>
          <a:solidFill>
            <a:srgbClr val="5E6D55"/>
          </a:solidFill>
          <a:ln/>
        </p:spPr>
      </p:sp>
      <p:sp>
        <p:nvSpPr>
          <p:cNvPr id="32" name="Shape 30"/>
          <p:cNvSpPr/>
          <p:nvPr/>
        </p:nvSpPr>
        <p:spPr>
          <a:xfrm>
            <a:off x="6552524" y="2926421"/>
            <a:ext cx="172770" cy="153573"/>
          </a:xfrm>
          <a:custGeom>
            <a:avLst/>
            <a:gdLst/>
            <a:ahLst/>
            <a:cxnLst/>
            <a:rect l="l" t="t" r="r" b="b"/>
            <a:pathLst>
              <a:path w="172770" h="153573">
                <a:moveTo>
                  <a:pt x="86385" y="9598"/>
                </a:moveTo>
                <a:cubicBezTo>
                  <a:pt x="62149" y="9598"/>
                  <a:pt x="42743" y="20636"/>
                  <a:pt x="28615" y="33774"/>
                </a:cubicBezTo>
                <a:cubicBezTo>
                  <a:pt x="14577" y="46822"/>
                  <a:pt x="5189" y="62389"/>
                  <a:pt x="720" y="73097"/>
                </a:cubicBezTo>
                <a:cubicBezTo>
                  <a:pt x="-270" y="75467"/>
                  <a:pt x="-270" y="78106"/>
                  <a:pt x="720" y="80476"/>
                </a:cubicBezTo>
                <a:cubicBezTo>
                  <a:pt x="5189" y="91184"/>
                  <a:pt x="14577" y="106781"/>
                  <a:pt x="28615" y="119799"/>
                </a:cubicBezTo>
                <a:cubicBezTo>
                  <a:pt x="42743" y="132907"/>
                  <a:pt x="62149" y="143975"/>
                  <a:pt x="86385" y="143975"/>
                </a:cubicBezTo>
                <a:cubicBezTo>
                  <a:pt x="110621" y="143975"/>
                  <a:pt x="130027" y="132937"/>
                  <a:pt x="144155" y="119799"/>
                </a:cubicBezTo>
                <a:cubicBezTo>
                  <a:pt x="158192" y="106751"/>
                  <a:pt x="167581" y="91184"/>
                  <a:pt x="172050" y="80476"/>
                </a:cubicBezTo>
                <a:cubicBezTo>
                  <a:pt x="173040" y="78106"/>
                  <a:pt x="173040" y="75467"/>
                  <a:pt x="172050" y="73097"/>
                </a:cubicBezTo>
                <a:cubicBezTo>
                  <a:pt x="167581" y="62389"/>
                  <a:pt x="158192" y="46792"/>
                  <a:pt x="144155" y="33774"/>
                </a:cubicBezTo>
                <a:cubicBezTo>
                  <a:pt x="130027" y="20666"/>
                  <a:pt x="110621" y="9598"/>
                  <a:pt x="86385" y="9598"/>
                </a:cubicBezTo>
                <a:close/>
                <a:moveTo>
                  <a:pt x="43192" y="76787"/>
                </a:moveTo>
                <a:cubicBezTo>
                  <a:pt x="43192" y="52948"/>
                  <a:pt x="62546" y="33594"/>
                  <a:pt x="86385" y="33594"/>
                </a:cubicBezTo>
                <a:cubicBezTo>
                  <a:pt x="110223" y="33594"/>
                  <a:pt x="129577" y="52948"/>
                  <a:pt x="129577" y="76787"/>
                </a:cubicBezTo>
                <a:cubicBezTo>
                  <a:pt x="129577" y="100625"/>
                  <a:pt x="110223" y="119979"/>
                  <a:pt x="86385" y="119979"/>
                </a:cubicBezTo>
                <a:cubicBezTo>
                  <a:pt x="62546" y="119979"/>
                  <a:pt x="43192" y="100625"/>
                  <a:pt x="43192" y="76787"/>
                </a:cubicBezTo>
                <a:close/>
                <a:moveTo>
                  <a:pt x="86385" y="57590"/>
                </a:moveTo>
                <a:cubicBezTo>
                  <a:pt x="86385" y="68178"/>
                  <a:pt x="77776" y="76787"/>
                  <a:pt x="67188" y="76787"/>
                </a:cubicBezTo>
                <a:cubicBezTo>
                  <a:pt x="63739" y="76787"/>
                  <a:pt x="60499" y="75887"/>
                  <a:pt x="57680" y="74267"/>
                </a:cubicBezTo>
                <a:cubicBezTo>
                  <a:pt x="57380" y="77536"/>
                  <a:pt x="57650" y="80896"/>
                  <a:pt x="58550" y="84225"/>
                </a:cubicBezTo>
                <a:cubicBezTo>
                  <a:pt x="62659" y="99583"/>
                  <a:pt x="78466" y="108701"/>
                  <a:pt x="93824" y="104592"/>
                </a:cubicBezTo>
                <a:cubicBezTo>
                  <a:pt x="109181" y="100482"/>
                  <a:pt x="118299" y="84675"/>
                  <a:pt x="114190" y="69318"/>
                </a:cubicBezTo>
                <a:cubicBezTo>
                  <a:pt x="110531" y="55610"/>
                  <a:pt x="97543" y="46882"/>
                  <a:pt x="83865" y="48082"/>
                </a:cubicBezTo>
                <a:cubicBezTo>
                  <a:pt x="85455" y="50871"/>
                  <a:pt x="86385" y="54111"/>
                  <a:pt x="86385" y="57590"/>
                </a:cubicBezTo>
                <a:close/>
              </a:path>
            </a:pathLst>
          </a:custGeom>
          <a:solidFill>
            <a:srgbClr val="5E6D55"/>
          </a:solidFill>
          <a:ln/>
        </p:spPr>
      </p:sp>
      <p:sp>
        <p:nvSpPr>
          <p:cNvPr id="33" name="Text 31"/>
          <p:cNvSpPr/>
          <p:nvPr/>
        </p:nvSpPr>
        <p:spPr>
          <a:xfrm>
            <a:off x="6737025" y="2883762"/>
            <a:ext cx="4888745" cy="238892"/>
          </a:xfrm>
          <a:prstGeom prst="rect">
            <a:avLst/>
          </a:prstGeom>
          <a:noFill/>
          <a:ln/>
        </p:spPr>
        <p:txBody>
          <a:bodyPr wrap="square" lIns="0" tIns="0" rIns="0" bIns="0" rtlCol="0" anchor="ctr"/>
          <a:lstStyle/>
          <a:p>
            <a:pPr>
              <a:lnSpc>
                <a:spcPct val="130000"/>
              </a:lnSpc>
            </a:pPr>
            <a:r>
              <a:rPr lang="en-US" sz="1209" b="1" dirty="0">
                <a:solidFill>
                  <a:srgbClr val="3D352E"/>
                </a:solidFill>
                <a:latin typeface="Liter" pitchFamily="34" charset="0"/>
                <a:ea typeface="Liter" pitchFamily="34" charset="-122"/>
                <a:cs typeface="Liter" pitchFamily="34" charset="-120"/>
              </a:rPr>
              <a:t>Kontak Mata</a:t>
            </a:r>
            <a:endParaRPr lang="en-US" sz="1600" dirty="0"/>
          </a:p>
        </p:txBody>
      </p:sp>
      <p:sp>
        <p:nvSpPr>
          <p:cNvPr id="34" name="Text 32"/>
          <p:cNvSpPr/>
          <p:nvPr/>
        </p:nvSpPr>
        <p:spPr>
          <a:xfrm>
            <a:off x="6540793" y="3190908"/>
            <a:ext cx="5076445" cy="443656"/>
          </a:xfrm>
          <a:prstGeom prst="rect">
            <a:avLst/>
          </a:prstGeom>
          <a:noFill/>
          <a:ln/>
        </p:spPr>
        <p:txBody>
          <a:bodyPr wrap="square" lIns="0" tIns="0" rIns="0" bIns="0" rtlCol="0" anchor="ctr"/>
          <a:lstStyle/>
          <a:p>
            <a:pPr>
              <a:lnSpc>
                <a:spcPct val="140000"/>
              </a:lnSpc>
            </a:pPr>
            <a:r>
              <a:rPr lang="en-US" sz="1075" dirty="0">
                <a:solidFill>
                  <a:srgbClr val="3D352E">
                    <a:alpha val="70000"/>
                  </a:srgbClr>
                </a:solidFill>
                <a:latin typeface="Liter" pitchFamily="34" charset="0"/>
                <a:ea typeface="Liter" pitchFamily="34" charset="-122"/>
                <a:cs typeface="Liter" pitchFamily="34" charset="-120"/>
              </a:rPr>
              <a:t>Jaga kontak mata 60-70% waktu percakapan. Ini menunjukkan perhatian, kejujuran, dan keterlibatan aktif dalam komunikasi.</a:t>
            </a:r>
            <a:endParaRPr lang="en-US" sz="1600" dirty="0"/>
          </a:p>
        </p:txBody>
      </p:sp>
      <p:sp>
        <p:nvSpPr>
          <p:cNvPr id="35" name="Shape 33"/>
          <p:cNvSpPr/>
          <p:nvPr/>
        </p:nvSpPr>
        <p:spPr>
          <a:xfrm>
            <a:off x="6387363" y="3873456"/>
            <a:ext cx="5298131" cy="1023821"/>
          </a:xfrm>
          <a:custGeom>
            <a:avLst/>
            <a:gdLst/>
            <a:ahLst/>
            <a:cxnLst/>
            <a:rect l="l" t="t" r="r" b="b"/>
            <a:pathLst>
              <a:path w="5298131" h="1023821">
                <a:moveTo>
                  <a:pt x="33843" y="0"/>
                </a:moveTo>
                <a:lnTo>
                  <a:pt x="5229873" y="0"/>
                </a:lnTo>
                <a:cubicBezTo>
                  <a:pt x="5267571" y="0"/>
                  <a:pt x="5298131" y="30560"/>
                  <a:pt x="5298131" y="68258"/>
                </a:cubicBezTo>
                <a:lnTo>
                  <a:pt x="5298131" y="955563"/>
                </a:lnTo>
                <a:cubicBezTo>
                  <a:pt x="5298131" y="993261"/>
                  <a:pt x="5267571" y="1023821"/>
                  <a:pt x="5229873" y="1023821"/>
                </a:cubicBezTo>
                <a:lnTo>
                  <a:pt x="33843" y="1023821"/>
                </a:lnTo>
                <a:cubicBezTo>
                  <a:pt x="15152" y="1023821"/>
                  <a:pt x="0" y="1008669"/>
                  <a:pt x="0" y="989978"/>
                </a:cubicBezTo>
                <a:lnTo>
                  <a:pt x="0" y="33843"/>
                </a:lnTo>
                <a:cubicBezTo>
                  <a:pt x="0" y="15152"/>
                  <a:pt x="15152" y="0"/>
                  <a:pt x="33843" y="0"/>
                </a:cubicBezTo>
                <a:close/>
              </a:path>
            </a:pathLst>
          </a:custGeom>
          <a:solidFill>
            <a:srgbClr val="F8F6F2"/>
          </a:solidFill>
          <a:ln/>
        </p:spPr>
      </p:sp>
      <p:sp>
        <p:nvSpPr>
          <p:cNvPr id="36" name="Shape 34"/>
          <p:cNvSpPr/>
          <p:nvPr/>
        </p:nvSpPr>
        <p:spPr>
          <a:xfrm>
            <a:off x="6387363" y="3873456"/>
            <a:ext cx="33843" cy="1023821"/>
          </a:xfrm>
          <a:custGeom>
            <a:avLst/>
            <a:gdLst/>
            <a:ahLst/>
            <a:cxnLst/>
            <a:rect l="l" t="t" r="r" b="b"/>
            <a:pathLst>
              <a:path w="33843" h="1023821">
                <a:moveTo>
                  <a:pt x="33843" y="0"/>
                </a:moveTo>
                <a:lnTo>
                  <a:pt x="33843" y="0"/>
                </a:lnTo>
                <a:lnTo>
                  <a:pt x="33843" y="1023821"/>
                </a:lnTo>
                <a:lnTo>
                  <a:pt x="33843" y="1023821"/>
                </a:lnTo>
                <a:cubicBezTo>
                  <a:pt x="15152" y="1023821"/>
                  <a:pt x="0" y="1008669"/>
                  <a:pt x="0" y="989978"/>
                </a:cubicBezTo>
                <a:lnTo>
                  <a:pt x="0" y="33843"/>
                </a:lnTo>
                <a:cubicBezTo>
                  <a:pt x="0" y="15165"/>
                  <a:pt x="15165" y="0"/>
                  <a:pt x="33843" y="0"/>
                </a:cubicBezTo>
                <a:close/>
              </a:path>
            </a:pathLst>
          </a:custGeom>
          <a:solidFill>
            <a:srgbClr val="5E6D55"/>
          </a:solidFill>
          <a:ln/>
        </p:spPr>
      </p:sp>
      <p:sp>
        <p:nvSpPr>
          <p:cNvPr id="37" name="Shape 35"/>
          <p:cNvSpPr/>
          <p:nvPr/>
        </p:nvSpPr>
        <p:spPr>
          <a:xfrm>
            <a:off x="6562123" y="4052624"/>
            <a:ext cx="153573" cy="153573"/>
          </a:xfrm>
          <a:custGeom>
            <a:avLst/>
            <a:gdLst/>
            <a:ahLst/>
            <a:cxnLst/>
            <a:rect l="l" t="t" r="r" b="b"/>
            <a:pathLst>
              <a:path w="153573" h="153573">
                <a:moveTo>
                  <a:pt x="76787" y="153573"/>
                </a:moveTo>
                <a:cubicBezTo>
                  <a:pt x="119166" y="153573"/>
                  <a:pt x="153573" y="119166"/>
                  <a:pt x="153573" y="76787"/>
                </a:cubicBezTo>
                <a:cubicBezTo>
                  <a:pt x="153573" y="34407"/>
                  <a:pt x="119166" y="0"/>
                  <a:pt x="76787" y="0"/>
                </a:cubicBezTo>
                <a:cubicBezTo>
                  <a:pt x="34407" y="0"/>
                  <a:pt x="0" y="34407"/>
                  <a:pt x="0" y="76787"/>
                </a:cubicBezTo>
                <a:cubicBezTo>
                  <a:pt x="0" y="119166"/>
                  <a:pt x="34407" y="153573"/>
                  <a:pt x="76787" y="153573"/>
                </a:cubicBezTo>
                <a:close/>
                <a:moveTo>
                  <a:pt x="49611" y="96553"/>
                </a:moveTo>
                <a:cubicBezTo>
                  <a:pt x="55730" y="104952"/>
                  <a:pt x="65629" y="110381"/>
                  <a:pt x="76787" y="110381"/>
                </a:cubicBezTo>
                <a:cubicBezTo>
                  <a:pt x="87945" y="110381"/>
                  <a:pt x="97843" y="104952"/>
                  <a:pt x="103962" y="96553"/>
                </a:cubicBezTo>
                <a:cubicBezTo>
                  <a:pt x="106301" y="93344"/>
                  <a:pt x="110801" y="92624"/>
                  <a:pt x="114010" y="94963"/>
                </a:cubicBezTo>
                <a:cubicBezTo>
                  <a:pt x="117219" y="97303"/>
                  <a:pt x="117939" y="101802"/>
                  <a:pt x="115600" y="105012"/>
                </a:cubicBezTo>
                <a:cubicBezTo>
                  <a:pt x="106871" y="116980"/>
                  <a:pt x="92744" y="124778"/>
                  <a:pt x="76787" y="124778"/>
                </a:cubicBezTo>
                <a:cubicBezTo>
                  <a:pt x="60829" y="124778"/>
                  <a:pt x="46702" y="116980"/>
                  <a:pt x="37973" y="105012"/>
                </a:cubicBezTo>
                <a:cubicBezTo>
                  <a:pt x="35634" y="101802"/>
                  <a:pt x="36354" y="97303"/>
                  <a:pt x="39563" y="94963"/>
                </a:cubicBezTo>
                <a:cubicBezTo>
                  <a:pt x="42773" y="92624"/>
                  <a:pt x="47272" y="93344"/>
                  <a:pt x="49611" y="96553"/>
                </a:cubicBezTo>
                <a:close/>
                <a:moveTo>
                  <a:pt x="43192" y="62389"/>
                </a:moveTo>
                <a:cubicBezTo>
                  <a:pt x="43192" y="57092"/>
                  <a:pt x="47493" y="52791"/>
                  <a:pt x="52791" y="52791"/>
                </a:cubicBezTo>
                <a:cubicBezTo>
                  <a:pt x="58088" y="52791"/>
                  <a:pt x="62389" y="57092"/>
                  <a:pt x="62389" y="62389"/>
                </a:cubicBezTo>
                <a:cubicBezTo>
                  <a:pt x="62389" y="67687"/>
                  <a:pt x="58088" y="71987"/>
                  <a:pt x="52791" y="71987"/>
                </a:cubicBezTo>
                <a:cubicBezTo>
                  <a:pt x="47493" y="71987"/>
                  <a:pt x="43192" y="67687"/>
                  <a:pt x="43192" y="62389"/>
                </a:cubicBezTo>
                <a:close/>
                <a:moveTo>
                  <a:pt x="100782" y="52791"/>
                </a:moveTo>
                <a:cubicBezTo>
                  <a:pt x="106080" y="52791"/>
                  <a:pt x="110381" y="57092"/>
                  <a:pt x="110381" y="62389"/>
                </a:cubicBezTo>
                <a:cubicBezTo>
                  <a:pt x="110381" y="67687"/>
                  <a:pt x="106080" y="71987"/>
                  <a:pt x="100782" y="71987"/>
                </a:cubicBezTo>
                <a:cubicBezTo>
                  <a:pt x="95485" y="71987"/>
                  <a:pt x="91184" y="67687"/>
                  <a:pt x="91184" y="62389"/>
                </a:cubicBezTo>
                <a:cubicBezTo>
                  <a:pt x="91184" y="57092"/>
                  <a:pt x="95485" y="52791"/>
                  <a:pt x="100782" y="52791"/>
                </a:cubicBezTo>
                <a:close/>
              </a:path>
            </a:pathLst>
          </a:custGeom>
          <a:solidFill>
            <a:srgbClr val="5E6D55"/>
          </a:solidFill>
          <a:ln/>
        </p:spPr>
      </p:sp>
      <p:sp>
        <p:nvSpPr>
          <p:cNvPr id="38" name="Text 36"/>
          <p:cNvSpPr/>
          <p:nvPr/>
        </p:nvSpPr>
        <p:spPr>
          <a:xfrm>
            <a:off x="6737025" y="4009965"/>
            <a:ext cx="4888745" cy="238892"/>
          </a:xfrm>
          <a:prstGeom prst="rect">
            <a:avLst/>
          </a:prstGeom>
          <a:noFill/>
          <a:ln/>
        </p:spPr>
        <p:txBody>
          <a:bodyPr wrap="square" lIns="0" tIns="0" rIns="0" bIns="0" rtlCol="0" anchor="ctr"/>
          <a:lstStyle/>
          <a:p>
            <a:pPr>
              <a:lnSpc>
                <a:spcPct val="130000"/>
              </a:lnSpc>
            </a:pPr>
            <a:r>
              <a:rPr lang="en-US" sz="1209" b="1" dirty="0">
                <a:solidFill>
                  <a:srgbClr val="3D352E"/>
                </a:solidFill>
                <a:latin typeface="Liter" pitchFamily="34" charset="0"/>
                <a:ea typeface="Liter" pitchFamily="34" charset="-122"/>
                <a:cs typeface="Liter" pitchFamily="34" charset="-120"/>
              </a:rPr>
              <a:t>Ekspresi Wajah</a:t>
            </a:r>
            <a:endParaRPr lang="en-US" sz="1600" dirty="0"/>
          </a:p>
        </p:txBody>
      </p:sp>
      <p:sp>
        <p:nvSpPr>
          <p:cNvPr id="39" name="Text 37"/>
          <p:cNvSpPr/>
          <p:nvPr/>
        </p:nvSpPr>
        <p:spPr>
          <a:xfrm>
            <a:off x="6540793" y="4317111"/>
            <a:ext cx="5076445" cy="443656"/>
          </a:xfrm>
          <a:prstGeom prst="rect">
            <a:avLst/>
          </a:prstGeom>
          <a:noFill/>
          <a:ln/>
        </p:spPr>
        <p:txBody>
          <a:bodyPr wrap="square" lIns="0" tIns="0" rIns="0" bIns="0" rtlCol="0" anchor="ctr"/>
          <a:lstStyle/>
          <a:p>
            <a:pPr>
              <a:lnSpc>
                <a:spcPct val="140000"/>
              </a:lnSpc>
            </a:pPr>
            <a:r>
              <a:rPr lang="en-US" sz="1075" dirty="0">
                <a:solidFill>
                  <a:srgbClr val="3D352E">
                    <a:alpha val="70000"/>
                  </a:srgbClr>
                </a:solidFill>
                <a:latin typeface="Liter" pitchFamily="34" charset="0"/>
                <a:ea typeface="Liter" pitchFamily="34" charset="-122"/>
                <a:cs typeface="Liter" pitchFamily="34" charset="-120"/>
              </a:rPr>
              <a:t>Tersenyum menciptakan kesan ramah. Sesuaikan ekspresi dengan konteks pembicaraan. Hindari ekspresi yang menunjukkan ketidaktertarikan.</a:t>
            </a:r>
            <a:endParaRPr lang="en-US" sz="1600" dirty="0"/>
          </a:p>
        </p:txBody>
      </p:sp>
      <p:sp>
        <p:nvSpPr>
          <p:cNvPr id="40" name="Shape 38"/>
          <p:cNvSpPr/>
          <p:nvPr/>
        </p:nvSpPr>
        <p:spPr>
          <a:xfrm>
            <a:off x="6387363" y="4999659"/>
            <a:ext cx="5298131" cy="1245649"/>
          </a:xfrm>
          <a:custGeom>
            <a:avLst/>
            <a:gdLst/>
            <a:ahLst/>
            <a:cxnLst/>
            <a:rect l="l" t="t" r="r" b="b"/>
            <a:pathLst>
              <a:path w="5298131" h="1245649">
                <a:moveTo>
                  <a:pt x="33843" y="0"/>
                </a:moveTo>
                <a:lnTo>
                  <a:pt x="5229882" y="0"/>
                </a:lnTo>
                <a:cubicBezTo>
                  <a:pt x="5267575" y="0"/>
                  <a:pt x="5298131" y="30556"/>
                  <a:pt x="5298131" y="68249"/>
                </a:cubicBezTo>
                <a:lnTo>
                  <a:pt x="5298131" y="1177400"/>
                </a:lnTo>
                <a:cubicBezTo>
                  <a:pt x="5298131" y="1215093"/>
                  <a:pt x="5267575" y="1245649"/>
                  <a:pt x="5229882" y="1245649"/>
                </a:cubicBezTo>
                <a:lnTo>
                  <a:pt x="33843" y="1245649"/>
                </a:lnTo>
                <a:cubicBezTo>
                  <a:pt x="15152" y="1245649"/>
                  <a:pt x="0" y="1230497"/>
                  <a:pt x="0" y="1211806"/>
                </a:cubicBezTo>
                <a:lnTo>
                  <a:pt x="0" y="33843"/>
                </a:lnTo>
                <a:cubicBezTo>
                  <a:pt x="0" y="15165"/>
                  <a:pt x="15165" y="0"/>
                  <a:pt x="33843" y="0"/>
                </a:cubicBezTo>
                <a:close/>
              </a:path>
            </a:pathLst>
          </a:custGeom>
          <a:solidFill>
            <a:srgbClr val="F8F6F2"/>
          </a:solidFill>
          <a:ln/>
        </p:spPr>
      </p:sp>
      <p:sp>
        <p:nvSpPr>
          <p:cNvPr id="41" name="Shape 39"/>
          <p:cNvSpPr/>
          <p:nvPr/>
        </p:nvSpPr>
        <p:spPr>
          <a:xfrm>
            <a:off x="6387363" y="4999659"/>
            <a:ext cx="33843" cy="1245649"/>
          </a:xfrm>
          <a:custGeom>
            <a:avLst/>
            <a:gdLst/>
            <a:ahLst/>
            <a:cxnLst/>
            <a:rect l="l" t="t" r="r" b="b"/>
            <a:pathLst>
              <a:path w="33843" h="1245649">
                <a:moveTo>
                  <a:pt x="33843" y="0"/>
                </a:moveTo>
                <a:lnTo>
                  <a:pt x="33843" y="0"/>
                </a:lnTo>
                <a:lnTo>
                  <a:pt x="33843" y="1245649"/>
                </a:lnTo>
                <a:lnTo>
                  <a:pt x="33843" y="1245649"/>
                </a:lnTo>
                <a:cubicBezTo>
                  <a:pt x="15152" y="1245649"/>
                  <a:pt x="0" y="1230497"/>
                  <a:pt x="0" y="1211806"/>
                </a:cubicBezTo>
                <a:lnTo>
                  <a:pt x="0" y="33843"/>
                </a:lnTo>
                <a:cubicBezTo>
                  <a:pt x="0" y="15165"/>
                  <a:pt x="15165" y="0"/>
                  <a:pt x="33843" y="0"/>
                </a:cubicBezTo>
                <a:close/>
              </a:path>
            </a:pathLst>
          </a:custGeom>
          <a:solidFill>
            <a:srgbClr val="5E6D55"/>
          </a:solidFill>
          <a:ln/>
        </p:spPr>
      </p:sp>
      <p:sp>
        <p:nvSpPr>
          <p:cNvPr id="42" name="Shape 40"/>
          <p:cNvSpPr/>
          <p:nvPr/>
        </p:nvSpPr>
        <p:spPr>
          <a:xfrm>
            <a:off x="6571721" y="5178827"/>
            <a:ext cx="134376" cy="153573"/>
          </a:xfrm>
          <a:custGeom>
            <a:avLst/>
            <a:gdLst/>
            <a:ahLst/>
            <a:cxnLst/>
            <a:rect l="l" t="t" r="r" b="b"/>
            <a:pathLst>
              <a:path w="134376" h="153573">
                <a:moveTo>
                  <a:pt x="67188" y="74387"/>
                </a:moveTo>
                <a:cubicBezTo>
                  <a:pt x="87054" y="74387"/>
                  <a:pt x="103182" y="58259"/>
                  <a:pt x="103182" y="38393"/>
                </a:cubicBezTo>
                <a:cubicBezTo>
                  <a:pt x="103182" y="18528"/>
                  <a:pt x="87054" y="2400"/>
                  <a:pt x="67188" y="2400"/>
                </a:cubicBezTo>
                <a:cubicBezTo>
                  <a:pt x="47323" y="2400"/>
                  <a:pt x="31195" y="18528"/>
                  <a:pt x="31195" y="38393"/>
                </a:cubicBezTo>
                <a:cubicBezTo>
                  <a:pt x="31195" y="58259"/>
                  <a:pt x="47323" y="74387"/>
                  <a:pt x="67188" y="74387"/>
                </a:cubicBezTo>
                <a:close/>
                <a:moveTo>
                  <a:pt x="58280" y="91184"/>
                </a:moveTo>
                <a:cubicBezTo>
                  <a:pt x="28735" y="91184"/>
                  <a:pt x="4799" y="115120"/>
                  <a:pt x="4799" y="144665"/>
                </a:cubicBezTo>
                <a:cubicBezTo>
                  <a:pt x="4799" y="149584"/>
                  <a:pt x="8788" y="153573"/>
                  <a:pt x="13708" y="153573"/>
                </a:cubicBezTo>
                <a:lnTo>
                  <a:pt x="120669" y="153573"/>
                </a:lnTo>
                <a:cubicBezTo>
                  <a:pt x="125588" y="153573"/>
                  <a:pt x="129577" y="149584"/>
                  <a:pt x="129577" y="144665"/>
                </a:cubicBezTo>
                <a:cubicBezTo>
                  <a:pt x="129577" y="115120"/>
                  <a:pt x="105642" y="91184"/>
                  <a:pt x="76097" y="91184"/>
                </a:cubicBezTo>
                <a:lnTo>
                  <a:pt x="58280" y="91184"/>
                </a:lnTo>
                <a:close/>
              </a:path>
            </a:pathLst>
          </a:custGeom>
          <a:solidFill>
            <a:srgbClr val="5E6D55"/>
          </a:solidFill>
          <a:ln/>
        </p:spPr>
      </p:sp>
      <p:sp>
        <p:nvSpPr>
          <p:cNvPr id="43" name="Text 41"/>
          <p:cNvSpPr/>
          <p:nvPr/>
        </p:nvSpPr>
        <p:spPr>
          <a:xfrm>
            <a:off x="6737025" y="5136168"/>
            <a:ext cx="4888745" cy="238892"/>
          </a:xfrm>
          <a:prstGeom prst="rect">
            <a:avLst/>
          </a:prstGeom>
          <a:noFill/>
          <a:ln/>
        </p:spPr>
        <p:txBody>
          <a:bodyPr wrap="square" lIns="0" tIns="0" rIns="0" bIns="0" rtlCol="0" anchor="ctr"/>
          <a:lstStyle/>
          <a:p>
            <a:pPr>
              <a:lnSpc>
                <a:spcPct val="130000"/>
              </a:lnSpc>
            </a:pPr>
            <a:r>
              <a:rPr lang="en-US" sz="1209" b="1" dirty="0">
                <a:solidFill>
                  <a:srgbClr val="3D352E"/>
                </a:solidFill>
                <a:latin typeface="Liter" pitchFamily="34" charset="0"/>
                <a:ea typeface="Liter" pitchFamily="34" charset="-122"/>
                <a:cs typeface="Liter" pitchFamily="34" charset="-120"/>
              </a:rPr>
              <a:t>Bahasa Tubuh</a:t>
            </a:r>
            <a:endParaRPr lang="en-US" sz="1600" dirty="0"/>
          </a:p>
        </p:txBody>
      </p:sp>
      <p:sp>
        <p:nvSpPr>
          <p:cNvPr id="44" name="Text 42"/>
          <p:cNvSpPr/>
          <p:nvPr/>
        </p:nvSpPr>
        <p:spPr>
          <a:xfrm>
            <a:off x="6540793" y="5443314"/>
            <a:ext cx="5076445" cy="665484"/>
          </a:xfrm>
          <a:prstGeom prst="rect">
            <a:avLst/>
          </a:prstGeom>
          <a:noFill/>
          <a:ln/>
        </p:spPr>
        <p:txBody>
          <a:bodyPr wrap="square" lIns="0" tIns="0" rIns="0" bIns="0" rtlCol="0" anchor="ctr"/>
          <a:lstStyle/>
          <a:p>
            <a:pPr>
              <a:lnSpc>
                <a:spcPct val="140000"/>
              </a:lnSpc>
            </a:pPr>
            <a:r>
              <a:rPr lang="en-US" sz="1075" dirty="0">
                <a:solidFill>
                  <a:srgbClr val="3D352E">
                    <a:alpha val="70000"/>
                  </a:srgbClr>
                </a:solidFill>
                <a:latin typeface="Liter" pitchFamily="34" charset="0"/>
                <a:ea typeface="Liter" pitchFamily="34" charset="-122"/>
                <a:cs typeface="Liter" pitchFamily="34" charset="-120"/>
              </a:rPr>
              <a:t>Gunakan postur terbuka, hindari menyilangkan tangan. Gestur tangan yang terbuka menunjukkan kepercayaan diri. Bersandar sedikit ke depan menunjukkan ketertarikan.</a:t>
            </a:r>
            <a:endParaRPr lang="en-US" sz="1600" dirty="0"/>
          </a:p>
        </p:txBody>
      </p:sp>
    </p:spTree>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8F6F2"/>
        </a:solidFill>
        <a:effectLst/>
      </p:bgPr>
    </p:bg>
    <p:spTree>
      <p:nvGrpSpPr>
        <p:cNvPr id="1" name=""/>
        <p:cNvGrpSpPr/>
        <p:nvPr/>
      </p:nvGrpSpPr>
      <p:grpSpPr>
        <a:xfrm>
          <a:off x="0" y="0"/>
          <a:ext cx="0" cy="0"/>
          <a:chOff x="0" y="0"/>
          <a:chExt cx="0" cy="0"/>
        </a:xfrm>
      </p:grpSpPr>
      <p:pic>
        <p:nvPicPr>
          <p:cNvPr id="2" name="Image 0" descr="https://kimi-web-img.moonshot.cn/img/woliba.io/0afd144bb45f9d10251a52d0747aa67f63206aaf.webp"/>
          <p:cNvPicPr>
            <a:picLocks noChangeAspect="1"/>
          </p:cNvPicPr>
          <p:nvPr/>
        </p:nvPicPr>
        <p:blipFill>
          <a:blip r:embed="rId3"/>
          <a:srcRect t="6364" b="6364"/>
          <a:stretch/>
        </p:blipFill>
        <p:spPr>
          <a:xfrm>
            <a:off x="0" y="0"/>
            <a:ext cx="12192000" cy="6858000"/>
          </a:xfrm>
          <a:prstGeom prst="roundRect">
            <a:avLst>
              <a:gd name="adj" fmla="val 0"/>
            </a:avLst>
          </a:prstGeom>
        </p:spPr>
      </p:pic>
      <p:sp>
        <p:nvSpPr>
          <p:cNvPr id="3" name="Shape 0"/>
          <p:cNvSpPr/>
          <p:nvPr/>
        </p:nvSpPr>
        <p:spPr>
          <a:xfrm>
            <a:off x="0" y="0"/>
            <a:ext cx="12192000" cy="6858000"/>
          </a:xfrm>
          <a:custGeom>
            <a:avLst/>
            <a:gdLst/>
            <a:ahLst/>
            <a:cxnLst/>
            <a:rect l="l" t="t" r="r" b="b"/>
            <a:pathLst>
              <a:path w="12192000" h="6858000">
                <a:moveTo>
                  <a:pt x="0" y="0"/>
                </a:moveTo>
                <a:lnTo>
                  <a:pt x="12192000" y="0"/>
                </a:lnTo>
                <a:lnTo>
                  <a:pt x="12192000" y="6858000"/>
                </a:lnTo>
                <a:lnTo>
                  <a:pt x="0" y="6858000"/>
                </a:lnTo>
                <a:lnTo>
                  <a:pt x="0" y="0"/>
                </a:lnTo>
                <a:close/>
              </a:path>
            </a:pathLst>
          </a:custGeom>
          <a:gradFill flip="none" rotWithShape="1">
            <a:gsLst>
              <a:gs pos="0">
                <a:srgbClr val="3D352E">
                  <a:alpha val="95000"/>
                </a:srgbClr>
              </a:gs>
              <a:gs pos="50000">
                <a:srgbClr val="3D352E">
                  <a:alpha val="70000"/>
                </a:srgbClr>
              </a:gs>
              <a:gs pos="100000">
                <a:srgbClr val="3D352E">
                  <a:alpha val="40000"/>
                </a:srgbClr>
              </a:gs>
            </a:gsLst>
            <a:lin ang="16200000" scaled="1"/>
          </a:gradFill>
          <a:ln/>
        </p:spPr>
      </p:sp>
      <p:sp>
        <p:nvSpPr>
          <p:cNvPr id="4" name="Shape 1"/>
          <p:cNvSpPr/>
          <p:nvPr/>
        </p:nvSpPr>
        <p:spPr>
          <a:xfrm>
            <a:off x="381000" y="2381250"/>
            <a:ext cx="1238250" cy="495300"/>
          </a:xfrm>
          <a:custGeom>
            <a:avLst/>
            <a:gdLst/>
            <a:ahLst/>
            <a:cxnLst/>
            <a:rect l="l" t="t" r="r" b="b"/>
            <a:pathLst>
              <a:path w="1238250" h="495300">
                <a:moveTo>
                  <a:pt x="0" y="0"/>
                </a:moveTo>
                <a:lnTo>
                  <a:pt x="1238250" y="0"/>
                </a:lnTo>
                <a:lnTo>
                  <a:pt x="1238250" y="495300"/>
                </a:lnTo>
                <a:lnTo>
                  <a:pt x="0" y="495300"/>
                </a:lnTo>
                <a:lnTo>
                  <a:pt x="0" y="0"/>
                </a:lnTo>
                <a:close/>
              </a:path>
            </a:pathLst>
          </a:custGeom>
          <a:solidFill>
            <a:srgbClr val="D1B399"/>
          </a:solidFill>
          <a:ln/>
        </p:spPr>
      </p:sp>
      <p:sp>
        <p:nvSpPr>
          <p:cNvPr id="5" name="Text 2"/>
          <p:cNvSpPr/>
          <p:nvPr/>
        </p:nvSpPr>
        <p:spPr>
          <a:xfrm>
            <a:off x="381000" y="2381250"/>
            <a:ext cx="1333500" cy="495300"/>
          </a:xfrm>
          <a:prstGeom prst="rect">
            <a:avLst/>
          </a:prstGeom>
          <a:noFill/>
          <a:ln/>
        </p:spPr>
        <p:txBody>
          <a:bodyPr wrap="square" lIns="228600" tIns="114300" rIns="228600" bIns="114300" rtlCol="0" anchor="ctr"/>
          <a:lstStyle/>
          <a:p>
            <a:pPr>
              <a:lnSpc>
                <a:spcPct val="120000"/>
              </a:lnSpc>
            </a:pPr>
            <a:r>
              <a:rPr lang="en-US" sz="1500" b="1" kern="0" spc="150" dirty="0">
                <a:solidFill>
                  <a:srgbClr val="F8F6F2"/>
                </a:solidFill>
                <a:latin typeface="Liter" pitchFamily="34" charset="0"/>
                <a:ea typeface="Liter" pitchFamily="34" charset="-122"/>
                <a:cs typeface="Liter" pitchFamily="34" charset="-120"/>
              </a:rPr>
              <a:t>BAB 03</a:t>
            </a:r>
            <a:endParaRPr lang="en-US" sz="1600" dirty="0"/>
          </a:p>
        </p:txBody>
      </p:sp>
      <p:sp>
        <p:nvSpPr>
          <p:cNvPr id="6" name="Text 3"/>
          <p:cNvSpPr/>
          <p:nvPr/>
        </p:nvSpPr>
        <p:spPr>
          <a:xfrm>
            <a:off x="381000" y="3181350"/>
            <a:ext cx="11772900" cy="1714500"/>
          </a:xfrm>
          <a:prstGeom prst="rect">
            <a:avLst/>
          </a:prstGeom>
          <a:noFill/>
          <a:ln/>
        </p:spPr>
        <p:txBody>
          <a:bodyPr wrap="square" lIns="0" tIns="0" rIns="0" bIns="0" rtlCol="0" anchor="ctr"/>
          <a:lstStyle/>
          <a:p>
            <a:pPr>
              <a:lnSpc>
                <a:spcPct val="100000"/>
              </a:lnSpc>
            </a:pPr>
            <a:r>
              <a:rPr lang="en-US" sz="5400" b="1" dirty="0">
                <a:solidFill>
                  <a:srgbClr val="F8F6F2"/>
                </a:solidFill>
                <a:latin typeface="Liter" pitchFamily="34" charset="0"/>
                <a:ea typeface="Liter" pitchFamily="34" charset="-122"/>
                <a:cs typeface="Liter" pitchFamily="34" charset="-120"/>
              </a:rPr>
              <a:t>Mendengarkan</a:t>
            </a:r>
            <a:endParaRPr lang="en-US" sz="1600" dirty="0"/>
          </a:p>
          <a:p>
            <a:pPr>
              <a:lnSpc>
                <a:spcPct val="100000"/>
              </a:lnSpc>
            </a:pPr>
            <a:r>
              <a:rPr lang="en-US" sz="5400" b="1" dirty="0">
                <a:solidFill>
                  <a:srgbClr val="F8F6F2"/>
                </a:solidFill>
                <a:latin typeface="Liter" pitchFamily="34" charset="0"/>
                <a:ea typeface="Liter" pitchFamily="34" charset="-122"/>
                <a:cs typeface="Liter" pitchFamily="34" charset="-120"/>
              </a:rPr>
              <a:t>Aktif</a:t>
            </a:r>
            <a:endParaRPr lang="en-US" sz="1600" dirty="0"/>
          </a:p>
        </p:txBody>
      </p:sp>
      <p:sp>
        <p:nvSpPr>
          <p:cNvPr id="7" name="Text 4"/>
          <p:cNvSpPr/>
          <p:nvPr/>
        </p:nvSpPr>
        <p:spPr>
          <a:xfrm>
            <a:off x="381000" y="5124450"/>
            <a:ext cx="7429500" cy="742950"/>
          </a:xfrm>
          <a:prstGeom prst="rect">
            <a:avLst/>
          </a:prstGeom>
          <a:noFill/>
          <a:ln/>
        </p:spPr>
        <p:txBody>
          <a:bodyPr wrap="square" lIns="0" tIns="0" rIns="0" bIns="0" rtlCol="0" anchor="ctr"/>
          <a:lstStyle/>
          <a:p>
            <a:pPr>
              <a:lnSpc>
                <a:spcPct val="140000"/>
              </a:lnSpc>
            </a:pPr>
            <a:r>
              <a:rPr lang="en-US" sz="1800" dirty="0">
                <a:solidFill>
                  <a:srgbClr val="D1B399"/>
                </a:solidFill>
                <a:latin typeface="Liter" pitchFamily="34" charset="0"/>
                <a:ea typeface="Liter" pitchFamily="34" charset="-122"/>
                <a:cs typeface="Liter" pitchFamily="34" charset="-120"/>
              </a:rPr>
              <a:t>Mengembangkan keterampilan mendengarkan untuk membangun pemahaman dan kepercayaan</a:t>
            </a:r>
            <a:endParaRPr lang="en-US" sz="1600" dirty="0"/>
          </a:p>
        </p:txBody>
      </p:sp>
    </p:spTree>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8F6F2"/>
        </a:solidFill>
        <a:effectLst/>
      </p:bgPr>
    </p:bg>
    <p:spTree>
      <p:nvGrpSpPr>
        <p:cNvPr id="1" name=""/>
        <p:cNvGrpSpPr/>
        <p:nvPr/>
      </p:nvGrpSpPr>
      <p:grpSpPr>
        <a:xfrm>
          <a:off x="0" y="0"/>
          <a:ext cx="0" cy="0"/>
          <a:chOff x="0" y="0"/>
          <a:chExt cx="0" cy="0"/>
        </a:xfrm>
      </p:grpSpPr>
      <p:sp>
        <p:nvSpPr>
          <p:cNvPr id="2" name="Text 0"/>
          <p:cNvSpPr/>
          <p:nvPr/>
        </p:nvSpPr>
        <p:spPr>
          <a:xfrm>
            <a:off x="365303" y="365303"/>
            <a:ext cx="11534454" cy="219182"/>
          </a:xfrm>
          <a:prstGeom prst="rect">
            <a:avLst/>
          </a:prstGeom>
          <a:noFill/>
          <a:ln/>
        </p:spPr>
        <p:txBody>
          <a:bodyPr wrap="square" lIns="0" tIns="0" rIns="0" bIns="0" rtlCol="0" anchor="ctr"/>
          <a:lstStyle/>
          <a:p>
            <a:pPr>
              <a:lnSpc>
                <a:spcPct val="130000"/>
              </a:lnSpc>
            </a:pPr>
            <a:r>
              <a:rPr lang="en-US" sz="1151" b="1" kern="0" spc="115" dirty="0">
                <a:solidFill>
                  <a:srgbClr val="D1B399"/>
                </a:solidFill>
                <a:latin typeface="Liter" pitchFamily="34" charset="0"/>
                <a:ea typeface="Liter" pitchFamily="34" charset="-122"/>
                <a:cs typeface="Liter" pitchFamily="34" charset="-120"/>
              </a:rPr>
              <a:t>BAB 03 • MENDENGARKAN AKTIF</a:t>
            </a:r>
            <a:endParaRPr lang="en-US" sz="1600" dirty="0"/>
          </a:p>
        </p:txBody>
      </p:sp>
      <p:sp>
        <p:nvSpPr>
          <p:cNvPr id="3" name="Text 1"/>
          <p:cNvSpPr/>
          <p:nvPr/>
        </p:nvSpPr>
        <p:spPr>
          <a:xfrm>
            <a:off x="365303" y="657546"/>
            <a:ext cx="11680575" cy="438364"/>
          </a:xfrm>
          <a:prstGeom prst="rect">
            <a:avLst/>
          </a:prstGeom>
          <a:noFill/>
          <a:ln/>
        </p:spPr>
        <p:txBody>
          <a:bodyPr wrap="square" lIns="0" tIns="0" rIns="0" bIns="0" rtlCol="0" anchor="ctr"/>
          <a:lstStyle/>
          <a:p>
            <a:pPr>
              <a:lnSpc>
                <a:spcPct val="80000"/>
              </a:lnSpc>
            </a:pPr>
            <a:r>
              <a:rPr lang="en-US" sz="3452" b="1" dirty="0">
                <a:solidFill>
                  <a:srgbClr val="3D352E"/>
                </a:solidFill>
                <a:latin typeface="Liter" pitchFamily="34" charset="0"/>
                <a:ea typeface="Liter" pitchFamily="34" charset="-122"/>
                <a:cs typeface="Liter" pitchFamily="34" charset="-120"/>
              </a:rPr>
              <a:t>8 Keterampilan Mendengarkan Aktif</a:t>
            </a:r>
            <a:endParaRPr lang="en-US" sz="1600" dirty="0"/>
          </a:p>
        </p:txBody>
      </p:sp>
      <p:sp>
        <p:nvSpPr>
          <p:cNvPr id="4" name="Shape 2"/>
          <p:cNvSpPr/>
          <p:nvPr/>
        </p:nvSpPr>
        <p:spPr>
          <a:xfrm>
            <a:off x="365303" y="1205501"/>
            <a:ext cx="1168971" cy="54796"/>
          </a:xfrm>
          <a:custGeom>
            <a:avLst/>
            <a:gdLst/>
            <a:ahLst/>
            <a:cxnLst/>
            <a:rect l="l" t="t" r="r" b="b"/>
            <a:pathLst>
              <a:path w="1168971" h="54796">
                <a:moveTo>
                  <a:pt x="0" y="0"/>
                </a:moveTo>
                <a:lnTo>
                  <a:pt x="1168971" y="0"/>
                </a:lnTo>
                <a:lnTo>
                  <a:pt x="1168971" y="54796"/>
                </a:lnTo>
                <a:lnTo>
                  <a:pt x="0" y="54796"/>
                </a:lnTo>
                <a:lnTo>
                  <a:pt x="0" y="0"/>
                </a:lnTo>
                <a:close/>
              </a:path>
            </a:pathLst>
          </a:custGeom>
          <a:solidFill>
            <a:srgbClr val="D1B399"/>
          </a:solidFill>
          <a:ln/>
        </p:spPr>
      </p:sp>
      <p:sp>
        <p:nvSpPr>
          <p:cNvPr id="5" name="Text 3"/>
          <p:cNvSpPr/>
          <p:nvPr/>
        </p:nvSpPr>
        <p:spPr>
          <a:xfrm>
            <a:off x="365303" y="1406418"/>
            <a:ext cx="11543587" cy="264845"/>
          </a:xfrm>
          <a:prstGeom prst="rect">
            <a:avLst/>
          </a:prstGeom>
          <a:noFill/>
          <a:ln/>
        </p:spPr>
        <p:txBody>
          <a:bodyPr wrap="square" lIns="0" tIns="0" rIns="0" bIns="0" rtlCol="0" anchor="ctr"/>
          <a:lstStyle/>
          <a:p>
            <a:pPr>
              <a:lnSpc>
                <a:spcPct val="140000"/>
              </a:lnSpc>
            </a:pPr>
            <a:r>
              <a:rPr lang="en-US" sz="1294" dirty="0">
                <a:solidFill>
                  <a:srgbClr val="3D352E">
                    <a:alpha val="80000"/>
                  </a:srgbClr>
                </a:solidFill>
                <a:latin typeface="Liter" pitchFamily="34" charset="0"/>
                <a:ea typeface="Liter" pitchFamily="34" charset="-122"/>
                <a:cs typeface="Liter" pitchFamily="34" charset="-120"/>
              </a:rPr>
              <a:t>Mendengarkan aktif adalah praktik mendengarkan untuk memahami, bukan hanya merespons. Berikut adalah 8 keterampilan kunci yang perlu dikuasai:</a:t>
            </a:r>
            <a:endParaRPr lang="en-US" sz="1600" dirty="0"/>
          </a:p>
        </p:txBody>
      </p:sp>
      <p:sp>
        <p:nvSpPr>
          <p:cNvPr id="6" name="Shape 4"/>
          <p:cNvSpPr/>
          <p:nvPr/>
        </p:nvSpPr>
        <p:spPr>
          <a:xfrm>
            <a:off x="365303" y="1837780"/>
            <a:ext cx="2758040" cy="2246464"/>
          </a:xfrm>
          <a:custGeom>
            <a:avLst/>
            <a:gdLst/>
            <a:ahLst/>
            <a:cxnLst/>
            <a:rect l="l" t="t" r="r" b="b"/>
            <a:pathLst>
              <a:path w="2758040" h="2246464">
                <a:moveTo>
                  <a:pt x="36226" y="0"/>
                </a:moveTo>
                <a:lnTo>
                  <a:pt x="2721815" y="0"/>
                </a:lnTo>
                <a:cubicBezTo>
                  <a:pt x="2741822" y="0"/>
                  <a:pt x="2758040" y="16219"/>
                  <a:pt x="2758040" y="36226"/>
                </a:cubicBezTo>
                <a:lnTo>
                  <a:pt x="2758040" y="2173409"/>
                </a:lnTo>
                <a:cubicBezTo>
                  <a:pt x="2758040" y="2213756"/>
                  <a:pt x="2725333" y="2246464"/>
                  <a:pt x="2684985" y="2246464"/>
                </a:cubicBezTo>
                <a:lnTo>
                  <a:pt x="73055" y="2246464"/>
                </a:lnTo>
                <a:cubicBezTo>
                  <a:pt x="32735" y="2246464"/>
                  <a:pt x="0" y="2213729"/>
                  <a:pt x="0" y="2173409"/>
                </a:cubicBezTo>
                <a:lnTo>
                  <a:pt x="0" y="36226"/>
                </a:lnTo>
                <a:cubicBezTo>
                  <a:pt x="0" y="16232"/>
                  <a:pt x="16232" y="0"/>
                  <a:pt x="36226" y="0"/>
                </a:cubicBezTo>
                <a:close/>
              </a:path>
            </a:pathLst>
          </a:custGeom>
          <a:solidFill>
            <a:srgbClr val="FFFFFF"/>
          </a:solidFill>
          <a:ln/>
          <a:effectLst>
            <a:outerShdw blurRad="54796" dist="36530" dir="5400000" algn="bl" rotWithShape="0">
              <a:srgbClr val="000000">
                <a:alpha val="10196"/>
              </a:srgbClr>
            </a:outerShdw>
          </a:effectLst>
        </p:spPr>
      </p:sp>
      <p:sp>
        <p:nvSpPr>
          <p:cNvPr id="7" name="Shape 5"/>
          <p:cNvSpPr/>
          <p:nvPr/>
        </p:nvSpPr>
        <p:spPr>
          <a:xfrm>
            <a:off x="365303" y="1837780"/>
            <a:ext cx="2758040" cy="36226"/>
          </a:xfrm>
          <a:custGeom>
            <a:avLst/>
            <a:gdLst/>
            <a:ahLst/>
            <a:cxnLst/>
            <a:rect l="l" t="t" r="r" b="b"/>
            <a:pathLst>
              <a:path w="2758040" h="36226">
                <a:moveTo>
                  <a:pt x="36226" y="0"/>
                </a:moveTo>
                <a:lnTo>
                  <a:pt x="2721815" y="0"/>
                </a:lnTo>
                <a:cubicBezTo>
                  <a:pt x="2741822" y="0"/>
                  <a:pt x="2758040" y="16219"/>
                  <a:pt x="2758040" y="36226"/>
                </a:cubicBezTo>
                <a:lnTo>
                  <a:pt x="2758040" y="36226"/>
                </a:lnTo>
                <a:lnTo>
                  <a:pt x="0" y="36226"/>
                </a:lnTo>
                <a:lnTo>
                  <a:pt x="0" y="36226"/>
                </a:lnTo>
                <a:cubicBezTo>
                  <a:pt x="0" y="16232"/>
                  <a:pt x="16232" y="0"/>
                  <a:pt x="36226" y="0"/>
                </a:cubicBezTo>
                <a:close/>
              </a:path>
            </a:pathLst>
          </a:custGeom>
          <a:solidFill>
            <a:srgbClr val="A95C48"/>
          </a:solidFill>
          <a:ln/>
        </p:spPr>
      </p:sp>
      <p:sp>
        <p:nvSpPr>
          <p:cNvPr id="8" name="Shape 6"/>
          <p:cNvSpPr/>
          <p:nvPr/>
        </p:nvSpPr>
        <p:spPr>
          <a:xfrm>
            <a:off x="511425" y="2002016"/>
            <a:ext cx="438364" cy="438364"/>
          </a:xfrm>
          <a:custGeom>
            <a:avLst/>
            <a:gdLst/>
            <a:ahLst/>
            <a:cxnLst/>
            <a:rect l="l" t="t" r="r" b="b"/>
            <a:pathLst>
              <a:path w="438364" h="438364">
                <a:moveTo>
                  <a:pt x="219182" y="0"/>
                </a:moveTo>
                <a:lnTo>
                  <a:pt x="219182" y="0"/>
                </a:lnTo>
                <a:cubicBezTo>
                  <a:pt x="340152" y="0"/>
                  <a:pt x="438364" y="98212"/>
                  <a:pt x="438364" y="219182"/>
                </a:cubicBezTo>
                <a:lnTo>
                  <a:pt x="438364" y="219182"/>
                </a:lnTo>
                <a:cubicBezTo>
                  <a:pt x="438364" y="340152"/>
                  <a:pt x="340152" y="438364"/>
                  <a:pt x="219182" y="438364"/>
                </a:cubicBezTo>
                <a:lnTo>
                  <a:pt x="219182" y="438364"/>
                </a:lnTo>
                <a:cubicBezTo>
                  <a:pt x="98212" y="438364"/>
                  <a:pt x="0" y="340152"/>
                  <a:pt x="0" y="219182"/>
                </a:cubicBezTo>
                <a:lnTo>
                  <a:pt x="0" y="219182"/>
                </a:lnTo>
                <a:cubicBezTo>
                  <a:pt x="0" y="98212"/>
                  <a:pt x="98212" y="0"/>
                  <a:pt x="219182" y="0"/>
                </a:cubicBezTo>
                <a:close/>
              </a:path>
            </a:pathLst>
          </a:custGeom>
          <a:solidFill>
            <a:srgbClr val="A95C48"/>
          </a:solidFill>
          <a:ln/>
        </p:spPr>
      </p:sp>
      <p:sp>
        <p:nvSpPr>
          <p:cNvPr id="9" name="Text 7"/>
          <p:cNvSpPr/>
          <p:nvPr/>
        </p:nvSpPr>
        <p:spPr>
          <a:xfrm>
            <a:off x="465762" y="2002016"/>
            <a:ext cx="529690" cy="438364"/>
          </a:xfrm>
          <a:prstGeom prst="rect">
            <a:avLst/>
          </a:prstGeom>
          <a:noFill/>
          <a:ln/>
        </p:spPr>
        <p:txBody>
          <a:bodyPr wrap="square" lIns="0" tIns="0" rIns="0" bIns="0" rtlCol="0" anchor="ctr"/>
          <a:lstStyle/>
          <a:p>
            <a:pPr algn="ctr">
              <a:lnSpc>
                <a:spcPct val="120000"/>
              </a:lnSpc>
            </a:pPr>
            <a:r>
              <a:rPr lang="en-US" sz="1438" b="1" dirty="0">
                <a:solidFill>
                  <a:srgbClr val="FFFFFF"/>
                </a:solidFill>
                <a:latin typeface="Liter" pitchFamily="34" charset="0"/>
                <a:ea typeface="Liter" pitchFamily="34" charset="-122"/>
                <a:cs typeface="Liter" pitchFamily="34" charset="-120"/>
              </a:rPr>
              <a:t>1</a:t>
            </a:r>
            <a:endParaRPr lang="en-US" sz="1600" dirty="0"/>
          </a:p>
        </p:txBody>
      </p:sp>
      <p:sp>
        <p:nvSpPr>
          <p:cNvPr id="10" name="Text 8"/>
          <p:cNvSpPr/>
          <p:nvPr/>
        </p:nvSpPr>
        <p:spPr>
          <a:xfrm>
            <a:off x="1059380" y="2093342"/>
            <a:ext cx="1470346" cy="255712"/>
          </a:xfrm>
          <a:prstGeom prst="rect">
            <a:avLst/>
          </a:prstGeom>
          <a:noFill/>
          <a:ln/>
        </p:spPr>
        <p:txBody>
          <a:bodyPr wrap="square" lIns="0" tIns="0" rIns="0" bIns="0" rtlCol="0" anchor="ctr"/>
          <a:lstStyle/>
          <a:p>
            <a:pPr>
              <a:lnSpc>
                <a:spcPct val="130000"/>
              </a:lnSpc>
            </a:pPr>
            <a:r>
              <a:rPr lang="en-US" sz="1294" b="1" dirty="0">
                <a:solidFill>
                  <a:srgbClr val="3D352E"/>
                </a:solidFill>
                <a:latin typeface="Liter" pitchFamily="34" charset="0"/>
                <a:ea typeface="Liter" pitchFamily="34" charset="-122"/>
                <a:cs typeface="Liter" pitchFamily="34" charset="-120"/>
              </a:rPr>
              <a:t>Hadir Sepenuhnya</a:t>
            </a:r>
            <a:endParaRPr lang="en-US" sz="1600" dirty="0"/>
          </a:p>
        </p:txBody>
      </p:sp>
      <p:sp>
        <p:nvSpPr>
          <p:cNvPr id="11" name="Text 9"/>
          <p:cNvSpPr/>
          <p:nvPr/>
        </p:nvSpPr>
        <p:spPr>
          <a:xfrm>
            <a:off x="511425" y="2549971"/>
            <a:ext cx="2538858" cy="949789"/>
          </a:xfrm>
          <a:prstGeom prst="rect">
            <a:avLst/>
          </a:prstGeom>
          <a:noFill/>
          <a:ln/>
        </p:spPr>
        <p:txBody>
          <a:bodyPr wrap="square" lIns="0" tIns="0" rIns="0" bIns="0" rtlCol="0" anchor="ctr"/>
          <a:lstStyle/>
          <a:p>
            <a:pPr>
              <a:lnSpc>
                <a:spcPct val="140000"/>
              </a:lnSpc>
            </a:pPr>
            <a:r>
              <a:rPr lang="en-US" sz="1151" dirty="0">
                <a:solidFill>
                  <a:srgbClr val="3D352E">
                    <a:alpha val="70000"/>
                  </a:srgbClr>
                </a:solidFill>
                <a:latin typeface="Liter" pitchFamily="34" charset="0"/>
                <a:ea typeface="Liter" pitchFamily="34" charset="-122"/>
                <a:cs typeface="Liter" pitchFamily="34" charset="-120"/>
              </a:rPr>
              <a:t>Berikan perhatian penuh, minimalkan gangguan, jaga kontak mata, dan fokus pada kata-kata serta bahasa tubuh pembicara.</a:t>
            </a:r>
            <a:endParaRPr lang="en-US" sz="1600" dirty="0"/>
          </a:p>
        </p:txBody>
      </p:sp>
      <p:sp>
        <p:nvSpPr>
          <p:cNvPr id="12" name="Shape 10"/>
          <p:cNvSpPr/>
          <p:nvPr/>
        </p:nvSpPr>
        <p:spPr>
          <a:xfrm>
            <a:off x="511425" y="3609351"/>
            <a:ext cx="2465798" cy="328773"/>
          </a:xfrm>
          <a:custGeom>
            <a:avLst/>
            <a:gdLst/>
            <a:ahLst/>
            <a:cxnLst/>
            <a:rect l="l" t="t" r="r" b="b"/>
            <a:pathLst>
              <a:path w="2465798" h="328773">
                <a:moveTo>
                  <a:pt x="36530" y="0"/>
                </a:moveTo>
                <a:lnTo>
                  <a:pt x="2429268" y="0"/>
                </a:lnTo>
                <a:cubicBezTo>
                  <a:pt x="2449443" y="0"/>
                  <a:pt x="2465798" y="16355"/>
                  <a:pt x="2465798" y="36530"/>
                </a:cubicBezTo>
                <a:lnTo>
                  <a:pt x="2465798" y="292243"/>
                </a:lnTo>
                <a:cubicBezTo>
                  <a:pt x="2465798" y="312418"/>
                  <a:pt x="2449443" y="328773"/>
                  <a:pt x="2429268" y="328773"/>
                </a:cubicBezTo>
                <a:lnTo>
                  <a:pt x="36530" y="328773"/>
                </a:lnTo>
                <a:cubicBezTo>
                  <a:pt x="16355" y="328773"/>
                  <a:pt x="0" y="312418"/>
                  <a:pt x="0" y="292243"/>
                </a:cubicBezTo>
                <a:lnTo>
                  <a:pt x="0" y="36530"/>
                </a:lnTo>
                <a:cubicBezTo>
                  <a:pt x="0" y="16369"/>
                  <a:pt x="16369" y="0"/>
                  <a:pt x="36530" y="0"/>
                </a:cubicBezTo>
                <a:close/>
              </a:path>
            </a:pathLst>
          </a:custGeom>
          <a:solidFill>
            <a:srgbClr val="F8F6F2"/>
          </a:solidFill>
          <a:ln/>
        </p:spPr>
      </p:sp>
      <p:sp>
        <p:nvSpPr>
          <p:cNvPr id="13" name="Shape 11"/>
          <p:cNvSpPr/>
          <p:nvPr/>
        </p:nvSpPr>
        <p:spPr>
          <a:xfrm>
            <a:off x="618733" y="3704632"/>
            <a:ext cx="95892" cy="127856"/>
          </a:xfrm>
          <a:custGeom>
            <a:avLst/>
            <a:gdLst/>
            <a:ahLst/>
            <a:cxnLst/>
            <a:rect l="l" t="t" r="r" b="b"/>
            <a:pathLst>
              <a:path w="95892" h="127856">
                <a:moveTo>
                  <a:pt x="73143" y="95892"/>
                </a:moveTo>
                <a:cubicBezTo>
                  <a:pt x="74966" y="90323"/>
                  <a:pt x="78612" y="85279"/>
                  <a:pt x="82732" y="80934"/>
                </a:cubicBezTo>
                <a:cubicBezTo>
                  <a:pt x="90898" y="72344"/>
                  <a:pt x="95892" y="60732"/>
                  <a:pt x="95892" y="47946"/>
                </a:cubicBezTo>
                <a:cubicBezTo>
                  <a:pt x="95892" y="21476"/>
                  <a:pt x="74416" y="0"/>
                  <a:pt x="47946" y="0"/>
                </a:cubicBezTo>
                <a:cubicBezTo>
                  <a:pt x="21476" y="0"/>
                  <a:pt x="0" y="21476"/>
                  <a:pt x="0" y="47946"/>
                </a:cubicBezTo>
                <a:cubicBezTo>
                  <a:pt x="0" y="60732"/>
                  <a:pt x="4994" y="72344"/>
                  <a:pt x="13160" y="80934"/>
                </a:cubicBezTo>
                <a:cubicBezTo>
                  <a:pt x="17281" y="85279"/>
                  <a:pt x="20951" y="90323"/>
                  <a:pt x="22749" y="95892"/>
                </a:cubicBezTo>
                <a:lnTo>
                  <a:pt x="73118" y="95892"/>
                </a:lnTo>
                <a:close/>
                <a:moveTo>
                  <a:pt x="71919" y="107879"/>
                </a:moveTo>
                <a:lnTo>
                  <a:pt x="23973" y="107879"/>
                </a:lnTo>
                <a:lnTo>
                  <a:pt x="23973" y="111874"/>
                </a:lnTo>
                <a:cubicBezTo>
                  <a:pt x="23973" y="122912"/>
                  <a:pt x="32913" y="131852"/>
                  <a:pt x="43951" y="131852"/>
                </a:cubicBezTo>
                <a:lnTo>
                  <a:pt x="51942" y="131852"/>
                </a:lnTo>
                <a:cubicBezTo>
                  <a:pt x="62979" y="131852"/>
                  <a:pt x="71919" y="122912"/>
                  <a:pt x="71919" y="111874"/>
                </a:cubicBezTo>
                <a:lnTo>
                  <a:pt x="71919" y="107879"/>
                </a:lnTo>
                <a:close/>
                <a:moveTo>
                  <a:pt x="45948" y="27969"/>
                </a:moveTo>
                <a:cubicBezTo>
                  <a:pt x="36009" y="27969"/>
                  <a:pt x="27969" y="36009"/>
                  <a:pt x="27969" y="45948"/>
                </a:cubicBezTo>
                <a:cubicBezTo>
                  <a:pt x="27969" y="49270"/>
                  <a:pt x="25297" y="51942"/>
                  <a:pt x="21975" y="51942"/>
                </a:cubicBezTo>
                <a:cubicBezTo>
                  <a:pt x="18654" y="51942"/>
                  <a:pt x="15982" y="49270"/>
                  <a:pt x="15982" y="45948"/>
                </a:cubicBezTo>
                <a:cubicBezTo>
                  <a:pt x="15982" y="29392"/>
                  <a:pt x="29392" y="15982"/>
                  <a:pt x="45948" y="15982"/>
                </a:cubicBezTo>
                <a:cubicBezTo>
                  <a:pt x="49270" y="15982"/>
                  <a:pt x="51942" y="18654"/>
                  <a:pt x="51942" y="21975"/>
                </a:cubicBezTo>
                <a:cubicBezTo>
                  <a:pt x="51942" y="25297"/>
                  <a:pt x="49270" y="27969"/>
                  <a:pt x="45948" y="27969"/>
                </a:cubicBezTo>
                <a:close/>
              </a:path>
            </a:pathLst>
          </a:custGeom>
          <a:solidFill>
            <a:srgbClr val="A95C48"/>
          </a:solidFill>
          <a:ln/>
        </p:spPr>
      </p:sp>
      <p:sp>
        <p:nvSpPr>
          <p:cNvPr id="14" name="Text 12"/>
          <p:cNvSpPr/>
          <p:nvPr/>
        </p:nvSpPr>
        <p:spPr>
          <a:xfrm>
            <a:off x="728349" y="3609351"/>
            <a:ext cx="2312801" cy="328773"/>
          </a:xfrm>
          <a:prstGeom prst="rect">
            <a:avLst/>
          </a:prstGeom>
          <a:noFill/>
          <a:ln/>
        </p:spPr>
        <p:txBody>
          <a:bodyPr wrap="square" lIns="73061" tIns="73061" rIns="73061" bIns="73061" rtlCol="0" anchor="ctr"/>
          <a:lstStyle/>
          <a:p>
            <a:pPr>
              <a:lnSpc>
                <a:spcPct val="120000"/>
              </a:lnSpc>
            </a:pPr>
            <a:r>
              <a:rPr lang="en-US" sz="1007" dirty="0">
                <a:solidFill>
                  <a:srgbClr val="3D352E">
                    <a:alpha val="60000"/>
                  </a:srgbClr>
                </a:solidFill>
                <a:latin typeface="Liter" pitchFamily="34" charset="0"/>
                <a:ea typeface="Liter" pitchFamily="34" charset="-122"/>
                <a:cs typeface="Liter" pitchFamily="34" charset="-120"/>
              </a:rPr>
              <a:t>Matikan notifikasi ponsel</a:t>
            </a:r>
            <a:endParaRPr lang="en-US" sz="1600" dirty="0"/>
          </a:p>
        </p:txBody>
      </p:sp>
      <p:sp>
        <p:nvSpPr>
          <p:cNvPr id="15" name="Shape 13"/>
          <p:cNvSpPr/>
          <p:nvPr/>
        </p:nvSpPr>
        <p:spPr>
          <a:xfrm>
            <a:off x="3267486" y="1837780"/>
            <a:ext cx="2758040" cy="2246464"/>
          </a:xfrm>
          <a:custGeom>
            <a:avLst/>
            <a:gdLst/>
            <a:ahLst/>
            <a:cxnLst/>
            <a:rect l="l" t="t" r="r" b="b"/>
            <a:pathLst>
              <a:path w="2758040" h="2246464">
                <a:moveTo>
                  <a:pt x="36226" y="0"/>
                </a:moveTo>
                <a:lnTo>
                  <a:pt x="2721815" y="0"/>
                </a:lnTo>
                <a:cubicBezTo>
                  <a:pt x="2741822" y="0"/>
                  <a:pt x="2758040" y="16219"/>
                  <a:pt x="2758040" y="36226"/>
                </a:cubicBezTo>
                <a:lnTo>
                  <a:pt x="2758040" y="2173409"/>
                </a:lnTo>
                <a:cubicBezTo>
                  <a:pt x="2758040" y="2213756"/>
                  <a:pt x="2725333" y="2246464"/>
                  <a:pt x="2684985" y="2246464"/>
                </a:cubicBezTo>
                <a:lnTo>
                  <a:pt x="73055" y="2246464"/>
                </a:lnTo>
                <a:cubicBezTo>
                  <a:pt x="32735" y="2246464"/>
                  <a:pt x="0" y="2213729"/>
                  <a:pt x="0" y="2173409"/>
                </a:cubicBezTo>
                <a:lnTo>
                  <a:pt x="0" y="36226"/>
                </a:lnTo>
                <a:cubicBezTo>
                  <a:pt x="0" y="16232"/>
                  <a:pt x="16232" y="0"/>
                  <a:pt x="36226" y="0"/>
                </a:cubicBezTo>
                <a:close/>
              </a:path>
            </a:pathLst>
          </a:custGeom>
          <a:solidFill>
            <a:srgbClr val="FFFFFF"/>
          </a:solidFill>
          <a:ln/>
          <a:effectLst>
            <a:outerShdw blurRad="54796" dist="36530" dir="5400000" algn="bl" rotWithShape="0">
              <a:srgbClr val="000000">
                <a:alpha val="10196"/>
              </a:srgbClr>
            </a:outerShdw>
          </a:effectLst>
        </p:spPr>
      </p:sp>
      <p:sp>
        <p:nvSpPr>
          <p:cNvPr id="16" name="Shape 14"/>
          <p:cNvSpPr/>
          <p:nvPr/>
        </p:nvSpPr>
        <p:spPr>
          <a:xfrm>
            <a:off x="3267486" y="1837780"/>
            <a:ext cx="2758040" cy="36226"/>
          </a:xfrm>
          <a:custGeom>
            <a:avLst/>
            <a:gdLst/>
            <a:ahLst/>
            <a:cxnLst/>
            <a:rect l="l" t="t" r="r" b="b"/>
            <a:pathLst>
              <a:path w="2758040" h="36226">
                <a:moveTo>
                  <a:pt x="36226" y="0"/>
                </a:moveTo>
                <a:lnTo>
                  <a:pt x="2721815" y="0"/>
                </a:lnTo>
                <a:cubicBezTo>
                  <a:pt x="2741822" y="0"/>
                  <a:pt x="2758040" y="16219"/>
                  <a:pt x="2758040" y="36226"/>
                </a:cubicBezTo>
                <a:lnTo>
                  <a:pt x="2758040" y="36226"/>
                </a:lnTo>
                <a:lnTo>
                  <a:pt x="0" y="36226"/>
                </a:lnTo>
                <a:lnTo>
                  <a:pt x="0" y="36226"/>
                </a:lnTo>
                <a:cubicBezTo>
                  <a:pt x="0" y="16232"/>
                  <a:pt x="16232" y="0"/>
                  <a:pt x="36226" y="0"/>
                </a:cubicBezTo>
                <a:close/>
              </a:path>
            </a:pathLst>
          </a:custGeom>
          <a:solidFill>
            <a:srgbClr val="5E6D55"/>
          </a:solidFill>
          <a:ln/>
        </p:spPr>
      </p:sp>
      <p:sp>
        <p:nvSpPr>
          <p:cNvPr id="17" name="Shape 15"/>
          <p:cNvSpPr/>
          <p:nvPr/>
        </p:nvSpPr>
        <p:spPr>
          <a:xfrm>
            <a:off x="3413608" y="2002016"/>
            <a:ext cx="438364" cy="438364"/>
          </a:xfrm>
          <a:custGeom>
            <a:avLst/>
            <a:gdLst/>
            <a:ahLst/>
            <a:cxnLst/>
            <a:rect l="l" t="t" r="r" b="b"/>
            <a:pathLst>
              <a:path w="438364" h="438364">
                <a:moveTo>
                  <a:pt x="219182" y="0"/>
                </a:moveTo>
                <a:lnTo>
                  <a:pt x="219182" y="0"/>
                </a:lnTo>
                <a:cubicBezTo>
                  <a:pt x="340152" y="0"/>
                  <a:pt x="438364" y="98212"/>
                  <a:pt x="438364" y="219182"/>
                </a:cubicBezTo>
                <a:lnTo>
                  <a:pt x="438364" y="219182"/>
                </a:lnTo>
                <a:cubicBezTo>
                  <a:pt x="438364" y="340152"/>
                  <a:pt x="340152" y="438364"/>
                  <a:pt x="219182" y="438364"/>
                </a:cubicBezTo>
                <a:lnTo>
                  <a:pt x="219182" y="438364"/>
                </a:lnTo>
                <a:cubicBezTo>
                  <a:pt x="98212" y="438364"/>
                  <a:pt x="0" y="340152"/>
                  <a:pt x="0" y="219182"/>
                </a:cubicBezTo>
                <a:lnTo>
                  <a:pt x="0" y="219182"/>
                </a:lnTo>
                <a:cubicBezTo>
                  <a:pt x="0" y="98212"/>
                  <a:pt x="98212" y="0"/>
                  <a:pt x="219182" y="0"/>
                </a:cubicBezTo>
                <a:close/>
              </a:path>
            </a:pathLst>
          </a:custGeom>
          <a:solidFill>
            <a:srgbClr val="5E6D55"/>
          </a:solidFill>
          <a:ln/>
        </p:spPr>
      </p:sp>
      <p:sp>
        <p:nvSpPr>
          <p:cNvPr id="18" name="Text 16"/>
          <p:cNvSpPr/>
          <p:nvPr/>
        </p:nvSpPr>
        <p:spPr>
          <a:xfrm>
            <a:off x="3367945" y="2002016"/>
            <a:ext cx="529690" cy="438364"/>
          </a:xfrm>
          <a:prstGeom prst="rect">
            <a:avLst/>
          </a:prstGeom>
          <a:noFill/>
          <a:ln/>
        </p:spPr>
        <p:txBody>
          <a:bodyPr wrap="square" lIns="0" tIns="0" rIns="0" bIns="0" rtlCol="0" anchor="ctr"/>
          <a:lstStyle/>
          <a:p>
            <a:pPr algn="ctr">
              <a:lnSpc>
                <a:spcPct val="120000"/>
              </a:lnSpc>
            </a:pPr>
            <a:r>
              <a:rPr lang="en-US" sz="1438" b="1" dirty="0">
                <a:solidFill>
                  <a:srgbClr val="FFFFFF"/>
                </a:solidFill>
                <a:latin typeface="Liter" pitchFamily="34" charset="0"/>
                <a:ea typeface="Liter" pitchFamily="34" charset="-122"/>
                <a:cs typeface="Liter" pitchFamily="34" charset="-120"/>
              </a:rPr>
              <a:t>2</a:t>
            </a:r>
            <a:endParaRPr lang="en-US" sz="1600" dirty="0"/>
          </a:p>
        </p:txBody>
      </p:sp>
      <p:sp>
        <p:nvSpPr>
          <p:cNvPr id="19" name="Text 17"/>
          <p:cNvSpPr/>
          <p:nvPr/>
        </p:nvSpPr>
        <p:spPr>
          <a:xfrm>
            <a:off x="3961563" y="2093342"/>
            <a:ext cx="1680396" cy="255712"/>
          </a:xfrm>
          <a:prstGeom prst="rect">
            <a:avLst/>
          </a:prstGeom>
          <a:noFill/>
          <a:ln/>
        </p:spPr>
        <p:txBody>
          <a:bodyPr wrap="square" lIns="0" tIns="0" rIns="0" bIns="0" rtlCol="0" anchor="ctr"/>
          <a:lstStyle/>
          <a:p>
            <a:pPr>
              <a:lnSpc>
                <a:spcPct val="130000"/>
              </a:lnSpc>
            </a:pPr>
            <a:r>
              <a:rPr lang="en-US" sz="1294" b="1" dirty="0">
                <a:solidFill>
                  <a:srgbClr val="3D352E"/>
                </a:solidFill>
                <a:latin typeface="Liter" pitchFamily="34" charset="0"/>
                <a:ea typeface="Liter" pitchFamily="34" charset="-122"/>
                <a:cs typeface="Liter" pitchFamily="34" charset="-120"/>
              </a:rPr>
              <a:t>Bahasa Tubuh Positif</a:t>
            </a:r>
            <a:endParaRPr lang="en-US" sz="1600" dirty="0"/>
          </a:p>
        </p:txBody>
      </p:sp>
      <p:sp>
        <p:nvSpPr>
          <p:cNvPr id="20" name="Text 18"/>
          <p:cNvSpPr/>
          <p:nvPr/>
        </p:nvSpPr>
        <p:spPr>
          <a:xfrm>
            <a:off x="3413608" y="2549971"/>
            <a:ext cx="2538858" cy="949789"/>
          </a:xfrm>
          <a:prstGeom prst="rect">
            <a:avLst/>
          </a:prstGeom>
          <a:noFill/>
          <a:ln/>
        </p:spPr>
        <p:txBody>
          <a:bodyPr wrap="square" lIns="0" tIns="0" rIns="0" bIns="0" rtlCol="0" anchor="ctr"/>
          <a:lstStyle/>
          <a:p>
            <a:pPr>
              <a:lnSpc>
                <a:spcPct val="140000"/>
              </a:lnSpc>
            </a:pPr>
            <a:r>
              <a:rPr lang="en-US" sz="1151" dirty="0">
                <a:solidFill>
                  <a:srgbClr val="3D352E">
                    <a:alpha val="70000"/>
                  </a:srgbClr>
                </a:solidFill>
                <a:latin typeface="Liter" pitchFamily="34" charset="0"/>
                <a:ea typeface="Liter" pitchFamily="34" charset="-122"/>
                <a:cs typeface="Liter" pitchFamily="34" charset="-120"/>
              </a:rPr>
              <a:t>Pertahankan postur terbuka, bersandar sedikit ke depan, gunakan isyarat seperti mengangguk dan tersenyum.</a:t>
            </a:r>
            <a:endParaRPr lang="en-US" sz="1600" dirty="0"/>
          </a:p>
        </p:txBody>
      </p:sp>
      <p:sp>
        <p:nvSpPr>
          <p:cNvPr id="21" name="Shape 19"/>
          <p:cNvSpPr/>
          <p:nvPr/>
        </p:nvSpPr>
        <p:spPr>
          <a:xfrm>
            <a:off x="3413608" y="3609351"/>
            <a:ext cx="2465798" cy="328773"/>
          </a:xfrm>
          <a:custGeom>
            <a:avLst/>
            <a:gdLst/>
            <a:ahLst/>
            <a:cxnLst/>
            <a:rect l="l" t="t" r="r" b="b"/>
            <a:pathLst>
              <a:path w="2465798" h="328773">
                <a:moveTo>
                  <a:pt x="36530" y="0"/>
                </a:moveTo>
                <a:lnTo>
                  <a:pt x="2429268" y="0"/>
                </a:lnTo>
                <a:cubicBezTo>
                  <a:pt x="2449443" y="0"/>
                  <a:pt x="2465798" y="16355"/>
                  <a:pt x="2465798" y="36530"/>
                </a:cubicBezTo>
                <a:lnTo>
                  <a:pt x="2465798" y="292243"/>
                </a:lnTo>
                <a:cubicBezTo>
                  <a:pt x="2465798" y="312418"/>
                  <a:pt x="2449443" y="328773"/>
                  <a:pt x="2429268" y="328773"/>
                </a:cubicBezTo>
                <a:lnTo>
                  <a:pt x="36530" y="328773"/>
                </a:lnTo>
                <a:cubicBezTo>
                  <a:pt x="16355" y="328773"/>
                  <a:pt x="0" y="312418"/>
                  <a:pt x="0" y="292243"/>
                </a:cubicBezTo>
                <a:lnTo>
                  <a:pt x="0" y="36530"/>
                </a:lnTo>
                <a:cubicBezTo>
                  <a:pt x="0" y="16369"/>
                  <a:pt x="16369" y="0"/>
                  <a:pt x="36530" y="0"/>
                </a:cubicBezTo>
                <a:close/>
              </a:path>
            </a:pathLst>
          </a:custGeom>
          <a:solidFill>
            <a:srgbClr val="F8F6F2"/>
          </a:solidFill>
          <a:ln/>
        </p:spPr>
      </p:sp>
      <p:sp>
        <p:nvSpPr>
          <p:cNvPr id="22" name="Shape 20"/>
          <p:cNvSpPr/>
          <p:nvPr/>
        </p:nvSpPr>
        <p:spPr>
          <a:xfrm>
            <a:off x="3520916" y="3704632"/>
            <a:ext cx="95892" cy="127856"/>
          </a:xfrm>
          <a:custGeom>
            <a:avLst/>
            <a:gdLst/>
            <a:ahLst/>
            <a:cxnLst/>
            <a:rect l="l" t="t" r="r" b="b"/>
            <a:pathLst>
              <a:path w="95892" h="127856">
                <a:moveTo>
                  <a:pt x="73143" y="95892"/>
                </a:moveTo>
                <a:cubicBezTo>
                  <a:pt x="74966" y="90323"/>
                  <a:pt x="78612" y="85279"/>
                  <a:pt x="82732" y="80934"/>
                </a:cubicBezTo>
                <a:cubicBezTo>
                  <a:pt x="90898" y="72344"/>
                  <a:pt x="95892" y="60732"/>
                  <a:pt x="95892" y="47946"/>
                </a:cubicBezTo>
                <a:cubicBezTo>
                  <a:pt x="95892" y="21476"/>
                  <a:pt x="74416" y="0"/>
                  <a:pt x="47946" y="0"/>
                </a:cubicBezTo>
                <a:cubicBezTo>
                  <a:pt x="21476" y="0"/>
                  <a:pt x="0" y="21476"/>
                  <a:pt x="0" y="47946"/>
                </a:cubicBezTo>
                <a:cubicBezTo>
                  <a:pt x="0" y="60732"/>
                  <a:pt x="4994" y="72344"/>
                  <a:pt x="13160" y="80934"/>
                </a:cubicBezTo>
                <a:cubicBezTo>
                  <a:pt x="17281" y="85279"/>
                  <a:pt x="20951" y="90323"/>
                  <a:pt x="22749" y="95892"/>
                </a:cubicBezTo>
                <a:lnTo>
                  <a:pt x="73118" y="95892"/>
                </a:lnTo>
                <a:close/>
                <a:moveTo>
                  <a:pt x="71919" y="107879"/>
                </a:moveTo>
                <a:lnTo>
                  <a:pt x="23973" y="107879"/>
                </a:lnTo>
                <a:lnTo>
                  <a:pt x="23973" y="111874"/>
                </a:lnTo>
                <a:cubicBezTo>
                  <a:pt x="23973" y="122912"/>
                  <a:pt x="32913" y="131852"/>
                  <a:pt x="43951" y="131852"/>
                </a:cubicBezTo>
                <a:lnTo>
                  <a:pt x="51942" y="131852"/>
                </a:lnTo>
                <a:cubicBezTo>
                  <a:pt x="62979" y="131852"/>
                  <a:pt x="71919" y="122912"/>
                  <a:pt x="71919" y="111874"/>
                </a:cubicBezTo>
                <a:lnTo>
                  <a:pt x="71919" y="107879"/>
                </a:lnTo>
                <a:close/>
                <a:moveTo>
                  <a:pt x="45948" y="27969"/>
                </a:moveTo>
                <a:cubicBezTo>
                  <a:pt x="36009" y="27969"/>
                  <a:pt x="27969" y="36009"/>
                  <a:pt x="27969" y="45948"/>
                </a:cubicBezTo>
                <a:cubicBezTo>
                  <a:pt x="27969" y="49270"/>
                  <a:pt x="25297" y="51942"/>
                  <a:pt x="21975" y="51942"/>
                </a:cubicBezTo>
                <a:cubicBezTo>
                  <a:pt x="18654" y="51942"/>
                  <a:pt x="15982" y="49270"/>
                  <a:pt x="15982" y="45948"/>
                </a:cubicBezTo>
                <a:cubicBezTo>
                  <a:pt x="15982" y="29392"/>
                  <a:pt x="29392" y="15982"/>
                  <a:pt x="45948" y="15982"/>
                </a:cubicBezTo>
                <a:cubicBezTo>
                  <a:pt x="49270" y="15982"/>
                  <a:pt x="51942" y="18654"/>
                  <a:pt x="51942" y="21975"/>
                </a:cubicBezTo>
                <a:cubicBezTo>
                  <a:pt x="51942" y="25297"/>
                  <a:pt x="49270" y="27969"/>
                  <a:pt x="45948" y="27969"/>
                </a:cubicBezTo>
                <a:close/>
              </a:path>
            </a:pathLst>
          </a:custGeom>
          <a:solidFill>
            <a:srgbClr val="5E6D55"/>
          </a:solidFill>
          <a:ln/>
        </p:spPr>
      </p:sp>
      <p:sp>
        <p:nvSpPr>
          <p:cNvPr id="23" name="Text 21"/>
          <p:cNvSpPr/>
          <p:nvPr/>
        </p:nvSpPr>
        <p:spPr>
          <a:xfrm>
            <a:off x="3630532" y="3609351"/>
            <a:ext cx="2312801" cy="328773"/>
          </a:xfrm>
          <a:prstGeom prst="rect">
            <a:avLst/>
          </a:prstGeom>
          <a:noFill/>
          <a:ln/>
        </p:spPr>
        <p:txBody>
          <a:bodyPr wrap="square" lIns="73061" tIns="73061" rIns="73061" bIns="73061" rtlCol="0" anchor="ctr"/>
          <a:lstStyle/>
          <a:p>
            <a:pPr>
              <a:lnSpc>
                <a:spcPct val="120000"/>
              </a:lnSpc>
            </a:pPr>
            <a:r>
              <a:rPr lang="en-US" sz="1007" dirty="0">
                <a:solidFill>
                  <a:srgbClr val="3D352E">
                    <a:alpha val="60000"/>
                  </a:srgbClr>
                </a:solidFill>
                <a:latin typeface="Liter" pitchFamily="34" charset="0"/>
                <a:ea typeface="Liter" pitchFamily="34" charset="-122"/>
                <a:cs typeface="Liter" pitchFamily="34" charset="-120"/>
              </a:rPr>
              <a:t>Tunjukkan keterlibatan aktif</a:t>
            </a:r>
            <a:endParaRPr lang="en-US" sz="1600" dirty="0"/>
          </a:p>
        </p:txBody>
      </p:sp>
      <p:sp>
        <p:nvSpPr>
          <p:cNvPr id="24" name="Shape 22"/>
          <p:cNvSpPr/>
          <p:nvPr/>
        </p:nvSpPr>
        <p:spPr>
          <a:xfrm>
            <a:off x="6169669" y="1837780"/>
            <a:ext cx="2758040" cy="2246464"/>
          </a:xfrm>
          <a:custGeom>
            <a:avLst/>
            <a:gdLst/>
            <a:ahLst/>
            <a:cxnLst/>
            <a:rect l="l" t="t" r="r" b="b"/>
            <a:pathLst>
              <a:path w="2758040" h="2246464">
                <a:moveTo>
                  <a:pt x="36226" y="0"/>
                </a:moveTo>
                <a:lnTo>
                  <a:pt x="2721815" y="0"/>
                </a:lnTo>
                <a:cubicBezTo>
                  <a:pt x="2741822" y="0"/>
                  <a:pt x="2758040" y="16219"/>
                  <a:pt x="2758040" y="36226"/>
                </a:cubicBezTo>
                <a:lnTo>
                  <a:pt x="2758040" y="2173409"/>
                </a:lnTo>
                <a:cubicBezTo>
                  <a:pt x="2758040" y="2213756"/>
                  <a:pt x="2725333" y="2246464"/>
                  <a:pt x="2684985" y="2246464"/>
                </a:cubicBezTo>
                <a:lnTo>
                  <a:pt x="73055" y="2246464"/>
                </a:lnTo>
                <a:cubicBezTo>
                  <a:pt x="32735" y="2246464"/>
                  <a:pt x="0" y="2213729"/>
                  <a:pt x="0" y="2173409"/>
                </a:cubicBezTo>
                <a:lnTo>
                  <a:pt x="0" y="36226"/>
                </a:lnTo>
                <a:cubicBezTo>
                  <a:pt x="0" y="16232"/>
                  <a:pt x="16232" y="0"/>
                  <a:pt x="36226" y="0"/>
                </a:cubicBezTo>
                <a:close/>
              </a:path>
            </a:pathLst>
          </a:custGeom>
          <a:solidFill>
            <a:srgbClr val="FFFFFF"/>
          </a:solidFill>
          <a:ln/>
          <a:effectLst>
            <a:outerShdw blurRad="54796" dist="36530" dir="5400000" algn="bl" rotWithShape="0">
              <a:srgbClr val="000000">
                <a:alpha val="10196"/>
              </a:srgbClr>
            </a:outerShdw>
          </a:effectLst>
        </p:spPr>
      </p:sp>
      <p:sp>
        <p:nvSpPr>
          <p:cNvPr id="25" name="Shape 23"/>
          <p:cNvSpPr/>
          <p:nvPr/>
        </p:nvSpPr>
        <p:spPr>
          <a:xfrm>
            <a:off x="6169669" y="1837780"/>
            <a:ext cx="2758040" cy="36226"/>
          </a:xfrm>
          <a:custGeom>
            <a:avLst/>
            <a:gdLst/>
            <a:ahLst/>
            <a:cxnLst/>
            <a:rect l="l" t="t" r="r" b="b"/>
            <a:pathLst>
              <a:path w="2758040" h="36226">
                <a:moveTo>
                  <a:pt x="36226" y="0"/>
                </a:moveTo>
                <a:lnTo>
                  <a:pt x="2721815" y="0"/>
                </a:lnTo>
                <a:cubicBezTo>
                  <a:pt x="2741822" y="0"/>
                  <a:pt x="2758040" y="16219"/>
                  <a:pt x="2758040" y="36226"/>
                </a:cubicBezTo>
                <a:lnTo>
                  <a:pt x="2758040" y="36226"/>
                </a:lnTo>
                <a:lnTo>
                  <a:pt x="0" y="36226"/>
                </a:lnTo>
                <a:lnTo>
                  <a:pt x="0" y="36226"/>
                </a:lnTo>
                <a:cubicBezTo>
                  <a:pt x="0" y="16232"/>
                  <a:pt x="16232" y="0"/>
                  <a:pt x="36226" y="0"/>
                </a:cubicBezTo>
                <a:close/>
              </a:path>
            </a:pathLst>
          </a:custGeom>
          <a:solidFill>
            <a:srgbClr val="D1B399"/>
          </a:solidFill>
          <a:ln/>
        </p:spPr>
      </p:sp>
      <p:sp>
        <p:nvSpPr>
          <p:cNvPr id="26" name="Shape 24"/>
          <p:cNvSpPr/>
          <p:nvPr/>
        </p:nvSpPr>
        <p:spPr>
          <a:xfrm>
            <a:off x="6315791" y="2002016"/>
            <a:ext cx="438364" cy="438364"/>
          </a:xfrm>
          <a:custGeom>
            <a:avLst/>
            <a:gdLst/>
            <a:ahLst/>
            <a:cxnLst/>
            <a:rect l="l" t="t" r="r" b="b"/>
            <a:pathLst>
              <a:path w="438364" h="438364">
                <a:moveTo>
                  <a:pt x="219182" y="0"/>
                </a:moveTo>
                <a:lnTo>
                  <a:pt x="219182" y="0"/>
                </a:lnTo>
                <a:cubicBezTo>
                  <a:pt x="340152" y="0"/>
                  <a:pt x="438364" y="98212"/>
                  <a:pt x="438364" y="219182"/>
                </a:cubicBezTo>
                <a:lnTo>
                  <a:pt x="438364" y="219182"/>
                </a:lnTo>
                <a:cubicBezTo>
                  <a:pt x="438364" y="340152"/>
                  <a:pt x="340152" y="438364"/>
                  <a:pt x="219182" y="438364"/>
                </a:cubicBezTo>
                <a:lnTo>
                  <a:pt x="219182" y="438364"/>
                </a:lnTo>
                <a:cubicBezTo>
                  <a:pt x="98212" y="438364"/>
                  <a:pt x="0" y="340152"/>
                  <a:pt x="0" y="219182"/>
                </a:cubicBezTo>
                <a:lnTo>
                  <a:pt x="0" y="219182"/>
                </a:lnTo>
                <a:cubicBezTo>
                  <a:pt x="0" y="98212"/>
                  <a:pt x="98212" y="0"/>
                  <a:pt x="219182" y="0"/>
                </a:cubicBezTo>
                <a:close/>
              </a:path>
            </a:pathLst>
          </a:custGeom>
          <a:solidFill>
            <a:srgbClr val="D1B399"/>
          </a:solidFill>
          <a:ln/>
        </p:spPr>
      </p:sp>
      <p:sp>
        <p:nvSpPr>
          <p:cNvPr id="27" name="Text 25"/>
          <p:cNvSpPr/>
          <p:nvPr/>
        </p:nvSpPr>
        <p:spPr>
          <a:xfrm>
            <a:off x="6270128" y="2002016"/>
            <a:ext cx="529690" cy="438364"/>
          </a:xfrm>
          <a:prstGeom prst="rect">
            <a:avLst/>
          </a:prstGeom>
          <a:noFill/>
          <a:ln/>
        </p:spPr>
        <p:txBody>
          <a:bodyPr wrap="square" lIns="0" tIns="0" rIns="0" bIns="0" rtlCol="0" anchor="ctr"/>
          <a:lstStyle/>
          <a:p>
            <a:pPr algn="ctr">
              <a:lnSpc>
                <a:spcPct val="120000"/>
              </a:lnSpc>
            </a:pPr>
            <a:r>
              <a:rPr lang="en-US" sz="1438" b="1" dirty="0">
                <a:solidFill>
                  <a:srgbClr val="FFFFFF"/>
                </a:solidFill>
                <a:latin typeface="Liter" pitchFamily="34" charset="0"/>
                <a:ea typeface="Liter" pitchFamily="34" charset="-122"/>
                <a:cs typeface="Liter" pitchFamily="34" charset="-120"/>
              </a:rPr>
              <a:t>3</a:t>
            </a:r>
            <a:endParaRPr lang="en-US" sz="1600" dirty="0"/>
          </a:p>
        </p:txBody>
      </p:sp>
      <p:sp>
        <p:nvSpPr>
          <p:cNvPr id="28" name="Text 26"/>
          <p:cNvSpPr/>
          <p:nvPr/>
        </p:nvSpPr>
        <p:spPr>
          <a:xfrm>
            <a:off x="6863746" y="2093342"/>
            <a:ext cx="1315092" cy="255712"/>
          </a:xfrm>
          <a:prstGeom prst="rect">
            <a:avLst/>
          </a:prstGeom>
          <a:noFill/>
          <a:ln/>
        </p:spPr>
        <p:txBody>
          <a:bodyPr wrap="square" lIns="0" tIns="0" rIns="0" bIns="0" rtlCol="0" anchor="ctr"/>
          <a:lstStyle/>
          <a:p>
            <a:pPr>
              <a:lnSpc>
                <a:spcPct val="130000"/>
              </a:lnSpc>
            </a:pPr>
            <a:r>
              <a:rPr lang="en-US" sz="1294" b="1" dirty="0">
                <a:solidFill>
                  <a:srgbClr val="3D352E"/>
                </a:solidFill>
                <a:latin typeface="Liter" pitchFamily="34" charset="0"/>
                <a:ea typeface="Liter" pitchFamily="34" charset="-122"/>
                <a:cs typeface="Liter" pitchFamily="34" charset="-120"/>
              </a:rPr>
              <a:t>Hindari Menyela</a:t>
            </a:r>
            <a:endParaRPr lang="en-US" sz="1600" dirty="0"/>
          </a:p>
        </p:txBody>
      </p:sp>
      <p:sp>
        <p:nvSpPr>
          <p:cNvPr id="29" name="Text 27"/>
          <p:cNvSpPr/>
          <p:nvPr/>
        </p:nvSpPr>
        <p:spPr>
          <a:xfrm>
            <a:off x="6315791" y="2549971"/>
            <a:ext cx="2538858" cy="949789"/>
          </a:xfrm>
          <a:prstGeom prst="rect">
            <a:avLst/>
          </a:prstGeom>
          <a:noFill/>
          <a:ln/>
        </p:spPr>
        <p:txBody>
          <a:bodyPr wrap="square" lIns="0" tIns="0" rIns="0" bIns="0" rtlCol="0" anchor="ctr"/>
          <a:lstStyle/>
          <a:p>
            <a:pPr>
              <a:lnSpc>
                <a:spcPct val="140000"/>
              </a:lnSpc>
            </a:pPr>
            <a:r>
              <a:rPr lang="en-US" sz="1151" dirty="0">
                <a:solidFill>
                  <a:srgbClr val="3D352E">
                    <a:alpha val="70000"/>
                  </a:srgbClr>
                </a:solidFill>
                <a:latin typeface="Liter" pitchFamily="34" charset="0"/>
                <a:ea typeface="Liter" pitchFamily="34" charset="-122"/>
                <a:cs typeface="Liter" pitchFamily="34" charset="-120"/>
              </a:rPr>
              <a:t>Tahan keinginan untuk menyela atau menghakimi. Biarkan pembicara menyelesaikan pikirannya tanpa interupsi.</a:t>
            </a:r>
            <a:endParaRPr lang="en-US" sz="1600" dirty="0"/>
          </a:p>
        </p:txBody>
      </p:sp>
      <p:sp>
        <p:nvSpPr>
          <p:cNvPr id="30" name="Shape 28"/>
          <p:cNvSpPr/>
          <p:nvPr/>
        </p:nvSpPr>
        <p:spPr>
          <a:xfrm>
            <a:off x="6315791" y="3609351"/>
            <a:ext cx="2465798" cy="328773"/>
          </a:xfrm>
          <a:custGeom>
            <a:avLst/>
            <a:gdLst/>
            <a:ahLst/>
            <a:cxnLst/>
            <a:rect l="l" t="t" r="r" b="b"/>
            <a:pathLst>
              <a:path w="2465798" h="328773">
                <a:moveTo>
                  <a:pt x="36530" y="0"/>
                </a:moveTo>
                <a:lnTo>
                  <a:pt x="2429268" y="0"/>
                </a:lnTo>
                <a:cubicBezTo>
                  <a:pt x="2449443" y="0"/>
                  <a:pt x="2465798" y="16355"/>
                  <a:pt x="2465798" y="36530"/>
                </a:cubicBezTo>
                <a:lnTo>
                  <a:pt x="2465798" y="292243"/>
                </a:lnTo>
                <a:cubicBezTo>
                  <a:pt x="2465798" y="312418"/>
                  <a:pt x="2449443" y="328773"/>
                  <a:pt x="2429268" y="328773"/>
                </a:cubicBezTo>
                <a:lnTo>
                  <a:pt x="36530" y="328773"/>
                </a:lnTo>
                <a:cubicBezTo>
                  <a:pt x="16355" y="328773"/>
                  <a:pt x="0" y="312418"/>
                  <a:pt x="0" y="292243"/>
                </a:cubicBezTo>
                <a:lnTo>
                  <a:pt x="0" y="36530"/>
                </a:lnTo>
                <a:cubicBezTo>
                  <a:pt x="0" y="16369"/>
                  <a:pt x="16369" y="0"/>
                  <a:pt x="36530" y="0"/>
                </a:cubicBezTo>
                <a:close/>
              </a:path>
            </a:pathLst>
          </a:custGeom>
          <a:solidFill>
            <a:srgbClr val="F8F6F2"/>
          </a:solidFill>
          <a:ln/>
        </p:spPr>
      </p:sp>
      <p:sp>
        <p:nvSpPr>
          <p:cNvPr id="31" name="Shape 29"/>
          <p:cNvSpPr/>
          <p:nvPr/>
        </p:nvSpPr>
        <p:spPr>
          <a:xfrm>
            <a:off x="6423099" y="3704632"/>
            <a:ext cx="95892" cy="127856"/>
          </a:xfrm>
          <a:custGeom>
            <a:avLst/>
            <a:gdLst/>
            <a:ahLst/>
            <a:cxnLst/>
            <a:rect l="l" t="t" r="r" b="b"/>
            <a:pathLst>
              <a:path w="95892" h="127856">
                <a:moveTo>
                  <a:pt x="73143" y="95892"/>
                </a:moveTo>
                <a:cubicBezTo>
                  <a:pt x="74966" y="90323"/>
                  <a:pt x="78612" y="85279"/>
                  <a:pt x="82732" y="80934"/>
                </a:cubicBezTo>
                <a:cubicBezTo>
                  <a:pt x="90898" y="72344"/>
                  <a:pt x="95892" y="60732"/>
                  <a:pt x="95892" y="47946"/>
                </a:cubicBezTo>
                <a:cubicBezTo>
                  <a:pt x="95892" y="21476"/>
                  <a:pt x="74416" y="0"/>
                  <a:pt x="47946" y="0"/>
                </a:cubicBezTo>
                <a:cubicBezTo>
                  <a:pt x="21476" y="0"/>
                  <a:pt x="0" y="21476"/>
                  <a:pt x="0" y="47946"/>
                </a:cubicBezTo>
                <a:cubicBezTo>
                  <a:pt x="0" y="60732"/>
                  <a:pt x="4994" y="72344"/>
                  <a:pt x="13160" y="80934"/>
                </a:cubicBezTo>
                <a:cubicBezTo>
                  <a:pt x="17281" y="85279"/>
                  <a:pt x="20951" y="90323"/>
                  <a:pt x="22749" y="95892"/>
                </a:cubicBezTo>
                <a:lnTo>
                  <a:pt x="73118" y="95892"/>
                </a:lnTo>
                <a:close/>
                <a:moveTo>
                  <a:pt x="71919" y="107879"/>
                </a:moveTo>
                <a:lnTo>
                  <a:pt x="23973" y="107879"/>
                </a:lnTo>
                <a:lnTo>
                  <a:pt x="23973" y="111874"/>
                </a:lnTo>
                <a:cubicBezTo>
                  <a:pt x="23973" y="122912"/>
                  <a:pt x="32913" y="131852"/>
                  <a:pt x="43951" y="131852"/>
                </a:cubicBezTo>
                <a:lnTo>
                  <a:pt x="51942" y="131852"/>
                </a:lnTo>
                <a:cubicBezTo>
                  <a:pt x="62979" y="131852"/>
                  <a:pt x="71919" y="122912"/>
                  <a:pt x="71919" y="111874"/>
                </a:cubicBezTo>
                <a:lnTo>
                  <a:pt x="71919" y="107879"/>
                </a:lnTo>
                <a:close/>
                <a:moveTo>
                  <a:pt x="45948" y="27969"/>
                </a:moveTo>
                <a:cubicBezTo>
                  <a:pt x="36009" y="27969"/>
                  <a:pt x="27969" y="36009"/>
                  <a:pt x="27969" y="45948"/>
                </a:cubicBezTo>
                <a:cubicBezTo>
                  <a:pt x="27969" y="49270"/>
                  <a:pt x="25297" y="51942"/>
                  <a:pt x="21975" y="51942"/>
                </a:cubicBezTo>
                <a:cubicBezTo>
                  <a:pt x="18654" y="51942"/>
                  <a:pt x="15982" y="49270"/>
                  <a:pt x="15982" y="45948"/>
                </a:cubicBezTo>
                <a:cubicBezTo>
                  <a:pt x="15982" y="29392"/>
                  <a:pt x="29392" y="15982"/>
                  <a:pt x="45948" y="15982"/>
                </a:cubicBezTo>
                <a:cubicBezTo>
                  <a:pt x="49270" y="15982"/>
                  <a:pt x="51942" y="18654"/>
                  <a:pt x="51942" y="21975"/>
                </a:cubicBezTo>
                <a:cubicBezTo>
                  <a:pt x="51942" y="25297"/>
                  <a:pt x="49270" y="27969"/>
                  <a:pt x="45948" y="27969"/>
                </a:cubicBezTo>
                <a:close/>
              </a:path>
            </a:pathLst>
          </a:custGeom>
          <a:solidFill>
            <a:srgbClr val="D1B399"/>
          </a:solidFill>
          <a:ln/>
        </p:spPr>
      </p:sp>
      <p:sp>
        <p:nvSpPr>
          <p:cNvPr id="32" name="Text 30"/>
          <p:cNvSpPr/>
          <p:nvPr/>
        </p:nvSpPr>
        <p:spPr>
          <a:xfrm>
            <a:off x="6532715" y="3609351"/>
            <a:ext cx="2312801" cy="328773"/>
          </a:xfrm>
          <a:prstGeom prst="rect">
            <a:avLst/>
          </a:prstGeom>
          <a:noFill/>
          <a:ln/>
        </p:spPr>
        <p:txBody>
          <a:bodyPr wrap="square" lIns="73061" tIns="73061" rIns="73061" bIns="73061" rtlCol="0" anchor="ctr"/>
          <a:lstStyle/>
          <a:p>
            <a:pPr>
              <a:lnSpc>
                <a:spcPct val="120000"/>
              </a:lnSpc>
            </a:pPr>
            <a:r>
              <a:rPr lang="en-US" sz="1007" dirty="0">
                <a:solidFill>
                  <a:srgbClr val="3D352E">
                    <a:alpha val="60000"/>
                  </a:srgbClr>
                </a:solidFill>
                <a:latin typeface="Liter" pitchFamily="34" charset="0"/>
                <a:ea typeface="Liter" pitchFamily="34" charset="-122"/>
                <a:cs typeface="Liter" pitchFamily="34" charset="-120"/>
              </a:rPr>
              <a:t>Tunjukkan rasa hormat</a:t>
            </a:r>
            <a:endParaRPr lang="en-US" sz="1600" dirty="0"/>
          </a:p>
        </p:txBody>
      </p:sp>
      <p:sp>
        <p:nvSpPr>
          <p:cNvPr id="33" name="Shape 31"/>
          <p:cNvSpPr/>
          <p:nvPr/>
        </p:nvSpPr>
        <p:spPr>
          <a:xfrm>
            <a:off x="9071852" y="1837780"/>
            <a:ext cx="2758040" cy="2246464"/>
          </a:xfrm>
          <a:custGeom>
            <a:avLst/>
            <a:gdLst/>
            <a:ahLst/>
            <a:cxnLst/>
            <a:rect l="l" t="t" r="r" b="b"/>
            <a:pathLst>
              <a:path w="2758040" h="2246464">
                <a:moveTo>
                  <a:pt x="36226" y="0"/>
                </a:moveTo>
                <a:lnTo>
                  <a:pt x="2721815" y="0"/>
                </a:lnTo>
                <a:cubicBezTo>
                  <a:pt x="2741822" y="0"/>
                  <a:pt x="2758040" y="16219"/>
                  <a:pt x="2758040" y="36226"/>
                </a:cubicBezTo>
                <a:lnTo>
                  <a:pt x="2758040" y="2173409"/>
                </a:lnTo>
                <a:cubicBezTo>
                  <a:pt x="2758040" y="2213756"/>
                  <a:pt x="2725333" y="2246464"/>
                  <a:pt x="2684985" y="2246464"/>
                </a:cubicBezTo>
                <a:lnTo>
                  <a:pt x="73055" y="2246464"/>
                </a:lnTo>
                <a:cubicBezTo>
                  <a:pt x="32735" y="2246464"/>
                  <a:pt x="0" y="2213729"/>
                  <a:pt x="0" y="2173409"/>
                </a:cubicBezTo>
                <a:lnTo>
                  <a:pt x="0" y="36226"/>
                </a:lnTo>
                <a:cubicBezTo>
                  <a:pt x="0" y="16232"/>
                  <a:pt x="16232" y="0"/>
                  <a:pt x="36226" y="0"/>
                </a:cubicBezTo>
                <a:close/>
              </a:path>
            </a:pathLst>
          </a:custGeom>
          <a:solidFill>
            <a:srgbClr val="FFFFFF"/>
          </a:solidFill>
          <a:ln/>
          <a:effectLst>
            <a:outerShdw blurRad="54796" dist="36530" dir="5400000" algn="bl" rotWithShape="0">
              <a:srgbClr val="000000">
                <a:alpha val="10196"/>
              </a:srgbClr>
            </a:outerShdw>
          </a:effectLst>
        </p:spPr>
      </p:sp>
      <p:sp>
        <p:nvSpPr>
          <p:cNvPr id="34" name="Shape 32"/>
          <p:cNvSpPr/>
          <p:nvPr/>
        </p:nvSpPr>
        <p:spPr>
          <a:xfrm>
            <a:off x="9071852" y="1837780"/>
            <a:ext cx="2758040" cy="36226"/>
          </a:xfrm>
          <a:custGeom>
            <a:avLst/>
            <a:gdLst/>
            <a:ahLst/>
            <a:cxnLst/>
            <a:rect l="l" t="t" r="r" b="b"/>
            <a:pathLst>
              <a:path w="2758040" h="36226">
                <a:moveTo>
                  <a:pt x="36226" y="0"/>
                </a:moveTo>
                <a:lnTo>
                  <a:pt x="2721815" y="0"/>
                </a:lnTo>
                <a:cubicBezTo>
                  <a:pt x="2741822" y="0"/>
                  <a:pt x="2758040" y="16219"/>
                  <a:pt x="2758040" y="36226"/>
                </a:cubicBezTo>
                <a:lnTo>
                  <a:pt x="2758040" y="36226"/>
                </a:lnTo>
                <a:lnTo>
                  <a:pt x="0" y="36226"/>
                </a:lnTo>
                <a:lnTo>
                  <a:pt x="0" y="36226"/>
                </a:lnTo>
                <a:cubicBezTo>
                  <a:pt x="0" y="16232"/>
                  <a:pt x="16232" y="0"/>
                  <a:pt x="36226" y="0"/>
                </a:cubicBezTo>
                <a:close/>
              </a:path>
            </a:pathLst>
          </a:custGeom>
          <a:solidFill>
            <a:srgbClr val="A95C48"/>
          </a:solidFill>
          <a:ln/>
        </p:spPr>
      </p:sp>
      <p:sp>
        <p:nvSpPr>
          <p:cNvPr id="35" name="Shape 33"/>
          <p:cNvSpPr/>
          <p:nvPr/>
        </p:nvSpPr>
        <p:spPr>
          <a:xfrm>
            <a:off x="9217974" y="2002016"/>
            <a:ext cx="438364" cy="438364"/>
          </a:xfrm>
          <a:custGeom>
            <a:avLst/>
            <a:gdLst/>
            <a:ahLst/>
            <a:cxnLst/>
            <a:rect l="l" t="t" r="r" b="b"/>
            <a:pathLst>
              <a:path w="438364" h="438364">
                <a:moveTo>
                  <a:pt x="219182" y="0"/>
                </a:moveTo>
                <a:lnTo>
                  <a:pt x="219182" y="0"/>
                </a:lnTo>
                <a:cubicBezTo>
                  <a:pt x="340152" y="0"/>
                  <a:pt x="438364" y="98212"/>
                  <a:pt x="438364" y="219182"/>
                </a:cubicBezTo>
                <a:lnTo>
                  <a:pt x="438364" y="219182"/>
                </a:lnTo>
                <a:cubicBezTo>
                  <a:pt x="438364" y="340152"/>
                  <a:pt x="340152" y="438364"/>
                  <a:pt x="219182" y="438364"/>
                </a:cubicBezTo>
                <a:lnTo>
                  <a:pt x="219182" y="438364"/>
                </a:lnTo>
                <a:cubicBezTo>
                  <a:pt x="98212" y="438364"/>
                  <a:pt x="0" y="340152"/>
                  <a:pt x="0" y="219182"/>
                </a:cubicBezTo>
                <a:lnTo>
                  <a:pt x="0" y="219182"/>
                </a:lnTo>
                <a:cubicBezTo>
                  <a:pt x="0" y="98212"/>
                  <a:pt x="98212" y="0"/>
                  <a:pt x="219182" y="0"/>
                </a:cubicBezTo>
                <a:close/>
              </a:path>
            </a:pathLst>
          </a:custGeom>
          <a:solidFill>
            <a:srgbClr val="A95C48"/>
          </a:solidFill>
          <a:ln/>
        </p:spPr>
      </p:sp>
      <p:sp>
        <p:nvSpPr>
          <p:cNvPr id="36" name="Text 34"/>
          <p:cNvSpPr/>
          <p:nvPr/>
        </p:nvSpPr>
        <p:spPr>
          <a:xfrm>
            <a:off x="9172311" y="2002016"/>
            <a:ext cx="529690" cy="438364"/>
          </a:xfrm>
          <a:prstGeom prst="rect">
            <a:avLst/>
          </a:prstGeom>
          <a:noFill/>
          <a:ln/>
        </p:spPr>
        <p:txBody>
          <a:bodyPr wrap="square" lIns="0" tIns="0" rIns="0" bIns="0" rtlCol="0" anchor="ctr"/>
          <a:lstStyle/>
          <a:p>
            <a:pPr algn="ctr">
              <a:lnSpc>
                <a:spcPct val="120000"/>
              </a:lnSpc>
            </a:pPr>
            <a:r>
              <a:rPr lang="en-US" sz="1438" b="1" dirty="0">
                <a:solidFill>
                  <a:srgbClr val="FFFFFF"/>
                </a:solidFill>
                <a:latin typeface="Liter" pitchFamily="34" charset="0"/>
                <a:ea typeface="Liter" pitchFamily="34" charset="-122"/>
                <a:cs typeface="Liter" pitchFamily="34" charset="-120"/>
              </a:rPr>
              <a:t>4</a:t>
            </a:r>
            <a:endParaRPr lang="en-US" sz="1600" dirty="0"/>
          </a:p>
        </p:txBody>
      </p:sp>
      <p:sp>
        <p:nvSpPr>
          <p:cNvPr id="37" name="Text 35"/>
          <p:cNvSpPr/>
          <p:nvPr/>
        </p:nvSpPr>
        <p:spPr>
          <a:xfrm>
            <a:off x="9765929" y="2093342"/>
            <a:ext cx="812800" cy="255712"/>
          </a:xfrm>
          <a:prstGeom prst="rect">
            <a:avLst/>
          </a:prstGeom>
          <a:noFill/>
          <a:ln/>
        </p:spPr>
        <p:txBody>
          <a:bodyPr wrap="square" lIns="0" tIns="0" rIns="0" bIns="0" rtlCol="0" anchor="ctr"/>
          <a:lstStyle/>
          <a:p>
            <a:pPr>
              <a:lnSpc>
                <a:spcPct val="130000"/>
              </a:lnSpc>
            </a:pPr>
            <a:r>
              <a:rPr lang="en-US" sz="1294" b="1" dirty="0">
                <a:solidFill>
                  <a:srgbClr val="3D352E"/>
                </a:solidFill>
                <a:latin typeface="Liter" pitchFamily="34" charset="0"/>
                <a:ea typeface="Liter" pitchFamily="34" charset="-122"/>
                <a:cs typeface="Liter" pitchFamily="34" charset="-120"/>
              </a:rPr>
              <a:t>Parafrase</a:t>
            </a:r>
            <a:endParaRPr lang="en-US" sz="1600" dirty="0"/>
          </a:p>
        </p:txBody>
      </p:sp>
      <p:sp>
        <p:nvSpPr>
          <p:cNvPr id="38" name="Text 36"/>
          <p:cNvSpPr/>
          <p:nvPr/>
        </p:nvSpPr>
        <p:spPr>
          <a:xfrm>
            <a:off x="9217974" y="2549971"/>
            <a:ext cx="2538858" cy="949789"/>
          </a:xfrm>
          <a:prstGeom prst="rect">
            <a:avLst/>
          </a:prstGeom>
          <a:noFill/>
          <a:ln/>
        </p:spPr>
        <p:txBody>
          <a:bodyPr wrap="square" lIns="0" tIns="0" rIns="0" bIns="0" rtlCol="0" anchor="ctr"/>
          <a:lstStyle/>
          <a:p>
            <a:pPr>
              <a:lnSpc>
                <a:spcPct val="140000"/>
              </a:lnSpc>
            </a:pPr>
            <a:r>
              <a:rPr lang="en-US" sz="1151" dirty="0">
                <a:solidFill>
                  <a:srgbClr val="3D352E">
                    <a:alpha val="70000"/>
                  </a:srgbClr>
                </a:solidFill>
                <a:latin typeface="Liter" pitchFamily="34" charset="0"/>
                <a:ea typeface="Liter" pitchFamily="34" charset="-122"/>
                <a:cs typeface="Liter" pitchFamily="34" charset="-120"/>
              </a:rPr>
              <a:t>Ulangi poin utama dengan kata-kata Anda sendiri untuk memastikan pemahaman yang benar.</a:t>
            </a:r>
            <a:endParaRPr lang="en-US" sz="1600" dirty="0"/>
          </a:p>
        </p:txBody>
      </p:sp>
      <p:sp>
        <p:nvSpPr>
          <p:cNvPr id="39" name="Shape 37"/>
          <p:cNvSpPr/>
          <p:nvPr/>
        </p:nvSpPr>
        <p:spPr>
          <a:xfrm>
            <a:off x="9217974" y="3609351"/>
            <a:ext cx="2465798" cy="328773"/>
          </a:xfrm>
          <a:custGeom>
            <a:avLst/>
            <a:gdLst/>
            <a:ahLst/>
            <a:cxnLst/>
            <a:rect l="l" t="t" r="r" b="b"/>
            <a:pathLst>
              <a:path w="2465798" h="328773">
                <a:moveTo>
                  <a:pt x="36530" y="0"/>
                </a:moveTo>
                <a:lnTo>
                  <a:pt x="2429268" y="0"/>
                </a:lnTo>
                <a:cubicBezTo>
                  <a:pt x="2449443" y="0"/>
                  <a:pt x="2465798" y="16355"/>
                  <a:pt x="2465798" y="36530"/>
                </a:cubicBezTo>
                <a:lnTo>
                  <a:pt x="2465798" y="292243"/>
                </a:lnTo>
                <a:cubicBezTo>
                  <a:pt x="2465798" y="312418"/>
                  <a:pt x="2449443" y="328773"/>
                  <a:pt x="2429268" y="328773"/>
                </a:cubicBezTo>
                <a:lnTo>
                  <a:pt x="36530" y="328773"/>
                </a:lnTo>
                <a:cubicBezTo>
                  <a:pt x="16355" y="328773"/>
                  <a:pt x="0" y="312418"/>
                  <a:pt x="0" y="292243"/>
                </a:cubicBezTo>
                <a:lnTo>
                  <a:pt x="0" y="36530"/>
                </a:lnTo>
                <a:cubicBezTo>
                  <a:pt x="0" y="16369"/>
                  <a:pt x="16369" y="0"/>
                  <a:pt x="36530" y="0"/>
                </a:cubicBezTo>
                <a:close/>
              </a:path>
            </a:pathLst>
          </a:custGeom>
          <a:solidFill>
            <a:srgbClr val="F8F6F2"/>
          </a:solidFill>
          <a:ln/>
        </p:spPr>
      </p:sp>
      <p:sp>
        <p:nvSpPr>
          <p:cNvPr id="40" name="Shape 38"/>
          <p:cNvSpPr/>
          <p:nvPr/>
        </p:nvSpPr>
        <p:spPr>
          <a:xfrm>
            <a:off x="9325282" y="3704632"/>
            <a:ext cx="95892" cy="127856"/>
          </a:xfrm>
          <a:custGeom>
            <a:avLst/>
            <a:gdLst/>
            <a:ahLst/>
            <a:cxnLst/>
            <a:rect l="l" t="t" r="r" b="b"/>
            <a:pathLst>
              <a:path w="95892" h="127856">
                <a:moveTo>
                  <a:pt x="73143" y="95892"/>
                </a:moveTo>
                <a:cubicBezTo>
                  <a:pt x="74966" y="90323"/>
                  <a:pt x="78612" y="85279"/>
                  <a:pt x="82732" y="80934"/>
                </a:cubicBezTo>
                <a:cubicBezTo>
                  <a:pt x="90898" y="72344"/>
                  <a:pt x="95892" y="60732"/>
                  <a:pt x="95892" y="47946"/>
                </a:cubicBezTo>
                <a:cubicBezTo>
                  <a:pt x="95892" y="21476"/>
                  <a:pt x="74416" y="0"/>
                  <a:pt x="47946" y="0"/>
                </a:cubicBezTo>
                <a:cubicBezTo>
                  <a:pt x="21476" y="0"/>
                  <a:pt x="0" y="21476"/>
                  <a:pt x="0" y="47946"/>
                </a:cubicBezTo>
                <a:cubicBezTo>
                  <a:pt x="0" y="60732"/>
                  <a:pt x="4994" y="72344"/>
                  <a:pt x="13160" y="80934"/>
                </a:cubicBezTo>
                <a:cubicBezTo>
                  <a:pt x="17281" y="85279"/>
                  <a:pt x="20951" y="90323"/>
                  <a:pt x="22749" y="95892"/>
                </a:cubicBezTo>
                <a:lnTo>
                  <a:pt x="73118" y="95892"/>
                </a:lnTo>
                <a:close/>
                <a:moveTo>
                  <a:pt x="71919" y="107879"/>
                </a:moveTo>
                <a:lnTo>
                  <a:pt x="23973" y="107879"/>
                </a:lnTo>
                <a:lnTo>
                  <a:pt x="23973" y="111874"/>
                </a:lnTo>
                <a:cubicBezTo>
                  <a:pt x="23973" y="122912"/>
                  <a:pt x="32913" y="131852"/>
                  <a:pt x="43951" y="131852"/>
                </a:cubicBezTo>
                <a:lnTo>
                  <a:pt x="51942" y="131852"/>
                </a:lnTo>
                <a:cubicBezTo>
                  <a:pt x="62979" y="131852"/>
                  <a:pt x="71919" y="122912"/>
                  <a:pt x="71919" y="111874"/>
                </a:cubicBezTo>
                <a:lnTo>
                  <a:pt x="71919" y="107879"/>
                </a:lnTo>
                <a:close/>
                <a:moveTo>
                  <a:pt x="45948" y="27969"/>
                </a:moveTo>
                <a:cubicBezTo>
                  <a:pt x="36009" y="27969"/>
                  <a:pt x="27969" y="36009"/>
                  <a:pt x="27969" y="45948"/>
                </a:cubicBezTo>
                <a:cubicBezTo>
                  <a:pt x="27969" y="49270"/>
                  <a:pt x="25297" y="51942"/>
                  <a:pt x="21975" y="51942"/>
                </a:cubicBezTo>
                <a:cubicBezTo>
                  <a:pt x="18654" y="51942"/>
                  <a:pt x="15982" y="49270"/>
                  <a:pt x="15982" y="45948"/>
                </a:cubicBezTo>
                <a:cubicBezTo>
                  <a:pt x="15982" y="29392"/>
                  <a:pt x="29392" y="15982"/>
                  <a:pt x="45948" y="15982"/>
                </a:cubicBezTo>
                <a:cubicBezTo>
                  <a:pt x="49270" y="15982"/>
                  <a:pt x="51942" y="18654"/>
                  <a:pt x="51942" y="21975"/>
                </a:cubicBezTo>
                <a:cubicBezTo>
                  <a:pt x="51942" y="25297"/>
                  <a:pt x="49270" y="27969"/>
                  <a:pt x="45948" y="27969"/>
                </a:cubicBezTo>
                <a:close/>
              </a:path>
            </a:pathLst>
          </a:custGeom>
          <a:solidFill>
            <a:srgbClr val="A95C48"/>
          </a:solidFill>
          <a:ln/>
        </p:spPr>
      </p:sp>
      <p:sp>
        <p:nvSpPr>
          <p:cNvPr id="41" name="Text 39"/>
          <p:cNvSpPr/>
          <p:nvPr/>
        </p:nvSpPr>
        <p:spPr>
          <a:xfrm>
            <a:off x="9434898" y="3609351"/>
            <a:ext cx="2312801" cy="328773"/>
          </a:xfrm>
          <a:prstGeom prst="rect">
            <a:avLst/>
          </a:prstGeom>
          <a:noFill/>
          <a:ln/>
        </p:spPr>
        <p:txBody>
          <a:bodyPr wrap="square" lIns="73061" tIns="73061" rIns="73061" bIns="73061" rtlCol="0" anchor="ctr"/>
          <a:lstStyle/>
          <a:p>
            <a:pPr>
              <a:lnSpc>
                <a:spcPct val="120000"/>
              </a:lnSpc>
            </a:pPr>
            <a:r>
              <a:rPr lang="en-US" sz="1007" dirty="0">
                <a:solidFill>
                  <a:srgbClr val="3D352E">
                    <a:alpha val="60000"/>
                  </a:srgbClr>
                </a:solidFill>
                <a:latin typeface="Liter" pitchFamily="34" charset="0"/>
                <a:ea typeface="Liter" pitchFamily="34" charset="-122"/>
                <a:cs typeface="Liter" pitchFamily="34" charset="-120"/>
              </a:rPr>
              <a:t>"Jadi, maksud Anda..."</a:t>
            </a:r>
            <a:endParaRPr lang="en-US" sz="1600" dirty="0"/>
          </a:p>
        </p:txBody>
      </p:sp>
      <p:sp>
        <p:nvSpPr>
          <p:cNvPr id="42" name="Shape 40"/>
          <p:cNvSpPr/>
          <p:nvPr/>
        </p:nvSpPr>
        <p:spPr>
          <a:xfrm>
            <a:off x="365303" y="4248479"/>
            <a:ext cx="2758040" cy="2246464"/>
          </a:xfrm>
          <a:custGeom>
            <a:avLst/>
            <a:gdLst/>
            <a:ahLst/>
            <a:cxnLst/>
            <a:rect l="l" t="t" r="r" b="b"/>
            <a:pathLst>
              <a:path w="2758040" h="2246464">
                <a:moveTo>
                  <a:pt x="36226" y="0"/>
                </a:moveTo>
                <a:lnTo>
                  <a:pt x="2721815" y="0"/>
                </a:lnTo>
                <a:cubicBezTo>
                  <a:pt x="2741822" y="0"/>
                  <a:pt x="2758040" y="16219"/>
                  <a:pt x="2758040" y="36226"/>
                </a:cubicBezTo>
                <a:lnTo>
                  <a:pt x="2758040" y="2173409"/>
                </a:lnTo>
                <a:cubicBezTo>
                  <a:pt x="2758040" y="2213756"/>
                  <a:pt x="2725333" y="2246464"/>
                  <a:pt x="2684985" y="2246464"/>
                </a:cubicBezTo>
                <a:lnTo>
                  <a:pt x="73055" y="2246464"/>
                </a:lnTo>
                <a:cubicBezTo>
                  <a:pt x="32735" y="2246464"/>
                  <a:pt x="0" y="2213729"/>
                  <a:pt x="0" y="2173409"/>
                </a:cubicBezTo>
                <a:lnTo>
                  <a:pt x="0" y="36226"/>
                </a:lnTo>
                <a:cubicBezTo>
                  <a:pt x="0" y="16232"/>
                  <a:pt x="16232" y="0"/>
                  <a:pt x="36226" y="0"/>
                </a:cubicBezTo>
                <a:close/>
              </a:path>
            </a:pathLst>
          </a:custGeom>
          <a:solidFill>
            <a:srgbClr val="FFFFFF"/>
          </a:solidFill>
          <a:ln/>
          <a:effectLst>
            <a:outerShdw blurRad="54796" dist="36530" dir="5400000" algn="bl" rotWithShape="0">
              <a:srgbClr val="000000">
                <a:alpha val="10196"/>
              </a:srgbClr>
            </a:outerShdw>
          </a:effectLst>
        </p:spPr>
      </p:sp>
      <p:sp>
        <p:nvSpPr>
          <p:cNvPr id="43" name="Shape 41"/>
          <p:cNvSpPr/>
          <p:nvPr/>
        </p:nvSpPr>
        <p:spPr>
          <a:xfrm>
            <a:off x="365303" y="4248479"/>
            <a:ext cx="2758040" cy="36226"/>
          </a:xfrm>
          <a:custGeom>
            <a:avLst/>
            <a:gdLst/>
            <a:ahLst/>
            <a:cxnLst/>
            <a:rect l="l" t="t" r="r" b="b"/>
            <a:pathLst>
              <a:path w="2758040" h="36226">
                <a:moveTo>
                  <a:pt x="36226" y="0"/>
                </a:moveTo>
                <a:lnTo>
                  <a:pt x="2721815" y="0"/>
                </a:lnTo>
                <a:cubicBezTo>
                  <a:pt x="2741822" y="0"/>
                  <a:pt x="2758040" y="16219"/>
                  <a:pt x="2758040" y="36226"/>
                </a:cubicBezTo>
                <a:lnTo>
                  <a:pt x="2758040" y="36226"/>
                </a:lnTo>
                <a:lnTo>
                  <a:pt x="0" y="36226"/>
                </a:lnTo>
                <a:lnTo>
                  <a:pt x="0" y="36226"/>
                </a:lnTo>
                <a:cubicBezTo>
                  <a:pt x="0" y="16232"/>
                  <a:pt x="16232" y="0"/>
                  <a:pt x="36226" y="0"/>
                </a:cubicBezTo>
                <a:close/>
              </a:path>
            </a:pathLst>
          </a:custGeom>
          <a:solidFill>
            <a:srgbClr val="5E6D55"/>
          </a:solidFill>
          <a:ln/>
        </p:spPr>
      </p:sp>
      <p:sp>
        <p:nvSpPr>
          <p:cNvPr id="44" name="Shape 42"/>
          <p:cNvSpPr/>
          <p:nvPr/>
        </p:nvSpPr>
        <p:spPr>
          <a:xfrm>
            <a:off x="511425" y="4412710"/>
            <a:ext cx="438364" cy="438364"/>
          </a:xfrm>
          <a:custGeom>
            <a:avLst/>
            <a:gdLst/>
            <a:ahLst/>
            <a:cxnLst/>
            <a:rect l="l" t="t" r="r" b="b"/>
            <a:pathLst>
              <a:path w="438364" h="438364">
                <a:moveTo>
                  <a:pt x="219182" y="0"/>
                </a:moveTo>
                <a:lnTo>
                  <a:pt x="219182" y="0"/>
                </a:lnTo>
                <a:cubicBezTo>
                  <a:pt x="340152" y="0"/>
                  <a:pt x="438364" y="98212"/>
                  <a:pt x="438364" y="219182"/>
                </a:cubicBezTo>
                <a:lnTo>
                  <a:pt x="438364" y="219182"/>
                </a:lnTo>
                <a:cubicBezTo>
                  <a:pt x="438364" y="340152"/>
                  <a:pt x="340152" y="438364"/>
                  <a:pt x="219182" y="438364"/>
                </a:cubicBezTo>
                <a:lnTo>
                  <a:pt x="219182" y="438364"/>
                </a:lnTo>
                <a:cubicBezTo>
                  <a:pt x="98212" y="438364"/>
                  <a:pt x="0" y="340152"/>
                  <a:pt x="0" y="219182"/>
                </a:cubicBezTo>
                <a:lnTo>
                  <a:pt x="0" y="219182"/>
                </a:lnTo>
                <a:cubicBezTo>
                  <a:pt x="0" y="98212"/>
                  <a:pt x="98212" y="0"/>
                  <a:pt x="219182" y="0"/>
                </a:cubicBezTo>
                <a:close/>
              </a:path>
            </a:pathLst>
          </a:custGeom>
          <a:solidFill>
            <a:srgbClr val="5E6D55"/>
          </a:solidFill>
          <a:ln/>
        </p:spPr>
      </p:sp>
      <p:sp>
        <p:nvSpPr>
          <p:cNvPr id="45" name="Text 43"/>
          <p:cNvSpPr/>
          <p:nvPr/>
        </p:nvSpPr>
        <p:spPr>
          <a:xfrm>
            <a:off x="465762" y="4412710"/>
            <a:ext cx="529690" cy="438364"/>
          </a:xfrm>
          <a:prstGeom prst="rect">
            <a:avLst/>
          </a:prstGeom>
          <a:noFill/>
          <a:ln/>
        </p:spPr>
        <p:txBody>
          <a:bodyPr wrap="square" lIns="0" tIns="0" rIns="0" bIns="0" rtlCol="0" anchor="ctr"/>
          <a:lstStyle/>
          <a:p>
            <a:pPr algn="ctr">
              <a:lnSpc>
                <a:spcPct val="120000"/>
              </a:lnSpc>
            </a:pPr>
            <a:r>
              <a:rPr lang="en-US" sz="1438" b="1" dirty="0">
                <a:solidFill>
                  <a:srgbClr val="FFFFFF"/>
                </a:solidFill>
                <a:latin typeface="Liter" pitchFamily="34" charset="0"/>
                <a:ea typeface="Liter" pitchFamily="34" charset="-122"/>
                <a:cs typeface="Liter" pitchFamily="34" charset="-120"/>
              </a:rPr>
              <a:t>5</a:t>
            </a:r>
            <a:endParaRPr lang="en-US" sz="1600" dirty="0"/>
          </a:p>
        </p:txBody>
      </p:sp>
      <p:sp>
        <p:nvSpPr>
          <p:cNvPr id="46" name="Text 44"/>
          <p:cNvSpPr/>
          <p:nvPr/>
        </p:nvSpPr>
        <p:spPr>
          <a:xfrm>
            <a:off x="1059380" y="4504036"/>
            <a:ext cx="1716926" cy="255712"/>
          </a:xfrm>
          <a:prstGeom prst="rect">
            <a:avLst/>
          </a:prstGeom>
          <a:noFill/>
          <a:ln/>
        </p:spPr>
        <p:txBody>
          <a:bodyPr wrap="square" lIns="0" tIns="0" rIns="0" bIns="0" rtlCol="0" anchor="ctr"/>
          <a:lstStyle/>
          <a:p>
            <a:pPr>
              <a:lnSpc>
                <a:spcPct val="130000"/>
              </a:lnSpc>
            </a:pPr>
            <a:r>
              <a:rPr lang="en-US" sz="1294" b="1" dirty="0">
                <a:solidFill>
                  <a:srgbClr val="3D352E"/>
                </a:solidFill>
                <a:latin typeface="Liter" pitchFamily="34" charset="0"/>
                <a:ea typeface="Liter" pitchFamily="34" charset="-122"/>
                <a:cs typeface="Liter" pitchFamily="34" charset="-120"/>
              </a:rPr>
              <a:t>Pertanyaan Klarifikasi</a:t>
            </a:r>
            <a:endParaRPr lang="en-US" sz="1600" dirty="0"/>
          </a:p>
        </p:txBody>
      </p:sp>
      <p:sp>
        <p:nvSpPr>
          <p:cNvPr id="47" name="Text 45"/>
          <p:cNvSpPr/>
          <p:nvPr/>
        </p:nvSpPr>
        <p:spPr>
          <a:xfrm>
            <a:off x="511425" y="4960665"/>
            <a:ext cx="2538858" cy="949789"/>
          </a:xfrm>
          <a:prstGeom prst="rect">
            <a:avLst/>
          </a:prstGeom>
          <a:noFill/>
          <a:ln/>
        </p:spPr>
        <p:txBody>
          <a:bodyPr wrap="square" lIns="0" tIns="0" rIns="0" bIns="0" rtlCol="0" anchor="ctr"/>
          <a:lstStyle/>
          <a:p>
            <a:pPr>
              <a:lnSpc>
                <a:spcPct val="140000"/>
              </a:lnSpc>
            </a:pPr>
            <a:r>
              <a:rPr lang="en-US" sz="1151" dirty="0">
                <a:solidFill>
                  <a:srgbClr val="3D352E">
                    <a:alpha val="70000"/>
                  </a:srgbClr>
                </a:solidFill>
                <a:latin typeface="Liter" pitchFamily="34" charset="0"/>
                <a:ea typeface="Liter" pitchFamily="34" charset="-122"/>
                <a:cs typeface="Liter" pitchFamily="34" charset="-120"/>
              </a:rPr>
              <a:t>Ajukan pertanyaan terbuka untuk mendapatkan pemahaman lebih baik dan mendorong pembicara menguraikan pikirannya.</a:t>
            </a:r>
            <a:endParaRPr lang="en-US" sz="1600" dirty="0"/>
          </a:p>
        </p:txBody>
      </p:sp>
      <p:sp>
        <p:nvSpPr>
          <p:cNvPr id="48" name="Shape 46"/>
          <p:cNvSpPr/>
          <p:nvPr/>
        </p:nvSpPr>
        <p:spPr>
          <a:xfrm>
            <a:off x="511425" y="6020045"/>
            <a:ext cx="2465798" cy="328773"/>
          </a:xfrm>
          <a:custGeom>
            <a:avLst/>
            <a:gdLst/>
            <a:ahLst/>
            <a:cxnLst/>
            <a:rect l="l" t="t" r="r" b="b"/>
            <a:pathLst>
              <a:path w="2465798" h="328773">
                <a:moveTo>
                  <a:pt x="36530" y="0"/>
                </a:moveTo>
                <a:lnTo>
                  <a:pt x="2429268" y="0"/>
                </a:lnTo>
                <a:cubicBezTo>
                  <a:pt x="2449443" y="0"/>
                  <a:pt x="2465798" y="16355"/>
                  <a:pt x="2465798" y="36530"/>
                </a:cubicBezTo>
                <a:lnTo>
                  <a:pt x="2465798" y="292243"/>
                </a:lnTo>
                <a:cubicBezTo>
                  <a:pt x="2465798" y="312418"/>
                  <a:pt x="2449443" y="328773"/>
                  <a:pt x="2429268" y="328773"/>
                </a:cubicBezTo>
                <a:lnTo>
                  <a:pt x="36530" y="328773"/>
                </a:lnTo>
                <a:cubicBezTo>
                  <a:pt x="16355" y="328773"/>
                  <a:pt x="0" y="312418"/>
                  <a:pt x="0" y="292243"/>
                </a:cubicBezTo>
                <a:lnTo>
                  <a:pt x="0" y="36530"/>
                </a:lnTo>
                <a:cubicBezTo>
                  <a:pt x="0" y="16369"/>
                  <a:pt x="16369" y="0"/>
                  <a:pt x="36530" y="0"/>
                </a:cubicBezTo>
                <a:close/>
              </a:path>
            </a:pathLst>
          </a:custGeom>
          <a:solidFill>
            <a:srgbClr val="F8F6F2"/>
          </a:solidFill>
          <a:ln/>
        </p:spPr>
      </p:sp>
      <p:sp>
        <p:nvSpPr>
          <p:cNvPr id="49" name="Shape 47"/>
          <p:cNvSpPr/>
          <p:nvPr/>
        </p:nvSpPr>
        <p:spPr>
          <a:xfrm>
            <a:off x="618733" y="6115331"/>
            <a:ext cx="95892" cy="127856"/>
          </a:xfrm>
          <a:custGeom>
            <a:avLst/>
            <a:gdLst/>
            <a:ahLst/>
            <a:cxnLst/>
            <a:rect l="l" t="t" r="r" b="b"/>
            <a:pathLst>
              <a:path w="95892" h="127856">
                <a:moveTo>
                  <a:pt x="73143" y="95892"/>
                </a:moveTo>
                <a:cubicBezTo>
                  <a:pt x="74966" y="90323"/>
                  <a:pt x="78612" y="85279"/>
                  <a:pt x="82732" y="80934"/>
                </a:cubicBezTo>
                <a:cubicBezTo>
                  <a:pt x="90898" y="72344"/>
                  <a:pt x="95892" y="60732"/>
                  <a:pt x="95892" y="47946"/>
                </a:cubicBezTo>
                <a:cubicBezTo>
                  <a:pt x="95892" y="21476"/>
                  <a:pt x="74416" y="0"/>
                  <a:pt x="47946" y="0"/>
                </a:cubicBezTo>
                <a:cubicBezTo>
                  <a:pt x="21476" y="0"/>
                  <a:pt x="0" y="21476"/>
                  <a:pt x="0" y="47946"/>
                </a:cubicBezTo>
                <a:cubicBezTo>
                  <a:pt x="0" y="60732"/>
                  <a:pt x="4994" y="72344"/>
                  <a:pt x="13160" y="80934"/>
                </a:cubicBezTo>
                <a:cubicBezTo>
                  <a:pt x="17281" y="85279"/>
                  <a:pt x="20951" y="90323"/>
                  <a:pt x="22749" y="95892"/>
                </a:cubicBezTo>
                <a:lnTo>
                  <a:pt x="73118" y="95892"/>
                </a:lnTo>
                <a:close/>
                <a:moveTo>
                  <a:pt x="71919" y="107879"/>
                </a:moveTo>
                <a:lnTo>
                  <a:pt x="23973" y="107879"/>
                </a:lnTo>
                <a:lnTo>
                  <a:pt x="23973" y="111874"/>
                </a:lnTo>
                <a:cubicBezTo>
                  <a:pt x="23973" y="122912"/>
                  <a:pt x="32913" y="131852"/>
                  <a:pt x="43951" y="131852"/>
                </a:cubicBezTo>
                <a:lnTo>
                  <a:pt x="51942" y="131852"/>
                </a:lnTo>
                <a:cubicBezTo>
                  <a:pt x="62979" y="131852"/>
                  <a:pt x="71919" y="122912"/>
                  <a:pt x="71919" y="111874"/>
                </a:cubicBezTo>
                <a:lnTo>
                  <a:pt x="71919" y="107879"/>
                </a:lnTo>
                <a:close/>
                <a:moveTo>
                  <a:pt x="45948" y="27969"/>
                </a:moveTo>
                <a:cubicBezTo>
                  <a:pt x="36009" y="27969"/>
                  <a:pt x="27969" y="36009"/>
                  <a:pt x="27969" y="45948"/>
                </a:cubicBezTo>
                <a:cubicBezTo>
                  <a:pt x="27969" y="49270"/>
                  <a:pt x="25297" y="51942"/>
                  <a:pt x="21975" y="51942"/>
                </a:cubicBezTo>
                <a:cubicBezTo>
                  <a:pt x="18654" y="51942"/>
                  <a:pt x="15982" y="49270"/>
                  <a:pt x="15982" y="45948"/>
                </a:cubicBezTo>
                <a:cubicBezTo>
                  <a:pt x="15982" y="29392"/>
                  <a:pt x="29392" y="15982"/>
                  <a:pt x="45948" y="15982"/>
                </a:cubicBezTo>
                <a:cubicBezTo>
                  <a:pt x="49270" y="15982"/>
                  <a:pt x="51942" y="18654"/>
                  <a:pt x="51942" y="21975"/>
                </a:cubicBezTo>
                <a:cubicBezTo>
                  <a:pt x="51942" y="25297"/>
                  <a:pt x="49270" y="27969"/>
                  <a:pt x="45948" y="27969"/>
                </a:cubicBezTo>
                <a:close/>
              </a:path>
            </a:pathLst>
          </a:custGeom>
          <a:solidFill>
            <a:srgbClr val="5E6D55"/>
          </a:solidFill>
          <a:ln/>
        </p:spPr>
      </p:sp>
      <p:sp>
        <p:nvSpPr>
          <p:cNvPr id="50" name="Text 48"/>
          <p:cNvSpPr/>
          <p:nvPr/>
        </p:nvSpPr>
        <p:spPr>
          <a:xfrm>
            <a:off x="728349" y="6020045"/>
            <a:ext cx="2312801" cy="328773"/>
          </a:xfrm>
          <a:prstGeom prst="rect">
            <a:avLst/>
          </a:prstGeom>
          <a:noFill/>
          <a:ln/>
        </p:spPr>
        <p:txBody>
          <a:bodyPr wrap="square" lIns="73061" tIns="73061" rIns="73061" bIns="73061" rtlCol="0" anchor="ctr"/>
          <a:lstStyle/>
          <a:p>
            <a:pPr>
              <a:lnSpc>
                <a:spcPct val="120000"/>
              </a:lnSpc>
            </a:pPr>
            <a:r>
              <a:rPr lang="en-US" sz="1007" dirty="0">
                <a:solidFill>
                  <a:srgbClr val="3D352E">
                    <a:alpha val="60000"/>
                  </a:srgbClr>
                </a:solidFill>
                <a:latin typeface="Liter" pitchFamily="34" charset="0"/>
                <a:ea typeface="Liter" pitchFamily="34" charset="-122"/>
                <a:cs typeface="Liter" pitchFamily="34" charset="-120"/>
              </a:rPr>
              <a:t>"Bisakah Anda ceritakan lebih lanjut?"</a:t>
            </a:r>
            <a:endParaRPr lang="en-US" sz="1600" dirty="0"/>
          </a:p>
        </p:txBody>
      </p:sp>
      <p:sp>
        <p:nvSpPr>
          <p:cNvPr id="51" name="Shape 49"/>
          <p:cNvSpPr/>
          <p:nvPr/>
        </p:nvSpPr>
        <p:spPr>
          <a:xfrm>
            <a:off x="3267486" y="4248479"/>
            <a:ext cx="2758040" cy="2246464"/>
          </a:xfrm>
          <a:custGeom>
            <a:avLst/>
            <a:gdLst/>
            <a:ahLst/>
            <a:cxnLst/>
            <a:rect l="l" t="t" r="r" b="b"/>
            <a:pathLst>
              <a:path w="2758040" h="2246464">
                <a:moveTo>
                  <a:pt x="36226" y="0"/>
                </a:moveTo>
                <a:lnTo>
                  <a:pt x="2721815" y="0"/>
                </a:lnTo>
                <a:cubicBezTo>
                  <a:pt x="2741822" y="0"/>
                  <a:pt x="2758040" y="16219"/>
                  <a:pt x="2758040" y="36226"/>
                </a:cubicBezTo>
                <a:lnTo>
                  <a:pt x="2758040" y="2173409"/>
                </a:lnTo>
                <a:cubicBezTo>
                  <a:pt x="2758040" y="2213756"/>
                  <a:pt x="2725333" y="2246464"/>
                  <a:pt x="2684985" y="2246464"/>
                </a:cubicBezTo>
                <a:lnTo>
                  <a:pt x="73055" y="2246464"/>
                </a:lnTo>
                <a:cubicBezTo>
                  <a:pt x="32735" y="2246464"/>
                  <a:pt x="0" y="2213729"/>
                  <a:pt x="0" y="2173409"/>
                </a:cubicBezTo>
                <a:lnTo>
                  <a:pt x="0" y="36226"/>
                </a:lnTo>
                <a:cubicBezTo>
                  <a:pt x="0" y="16232"/>
                  <a:pt x="16232" y="0"/>
                  <a:pt x="36226" y="0"/>
                </a:cubicBezTo>
                <a:close/>
              </a:path>
            </a:pathLst>
          </a:custGeom>
          <a:solidFill>
            <a:srgbClr val="FFFFFF"/>
          </a:solidFill>
          <a:ln/>
          <a:effectLst>
            <a:outerShdw blurRad="54796" dist="36530" dir="5400000" algn="bl" rotWithShape="0">
              <a:srgbClr val="000000">
                <a:alpha val="10196"/>
              </a:srgbClr>
            </a:outerShdw>
          </a:effectLst>
        </p:spPr>
      </p:sp>
      <p:sp>
        <p:nvSpPr>
          <p:cNvPr id="52" name="Shape 50"/>
          <p:cNvSpPr/>
          <p:nvPr/>
        </p:nvSpPr>
        <p:spPr>
          <a:xfrm>
            <a:off x="3267486" y="4248479"/>
            <a:ext cx="2758040" cy="36226"/>
          </a:xfrm>
          <a:custGeom>
            <a:avLst/>
            <a:gdLst/>
            <a:ahLst/>
            <a:cxnLst/>
            <a:rect l="l" t="t" r="r" b="b"/>
            <a:pathLst>
              <a:path w="2758040" h="36226">
                <a:moveTo>
                  <a:pt x="36226" y="0"/>
                </a:moveTo>
                <a:lnTo>
                  <a:pt x="2721815" y="0"/>
                </a:lnTo>
                <a:cubicBezTo>
                  <a:pt x="2741822" y="0"/>
                  <a:pt x="2758040" y="16219"/>
                  <a:pt x="2758040" y="36226"/>
                </a:cubicBezTo>
                <a:lnTo>
                  <a:pt x="2758040" y="36226"/>
                </a:lnTo>
                <a:lnTo>
                  <a:pt x="0" y="36226"/>
                </a:lnTo>
                <a:lnTo>
                  <a:pt x="0" y="36226"/>
                </a:lnTo>
                <a:cubicBezTo>
                  <a:pt x="0" y="16232"/>
                  <a:pt x="16232" y="0"/>
                  <a:pt x="36226" y="0"/>
                </a:cubicBezTo>
                <a:close/>
              </a:path>
            </a:pathLst>
          </a:custGeom>
          <a:solidFill>
            <a:srgbClr val="D1B399"/>
          </a:solidFill>
          <a:ln/>
        </p:spPr>
      </p:sp>
      <p:sp>
        <p:nvSpPr>
          <p:cNvPr id="53" name="Shape 51"/>
          <p:cNvSpPr/>
          <p:nvPr/>
        </p:nvSpPr>
        <p:spPr>
          <a:xfrm>
            <a:off x="3413608" y="4412710"/>
            <a:ext cx="438364" cy="438364"/>
          </a:xfrm>
          <a:custGeom>
            <a:avLst/>
            <a:gdLst/>
            <a:ahLst/>
            <a:cxnLst/>
            <a:rect l="l" t="t" r="r" b="b"/>
            <a:pathLst>
              <a:path w="438364" h="438364">
                <a:moveTo>
                  <a:pt x="219182" y="0"/>
                </a:moveTo>
                <a:lnTo>
                  <a:pt x="219182" y="0"/>
                </a:lnTo>
                <a:cubicBezTo>
                  <a:pt x="340152" y="0"/>
                  <a:pt x="438364" y="98212"/>
                  <a:pt x="438364" y="219182"/>
                </a:cubicBezTo>
                <a:lnTo>
                  <a:pt x="438364" y="219182"/>
                </a:lnTo>
                <a:cubicBezTo>
                  <a:pt x="438364" y="340152"/>
                  <a:pt x="340152" y="438364"/>
                  <a:pt x="219182" y="438364"/>
                </a:cubicBezTo>
                <a:lnTo>
                  <a:pt x="219182" y="438364"/>
                </a:lnTo>
                <a:cubicBezTo>
                  <a:pt x="98212" y="438364"/>
                  <a:pt x="0" y="340152"/>
                  <a:pt x="0" y="219182"/>
                </a:cubicBezTo>
                <a:lnTo>
                  <a:pt x="0" y="219182"/>
                </a:lnTo>
                <a:cubicBezTo>
                  <a:pt x="0" y="98212"/>
                  <a:pt x="98212" y="0"/>
                  <a:pt x="219182" y="0"/>
                </a:cubicBezTo>
                <a:close/>
              </a:path>
            </a:pathLst>
          </a:custGeom>
          <a:solidFill>
            <a:srgbClr val="D1B399"/>
          </a:solidFill>
          <a:ln/>
        </p:spPr>
      </p:sp>
      <p:sp>
        <p:nvSpPr>
          <p:cNvPr id="54" name="Text 52"/>
          <p:cNvSpPr/>
          <p:nvPr/>
        </p:nvSpPr>
        <p:spPr>
          <a:xfrm>
            <a:off x="3367945" y="4412710"/>
            <a:ext cx="529690" cy="438364"/>
          </a:xfrm>
          <a:prstGeom prst="rect">
            <a:avLst/>
          </a:prstGeom>
          <a:noFill/>
          <a:ln/>
        </p:spPr>
        <p:txBody>
          <a:bodyPr wrap="square" lIns="0" tIns="0" rIns="0" bIns="0" rtlCol="0" anchor="ctr"/>
          <a:lstStyle/>
          <a:p>
            <a:pPr algn="ctr">
              <a:lnSpc>
                <a:spcPct val="120000"/>
              </a:lnSpc>
            </a:pPr>
            <a:r>
              <a:rPr lang="en-US" sz="1438" b="1" dirty="0">
                <a:solidFill>
                  <a:srgbClr val="FFFFFF"/>
                </a:solidFill>
                <a:latin typeface="Liter" pitchFamily="34" charset="0"/>
                <a:ea typeface="Liter" pitchFamily="34" charset="-122"/>
                <a:cs typeface="Liter" pitchFamily="34" charset="-120"/>
              </a:rPr>
              <a:t>6</a:t>
            </a:r>
            <a:endParaRPr lang="en-US" sz="1600" dirty="0"/>
          </a:p>
        </p:txBody>
      </p:sp>
      <p:sp>
        <p:nvSpPr>
          <p:cNvPr id="55" name="Text 53"/>
          <p:cNvSpPr/>
          <p:nvPr/>
        </p:nvSpPr>
        <p:spPr>
          <a:xfrm>
            <a:off x="3961563" y="4504036"/>
            <a:ext cx="1187236" cy="255712"/>
          </a:xfrm>
          <a:prstGeom prst="rect">
            <a:avLst/>
          </a:prstGeom>
          <a:noFill/>
          <a:ln/>
        </p:spPr>
        <p:txBody>
          <a:bodyPr wrap="square" lIns="0" tIns="0" rIns="0" bIns="0" rtlCol="0" anchor="ctr"/>
          <a:lstStyle/>
          <a:p>
            <a:pPr>
              <a:lnSpc>
                <a:spcPct val="130000"/>
              </a:lnSpc>
            </a:pPr>
            <a:r>
              <a:rPr lang="en-US" sz="1294" b="1" dirty="0">
                <a:solidFill>
                  <a:srgbClr val="3D352E"/>
                </a:solidFill>
                <a:latin typeface="Liter" pitchFamily="34" charset="0"/>
                <a:ea typeface="Liter" pitchFamily="34" charset="-122"/>
                <a:cs typeface="Liter" pitchFamily="34" charset="-120"/>
              </a:rPr>
              <a:t>Validasi Emosi</a:t>
            </a:r>
            <a:endParaRPr lang="en-US" sz="1600" dirty="0"/>
          </a:p>
        </p:txBody>
      </p:sp>
      <p:sp>
        <p:nvSpPr>
          <p:cNvPr id="56" name="Text 54"/>
          <p:cNvSpPr/>
          <p:nvPr/>
        </p:nvSpPr>
        <p:spPr>
          <a:xfrm>
            <a:off x="3413608" y="4960665"/>
            <a:ext cx="2538858" cy="949789"/>
          </a:xfrm>
          <a:prstGeom prst="rect">
            <a:avLst/>
          </a:prstGeom>
          <a:noFill/>
          <a:ln/>
        </p:spPr>
        <p:txBody>
          <a:bodyPr wrap="square" lIns="0" tIns="0" rIns="0" bIns="0" rtlCol="0" anchor="ctr"/>
          <a:lstStyle/>
          <a:p>
            <a:pPr>
              <a:lnSpc>
                <a:spcPct val="140000"/>
              </a:lnSpc>
            </a:pPr>
            <a:r>
              <a:rPr lang="en-US" sz="1151" dirty="0">
                <a:solidFill>
                  <a:srgbClr val="3D352E">
                    <a:alpha val="70000"/>
                  </a:srgbClr>
                </a:solidFill>
                <a:latin typeface="Liter" pitchFamily="34" charset="0"/>
                <a:ea typeface="Liter" pitchFamily="34" charset="-122"/>
                <a:cs typeface="Liter" pitchFamily="34" charset="-120"/>
              </a:rPr>
              <a:t>Tunjukkan empati dan pengertian terhadap perasaan pembicara, meskipun Anda tidak setuju dengan sudut pandangnya.</a:t>
            </a:r>
            <a:endParaRPr lang="en-US" sz="1600" dirty="0"/>
          </a:p>
        </p:txBody>
      </p:sp>
      <p:sp>
        <p:nvSpPr>
          <p:cNvPr id="57" name="Shape 55"/>
          <p:cNvSpPr/>
          <p:nvPr/>
        </p:nvSpPr>
        <p:spPr>
          <a:xfrm>
            <a:off x="3413608" y="6020045"/>
            <a:ext cx="2465798" cy="328773"/>
          </a:xfrm>
          <a:custGeom>
            <a:avLst/>
            <a:gdLst/>
            <a:ahLst/>
            <a:cxnLst/>
            <a:rect l="l" t="t" r="r" b="b"/>
            <a:pathLst>
              <a:path w="2465798" h="328773">
                <a:moveTo>
                  <a:pt x="36530" y="0"/>
                </a:moveTo>
                <a:lnTo>
                  <a:pt x="2429268" y="0"/>
                </a:lnTo>
                <a:cubicBezTo>
                  <a:pt x="2449443" y="0"/>
                  <a:pt x="2465798" y="16355"/>
                  <a:pt x="2465798" y="36530"/>
                </a:cubicBezTo>
                <a:lnTo>
                  <a:pt x="2465798" y="292243"/>
                </a:lnTo>
                <a:cubicBezTo>
                  <a:pt x="2465798" y="312418"/>
                  <a:pt x="2449443" y="328773"/>
                  <a:pt x="2429268" y="328773"/>
                </a:cubicBezTo>
                <a:lnTo>
                  <a:pt x="36530" y="328773"/>
                </a:lnTo>
                <a:cubicBezTo>
                  <a:pt x="16355" y="328773"/>
                  <a:pt x="0" y="312418"/>
                  <a:pt x="0" y="292243"/>
                </a:cubicBezTo>
                <a:lnTo>
                  <a:pt x="0" y="36530"/>
                </a:lnTo>
                <a:cubicBezTo>
                  <a:pt x="0" y="16369"/>
                  <a:pt x="16369" y="0"/>
                  <a:pt x="36530" y="0"/>
                </a:cubicBezTo>
                <a:close/>
              </a:path>
            </a:pathLst>
          </a:custGeom>
          <a:solidFill>
            <a:srgbClr val="F8F6F2"/>
          </a:solidFill>
          <a:ln/>
        </p:spPr>
      </p:sp>
      <p:sp>
        <p:nvSpPr>
          <p:cNvPr id="58" name="Shape 56"/>
          <p:cNvSpPr/>
          <p:nvPr/>
        </p:nvSpPr>
        <p:spPr>
          <a:xfrm>
            <a:off x="3520916" y="6115331"/>
            <a:ext cx="95892" cy="127856"/>
          </a:xfrm>
          <a:custGeom>
            <a:avLst/>
            <a:gdLst/>
            <a:ahLst/>
            <a:cxnLst/>
            <a:rect l="l" t="t" r="r" b="b"/>
            <a:pathLst>
              <a:path w="95892" h="127856">
                <a:moveTo>
                  <a:pt x="73143" y="95892"/>
                </a:moveTo>
                <a:cubicBezTo>
                  <a:pt x="74966" y="90323"/>
                  <a:pt x="78612" y="85279"/>
                  <a:pt x="82732" y="80934"/>
                </a:cubicBezTo>
                <a:cubicBezTo>
                  <a:pt x="90898" y="72344"/>
                  <a:pt x="95892" y="60732"/>
                  <a:pt x="95892" y="47946"/>
                </a:cubicBezTo>
                <a:cubicBezTo>
                  <a:pt x="95892" y="21476"/>
                  <a:pt x="74416" y="0"/>
                  <a:pt x="47946" y="0"/>
                </a:cubicBezTo>
                <a:cubicBezTo>
                  <a:pt x="21476" y="0"/>
                  <a:pt x="0" y="21476"/>
                  <a:pt x="0" y="47946"/>
                </a:cubicBezTo>
                <a:cubicBezTo>
                  <a:pt x="0" y="60732"/>
                  <a:pt x="4994" y="72344"/>
                  <a:pt x="13160" y="80934"/>
                </a:cubicBezTo>
                <a:cubicBezTo>
                  <a:pt x="17281" y="85279"/>
                  <a:pt x="20951" y="90323"/>
                  <a:pt x="22749" y="95892"/>
                </a:cubicBezTo>
                <a:lnTo>
                  <a:pt x="73118" y="95892"/>
                </a:lnTo>
                <a:close/>
                <a:moveTo>
                  <a:pt x="71919" y="107879"/>
                </a:moveTo>
                <a:lnTo>
                  <a:pt x="23973" y="107879"/>
                </a:lnTo>
                <a:lnTo>
                  <a:pt x="23973" y="111874"/>
                </a:lnTo>
                <a:cubicBezTo>
                  <a:pt x="23973" y="122912"/>
                  <a:pt x="32913" y="131852"/>
                  <a:pt x="43951" y="131852"/>
                </a:cubicBezTo>
                <a:lnTo>
                  <a:pt x="51942" y="131852"/>
                </a:lnTo>
                <a:cubicBezTo>
                  <a:pt x="62979" y="131852"/>
                  <a:pt x="71919" y="122912"/>
                  <a:pt x="71919" y="111874"/>
                </a:cubicBezTo>
                <a:lnTo>
                  <a:pt x="71919" y="107879"/>
                </a:lnTo>
                <a:close/>
                <a:moveTo>
                  <a:pt x="45948" y="27969"/>
                </a:moveTo>
                <a:cubicBezTo>
                  <a:pt x="36009" y="27969"/>
                  <a:pt x="27969" y="36009"/>
                  <a:pt x="27969" y="45948"/>
                </a:cubicBezTo>
                <a:cubicBezTo>
                  <a:pt x="27969" y="49270"/>
                  <a:pt x="25297" y="51942"/>
                  <a:pt x="21975" y="51942"/>
                </a:cubicBezTo>
                <a:cubicBezTo>
                  <a:pt x="18654" y="51942"/>
                  <a:pt x="15982" y="49270"/>
                  <a:pt x="15982" y="45948"/>
                </a:cubicBezTo>
                <a:cubicBezTo>
                  <a:pt x="15982" y="29392"/>
                  <a:pt x="29392" y="15982"/>
                  <a:pt x="45948" y="15982"/>
                </a:cubicBezTo>
                <a:cubicBezTo>
                  <a:pt x="49270" y="15982"/>
                  <a:pt x="51942" y="18654"/>
                  <a:pt x="51942" y="21975"/>
                </a:cubicBezTo>
                <a:cubicBezTo>
                  <a:pt x="51942" y="25297"/>
                  <a:pt x="49270" y="27969"/>
                  <a:pt x="45948" y="27969"/>
                </a:cubicBezTo>
                <a:close/>
              </a:path>
            </a:pathLst>
          </a:custGeom>
          <a:solidFill>
            <a:srgbClr val="D1B399"/>
          </a:solidFill>
          <a:ln/>
        </p:spPr>
      </p:sp>
      <p:sp>
        <p:nvSpPr>
          <p:cNvPr id="59" name="Text 57"/>
          <p:cNvSpPr/>
          <p:nvPr/>
        </p:nvSpPr>
        <p:spPr>
          <a:xfrm>
            <a:off x="3630532" y="6020045"/>
            <a:ext cx="2312801" cy="328773"/>
          </a:xfrm>
          <a:prstGeom prst="rect">
            <a:avLst/>
          </a:prstGeom>
          <a:noFill/>
          <a:ln/>
        </p:spPr>
        <p:txBody>
          <a:bodyPr wrap="square" lIns="73061" tIns="73061" rIns="73061" bIns="73061" rtlCol="0" anchor="ctr"/>
          <a:lstStyle/>
          <a:p>
            <a:pPr>
              <a:lnSpc>
                <a:spcPct val="120000"/>
              </a:lnSpc>
            </a:pPr>
            <a:r>
              <a:rPr lang="en-US" sz="1007" dirty="0">
                <a:solidFill>
                  <a:srgbClr val="3D352E">
                    <a:alpha val="60000"/>
                  </a:srgbClr>
                </a:solidFill>
                <a:latin typeface="Liter" pitchFamily="34" charset="0"/>
                <a:ea typeface="Liter" pitchFamily="34" charset="-122"/>
                <a:cs typeface="Liter" pitchFamily="34" charset="-120"/>
              </a:rPr>
              <a:t>"Saya mengerti perasaan Anda"</a:t>
            </a:r>
            <a:endParaRPr lang="en-US" sz="1600" dirty="0"/>
          </a:p>
        </p:txBody>
      </p:sp>
      <p:sp>
        <p:nvSpPr>
          <p:cNvPr id="60" name="Shape 58"/>
          <p:cNvSpPr/>
          <p:nvPr/>
        </p:nvSpPr>
        <p:spPr>
          <a:xfrm>
            <a:off x="6169669" y="4248479"/>
            <a:ext cx="2758040" cy="2246464"/>
          </a:xfrm>
          <a:custGeom>
            <a:avLst/>
            <a:gdLst/>
            <a:ahLst/>
            <a:cxnLst/>
            <a:rect l="l" t="t" r="r" b="b"/>
            <a:pathLst>
              <a:path w="2758040" h="2246464">
                <a:moveTo>
                  <a:pt x="36226" y="0"/>
                </a:moveTo>
                <a:lnTo>
                  <a:pt x="2721815" y="0"/>
                </a:lnTo>
                <a:cubicBezTo>
                  <a:pt x="2741822" y="0"/>
                  <a:pt x="2758040" y="16219"/>
                  <a:pt x="2758040" y="36226"/>
                </a:cubicBezTo>
                <a:lnTo>
                  <a:pt x="2758040" y="2173409"/>
                </a:lnTo>
                <a:cubicBezTo>
                  <a:pt x="2758040" y="2213756"/>
                  <a:pt x="2725333" y="2246464"/>
                  <a:pt x="2684985" y="2246464"/>
                </a:cubicBezTo>
                <a:lnTo>
                  <a:pt x="73055" y="2246464"/>
                </a:lnTo>
                <a:cubicBezTo>
                  <a:pt x="32735" y="2246464"/>
                  <a:pt x="0" y="2213729"/>
                  <a:pt x="0" y="2173409"/>
                </a:cubicBezTo>
                <a:lnTo>
                  <a:pt x="0" y="36226"/>
                </a:lnTo>
                <a:cubicBezTo>
                  <a:pt x="0" y="16232"/>
                  <a:pt x="16232" y="0"/>
                  <a:pt x="36226" y="0"/>
                </a:cubicBezTo>
                <a:close/>
              </a:path>
            </a:pathLst>
          </a:custGeom>
          <a:solidFill>
            <a:srgbClr val="FFFFFF"/>
          </a:solidFill>
          <a:ln/>
          <a:effectLst>
            <a:outerShdw blurRad="54796" dist="36530" dir="5400000" algn="bl" rotWithShape="0">
              <a:srgbClr val="000000">
                <a:alpha val="10196"/>
              </a:srgbClr>
            </a:outerShdw>
          </a:effectLst>
        </p:spPr>
      </p:sp>
      <p:sp>
        <p:nvSpPr>
          <p:cNvPr id="61" name="Shape 59"/>
          <p:cNvSpPr/>
          <p:nvPr/>
        </p:nvSpPr>
        <p:spPr>
          <a:xfrm>
            <a:off x="6169669" y="4248479"/>
            <a:ext cx="2758040" cy="36226"/>
          </a:xfrm>
          <a:custGeom>
            <a:avLst/>
            <a:gdLst/>
            <a:ahLst/>
            <a:cxnLst/>
            <a:rect l="l" t="t" r="r" b="b"/>
            <a:pathLst>
              <a:path w="2758040" h="36226">
                <a:moveTo>
                  <a:pt x="36226" y="0"/>
                </a:moveTo>
                <a:lnTo>
                  <a:pt x="2721815" y="0"/>
                </a:lnTo>
                <a:cubicBezTo>
                  <a:pt x="2741822" y="0"/>
                  <a:pt x="2758040" y="16219"/>
                  <a:pt x="2758040" y="36226"/>
                </a:cubicBezTo>
                <a:lnTo>
                  <a:pt x="2758040" y="36226"/>
                </a:lnTo>
                <a:lnTo>
                  <a:pt x="0" y="36226"/>
                </a:lnTo>
                <a:lnTo>
                  <a:pt x="0" y="36226"/>
                </a:lnTo>
                <a:cubicBezTo>
                  <a:pt x="0" y="16232"/>
                  <a:pt x="16232" y="0"/>
                  <a:pt x="36226" y="0"/>
                </a:cubicBezTo>
                <a:close/>
              </a:path>
            </a:pathLst>
          </a:custGeom>
          <a:solidFill>
            <a:srgbClr val="A95C48"/>
          </a:solidFill>
          <a:ln/>
        </p:spPr>
      </p:sp>
      <p:sp>
        <p:nvSpPr>
          <p:cNvPr id="62" name="Shape 60"/>
          <p:cNvSpPr/>
          <p:nvPr/>
        </p:nvSpPr>
        <p:spPr>
          <a:xfrm>
            <a:off x="6315791" y="4412710"/>
            <a:ext cx="438364" cy="438364"/>
          </a:xfrm>
          <a:custGeom>
            <a:avLst/>
            <a:gdLst/>
            <a:ahLst/>
            <a:cxnLst/>
            <a:rect l="l" t="t" r="r" b="b"/>
            <a:pathLst>
              <a:path w="438364" h="438364">
                <a:moveTo>
                  <a:pt x="219182" y="0"/>
                </a:moveTo>
                <a:lnTo>
                  <a:pt x="219182" y="0"/>
                </a:lnTo>
                <a:cubicBezTo>
                  <a:pt x="340152" y="0"/>
                  <a:pt x="438364" y="98212"/>
                  <a:pt x="438364" y="219182"/>
                </a:cubicBezTo>
                <a:lnTo>
                  <a:pt x="438364" y="219182"/>
                </a:lnTo>
                <a:cubicBezTo>
                  <a:pt x="438364" y="340152"/>
                  <a:pt x="340152" y="438364"/>
                  <a:pt x="219182" y="438364"/>
                </a:cubicBezTo>
                <a:lnTo>
                  <a:pt x="219182" y="438364"/>
                </a:lnTo>
                <a:cubicBezTo>
                  <a:pt x="98212" y="438364"/>
                  <a:pt x="0" y="340152"/>
                  <a:pt x="0" y="219182"/>
                </a:cubicBezTo>
                <a:lnTo>
                  <a:pt x="0" y="219182"/>
                </a:lnTo>
                <a:cubicBezTo>
                  <a:pt x="0" y="98212"/>
                  <a:pt x="98212" y="0"/>
                  <a:pt x="219182" y="0"/>
                </a:cubicBezTo>
                <a:close/>
              </a:path>
            </a:pathLst>
          </a:custGeom>
          <a:solidFill>
            <a:srgbClr val="A95C48"/>
          </a:solidFill>
          <a:ln/>
        </p:spPr>
      </p:sp>
      <p:sp>
        <p:nvSpPr>
          <p:cNvPr id="63" name="Text 61"/>
          <p:cNvSpPr/>
          <p:nvPr/>
        </p:nvSpPr>
        <p:spPr>
          <a:xfrm>
            <a:off x="6270128" y="4412710"/>
            <a:ext cx="529690" cy="438364"/>
          </a:xfrm>
          <a:prstGeom prst="rect">
            <a:avLst/>
          </a:prstGeom>
          <a:noFill/>
          <a:ln/>
        </p:spPr>
        <p:txBody>
          <a:bodyPr wrap="square" lIns="0" tIns="0" rIns="0" bIns="0" rtlCol="0" anchor="ctr"/>
          <a:lstStyle/>
          <a:p>
            <a:pPr algn="ctr">
              <a:lnSpc>
                <a:spcPct val="120000"/>
              </a:lnSpc>
            </a:pPr>
            <a:r>
              <a:rPr lang="en-US" sz="1438" b="1" dirty="0">
                <a:solidFill>
                  <a:srgbClr val="FFFFFF"/>
                </a:solidFill>
                <a:latin typeface="Liter" pitchFamily="34" charset="0"/>
                <a:ea typeface="Liter" pitchFamily="34" charset="-122"/>
                <a:cs typeface="Liter" pitchFamily="34" charset="-120"/>
              </a:rPr>
              <a:t>7</a:t>
            </a:r>
            <a:endParaRPr lang="en-US" sz="1600" dirty="0"/>
          </a:p>
        </p:txBody>
      </p:sp>
      <p:sp>
        <p:nvSpPr>
          <p:cNvPr id="64" name="Text 62"/>
          <p:cNvSpPr/>
          <p:nvPr/>
        </p:nvSpPr>
        <p:spPr>
          <a:xfrm>
            <a:off x="6863746" y="4504036"/>
            <a:ext cx="1735191" cy="255712"/>
          </a:xfrm>
          <a:prstGeom prst="rect">
            <a:avLst/>
          </a:prstGeom>
          <a:noFill/>
          <a:ln/>
        </p:spPr>
        <p:txBody>
          <a:bodyPr wrap="square" lIns="0" tIns="0" rIns="0" bIns="0" rtlCol="0" anchor="ctr"/>
          <a:lstStyle/>
          <a:p>
            <a:pPr>
              <a:lnSpc>
                <a:spcPct val="130000"/>
              </a:lnSpc>
            </a:pPr>
            <a:r>
              <a:rPr lang="en-US" sz="1294" b="1" dirty="0">
                <a:solidFill>
                  <a:srgbClr val="3D352E"/>
                </a:solidFill>
                <a:latin typeface="Liter" pitchFamily="34" charset="0"/>
                <a:ea typeface="Liter" pitchFamily="34" charset="-122"/>
                <a:cs typeface="Liter" pitchFamily="34" charset="-120"/>
              </a:rPr>
              <a:t>Tahan Memberi Saran</a:t>
            </a:r>
            <a:endParaRPr lang="en-US" sz="1600" dirty="0"/>
          </a:p>
        </p:txBody>
      </p:sp>
      <p:sp>
        <p:nvSpPr>
          <p:cNvPr id="65" name="Text 63"/>
          <p:cNvSpPr/>
          <p:nvPr/>
        </p:nvSpPr>
        <p:spPr>
          <a:xfrm>
            <a:off x="6315791" y="4960665"/>
            <a:ext cx="2538858" cy="949789"/>
          </a:xfrm>
          <a:prstGeom prst="rect">
            <a:avLst/>
          </a:prstGeom>
          <a:noFill/>
          <a:ln/>
        </p:spPr>
        <p:txBody>
          <a:bodyPr wrap="square" lIns="0" tIns="0" rIns="0" bIns="0" rtlCol="0" anchor="ctr"/>
          <a:lstStyle/>
          <a:p>
            <a:pPr>
              <a:lnSpc>
                <a:spcPct val="140000"/>
              </a:lnSpc>
            </a:pPr>
            <a:r>
              <a:rPr lang="en-US" sz="1151" dirty="0">
                <a:solidFill>
                  <a:srgbClr val="3D352E">
                    <a:alpha val="70000"/>
                  </a:srgbClr>
                </a:solidFill>
                <a:latin typeface="Liter" pitchFamily="34" charset="0"/>
                <a:ea typeface="Liter" pitchFamily="34" charset="-122"/>
                <a:cs typeface="Liter" pitchFamily="34" charset="-120"/>
              </a:rPr>
              <a:t>Fokus pada memahami, bukan memberi solusi. Berikan saran hanya jika diminta secara spesifik.</a:t>
            </a:r>
            <a:endParaRPr lang="en-US" sz="1600" dirty="0"/>
          </a:p>
        </p:txBody>
      </p:sp>
      <p:sp>
        <p:nvSpPr>
          <p:cNvPr id="66" name="Shape 64"/>
          <p:cNvSpPr/>
          <p:nvPr/>
        </p:nvSpPr>
        <p:spPr>
          <a:xfrm>
            <a:off x="6315791" y="6020045"/>
            <a:ext cx="2465798" cy="328773"/>
          </a:xfrm>
          <a:custGeom>
            <a:avLst/>
            <a:gdLst/>
            <a:ahLst/>
            <a:cxnLst/>
            <a:rect l="l" t="t" r="r" b="b"/>
            <a:pathLst>
              <a:path w="2465798" h="328773">
                <a:moveTo>
                  <a:pt x="36530" y="0"/>
                </a:moveTo>
                <a:lnTo>
                  <a:pt x="2429268" y="0"/>
                </a:lnTo>
                <a:cubicBezTo>
                  <a:pt x="2449443" y="0"/>
                  <a:pt x="2465798" y="16355"/>
                  <a:pt x="2465798" y="36530"/>
                </a:cubicBezTo>
                <a:lnTo>
                  <a:pt x="2465798" y="292243"/>
                </a:lnTo>
                <a:cubicBezTo>
                  <a:pt x="2465798" y="312418"/>
                  <a:pt x="2449443" y="328773"/>
                  <a:pt x="2429268" y="328773"/>
                </a:cubicBezTo>
                <a:lnTo>
                  <a:pt x="36530" y="328773"/>
                </a:lnTo>
                <a:cubicBezTo>
                  <a:pt x="16355" y="328773"/>
                  <a:pt x="0" y="312418"/>
                  <a:pt x="0" y="292243"/>
                </a:cubicBezTo>
                <a:lnTo>
                  <a:pt x="0" y="36530"/>
                </a:lnTo>
                <a:cubicBezTo>
                  <a:pt x="0" y="16369"/>
                  <a:pt x="16369" y="0"/>
                  <a:pt x="36530" y="0"/>
                </a:cubicBezTo>
                <a:close/>
              </a:path>
            </a:pathLst>
          </a:custGeom>
          <a:solidFill>
            <a:srgbClr val="F8F6F2"/>
          </a:solidFill>
          <a:ln/>
        </p:spPr>
      </p:sp>
      <p:sp>
        <p:nvSpPr>
          <p:cNvPr id="67" name="Shape 65"/>
          <p:cNvSpPr/>
          <p:nvPr/>
        </p:nvSpPr>
        <p:spPr>
          <a:xfrm>
            <a:off x="6423099" y="6115331"/>
            <a:ext cx="95892" cy="127856"/>
          </a:xfrm>
          <a:custGeom>
            <a:avLst/>
            <a:gdLst/>
            <a:ahLst/>
            <a:cxnLst/>
            <a:rect l="l" t="t" r="r" b="b"/>
            <a:pathLst>
              <a:path w="95892" h="127856">
                <a:moveTo>
                  <a:pt x="73143" y="95892"/>
                </a:moveTo>
                <a:cubicBezTo>
                  <a:pt x="74966" y="90323"/>
                  <a:pt x="78612" y="85279"/>
                  <a:pt x="82732" y="80934"/>
                </a:cubicBezTo>
                <a:cubicBezTo>
                  <a:pt x="90898" y="72344"/>
                  <a:pt x="95892" y="60732"/>
                  <a:pt x="95892" y="47946"/>
                </a:cubicBezTo>
                <a:cubicBezTo>
                  <a:pt x="95892" y="21476"/>
                  <a:pt x="74416" y="0"/>
                  <a:pt x="47946" y="0"/>
                </a:cubicBezTo>
                <a:cubicBezTo>
                  <a:pt x="21476" y="0"/>
                  <a:pt x="0" y="21476"/>
                  <a:pt x="0" y="47946"/>
                </a:cubicBezTo>
                <a:cubicBezTo>
                  <a:pt x="0" y="60732"/>
                  <a:pt x="4994" y="72344"/>
                  <a:pt x="13160" y="80934"/>
                </a:cubicBezTo>
                <a:cubicBezTo>
                  <a:pt x="17281" y="85279"/>
                  <a:pt x="20951" y="90323"/>
                  <a:pt x="22749" y="95892"/>
                </a:cubicBezTo>
                <a:lnTo>
                  <a:pt x="73118" y="95892"/>
                </a:lnTo>
                <a:close/>
                <a:moveTo>
                  <a:pt x="71919" y="107879"/>
                </a:moveTo>
                <a:lnTo>
                  <a:pt x="23973" y="107879"/>
                </a:lnTo>
                <a:lnTo>
                  <a:pt x="23973" y="111874"/>
                </a:lnTo>
                <a:cubicBezTo>
                  <a:pt x="23973" y="122912"/>
                  <a:pt x="32913" y="131852"/>
                  <a:pt x="43951" y="131852"/>
                </a:cubicBezTo>
                <a:lnTo>
                  <a:pt x="51942" y="131852"/>
                </a:lnTo>
                <a:cubicBezTo>
                  <a:pt x="62979" y="131852"/>
                  <a:pt x="71919" y="122912"/>
                  <a:pt x="71919" y="111874"/>
                </a:cubicBezTo>
                <a:lnTo>
                  <a:pt x="71919" y="107879"/>
                </a:lnTo>
                <a:close/>
                <a:moveTo>
                  <a:pt x="45948" y="27969"/>
                </a:moveTo>
                <a:cubicBezTo>
                  <a:pt x="36009" y="27969"/>
                  <a:pt x="27969" y="36009"/>
                  <a:pt x="27969" y="45948"/>
                </a:cubicBezTo>
                <a:cubicBezTo>
                  <a:pt x="27969" y="49270"/>
                  <a:pt x="25297" y="51942"/>
                  <a:pt x="21975" y="51942"/>
                </a:cubicBezTo>
                <a:cubicBezTo>
                  <a:pt x="18654" y="51942"/>
                  <a:pt x="15982" y="49270"/>
                  <a:pt x="15982" y="45948"/>
                </a:cubicBezTo>
                <a:cubicBezTo>
                  <a:pt x="15982" y="29392"/>
                  <a:pt x="29392" y="15982"/>
                  <a:pt x="45948" y="15982"/>
                </a:cubicBezTo>
                <a:cubicBezTo>
                  <a:pt x="49270" y="15982"/>
                  <a:pt x="51942" y="18654"/>
                  <a:pt x="51942" y="21975"/>
                </a:cubicBezTo>
                <a:cubicBezTo>
                  <a:pt x="51942" y="25297"/>
                  <a:pt x="49270" y="27969"/>
                  <a:pt x="45948" y="27969"/>
                </a:cubicBezTo>
                <a:close/>
              </a:path>
            </a:pathLst>
          </a:custGeom>
          <a:solidFill>
            <a:srgbClr val="A95C48"/>
          </a:solidFill>
          <a:ln/>
        </p:spPr>
      </p:sp>
      <p:sp>
        <p:nvSpPr>
          <p:cNvPr id="68" name="Text 66"/>
          <p:cNvSpPr/>
          <p:nvPr/>
        </p:nvSpPr>
        <p:spPr>
          <a:xfrm>
            <a:off x="6532715" y="6020045"/>
            <a:ext cx="2312801" cy="328773"/>
          </a:xfrm>
          <a:prstGeom prst="rect">
            <a:avLst/>
          </a:prstGeom>
          <a:noFill/>
          <a:ln/>
        </p:spPr>
        <p:txBody>
          <a:bodyPr wrap="square" lIns="73061" tIns="73061" rIns="73061" bIns="73061" rtlCol="0" anchor="ctr"/>
          <a:lstStyle/>
          <a:p>
            <a:pPr>
              <a:lnSpc>
                <a:spcPct val="120000"/>
              </a:lnSpc>
            </a:pPr>
            <a:r>
              <a:rPr lang="en-US" sz="1007" dirty="0">
                <a:solidFill>
                  <a:srgbClr val="3D352E">
                    <a:alpha val="60000"/>
                  </a:srgbClr>
                </a:solidFill>
                <a:latin typeface="Liter" pitchFamily="34" charset="0"/>
                <a:ea typeface="Liter" pitchFamily="34" charset="-122"/>
                <a:cs typeface="Liter" pitchFamily="34" charset="-120"/>
              </a:rPr>
              <a:t>Dukung proses pemecahan masalah</a:t>
            </a:r>
            <a:endParaRPr lang="en-US" sz="1600" dirty="0"/>
          </a:p>
        </p:txBody>
      </p:sp>
      <p:sp>
        <p:nvSpPr>
          <p:cNvPr id="69" name="Shape 67"/>
          <p:cNvSpPr/>
          <p:nvPr/>
        </p:nvSpPr>
        <p:spPr>
          <a:xfrm>
            <a:off x="9071852" y="4248479"/>
            <a:ext cx="2758040" cy="2246464"/>
          </a:xfrm>
          <a:custGeom>
            <a:avLst/>
            <a:gdLst/>
            <a:ahLst/>
            <a:cxnLst/>
            <a:rect l="l" t="t" r="r" b="b"/>
            <a:pathLst>
              <a:path w="2758040" h="2246464">
                <a:moveTo>
                  <a:pt x="36226" y="0"/>
                </a:moveTo>
                <a:lnTo>
                  <a:pt x="2721815" y="0"/>
                </a:lnTo>
                <a:cubicBezTo>
                  <a:pt x="2741822" y="0"/>
                  <a:pt x="2758040" y="16219"/>
                  <a:pt x="2758040" y="36226"/>
                </a:cubicBezTo>
                <a:lnTo>
                  <a:pt x="2758040" y="2173409"/>
                </a:lnTo>
                <a:cubicBezTo>
                  <a:pt x="2758040" y="2213756"/>
                  <a:pt x="2725333" y="2246464"/>
                  <a:pt x="2684985" y="2246464"/>
                </a:cubicBezTo>
                <a:lnTo>
                  <a:pt x="73055" y="2246464"/>
                </a:lnTo>
                <a:cubicBezTo>
                  <a:pt x="32735" y="2246464"/>
                  <a:pt x="0" y="2213729"/>
                  <a:pt x="0" y="2173409"/>
                </a:cubicBezTo>
                <a:lnTo>
                  <a:pt x="0" y="36226"/>
                </a:lnTo>
                <a:cubicBezTo>
                  <a:pt x="0" y="16232"/>
                  <a:pt x="16232" y="0"/>
                  <a:pt x="36226" y="0"/>
                </a:cubicBezTo>
                <a:close/>
              </a:path>
            </a:pathLst>
          </a:custGeom>
          <a:solidFill>
            <a:srgbClr val="FFFFFF"/>
          </a:solidFill>
          <a:ln/>
          <a:effectLst>
            <a:outerShdw blurRad="54796" dist="36530" dir="5400000" algn="bl" rotWithShape="0">
              <a:srgbClr val="000000">
                <a:alpha val="10196"/>
              </a:srgbClr>
            </a:outerShdw>
          </a:effectLst>
        </p:spPr>
      </p:sp>
      <p:sp>
        <p:nvSpPr>
          <p:cNvPr id="70" name="Shape 68"/>
          <p:cNvSpPr/>
          <p:nvPr/>
        </p:nvSpPr>
        <p:spPr>
          <a:xfrm>
            <a:off x="9071852" y="4248479"/>
            <a:ext cx="2758040" cy="36226"/>
          </a:xfrm>
          <a:custGeom>
            <a:avLst/>
            <a:gdLst/>
            <a:ahLst/>
            <a:cxnLst/>
            <a:rect l="l" t="t" r="r" b="b"/>
            <a:pathLst>
              <a:path w="2758040" h="36226">
                <a:moveTo>
                  <a:pt x="36226" y="0"/>
                </a:moveTo>
                <a:lnTo>
                  <a:pt x="2721815" y="0"/>
                </a:lnTo>
                <a:cubicBezTo>
                  <a:pt x="2741822" y="0"/>
                  <a:pt x="2758040" y="16219"/>
                  <a:pt x="2758040" y="36226"/>
                </a:cubicBezTo>
                <a:lnTo>
                  <a:pt x="2758040" y="36226"/>
                </a:lnTo>
                <a:lnTo>
                  <a:pt x="0" y="36226"/>
                </a:lnTo>
                <a:lnTo>
                  <a:pt x="0" y="36226"/>
                </a:lnTo>
                <a:cubicBezTo>
                  <a:pt x="0" y="16232"/>
                  <a:pt x="16232" y="0"/>
                  <a:pt x="36226" y="0"/>
                </a:cubicBezTo>
                <a:close/>
              </a:path>
            </a:pathLst>
          </a:custGeom>
          <a:solidFill>
            <a:srgbClr val="5E6D55"/>
          </a:solidFill>
          <a:ln/>
        </p:spPr>
      </p:sp>
      <p:sp>
        <p:nvSpPr>
          <p:cNvPr id="71" name="Shape 69"/>
          <p:cNvSpPr/>
          <p:nvPr/>
        </p:nvSpPr>
        <p:spPr>
          <a:xfrm>
            <a:off x="9217974" y="4412710"/>
            <a:ext cx="438364" cy="438364"/>
          </a:xfrm>
          <a:custGeom>
            <a:avLst/>
            <a:gdLst/>
            <a:ahLst/>
            <a:cxnLst/>
            <a:rect l="l" t="t" r="r" b="b"/>
            <a:pathLst>
              <a:path w="438364" h="438364">
                <a:moveTo>
                  <a:pt x="219182" y="0"/>
                </a:moveTo>
                <a:lnTo>
                  <a:pt x="219182" y="0"/>
                </a:lnTo>
                <a:cubicBezTo>
                  <a:pt x="340152" y="0"/>
                  <a:pt x="438364" y="98212"/>
                  <a:pt x="438364" y="219182"/>
                </a:cubicBezTo>
                <a:lnTo>
                  <a:pt x="438364" y="219182"/>
                </a:lnTo>
                <a:cubicBezTo>
                  <a:pt x="438364" y="340152"/>
                  <a:pt x="340152" y="438364"/>
                  <a:pt x="219182" y="438364"/>
                </a:cubicBezTo>
                <a:lnTo>
                  <a:pt x="219182" y="438364"/>
                </a:lnTo>
                <a:cubicBezTo>
                  <a:pt x="98212" y="438364"/>
                  <a:pt x="0" y="340152"/>
                  <a:pt x="0" y="219182"/>
                </a:cubicBezTo>
                <a:lnTo>
                  <a:pt x="0" y="219182"/>
                </a:lnTo>
                <a:cubicBezTo>
                  <a:pt x="0" y="98212"/>
                  <a:pt x="98212" y="0"/>
                  <a:pt x="219182" y="0"/>
                </a:cubicBezTo>
                <a:close/>
              </a:path>
            </a:pathLst>
          </a:custGeom>
          <a:solidFill>
            <a:srgbClr val="5E6D55"/>
          </a:solidFill>
          <a:ln/>
        </p:spPr>
      </p:sp>
      <p:sp>
        <p:nvSpPr>
          <p:cNvPr id="72" name="Text 70"/>
          <p:cNvSpPr/>
          <p:nvPr/>
        </p:nvSpPr>
        <p:spPr>
          <a:xfrm>
            <a:off x="9172311" y="4412710"/>
            <a:ext cx="529690" cy="438364"/>
          </a:xfrm>
          <a:prstGeom prst="rect">
            <a:avLst/>
          </a:prstGeom>
          <a:noFill/>
          <a:ln/>
        </p:spPr>
        <p:txBody>
          <a:bodyPr wrap="square" lIns="0" tIns="0" rIns="0" bIns="0" rtlCol="0" anchor="ctr"/>
          <a:lstStyle/>
          <a:p>
            <a:pPr algn="ctr">
              <a:lnSpc>
                <a:spcPct val="120000"/>
              </a:lnSpc>
            </a:pPr>
            <a:r>
              <a:rPr lang="en-US" sz="1438" b="1" dirty="0">
                <a:solidFill>
                  <a:srgbClr val="FFFFFF"/>
                </a:solidFill>
                <a:latin typeface="Liter" pitchFamily="34" charset="0"/>
                <a:ea typeface="Liter" pitchFamily="34" charset="-122"/>
                <a:cs typeface="Liter" pitchFamily="34" charset="-120"/>
              </a:rPr>
              <a:t>8</a:t>
            </a:r>
            <a:endParaRPr lang="en-US" sz="1600" dirty="0"/>
          </a:p>
        </p:txBody>
      </p:sp>
      <p:sp>
        <p:nvSpPr>
          <p:cNvPr id="73" name="Text 71"/>
          <p:cNvSpPr/>
          <p:nvPr/>
        </p:nvSpPr>
        <p:spPr>
          <a:xfrm>
            <a:off x="9765929" y="4504036"/>
            <a:ext cx="867596" cy="255712"/>
          </a:xfrm>
          <a:prstGeom prst="rect">
            <a:avLst/>
          </a:prstGeom>
          <a:noFill/>
          <a:ln/>
        </p:spPr>
        <p:txBody>
          <a:bodyPr wrap="square" lIns="0" tIns="0" rIns="0" bIns="0" rtlCol="0" anchor="ctr"/>
          <a:lstStyle/>
          <a:p>
            <a:pPr>
              <a:lnSpc>
                <a:spcPct val="130000"/>
              </a:lnSpc>
            </a:pPr>
            <a:r>
              <a:rPr lang="en-US" sz="1294" b="1" dirty="0">
                <a:solidFill>
                  <a:srgbClr val="3D352E"/>
                </a:solidFill>
                <a:latin typeface="Liter" pitchFamily="34" charset="0"/>
                <a:ea typeface="Liter" pitchFamily="34" charset="-122"/>
                <a:cs typeface="Liter" pitchFamily="34" charset="-120"/>
              </a:rPr>
              <a:t>Ringkasan</a:t>
            </a:r>
            <a:endParaRPr lang="en-US" sz="1600" dirty="0"/>
          </a:p>
        </p:txBody>
      </p:sp>
      <p:sp>
        <p:nvSpPr>
          <p:cNvPr id="74" name="Text 72"/>
          <p:cNvSpPr/>
          <p:nvPr/>
        </p:nvSpPr>
        <p:spPr>
          <a:xfrm>
            <a:off x="9217974" y="4960665"/>
            <a:ext cx="2538858" cy="949789"/>
          </a:xfrm>
          <a:prstGeom prst="rect">
            <a:avLst/>
          </a:prstGeom>
          <a:noFill/>
          <a:ln/>
        </p:spPr>
        <p:txBody>
          <a:bodyPr wrap="square" lIns="0" tIns="0" rIns="0" bIns="0" rtlCol="0" anchor="ctr"/>
          <a:lstStyle/>
          <a:p>
            <a:pPr>
              <a:lnSpc>
                <a:spcPct val="140000"/>
              </a:lnSpc>
            </a:pPr>
            <a:r>
              <a:rPr lang="en-US" sz="1151" dirty="0">
                <a:solidFill>
                  <a:srgbClr val="3D352E">
                    <a:alpha val="70000"/>
                  </a:srgbClr>
                </a:solidFill>
                <a:latin typeface="Liter" pitchFamily="34" charset="0"/>
                <a:ea typeface="Liter" pitchFamily="34" charset="-122"/>
                <a:cs typeface="Liter" pitchFamily="34" charset="-120"/>
              </a:rPr>
              <a:t>Rangkum poin-poin utama dan item tindakan untuk memastikan kedua pihak memiliki pemahaman yang sama.</a:t>
            </a:r>
            <a:endParaRPr lang="en-US" sz="1600" dirty="0"/>
          </a:p>
        </p:txBody>
      </p:sp>
      <p:sp>
        <p:nvSpPr>
          <p:cNvPr id="75" name="Shape 73"/>
          <p:cNvSpPr/>
          <p:nvPr/>
        </p:nvSpPr>
        <p:spPr>
          <a:xfrm>
            <a:off x="9217974" y="6020045"/>
            <a:ext cx="2465798" cy="328773"/>
          </a:xfrm>
          <a:custGeom>
            <a:avLst/>
            <a:gdLst/>
            <a:ahLst/>
            <a:cxnLst/>
            <a:rect l="l" t="t" r="r" b="b"/>
            <a:pathLst>
              <a:path w="2465798" h="328773">
                <a:moveTo>
                  <a:pt x="36530" y="0"/>
                </a:moveTo>
                <a:lnTo>
                  <a:pt x="2429268" y="0"/>
                </a:lnTo>
                <a:cubicBezTo>
                  <a:pt x="2449443" y="0"/>
                  <a:pt x="2465798" y="16355"/>
                  <a:pt x="2465798" y="36530"/>
                </a:cubicBezTo>
                <a:lnTo>
                  <a:pt x="2465798" y="292243"/>
                </a:lnTo>
                <a:cubicBezTo>
                  <a:pt x="2465798" y="312418"/>
                  <a:pt x="2449443" y="328773"/>
                  <a:pt x="2429268" y="328773"/>
                </a:cubicBezTo>
                <a:lnTo>
                  <a:pt x="36530" y="328773"/>
                </a:lnTo>
                <a:cubicBezTo>
                  <a:pt x="16355" y="328773"/>
                  <a:pt x="0" y="312418"/>
                  <a:pt x="0" y="292243"/>
                </a:cubicBezTo>
                <a:lnTo>
                  <a:pt x="0" y="36530"/>
                </a:lnTo>
                <a:cubicBezTo>
                  <a:pt x="0" y="16369"/>
                  <a:pt x="16369" y="0"/>
                  <a:pt x="36530" y="0"/>
                </a:cubicBezTo>
                <a:close/>
              </a:path>
            </a:pathLst>
          </a:custGeom>
          <a:solidFill>
            <a:srgbClr val="F8F6F2"/>
          </a:solidFill>
          <a:ln/>
        </p:spPr>
      </p:sp>
      <p:sp>
        <p:nvSpPr>
          <p:cNvPr id="76" name="Shape 74"/>
          <p:cNvSpPr/>
          <p:nvPr/>
        </p:nvSpPr>
        <p:spPr>
          <a:xfrm>
            <a:off x="9325282" y="6115331"/>
            <a:ext cx="95892" cy="127856"/>
          </a:xfrm>
          <a:custGeom>
            <a:avLst/>
            <a:gdLst/>
            <a:ahLst/>
            <a:cxnLst/>
            <a:rect l="l" t="t" r="r" b="b"/>
            <a:pathLst>
              <a:path w="95892" h="127856">
                <a:moveTo>
                  <a:pt x="73143" y="95892"/>
                </a:moveTo>
                <a:cubicBezTo>
                  <a:pt x="74966" y="90323"/>
                  <a:pt x="78612" y="85279"/>
                  <a:pt x="82732" y="80934"/>
                </a:cubicBezTo>
                <a:cubicBezTo>
                  <a:pt x="90898" y="72344"/>
                  <a:pt x="95892" y="60732"/>
                  <a:pt x="95892" y="47946"/>
                </a:cubicBezTo>
                <a:cubicBezTo>
                  <a:pt x="95892" y="21476"/>
                  <a:pt x="74416" y="0"/>
                  <a:pt x="47946" y="0"/>
                </a:cubicBezTo>
                <a:cubicBezTo>
                  <a:pt x="21476" y="0"/>
                  <a:pt x="0" y="21476"/>
                  <a:pt x="0" y="47946"/>
                </a:cubicBezTo>
                <a:cubicBezTo>
                  <a:pt x="0" y="60732"/>
                  <a:pt x="4994" y="72344"/>
                  <a:pt x="13160" y="80934"/>
                </a:cubicBezTo>
                <a:cubicBezTo>
                  <a:pt x="17281" y="85279"/>
                  <a:pt x="20951" y="90323"/>
                  <a:pt x="22749" y="95892"/>
                </a:cubicBezTo>
                <a:lnTo>
                  <a:pt x="73118" y="95892"/>
                </a:lnTo>
                <a:close/>
                <a:moveTo>
                  <a:pt x="71919" y="107879"/>
                </a:moveTo>
                <a:lnTo>
                  <a:pt x="23973" y="107879"/>
                </a:lnTo>
                <a:lnTo>
                  <a:pt x="23973" y="111874"/>
                </a:lnTo>
                <a:cubicBezTo>
                  <a:pt x="23973" y="122912"/>
                  <a:pt x="32913" y="131852"/>
                  <a:pt x="43951" y="131852"/>
                </a:cubicBezTo>
                <a:lnTo>
                  <a:pt x="51942" y="131852"/>
                </a:lnTo>
                <a:cubicBezTo>
                  <a:pt x="62979" y="131852"/>
                  <a:pt x="71919" y="122912"/>
                  <a:pt x="71919" y="111874"/>
                </a:cubicBezTo>
                <a:lnTo>
                  <a:pt x="71919" y="107879"/>
                </a:lnTo>
                <a:close/>
                <a:moveTo>
                  <a:pt x="45948" y="27969"/>
                </a:moveTo>
                <a:cubicBezTo>
                  <a:pt x="36009" y="27969"/>
                  <a:pt x="27969" y="36009"/>
                  <a:pt x="27969" y="45948"/>
                </a:cubicBezTo>
                <a:cubicBezTo>
                  <a:pt x="27969" y="49270"/>
                  <a:pt x="25297" y="51942"/>
                  <a:pt x="21975" y="51942"/>
                </a:cubicBezTo>
                <a:cubicBezTo>
                  <a:pt x="18654" y="51942"/>
                  <a:pt x="15982" y="49270"/>
                  <a:pt x="15982" y="45948"/>
                </a:cubicBezTo>
                <a:cubicBezTo>
                  <a:pt x="15982" y="29392"/>
                  <a:pt x="29392" y="15982"/>
                  <a:pt x="45948" y="15982"/>
                </a:cubicBezTo>
                <a:cubicBezTo>
                  <a:pt x="49270" y="15982"/>
                  <a:pt x="51942" y="18654"/>
                  <a:pt x="51942" y="21975"/>
                </a:cubicBezTo>
                <a:cubicBezTo>
                  <a:pt x="51942" y="25297"/>
                  <a:pt x="49270" y="27969"/>
                  <a:pt x="45948" y="27969"/>
                </a:cubicBezTo>
                <a:close/>
              </a:path>
            </a:pathLst>
          </a:custGeom>
          <a:solidFill>
            <a:srgbClr val="5E6D55"/>
          </a:solidFill>
          <a:ln/>
        </p:spPr>
      </p:sp>
      <p:sp>
        <p:nvSpPr>
          <p:cNvPr id="77" name="Text 75"/>
          <p:cNvSpPr/>
          <p:nvPr/>
        </p:nvSpPr>
        <p:spPr>
          <a:xfrm>
            <a:off x="9434898" y="6020045"/>
            <a:ext cx="2312801" cy="328773"/>
          </a:xfrm>
          <a:prstGeom prst="rect">
            <a:avLst/>
          </a:prstGeom>
          <a:noFill/>
          <a:ln/>
        </p:spPr>
        <p:txBody>
          <a:bodyPr wrap="square" lIns="73061" tIns="73061" rIns="73061" bIns="73061" rtlCol="0" anchor="ctr"/>
          <a:lstStyle/>
          <a:p>
            <a:pPr>
              <a:lnSpc>
                <a:spcPct val="120000"/>
              </a:lnSpc>
            </a:pPr>
            <a:r>
              <a:rPr lang="en-US" sz="1007" dirty="0">
                <a:solidFill>
                  <a:srgbClr val="3D352E">
                    <a:alpha val="60000"/>
                  </a:srgbClr>
                </a:solidFill>
                <a:latin typeface="Liter" pitchFamily="34" charset="0"/>
                <a:ea typeface="Liter" pitchFamily="34" charset="-122"/>
                <a:cs typeface="Liter" pitchFamily="34" charset="-120"/>
              </a:rPr>
              <a:t>Konfirmasi pemahaman bersama</a:t>
            </a:r>
            <a:endParaRPr lang="en-US" sz="1600" dirty="0"/>
          </a:p>
        </p:txBody>
      </p:sp>
    </p:spTree>
  </p:cSld>
  <p:clrMapOvr>
    <a:masterClrMapping/>
  </p:clrMapOvr>
  <p:transition>
    <p:fade/>
  </p:transition>
</p:sld>
</file>

<file path=ppt/theme/theme1.xml><?xml version="1.0" encoding="utf-8"?>
<a:theme xmlns:a="http://schemas.openxmlformats.org/drawingml/2006/main" name="Custom Theme">
  <a:themeElements>
    <a:clrScheme name="Custom">
      <a:dk1>
        <a:srgbClr val="000000"/>
      </a:dk1>
      <a:lt1>
        <a:srgbClr val="FFFFFF"/>
      </a:lt1>
      <a:dk2>
        <a:srgbClr val="333333"/>
      </a:dk2>
      <a:lt2>
        <a:srgbClr val="EEEEEE"/>
      </a:lt2>
      <a:accent1>
        <a:srgbClr val="8DAAC2"/>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TotalTime>
  <Words>1561</Words>
  <Application>Microsoft Office PowerPoint</Application>
  <PresentationFormat>Widescreen</PresentationFormat>
  <Paragraphs>270</Paragraphs>
  <Slides>14</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Liter</vt:lpstr>
      <vt:lpstr>Bookman Old Style</vt:lpstr>
      <vt:lpstr>Arial</vt:lpstr>
      <vt:lpstr>Custom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Moonshot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Komunikasi Perkantoran</dc:title>
  <dc:subject>Komunikasi Perkantoran</dc:subject>
  <dc:creator>Kimi</dc:creator>
  <cp:lastModifiedBy>King Ican</cp:lastModifiedBy>
  <cp:revision>3</cp:revision>
  <dcterms:created xsi:type="dcterms:W3CDTF">2026-04-19T16:16:37Z</dcterms:created>
  <dcterms:modified xsi:type="dcterms:W3CDTF">2026-04-22T14:54:48Z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IGC">
    <vt:lpwstr>{"Label":"Komunikasi Perkantoran","ContentProducer":"001191110108MACG2KBH8F10000","ProduceID":"19da685d-f852-84a8-8000-0000841518ba","ReservedCode1":"","ContentPropagator":"001191110108MACG2KBH8F20000","PropagateID":"19da685d-f852-84a8-8000-0000841518ba","ReservedCode2":""}</vt:lpwstr>
  </property>
</Properties>
</file>