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76" r:id="rId9"/>
    <p:sldId id="268" r:id="rId10"/>
    <p:sldId id="269" r:id="rId11"/>
    <p:sldId id="270" r:id="rId12"/>
    <p:sldId id="271" r:id="rId13"/>
    <p:sldId id="277" r:id="rId14"/>
    <p:sldId id="272" r:id="rId15"/>
    <p:sldId id="273" r:id="rId16"/>
    <p:sldId id="274" r:id="rId17"/>
    <p:sldId id="278" r:id="rId18"/>
    <p:sldId id="279" r:id="rId19"/>
    <p:sldId id="280" r:id="rId20"/>
    <p:sldId id="281" r:id="rId21"/>
    <p:sldId id="293" r:id="rId22"/>
    <p:sldId id="290" r:id="rId23"/>
    <p:sldId id="282" r:id="rId24"/>
    <p:sldId id="284" r:id="rId25"/>
    <p:sldId id="285" r:id="rId26"/>
    <p:sldId id="283" r:id="rId27"/>
    <p:sldId id="286" r:id="rId28"/>
    <p:sldId id="287" r:id="rId29"/>
    <p:sldId id="288" r:id="rId30"/>
    <p:sldId id="289" r:id="rId31"/>
    <p:sldId id="275" r:id="rId3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12261" y="345503"/>
            <a:ext cx="1919477" cy="452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4655" y="116903"/>
            <a:ext cx="6982777" cy="1176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1384934"/>
            <a:ext cx="8216265" cy="4416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24965" y="985680"/>
            <a:ext cx="6269355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sz="3600" b="0" dirty="0">
                <a:solidFill>
                  <a:srgbClr val="000000"/>
                </a:solidFill>
                <a:latin typeface="Arial MT"/>
                <a:cs typeface="Arial MT"/>
              </a:rPr>
              <a:t>MATERI</a:t>
            </a:r>
            <a:r>
              <a:rPr sz="3600" b="0" spc="-10" dirty="0">
                <a:solidFill>
                  <a:srgbClr val="000000"/>
                </a:solidFill>
                <a:latin typeface="Arial MT"/>
                <a:cs typeface="Arial MT"/>
              </a:rPr>
              <a:t> </a:t>
            </a:r>
            <a:r>
              <a:rPr sz="3600" b="0" dirty="0">
                <a:solidFill>
                  <a:srgbClr val="000000"/>
                </a:solidFill>
                <a:latin typeface="Arial MT"/>
                <a:cs typeface="Arial MT"/>
              </a:rPr>
              <a:t>PERTEMUAN </a:t>
            </a:r>
            <a:r>
              <a:rPr sz="3600" b="0" spc="-50" dirty="0">
                <a:solidFill>
                  <a:srgbClr val="000000"/>
                </a:solidFill>
                <a:latin typeface="Arial MT"/>
                <a:cs typeface="Arial MT"/>
              </a:rPr>
              <a:t>5</a:t>
            </a:r>
            <a:br>
              <a:rPr lang="en-US" sz="3600" b="0" spc="-50" dirty="0">
                <a:solidFill>
                  <a:srgbClr val="000000"/>
                </a:solidFill>
                <a:latin typeface="Arial MT"/>
                <a:cs typeface="Arial MT"/>
              </a:rPr>
            </a:br>
            <a:r>
              <a:rPr lang="en-US" sz="3600" b="0" dirty="0">
                <a:solidFill>
                  <a:schemeClr val="tx1"/>
                </a:solidFill>
                <a:latin typeface="Arial MT"/>
                <a:cs typeface="Arial MT"/>
              </a:rPr>
              <a:t>TEKNIK</a:t>
            </a:r>
            <a:r>
              <a:rPr lang="en-US" sz="3600" b="0" spc="-4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lang="en-US" sz="3600" b="0" dirty="0">
                <a:solidFill>
                  <a:schemeClr val="tx1"/>
                </a:solidFill>
                <a:latin typeface="Arial MT"/>
                <a:cs typeface="Arial MT"/>
              </a:rPr>
              <a:t>REAKSI</a:t>
            </a:r>
            <a:r>
              <a:rPr lang="en-US" sz="3600" b="0" spc="-2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lang="en-US" sz="3600" b="0" spc="-10" dirty="0">
                <a:solidFill>
                  <a:schemeClr val="tx1"/>
                </a:solidFill>
                <a:latin typeface="Arial MT"/>
                <a:cs typeface="Arial MT"/>
              </a:rPr>
              <a:t>KIMIA</a:t>
            </a:r>
            <a:r>
              <a:rPr lang="en-US" sz="3600" b="0" spc="-19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lang="en-US" sz="3600" b="0" spc="-25" dirty="0">
                <a:solidFill>
                  <a:schemeClr val="tx1"/>
                </a:solidFill>
                <a:latin typeface="Arial MT"/>
                <a:cs typeface="Arial MT"/>
              </a:rPr>
              <a:t>I</a:t>
            </a:r>
            <a:br>
              <a:rPr lang="en-US" sz="3600" b="0" dirty="0">
                <a:solidFill>
                  <a:schemeClr val="tx1"/>
                </a:solidFill>
                <a:latin typeface="Arial MT"/>
                <a:cs typeface="Arial MT"/>
              </a:rPr>
            </a:br>
            <a:endParaRPr sz="3600" b="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5742" y="2568322"/>
            <a:ext cx="9067799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1500" indent="-171450" algn="l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Arial MT"/>
                <a:cs typeface="Arial MT"/>
              </a:rPr>
              <a:t>	</a:t>
            </a:r>
            <a:r>
              <a:rPr lang="en-US" sz="36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 KINETIKA &amp; PENGARUH SUHU        TERHADAP KECEPATAN REAKSI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320" y="5737859"/>
            <a:ext cx="9123680" cy="112013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80160" y="4879995"/>
            <a:ext cx="6256020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700" b="1" dirty="0">
                <a:solidFill>
                  <a:schemeClr val="bg1">
                    <a:lumMod val="50000"/>
                  </a:schemeClr>
                </a:solidFill>
                <a:latin typeface="Aptos Black" panose="020F0502020204030204" pitchFamily="34" charset="0"/>
                <a:cs typeface="Arial"/>
              </a:rPr>
              <a:t>Ir.</a:t>
            </a:r>
            <a:r>
              <a:rPr sz="3700" b="1" spc="-160" dirty="0">
                <a:solidFill>
                  <a:schemeClr val="bg1">
                    <a:lumMod val="50000"/>
                  </a:schemeClr>
                </a:solidFill>
                <a:latin typeface="Aptos Black" panose="020F0502020204030204" pitchFamily="34" charset="0"/>
                <a:cs typeface="Arial"/>
              </a:rPr>
              <a:t> </a:t>
            </a:r>
            <a:r>
              <a:rPr lang="en-US" sz="3700" b="1" spc="-10" dirty="0">
                <a:solidFill>
                  <a:schemeClr val="bg1">
                    <a:lumMod val="50000"/>
                  </a:schemeClr>
                </a:solidFill>
                <a:latin typeface="Aptos Black" panose="020F0502020204030204" pitchFamily="34" charset="0"/>
                <a:cs typeface="Arial"/>
              </a:rPr>
              <a:t>LUBENA</a:t>
            </a:r>
            <a:r>
              <a:rPr sz="3700" b="1" spc="-10" dirty="0">
                <a:solidFill>
                  <a:schemeClr val="bg1">
                    <a:lumMod val="50000"/>
                  </a:schemeClr>
                </a:solidFill>
                <a:latin typeface="Aptos Black" panose="020F0502020204030204" pitchFamily="34" charset="0"/>
                <a:cs typeface="Arial"/>
              </a:rPr>
              <a:t>,</a:t>
            </a:r>
            <a:r>
              <a:rPr sz="3700" b="1" spc="-155" dirty="0">
                <a:solidFill>
                  <a:schemeClr val="bg1">
                    <a:lumMod val="50000"/>
                  </a:schemeClr>
                </a:solidFill>
                <a:latin typeface="Aptos Black" panose="020F0502020204030204" pitchFamily="34" charset="0"/>
                <a:cs typeface="Arial"/>
              </a:rPr>
              <a:t> </a:t>
            </a:r>
            <a:r>
              <a:rPr sz="3700" b="1" spc="-70" dirty="0">
                <a:solidFill>
                  <a:schemeClr val="bg1">
                    <a:lumMod val="50000"/>
                  </a:schemeClr>
                </a:solidFill>
                <a:latin typeface="Aptos Black" panose="020F0502020204030204" pitchFamily="34" charset="0"/>
                <a:cs typeface="Arial"/>
              </a:rPr>
              <a:t>M.T</a:t>
            </a:r>
            <a:r>
              <a:rPr lang="en-US" sz="3700" b="1" spc="-70" dirty="0">
                <a:solidFill>
                  <a:schemeClr val="bg1">
                    <a:lumMod val="50000"/>
                  </a:schemeClr>
                </a:solidFill>
                <a:latin typeface="Aptos Black" panose="020F0502020204030204" pitchFamily="34" charset="0"/>
                <a:cs typeface="Arial"/>
              </a:rPr>
              <a:t>.</a:t>
            </a:r>
            <a:endParaRPr sz="3700" b="1" dirty="0">
              <a:solidFill>
                <a:schemeClr val="bg1">
                  <a:lumMod val="50000"/>
                </a:schemeClr>
              </a:solidFill>
              <a:latin typeface="Aptos Black" panose="020F0502020204030204" pitchFamily="34" charset="0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47865" y="6329997"/>
            <a:ext cx="17659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Copyright </a:t>
            </a:r>
            <a:r>
              <a:rPr sz="1800" spc="-10" dirty="0">
                <a:latin typeface="Arial MT"/>
                <a:cs typeface="Arial MT"/>
              </a:rPr>
              <a:t>FTI-</a:t>
            </a:r>
            <a:r>
              <a:rPr sz="1800" spc="-35" dirty="0">
                <a:latin typeface="Arial MT"/>
                <a:cs typeface="Arial MT"/>
              </a:rPr>
              <a:t>UJ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35000" y="345440"/>
            <a:ext cx="1579880" cy="737235"/>
            <a:chOff x="635000" y="345440"/>
            <a:chExt cx="1579880" cy="737235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5000" y="345440"/>
              <a:ext cx="591744" cy="73707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49680" y="383540"/>
              <a:ext cx="965200" cy="579120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81671" y="4289678"/>
            <a:ext cx="49949" cy="6172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116903"/>
            <a:ext cx="8195945" cy="959109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>
              <a:lnSpc>
                <a:spcPct val="100000"/>
              </a:lnSpc>
              <a:spcBef>
                <a:spcPts val="100"/>
              </a:spcBef>
            </a:pPr>
            <a:r>
              <a:rPr lang="en-US" sz="2800" spc="-10" dirty="0"/>
              <a:t>1. </a:t>
            </a:r>
            <a:r>
              <a:rPr lang="en-US" sz="2800" spc="-10" dirty="0" err="1"/>
              <a:t>Pengaruh</a:t>
            </a:r>
            <a:r>
              <a:rPr lang="en-US" sz="2800" spc="-120" dirty="0"/>
              <a:t> </a:t>
            </a:r>
            <a:r>
              <a:rPr lang="en-US" sz="2800" dirty="0" err="1"/>
              <a:t>Suhu</a:t>
            </a:r>
            <a:r>
              <a:rPr lang="en-US" sz="2800" spc="-100" dirty="0"/>
              <a:t> </a:t>
            </a:r>
            <a:r>
              <a:rPr lang="en-US" sz="2800" dirty="0" err="1"/>
              <a:t>terhadap</a:t>
            </a:r>
            <a:r>
              <a:rPr lang="en-US" sz="2800" spc="-95" dirty="0"/>
              <a:t> </a:t>
            </a:r>
            <a:r>
              <a:rPr lang="en-US" sz="2800" spc="-10" dirty="0"/>
              <a:t>Hukum Arrhenius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434340" y="1613217"/>
            <a:ext cx="8557260" cy="48141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 algn="just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81000" algn="l"/>
              </a:tabLst>
            </a:pPr>
            <a:r>
              <a:rPr sz="2400" dirty="0">
                <a:latin typeface="Calibri"/>
                <a:cs typeface="Calibri"/>
              </a:rPr>
              <a:t>Berdasarkan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persamaan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Arrhenius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terlihat</a:t>
            </a:r>
            <a:r>
              <a:rPr sz="2400" spc="-1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bahwa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peningkatan</a:t>
            </a:r>
            <a:endParaRPr sz="2400" dirty="0">
              <a:latin typeface="Calibri"/>
              <a:cs typeface="Calibri"/>
            </a:endParaRPr>
          </a:p>
          <a:p>
            <a:pPr marL="381000" algn="just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Calibri"/>
                <a:cs typeface="Calibri"/>
              </a:rPr>
              <a:t>suhu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akan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meningkatkan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kecepatan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reaksi.</a:t>
            </a:r>
            <a:endParaRPr sz="2400" dirty="0">
              <a:latin typeface="Calibri"/>
              <a:cs typeface="Calibri"/>
            </a:endParaRPr>
          </a:p>
          <a:p>
            <a:pPr marL="381000" marR="202565" indent="-343535" algn="just">
              <a:lnSpc>
                <a:spcPct val="100000"/>
              </a:lnSpc>
              <a:buFont typeface="Wingdings"/>
              <a:buChar char=""/>
              <a:tabLst>
                <a:tab pos="381000" algn="l"/>
              </a:tabLst>
            </a:pPr>
            <a:r>
              <a:rPr sz="2400" dirty="0">
                <a:latin typeface="Calibri"/>
                <a:cs typeface="Calibri"/>
              </a:rPr>
              <a:t>Ada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sebuah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rule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thumb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mengenai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hal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ini,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yakni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bahwa </a:t>
            </a:r>
            <a:r>
              <a:rPr sz="2400" spc="-20" dirty="0">
                <a:latin typeface="Calibri"/>
                <a:cs typeface="Calibri"/>
              </a:rPr>
              <a:t>kecepatan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kimia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akan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meningkat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(dua)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kali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lipat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untuk </a:t>
            </a:r>
            <a:r>
              <a:rPr sz="2400" dirty="0">
                <a:latin typeface="Calibri"/>
                <a:cs typeface="Calibri"/>
              </a:rPr>
              <a:t>setiap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kenaikan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suhu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sebesar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10</a:t>
            </a:r>
            <a:r>
              <a:rPr sz="2400" baseline="2430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C.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Namun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demikian,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rule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ini </a:t>
            </a:r>
            <a:r>
              <a:rPr sz="2400" dirty="0">
                <a:latin typeface="Calibri"/>
                <a:cs typeface="Calibri"/>
              </a:rPr>
              <a:t>hanya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berlaku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sebuah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kombinasi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tertentu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antara harga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Ea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T.</a:t>
            </a:r>
            <a:endParaRPr lang="en-US" sz="2400" spc="-25" dirty="0">
              <a:latin typeface="Calibri"/>
              <a:cs typeface="Calibri"/>
            </a:endParaRPr>
          </a:p>
          <a:p>
            <a:pPr marL="37465" marR="202565" algn="just">
              <a:lnSpc>
                <a:spcPct val="100000"/>
              </a:lnSpc>
              <a:tabLst>
                <a:tab pos="381000" algn="l"/>
              </a:tabLst>
            </a:pPr>
            <a:endParaRPr sz="2400" dirty="0">
              <a:latin typeface="Calibri"/>
              <a:cs typeface="Calibri"/>
            </a:endParaRPr>
          </a:p>
          <a:p>
            <a:pPr marL="381000" marR="288925" indent="-343535" algn="just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81000" algn="l"/>
              </a:tabLst>
            </a:pP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Contoh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80" dirty="0">
                <a:latin typeface="Calibri"/>
                <a:cs typeface="Calibri"/>
              </a:rPr>
              <a:t> </a:t>
            </a:r>
            <a:endParaRPr lang="en-US" sz="2400" spc="-80" dirty="0">
              <a:latin typeface="Calibri"/>
              <a:cs typeface="Calibri"/>
            </a:endParaRPr>
          </a:p>
          <a:p>
            <a:pPr marL="342900" marR="288925" indent="-306388" algn="just">
              <a:lnSpc>
                <a:spcPct val="100000"/>
              </a:lnSpc>
              <a:spcBef>
                <a:spcPts val="5"/>
              </a:spcBef>
              <a:tabLst>
                <a:tab pos="381000" algn="l"/>
              </a:tabLst>
            </a:pPr>
            <a:r>
              <a:rPr lang="en-US" sz="2400" dirty="0">
                <a:latin typeface="Calibri"/>
                <a:cs typeface="Calibri"/>
              </a:rPr>
              <a:t>	</a:t>
            </a: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dengan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sebesar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53,6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kJ/mol, </a:t>
            </a:r>
            <a:r>
              <a:rPr sz="2400" spc="-20" dirty="0">
                <a:latin typeface="Calibri"/>
                <a:cs typeface="Calibri"/>
              </a:rPr>
              <a:t>kecepatan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naik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dua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kali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lipat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antara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suhu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300-310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K. </a:t>
            </a: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dengan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sebesar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147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kJ/mol,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kecepatan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reaksi </a:t>
            </a:r>
            <a:r>
              <a:rPr sz="2400" dirty="0">
                <a:latin typeface="Calibri"/>
                <a:cs typeface="Calibri"/>
              </a:rPr>
              <a:t>naik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dua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kali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lipat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antara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suhu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500-510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K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8612" y="-191233"/>
            <a:ext cx="7674775" cy="1513107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463550" indent="273050" algn="ctr">
              <a:lnSpc>
                <a:spcPct val="100000"/>
              </a:lnSpc>
              <a:spcBef>
                <a:spcPts val="100"/>
              </a:spcBef>
            </a:pPr>
            <a:r>
              <a:rPr lang="en-US" sz="3200" spc="-10" dirty="0"/>
              <a:t>         </a:t>
            </a:r>
            <a:r>
              <a:rPr lang="en-US" sz="3200" spc="-10" dirty="0" err="1"/>
              <a:t>Energi</a:t>
            </a:r>
            <a:r>
              <a:rPr lang="en-US" sz="3200" spc="-10" dirty="0"/>
              <a:t> </a:t>
            </a:r>
            <a:r>
              <a:rPr lang="en-US" sz="3200" spc="-10" dirty="0" err="1"/>
              <a:t>Aktivasi</a:t>
            </a:r>
            <a:r>
              <a:rPr lang="en-US" sz="3200" spc="-10" dirty="0"/>
              <a:t> E = </a:t>
            </a:r>
            <a:r>
              <a:rPr lang="en-US" sz="3200" spc="-10" dirty="0" err="1"/>
              <a:t>Ea</a:t>
            </a:r>
            <a:br>
              <a:rPr lang="en-US" sz="3200" spc="-10" dirty="0"/>
            </a:br>
            <a:endParaRPr sz="3200" b="0" spc="-10" dirty="0">
              <a:solidFill>
                <a:schemeClr val="tx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256" y="859706"/>
            <a:ext cx="8665544" cy="15645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lang="en-US" sz="2000" b="0" spc="-10" dirty="0" err="1">
                <a:solidFill>
                  <a:schemeClr val="tx1"/>
                </a:solidFill>
                <a:latin typeface="+mj-lt"/>
              </a:rPr>
              <a:t>Energi</a:t>
            </a:r>
            <a:r>
              <a:rPr lang="en-US" sz="2000" b="0" spc="-1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000" b="0" spc="-10" dirty="0" err="1">
                <a:solidFill>
                  <a:schemeClr val="tx1"/>
                </a:solidFill>
                <a:latin typeface="+mj-lt"/>
              </a:rPr>
              <a:t>aktivasi</a:t>
            </a:r>
            <a:r>
              <a:rPr lang="en-US" sz="2000" b="0" spc="-1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000" b="0" spc="-10" dirty="0" err="1">
                <a:solidFill>
                  <a:schemeClr val="tx1"/>
                </a:solidFill>
                <a:latin typeface="+mj-lt"/>
              </a:rPr>
              <a:t>adalah</a:t>
            </a:r>
            <a:r>
              <a:rPr lang="en-US" sz="2000" b="0" spc="-10" dirty="0">
                <a:solidFill>
                  <a:schemeClr val="tx1"/>
                </a:solidFill>
                <a:latin typeface="+mj-lt"/>
              </a:rPr>
              <a:t> : </a:t>
            </a:r>
            <a:r>
              <a:rPr lang="en-US" sz="2000" b="0" spc="-10" dirty="0" err="1">
                <a:solidFill>
                  <a:schemeClr val="tx1"/>
                </a:solidFill>
                <a:latin typeface="+mj-lt"/>
              </a:rPr>
              <a:t>Energi</a:t>
            </a:r>
            <a:r>
              <a:rPr lang="en-US" sz="2000" b="0" spc="-10" dirty="0">
                <a:solidFill>
                  <a:schemeClr val="tx1"/>
                </a:solidFill>
                <a:latin typeface="+mj-lt"/>
              </a:rPr>
              <a:t> minimum yang </a:t>
            </a:r>
            <a:r>
              <a:rPr lang="en-US" sz="2000" b="0" spc="-10" dirty="0" err="1">
                <a:solidFill>
                  <a:schemeClr val="tx1"/>
                </a:solidFill>
                <a:latin typeface="+mj-lt"/>
              </a:rPr>
              <a:t>diperlukan</a:t>
            </a:r>
            <a:r>
              <a:rPr lang="en-US" sz="2000" b="0" spc="-1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000" b="0" spc="-10" dirty="0" err="1">
                <a:solidFill>
                  <a:schemeClr val="tx1"/>
                </a:solidFill>
                <a:latin typeface="+mj-lt"/>
              </a:rPr>
              <a:t>reaktan</a:t>
            </a:r>
            <a:r>
              <a:rPr lang="en-US" sz="2000" b="0" spc="-10" dirty="0">
                <a:solidFill>
                  <a:schemeClr val="tx1"/>
                </a:solidFill>
                <a:latin typeface="+mj-lt"/>
              </a:rPr>
              <a:t> agar dapat </a:t>
            </a:r>
            <a:r>
              <a:rPr lang="en-US" sz="2000" b="0" spc="-10" dirty="0" err="1">
                <a:solidFill>
                  <a:schemeClr val="tx1"/>
                </a:solidFill>
                <a:latin typeface="+mj-lt"/>
              </a:rPr>
              <a:t>menjadi</a:t>
            </a:r>
            <a:r>
              <a:rPr lang="en-US" sz="2000" b="0" spc="-1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000" b="0" spc="-10" dirty="0" err="1">
                <a:solidFill>
                  <a:schemeClr val="tx1"/>
                </a:solidFill>
                <a:latin typeface="+mj-lt"/>
              </a:rPr>
              <a:t>produk</a:t>
            </a:r>
            <a:endParaRPr lang="en-US" sz="2000" b="0" spc="-10" dirty="0">
              <a:solidFill>
                <a:schemeClr val="tx1"/>
              </a:solidFill>
              <a:latin typeface="+mj-lt"/>
            </a:endParaRPr>
          </a:p>
          <a:p>
            <a:pPr marL="12065" marR="5080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Berikut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ini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merupakan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gambaran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besarnya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energi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aktivasi </a:t>
            </a:r>
            <a:r>
              <a:rPr sz="2000" dirty="0">
                <a:latin typeface="Calibri"/>
                <a:cs typeface="Calibri"/>
              </a:rPr>
              <a:t>reaksi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(Ea)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panas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reaksi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(ΔH)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(untuk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kasus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reaksi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sederhana </a:t>
            </a:r>
            <a:r>
              <a:rPr sz="2000" dirty="0">
                <a:latin typeface="Calibri"/>
                <a:cs typeface="Calibri"/>
              </a:rPr>
              <a:t>yang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berlangsung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eksotermik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endotermik)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612" y="3731443"/>
            <a:ext cx="8159878" cy="29440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FD9054-9F2E-750B-F421-FCDABFDB0F02}"/>
              </a:ext>
            </a:extLst>
          </p:cNvPr>
          <p:cNvSpPr txBox="1"/>
          <p:nvPr/>
        </p:nvSpPr>
        <p:spPr>
          <a:xfrm>
            <a:off x="402256" y="2477675"/>
            <a:ext cx="8665544" cy="1213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00"/>
              </a:spcBef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endoterm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berjalan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ditambahkan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kalor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,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sebaliknya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eksoterm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kalor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00"/>
              </a:spcBef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Jadi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eksoterm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nilainya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endoterm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116903"/>
            <a:ext cx="7967345" cy="959109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z="2800" spc="-10" dirty="0"/>
              <a:t>1. </a:t>
            </a:r>
            <a:r>
              <a:rPr lang="en-US" sz="2800" spc="-10" dirty="0" err="1"/>
              <a:t>Pengaruh</a:t>
            </a:r>
            <a:r>
              <a:rPr lang="en-US" sz="2800" spc="-120" dirty="0"/>
              <a:t> </a:t>
            </a:r>
            <a:r>
              <a:rPr lang="en-US" sz="2800" dirty="0" err="1"/>
              <a:t>Suhu</a:t>
            </a:r>
            <a:r>
              <a:rPr lang="en-US" sz="2800" spc="-100" dirty="0"/>
              <a:t> </a:t>
            </a:r>
            <a:r>
              <a:rPr lang="en-US" sz="2800" dirty="0" err="1"/>
              <a:t>terhadap</a:t>
            </a:r>
            <a:r>
              <a:rPr lang="en-US" sz="2800" spc="-95" dirty="0"/>
              <a:t> </a:t>
            </a:r>
            <a:r>
              <a:rPr lang="en-US" sz="2800" spc="-10" dirty="0"/>
              <a:t>Hukum Arrhenius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486410" y="1399541"/>
            <a:ext cx="8455660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Melalui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percobaan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laboratorium,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harga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sebuah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reaksi </a:t>
            </a:r>
            <a:r>
              <a:rPr sz="2800" dirty="0">
                <a:latin typeface="Calibri"/>
                <a:cs typeface="Calibri"/>
              </a:rPr>
              <a:t>dapat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diketahui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dengan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melakukan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percobaan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kinetika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reaksi </a:t>
            </a:r>
            <a:r>
              <a:rPr sz="2800" dirty="0">
                <a:latin typeface="Calibri"/>
                <a:cs typeface="Calibri"/>
              </a:rPr>
              <a:t>pada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berbagai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suhu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berbeda-</a:t>
            </a:r>
            <a:r>
              <a:rPr sz="2800" dirty="0">
                <a:latin typeface="Calibri"/>
                <a:cs typeface="Calibri"/>
              </a:rPr>
              <a:t>beda.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Harga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dapat </a:t>
            </a:r>
            <a:r>
              <a:rPr sz="2800" dirty="0">
                <a:latin typeface="Calibri"/>
                <a:cs typeface="Calibri"/>
              </a:rPr>
              <a:t>dievaluasi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melalui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penyusunan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ulang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persamaan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Arrhenius menjadi: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8579" y="4107179"/>
            <a:ext cx="264160" cy="20320"/>
          </a:xfrm>
          <a:custGeom>
            <a:avLst/>
            <a:gdLst/>
            <a:ahLst/>
            <a:cxnLst/>
            <a:rect l="l" t="t" r="r" b="b"/>
            <a:pathLst>
              <a:path w="264160" h="20320">
                <a:moveTo>
                  <a:pt x="264160" y="0"/>
                </a:moveTo>
                <a:lnTo>
                  <a:pt x="0" y="0"/>
                </a:lnTo>
                <a:lnTo>
                  <a:pt x="0" y="20320"/>
                </a:lnTo>
                <a:lnTo>
                  <a:pt x="264160" y="20320"/>
                </a:lnTo>
                <a:lnTo>
                  <a:pt x="2641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63540" y="4107179"/>
            <a:ext cx="142240" cy="20320"/>
          </a:xfrm>
          <a:custGeom>
            <a:avLst/>
            <a:gdLst/>
            <a:ahLst/>
            <a:cxnLst/>
            <a:rect l="l" t="t" r="r" b="b"/>
            <a:pathLst>
              <a:path w="142239" h="20320">
                <a:moveTo>
                  <a:pt x="142239" y="0"/>
                </a:moveTo>
                <a:lnTo>
                  <a:pt x="0" y="0"/>
                </a:lnTo>
                <a:lnTo>
                  <a:pt x="0" y="20320"/>
                </a:lnTo>
                <a:lnTo>
                  <a:pt x="142239" y="20320"/>
                </a:lnTo>
                <a:lnTo>
                  <a:pt x="1422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368928" y="3887723"/>
            <a:ext cx="2268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485900" algn="l"/>
              </a:tabLst>
            </a:pPr>
            <a:r>
              <a:rPr sz="2400" dirty="0">
                <a:latin typeface="Cambria Math"/>
                <a:cs typeface="Cambria Math"/>
              </a:rPr>
              <a:t>𝑙𝑛𝑘</a:t>
            </a:r>
            <a:r>
              <a:rPr sz="2400" spc="19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25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𝑙𝑛𝐴</a:t>
            </a:r>
            <a:r>
              <a:rPr sz="2400" dirty="0">
                <a:latin typeface="Cambria Math"/>
                <a:cs typeface="Cambria Math"/>
              </a:rPr>
              <a:t>	−</a:t>
            </a:r>
            <a:r>
              <a:rPr sz="2400" spc="35" dirty="0">
                <a:latin typeface="Cambria Math"/>
                <a:cs typeface="Cambria Math"/>
              </a:rPr>
              <a:t> </a:t>
            </a:r>
            <a:r>
              <a:rPr sz="2625" baseline="44444" dirty="0">
                <a:latin typeface="Cambria Math"/>
                <a:cs typeface="Cambria Math"/>
              </a:rPr>
              <a:t>𝐸</a:t>
            </a:r>
            <a:r>
              <a:rPr sz="2175" baseline="40229" dirty="0">
                <a:latin typeface="Cambria Math"/>
                <a:cs typeface="Cambria Math"/>
              </a:rPr>
              <a:t>𝑎</a:t>
            </a:r>
            <a:r>
              <a:rPr sz="2175" spc="382" baseline="40229" dirty="0">
                <a:latin typeface="Cambria Math"/>
                <a:cs typeface="Cambria Math"/>
              </a:rPr>
              <a:t> </a:t>
            </a:r>
            <a:r>
              <a:rPr sz="2625" spc="-75" baseline="44444" dirty="0">
                <a:latin typeface="Cambria Math"/>
                <a:cs typeface="Cambria Math"/>
              </a:rPr>
              <a:t>1</a:t>
            </a:r>
            <a:endParaRPr sz="2625" baseline="44444" dirty="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3284" y="4121403"/>
            <a:ext cx="42227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dirty="0">
                <a:latin typeface="Cambria Math"/>
                <a:cs typeface="Cambria Math"/>
              </a:rPr>
              <a:t>𝑅</a:t>
            </a:r>
            <a:r>
              <a:rPr sz="1750" spc="70" dirty="0">
                <a:latin typeface="Cambria Math"/>
                <a:cs typeface="Cambria Math"/>
              </a:rPr>
              <a:t>  </a:t>
            </a:r>
            <a:r>
              <a:rPr sz="1750" spc="-50" dirty="0">
                <a:latin typeface="Cambria Math"/>
                <a:cs typeface="Cambria Math"/>
              </a:rPr>
              <a:t>𝑇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9740" y="4693284"/>
            <a:ext cx="8482330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Calibri"/>
                <a:cs typeface="Calibri"/>
              </a:rPr>
              <a:t>dari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plot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linier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antara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ln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k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versus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55" dirty="0">
                <a:latin typeface="Calibri"/>
                <a:cs typeface="Calibri"/>
              </a:rPr>
              <a:t>1/T,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maka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diperoleh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60" dirty="0">
                <a:latin typeface="Calibri"/>
                <a:cs typeface="Calibri"/>
              </a:rPr>
              <a:t>(-</a:t>
            </a:r>
            <a:r>
              <a:rPr sz="2600" spc="-10" dirty="0">
                <a:latin typeface="Calibri"/>
                <a:cs typeface="Calibri"/>
              </a:rPr>
              <a:t>Ea/R)</a:t>
            </a:r>
            <a:endParaRPr sz="2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600" dirty="0">
                <a:latin typeface="Calibri"/>
                <a:cs typeface="Calibri"/>
              </a:rPr>
              <a:t>sebagai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slope.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116903"/>
            <a:ext cx="7967345" cy="959109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z="2800" spc="-10" dirty="0"/>
              <a:t>1. </a:t>
            </a:r>
            <a:r>
              <a:rPr lang="en-US" sz="2800" spc="-10" dirty="0" err="1"/>
              <a:t>Pengaruh</a:t>
            </a:r>
            <a:r>
              <a:rPr lang="en-US" sz="2800" spc="-120" dirty="0"/>
              <a:t> </a:t>
            </a:r>
            <a:r>
              <a:rPr lang="en-US" sz="2800" dirty="0" err="1"/>
              <a:t>Suhu</a:t>
            </a:r>
            <a:r>
              <a:rPr lang="en-US" sz="2800" spc="-100" dirty="0"/>
              <a:t> </a:t>
            </a:r>
            <a:r>
              <a:rPr lang="en-US" sz="2800" dirty="0" err="1"/>
              <a:t>terhadap</a:t>
            </a:r>
            <a:r>
              <a:rPr lang="en-US" sz="2800" spc="-95" dirty="0"/>
              <a:t> </a:t>
            </a:r>
            <a:r>
              <a:rPr lang="en-US" sz="2800" spc="-10" dirty="0"/>
              <a:t>Hukum Arrhenius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486410" y="1175449"/>
            <a:ext cx="8455660" cy="5922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jeinis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reaktan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kimia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dengan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.&gt;&gt;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maka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ini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berlangsung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lambat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hanya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sebagian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tumbukkan-tumbukkan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untuk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mengatasi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dibutuhkan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 :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228600" algn="just"/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 O</a:t>
            </a:r>
            <a:r>
              <a:rPr lang="en-US" sz="24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+ H</a:t>
            </a:r>
            <a:r>
              <a:rPr lang="en-US" sz="24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pada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suhu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kamar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   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kimia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dengan 	</a:t>
            </a:r>
            <a:r>
              <a:rPr lang="en-US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&lt;&lt;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maka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ini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berlangsung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Contoh :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eaksi-reaksi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gas pada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suhu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maka :</a:t>
            </a: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&gt;&gt;  maka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k &lt;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b="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         </a:t>
            </a:r>
            <a:r>
              <a:rPr lang="en-US" sz="2400" b="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2400" b="1" baseline="-250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2400" b="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&lt;&lt;  maka </a:t>
            </a:r>
            <a:r>
              <a:rPr lang="en-US" sz="2400" b="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harga</a:t>
            </a:r>
            <a:r>
              <a:rPr lang="en-US" sz="2400" b="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k &gt;</a:t>
            </a:r>
            <a:endParaRPr lang="en-US" sz="2400" b="1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511175" algn="just"/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50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3178" y="2153919"/>
            <a:ext cx="4986021" cy="45460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4655" y="372745"/>
            <a:ext cx="812990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spc="-10" dirty="0"/>
              <a:t>1. </a:t>
            </a:r>
            <a:r>
              <a:rPr lang="en-US" sz="2800" spc="-10" dirty="0" err="1"/>
              <a:t>Pengaruh</a:t>
            </a:r>
            <a:r>
              <a:rPr lang="en-US" sz="2800" spc="-120" dirty="0"/>
              <a:t> </a:t>
            </a:r>
            <a:r>
              <a:rPr lang="en-US" sz="2800" dirty="0" err="1"/>
              <a:t>Suhu</a:t>
            </a:r>
            <a:r>
              <a:rPr lang="en-US" sz="2800" spc="-100" dirty="0"/>
              <a:t> </a:t>
            </a:r>
            <a:r>
              <a:rPr lang="en-US" sz="2800" dirty="0" err="1"/>
              <a:t>terhadap</a:t>
            </a:r>
            <a:r>
              <a:rPr lang="en-US" sz="2800" spc="-95" dirty="0"/>
              <a:t> </a:t>
            </a:r>
            <a:r>
              <a:rPr lang="en-US" sz="2800" spc="-10" dirty="0"/>
              <a:t>Hukum Arrhenius</a:t>
            </a: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354965" y="927734"/>
            <a:ext cx="812990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Pada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suhu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berbeda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(misal: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T1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T2),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hubungan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antara harga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k1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(k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pada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T1)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k2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(k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pada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T2),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dapat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diperoleh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dari </a:t>
            </a:r>
            <a:r>
              <a:rPr sz="2400" dirty="0">
                <a:latin typeface="Calibri"/>
                <a:cs typeface="Calibri"/>
              </a:rPr>
              <a:t>persamaan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Arrhenius,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yaitu: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47750" y="3030727"/>
            <a:ext cx="254000" cy="20320"/>
          </a:xfrm>
          <a:custGeom>
            <a:avLst/>
            <a:gdLst/>
            <a:ahLst/>
            <a:cxnLst/>
            <a:rect l="l" t="t" r="r" b="b"/>
            <a:pathLst>
              <a:path w="254000" h="20319">
                <a:moveTo>
                  <a:pt x="254000" y="0"/>
                </a:moveTo>
                <a:lnTo>
                  <a:pt x="0" y="0"/>
                </a:lnTo>
                <a:lnTo>
                  <a:pt x="0" y="20320"/>
                </a:lnTo>
                <a:lnTo>
                  <a:pt x="254000" y="20320"/>
                </a:lnTo>
                <a:lnTo>
                  <a:pt x="254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74850" y="3030727"/>
            <a:ext cx="264160" cy="20320"/>
          </a:xfrm>
          <a:custGeom>
            <a:avLst/>
            <a:gdLst/>
            <a:ahLst/>
            <a:cxnLst/>
            <a:rect l="l" t="t" r="r" b="b"/>
            <a:pathLst>
              <a:path w="264160" h="20319">
                <a:moveTo>
                  <a:pt x="264160" y="0"/>
                </a:moveTo>
                <a:lnTo>
                  <a:pt x="0" y="0"/>
                </a:lnTo>
                <a:lnTo>
                  <a:pt x="0" y="20320"/>
                </a:lnTo>
                <a:lnTo>
                  <a:pt x="264160" y="20320"/>
                </a:lnTo>
                <a:lnTo>
                  <a:pt x="2641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16810" y="3030727"/>
            <a:ext cx="223520" cy="20320"/>
          </a:xfrm>
          <a:custGeom>
            <a:avLst/>
            <a:gdLst/>
            <a:ahLst/>
            <a:cxnLst/>
            <a:rect l="l" t="t" r="r" b="b"/>
            <a:pathLst>
              <a:path w="223519" h="20319">
                <a:moveTo>
                  <a:pt x="223519" y="0"/>
                </a:moveTo>
                <a:lnTo>
                  <a:pt x="0" y="0"/>
                </a:lnTo>
                <a:lnTo>
                  <a:pt x="0" y="20320"/>
                </a:lnTo>
                <a:lnTo>
                  <a:pt x="223519" y="20320"/>
                </a:lnTo>
                <a:lnTo>
                  <a:pt x="2235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450464" y="2714370"/>
            <a:ext cx="15494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1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003550" y="3030727"/>
            <a:ext cx="223520" cy="20320"/>
          </a:xfrm>
          <a:custGeom>
            <a:avLst/>
            <a:gdLst/>
            <a:ahLst/>
            <a:cxnLst/>
            <a:rect l="l" t="t" r="r" b="b"/>
            <a:pathLst>
              <a:path w="223519" h="20319">
                <a:moveTo>
                  <a:pt x="223519" y="0"/>
                </a:moveTo>
                <a:lnTo>
                  <a:pt x="0" y="0"/>
                </a:lnTo>
                <a:lnTo>
                  <a:pt x="0" y="20320"/>
                </a:lnTo>
                <a:lnTo>
                  <a:pt x="223519" y="20320"/>
                </a:lnTo>
                <a:lnTo>
                  <a:pt x="2235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037585" y="2714370"/>
            <a:ext cx="15494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50" dirty="0">
                <a:latin typeface="Cambria Math"/>
                <a:cs typeface="Cambria Math"/>
              </a:rPr>
              <a:t>1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84567" y="3044253"/>
            <a:ext cx="228663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10"/>
              </a:spcBef>
              <a:tabLst>
                <a:tab pos="1046480" algn="l"/>
                <a:tab pos="1432560" algn="l"/>
                <a:tab pos="2019935" algn="l"/>
              </a:tabLst>
            </a:pPr>
            <a:r>
              <a:rPr sz="1750" spc="45" dirty="0">
                <a:latin typeface="Cambria Math"/>
                <a:cs typeface="Cambria Math"/>
              </a:rPr>
              <a:t>𝑘</a:t>
            </a:r>
            <a:r>
              <a:rPr sz="2175" spc="67" baseline="-13409" dirty="0">
                <a:latin typeface="Cambria Math"/>
                <a:cs typeface="Cambria Math"/>
              </a:rPr>
              <a:t>2</a:t>
            </a:r>
            <a:r>
              <a:rPr sz="2175" baseline="-13409" dirty="0">
                <a:latin typeface="Cambria Math"/>
                <a:cs typeface="Cambria Math"/>
              </a:rPr>
              <a:t>	</a:t>
            </a:r>
            <a:r>
              <a:rPr sz="1750" spc="-50" dirty="0">
                <a:latin typeface="Cambria Math"/>
                <a:cs typeface="Cambria Math"/>
              </a:rPr>
              <a:t>𝑅</a:t>
            </a:r>
            <a:r>
              <a:rPr sz="1750" dirty="0">
                <a:latin typeface="Cambria Math"/>
                <a:cs typeface="Cambria Math"/>
              </a:rPr>
              <a:t>	</a:t>
            </a:r>
            <a:r>
              <a:rPr sz="1750" spc="-25" dirty="0">
                <a:latin typeface="Cambria Math"/>
                <a:cs typeface="Cambria Math"/>
              </a:rPr>
              <a:t>𝑇</a:t>
            </a:r>
            <a:r>
              <a:rPr sz="2175" spc="-37" baseline="-13409" dirty="0">
                <a:latin typeface="Cambria Math"/>
                <a:cs typeface="Cambria Math"/>
              </a:rPr>
              <a:t>1</a:t>
            </a:r>
            <a:r>
              <a:rPr sz="2175" baseline="-13409" dirty="0">
                <a:latin typeface="Cambria Math"/>
                <a:cs typeface="Cambria Math"/>
              </a:rPr>
              <a:t>	</a:t>
            </a:r>
            <a:r>
              <a:rPr sz="1750" spc="-25" dirty="0">
                <a:latin typeface="Cambria Math"/>
                <a:cs typeface="Cambria Math"/>
              </a:rPr>
              <a:t>𝑇</a:t>
            </a:r>
            <a:r>
              <a:rPr sz="2175" spc="-37" baseline="-13409" dirty="0">
                <a:latin typeface="Cambria Math"/>
                <a:cs typeface="Cambria Math"/>
              </a:rPr>
              <a:t>2</a:t>
            </a:r>
            <a:endParaRPr sz="2175" baseline="-13409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2307" y="2810573"/>
            <a:ext cx="27133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026920" algn="l"/>
                <a:tab pos="2548255" algn="l"/>
              </a:tabLst>
            </a:pPr>
            <a:r>
              <a:rPr sz="2400" dirty="0">
                <a:latin typeface="Cambria Math"/>
                <a:cs typeface="Cambria Math"/>
              </a:rPr>
              <a:t>𝑙𝑛</a:t>
            </a:r>
            <a:r>
              <a:rPr sz="2400" spc="-80" dirty="0">
                <a:latin typeface="Cambria Math"/>
                <a:cs typeface="Cambria Math"/>
              </a:rPr>
              <a:t> </a:t>
            </a:r>
            <a:r>
              <a:rPr sz="2625" spc="104" baseline="44444" dirty="0">
                <a:latin typeface="Cambria Math"/>
                <a:cs typeface="Cambria Math"/>
              </a:rPr>
              <a:t>𝑘</a:t>
            </a:r>
            <a:r>
              <a:rPr sz="2175" spc="104" baseline="40229" dirty="0">
                <a:latin typeface="Cambria Math"/>
                <a:cs typeface="Cambria Math"/>
              </a:rPr>
              <a:t>1</a:t>
            </a:r>
            <a:r>
              <a:rPr sz="2175" spc="675" baseline="40229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=</a:t>
            </a:r>
            <a:r>
              <a:rPr sz="2400" spc="15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−</a:t>
            </a:r>
            <a:r>
              <a:rPr sz="2400" spc="-135" dirty="0">
                <a:latin typeface="Cambria Math"/>
                <a:cs typeface="Cambria Math"/>
              </a:rPr>
              <a:t> </a:t>
            </a:r>
            <a:r>
              <a:rPr sz="2625" baseline="44444" dirty="0">
                <a:latin typeface="Cambria Math"/>
                <a:cs typeface="Cambria Math"/>
              </a:rPr>
              <a:t>𝐸</a:t>
            </a:r>
            <a:r>
              <a:rPr sz="2175" baseline="40229" dirty="0">
                <a:latin typeface="Cambria Math"/>
                <a:cs typeface="Cambria Math"/>
              </a:rPr>
              <a:t>𝑎</a:t>
            </a:r>
            <a:r>
              <a:rPr sz="2175" spc="277" baseline="40229" dirty="0">
                <a:latin typeface="Cambria Math"/>
                <a:cs typeface="Cambria Math"/>
              </a:rPr>
              <a:t> </a:t>
            </a:r>
            <a:r>
              <a:rPr sz="2400" spc="-50" dirty="0">
                <a:latin typeface="Cambria Math"/>
                <a:cs typeface="Cambria Math"/>
              </a:rPr>
              <a:t>(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50" dirty="0">
                <a:latin typeface="Cambria Math"/>
                <a:cs typeface="Cambria Math"/>
              </a:rPr>
              <a:t>−</a:t>
            </a:r>
            <a:r>
              <a:rPr sz="2400" dirty="0">
                <a:latin typeface="Cambria Math"/>
                <a:cs typeface="Cambria Math"/>
              </a:rPr>
              <a:t>	</a:t>
            </a:r>
            <a:r>
              <a:rPr sz="2400" spc="-50" dirty="0">
                <a:latin typeface="Cambria Math"/>
                <a:cs typeface="Cambria Math"/>
              </a:rPr>
              <a:t>)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4800" y="3733800"/>
            <a:ext cx="3279140" cy="2987355"/>
          </a:xfrm>
          <a:prstGeom prst="rect">
            <a:avLst/>
          </a:prstGeom>
          <a:solidFill>
            <a:srgbClr val="D6E3BC"/>
          </a:solidFill>
        </p:spPr>
        <p:txBody>
          <a:bodyPr vert="horz" wrap="square" lIns="0" tIns="32384" rIns="0" bIns="0" rtlCol="0">
            <a:spAutoFit/>
          </a:bodyPr>
          <a:lstStyle/>
          <a:p>
            <a:pPr marL="90805" marR="173990" algn="l">
              <a:lnSpc>
                <a:spcPct val="100000"/>
              </a:lnSpc>
              <a:spcBef>
                <a:spcPts val="254"/>
              </a:spcBef>
            </a:pPr>
            <a:r>
              <a:rPr sz="2400" spc="-10" dirty="0">
                <a:latin typeface="Calibri"/>
                <a:cs typeface="Calibri"/>
              </a:rPr>
              <a:t>Pengaruh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suhu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terhadap </a:t>
            </a:r>
            <a:r>
              <a:rPr sz="2400" spc="-20" dirty="0">
                <a:latin typeface="Calibri"/>
                <a:cs typeface="Calibri"/>
              </a:rPr>
              <a:t>kecepatan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yang </a:t>
            </a:r>
            <a:r>
              <a:rPr sz="2400" spc="-10" dirty="0">
                <a:latin typeface="Calibri"/>
                <a:cs typeface="Calibri"/>
              </a:rPr>
              <a:t>digambarkan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tersebut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atas </a:t>
            </a:r>
            <a:r>
              <a:rPr sz="2400" dirty="0">
                <a:latin typeface="Calibri"/>
                <a:cs typeface="Calibri"/>
              </a:rPr>
              <a:t>tidak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berlaku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kasus reaksi-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biokimia 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(enzimatik)</a:t>
            </a:r>
            <a:r>
              <a:rPr sz="2400" b="1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reaksi peledakan</a:t>
            </a:r>
            <a:r>
              <a:rPr sz="2400" spc="-10" dirty="0"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6813" y="373042"/>
            <a:ext cx="6696987" cy="541815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648" y="152401"/>
            <a:ext cx="5861952" cy="233528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43200" y="3039003"/>
            <a:ext cx="5861952" cy="365803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5019" y="3356097"/>
            <a:ext cx="1685925" cy="40909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959109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pc="-10" dirty="0"/>
              <a:t>2. </a:t>
            </a:r>
            <a:r>
              <a:rPr lang="en-US" spc="-10" dirty="0" err="1"/>
              <a:t>Pengaruh</a:t>
            </a:r>
            <a:r>
              <a:rPr lang="en-US" spc="-120" dirty="0"/>
              <a:t> </a:t>
            </a:r>
            <a:r>
              <a:rPr lang="en-US" dirty="0" err="1"/>
              <a:t>Suhu</a:t>
            </a:r>
            <a:r>
              <a:rPr lang="en-US" spc="-100" dirty="0"/>
              <a:t> </a:t>
            </a:r>
            <a:r>
              <a:rPr lang="en-US" dirty="0" err="1"/>
              <a:t>terhadap</a:t>
            </a:r>
            <a:r>
              <a:rPr lang="en-US" spc="-95" dirty="0"/>
              <a:t> </a:t>
            </a:r>
            <a:r>
              <a:rPr lang="en-US" spc="-10" dirty="0"/>
              <a:t>Hukum </a:t>
            </a:r>
            <a:r>
              <a:rPr lang="en-US" spc="-10" dirty="0" err="1"/>
              <a:t>Termodinamika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762000"/>
            <a:ext cx="8455660" cy="5922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kesetimbangan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temperatur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temperatur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tekanan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-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 RT ln k   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dideferensialkan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maka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didapat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[</a:t>
            </a:r>
            <a:r>
              <a:rPr lang="en-US" sz="2000" u="sng" dirty="0">
                <a:effectLst/>
                <a:latin typeface="Lucida Console" panose="020B0609040504020204" pitchFamily="49" charset="0"/>
                <a:ea typeface="Times New Roman" panose="02020603050405020304" pitchFamily="18" charset="0"/>
              </a:rPr>
              <a:t>δ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(-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b="1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] 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 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000" u="sng" dirty="0">
                <a:effectLst/>
                <a:latin typeface="Lucida Console" panose="020B0609040504020204" pitchFamily="49" charset="0"/>
                <a:ea typeface="Times New Roman" panose="02020603050405020304" pitchFamily="18" charset="0"/>
              </a:rPr>
              <a:t>δ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ln K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]       . . . . .  (1)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  </a:t>
            </a:r>
            <a:r>
              <a:rPr lang="en-US" sz="2000" b="1" dirty="0">
                <a:effectLst/>
                <a:latin typeface="Lucida Console" panose="020B0609040504020204" pitchFamily="49" charset="0"/>
                <a:cs typeface="Times New Roman" panose="02020603050405020304" pitchFamily="18" charset="0"/>
              </a:rPr>
              <a:t>δ</a:t>
            </a:r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T		     </a:t>
            </a:r>
            <a:r>
              <a:rPr lang="en-US" sz="2000" b="1" dirty="0">
                <a:effectLst/>
                <a:latin typeface="Lucida Console" panose="020B0609040504020204" pitchFamily="49" charset="0"/>
                <a:cs typeface="Times New Roman" panose="02020603050405020304" pitchFamily="18" charset="0"/>
              </a:rPr>
              <a:t>δ</a:t>
            </a:r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T </a:t>
            </a: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termodinamika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 II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[</a:t>
            </a:r>
            <a:r>
              <a:rPr lang="en-US" sz="2000" u="sng" dirty="0">
                <a:effectLst/>
                <a:latin typeface="Lucida Console" panose="020B0609040504020204" pitchFamily="49" charset="0"/>
                <a:ea typeface="Times New Roman" panose="02020603050405020304" pitchFamily="18" charset="0"/>
              </a:rPr>
              <a:t>δ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(-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b="1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.............  (2)  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didapat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	    </a:t>
            </a:r>
            <a:r>
              <a:rPr lang="en-US" sz="2000" b="1" dirty="0">
                <a:effectLst/>
                <a:latin typeface="Lucida Console" panose="020B0609040504020204" pitchFamily="49" charset="0"/>
                <a:cs typeface="Times New Roman" panose="02020603050405020304" pitchFamily="18" charset="0"/>
              </a:rPr>
              <a:t>δ</a:t>
            </a:r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T		     T</a:t>
            </a:r>
            <a:r>
              <a:rPr lang="en-US" sz="2000" b="1" baseline="30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  <a:endParaRPr lang="en-US" sz="2000" b="1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van’t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Hoff  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000" u="sng" dirty="0">
                <a:effectLst/>
                <a:latin typeface="Lucida Console" panose="020B0609040504020204" pitchFamily="49" charset="0"/>
                <a:ea typeface="Times New Roman" panose="02020603050405020304" pitchFamily="18" charset="0"/>
              </a:rPr>
              <a:t>δ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ln K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] 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-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............   (3)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dT              RT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(3)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diintegralkan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dengan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 (T) maka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didapat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		ln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T</a:t>
            </a:r>
            <a:r>
              <a:rPr lang="en-US" sz="20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-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 </a:t>
            </a:r>
            <a:r>
              <a:rPr lang="en-US" sz="2000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– 1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   ................  (4)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k T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R      T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1175" algn="just"/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007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959109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pc="-10" dirty="0"/>
              <a:t>2. </a:t>
            </a:r>
            <a:r>
              <a:rPr lang="en-US" spc="-10" dirty="0" err="1"/>
              <a:t>Pengaruh</a:t>
            </a:r>
            <a:r>
              <a:rPr lang="en-US" spc="-120" dirty="0"/>
              <a:t> </a:t>
            </a:r>
            <a:r>
              <a:rPr lang="en-US" dirty="0" err="1"/>
              <a:t>Suhu</a:t>
            </a:r>
            <a:r>
              <a:rPr lang="en-US" spc="-100" dirty="0"/>
              <a:t> </a:t>
            </a:r>
            <a:r>
              <a:rPr lang="en-US" dirty="0" err="1"/>
              <a:t>terhadap</a:t>
            </a:r>
            <a:r>
              <a:rPr lang="en-US" spc="-95" dirty="0"/>
              <a:t> </a:t>
            </a:r>
            <a:r>
              <a:rPr lang="en-US" spc="-10" dirty="0"/>
              <a:t>Hukum </a:t>
            </a:r>
            <a:r>
              <a:rPr lang="en-US" spc="-10" dirty="0" err="1"/>
              <a:t>Termodinamika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285997" y="501910"/>
            <a:ext cx="8839200" cy="7030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en-US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 </a:t>
            </a:r>
            <a:r>
              <a:rPr lang="en-US" sz="2400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Eksoterm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&lt;o ) ,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kenaikan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temperatur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memperkecil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k. 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Endoterm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&gt;o ),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kenaikan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temperatur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memperbesar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Jika 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H f (T), maka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kedalam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(2)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disubtitusikan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pengaruh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temperatur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perubahan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entalpi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reaksi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dinyatakan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oleh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diferential</a:t>
            </a:r>
            <a:r>
              <a:rPr lang="en-US" sz="24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d(</a:t>
            </a:r>
            <a:r>
              <a:rPr lang="en-US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H)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</a:t>
            </a:r>
            <a:r>
              <a:rPr lang="en-US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.................    (5)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dT       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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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stoikhiometri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bernilai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(-)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reaktandan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(+) untuk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indent="-800100"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panas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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f (T)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</a:t>
            </a:r>
            <a:r>
              <a:rPr lang="en-US" sz="24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a</a:t>
            </a:r>
            <a:r>
              <a:rPr lang="en-US" sz="24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sz="24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+ . . . . . .       (6)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1175" algn="just"/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575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959109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pc="-10" dirty="0"/>
              <a:t>2. </a:t>
            </a:r>
            <a:r>
              <a:rPr lang="en-US" spc="-10" dirty="0" err="1"/>
              <a:t>Pengaruh</a:t>
            </a:r>
            <a:r>
              <a:rPr lang="en-US" spc="-120" dirty="0"/>
              <a:t> </a:t>
            </a:r>
            <a:r>
              <a:rPr lang="en-US" dirty="0" err="1"/>
              <a:t>Suhu</a:t>
            </a:r>
            <a:r>
              <a:rPr lang="en-US" spc="-100" dirty="0"/>
              <a:t> </a:t>
            </a:r>
            <a:r>
              <a:rPr lang="en-US" dirty="0" err="1"/>
              <a:t>terhadap</a:t>
            </a:r>
            <a:r>
              <a:rPr lang="en-US" spc="-95" dirty="0"/>
              <a:t> </a:t>
            </a:r>
            <a:r>
              <a:rPr lang="en-US" spc="-10" dirty="0"/>
              <a:t>Hukum </a:t>
            </a:r>
            <a:r>
              <a:rPr lang="en-US" spc="-10" dirty="0" err="1"/>
              <a:t>Termodinamika</a:t>
            </a:r>
            <a:endParaRPr spc="-1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59616E-7C1A-58AE-2AF6-1883C69F9314}"/>
              </a:ext>
            </a:extLst>
          </p:cNvPr>
          <p:cNvSpPr txBox="1"/>
          <p:nvPr/>
        </p:nvSpPr>
        <p:spPr>
          <a:xfrm>
            <a:off x="343403" y="762000"/>
            <a:ext cx="876398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panas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campuran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dapat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342900" algn="l"/>
              </a:tabLst>
            </a:pP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 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</a:t>
            </a:r>
            <a:r>
              <a:rPr lang="en-US" sz="2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............ . . . .  (7)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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koefisien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stoikhiometri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(7) dapat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342900" algn="l"/>
              </a:tabLst>
            </a:pP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 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 a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+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  ... . . .  (8)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mensubsitusikan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(8)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kedalam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(5) dan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mengintegrasikan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didapat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285750" algn="l"/>
              </a:tabLst>
            </a:pP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	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 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 + 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T</a:t>
            </a:r>
            <a:r>
              <a:rPr lang="en-US" sz="2200" b="1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T</a:t>
            </a:r>
            <a:r>
              <a:rPr lang="en-US" sz="2200" b="1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.   . . . . . . (9)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28800"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2           3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integrasi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 f (T)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(9) maka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(3) dapat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diintegrasikan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dengan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96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0" y="228600"/>
            <a:ext cx="600678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0" dirty="0">
                <a:solidFill>
                  <a:srgbClr val="000000"/>
                </a:solidFill>
                <a:latin typeface="Britannic Bold" panose="020B0903060703020204" pitchFamily="34" charset="0"/>
              </a:rPr>
              <a:t>STOIKIOMETRI</a:t>
            </a:r>
            <a:r>
              <a:rPr sz="3200" b="0" spc="-90" dirty="0">
                <a:solidFill>
                  <a:srgbClr val="000000"/>
                </a:solidFill>
                <a:latin typeface="Britannic Bold" panose="020B0903060703020204" pitchFamily="34" charset="0"/>
              </a:rPr>
              <a:t> </a:t>
            </a:r>
            <a:r>
              <a:rPr sz="3200" b="0" dirty="0">
                <a:solidFill>
                  <a:srgbClr val="000000"/>
                </a:solidFill>
                <a:latin typeface="Britannic Bold" panose="020B0903060703020204" pitchFamily="34" charset="0"/>
              </a:rPr>
              <a:t>REAKSI</a:t>
            </a:r>
            <a:r>
              <a:rPr sz="3200" b="0" spc="-15" dirty="0">
                <a:solidFill>
                  <a:srgbClr val="000000"/>
                </a:solidFill>
                <a:latin typeface="Britannic Bold" panose="020B0903060703020204" pitchFamily="34" charset="0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Britannic Bold" panose="020B0903060703020204" pitchFamily="34" charset="0"/>
              </a:rPr>
              <a:t>KIMIA</a:t>
            </a:r>
            <a:endParaRPr sz="3200" dirty="0">
              <a:latin typeface="Britannic Bold" panose="020B0903060703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1" y="1044575"/>
            <a:ext cx="8676640" cy="29315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sebuah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tunggal,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hubungan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stoikiometrik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antar </a:t>
            </a:r>
            <a:r>
              <a:rPr sz="2400" spc="-20" dirty="0">
                <a:latin typeface="Calibri"/>
                <a:cs typeface="Calibri"/>
              </a:rPr>
              <a:t>molekul-</a:t>
            </a:r>
            <a:r>
              <a:rPr sz="2400" dirty="0">
                <a:latin typeface="Calibri"/>
                <a:cs typeface="Calibri"/>
              </a:rPr>
              <a:t>molekul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dalam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sistem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dapat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disajikan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dalam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bentuk </a:t>
            </a:r>
            <a:r>
              <a:rPr sz="2400" dirty="0">
                <a:latin typeface="Calibri"/>
                <a:cs typeface="Calibri"/>
              </a:rPr>
              <a:t>tabel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stoikiometri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reaksi.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homogen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tunggal: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+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bB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Calibri"/>
                <a:cs typeface="Calibri"/>
              </a:rPr>
              <a:t>cC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+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dD</a:t>
            </a:r>
            <a:endParaRPr sz="2400" dirty="0">
              <a:latin typeface="Calibri"/>
              <a:cs typeface="Calibri"/>
            </a:endParaRPr>
          </a:p>
          <a:p>
            <a:pPr marL="41275">
              <a:lnSpc>
                <a:spcPct val="100000"/>
              </a:lnSpc>
              <a:spcBef>
                <a:spcPts val="2400"/>
              </a:spcBef>
            </a:pPr>
            <a:r>
              <a:rPr sz="2400" dirty="0">
                <a:latin typeface="Calibri"/>
                <a:cs typeface="Calibri"/>
              </a:rPr>
              <a:t>Jika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zat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dijadikan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sebagai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basis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perhitungan,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maka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persamaan</a:t>
            </a:r>
            <a:endParaRPr sz="2400" dirty="0">
              <a:latin typeface="Calibri"/>
              <a:cs typeface="Calibri"/>
            </a:endParaRPr>
          </a:p>
          <a:p>
            <a:pPr marL="41275">
              <a:lnSpc>
                <a:spcPct val="100000"/>
              </a:lnSpc>
            </a:pPr>
            <a:r>
              <a:rPr lang="en-US" sz="2400" dirty="0" err="1">
                <a:latin typeface="Calibri"/>
                <a:cs typeface="Calibri"/>
              </a:rPr>
              <a:t>diatas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dapat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dituliskan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menjadi: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8100" y="4280534"/>
            <a:ext cx="47625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Cambria Math"/>
                <a:cs typeface="Cambria Math"/>
              </a:rPr>
              <a:t>𝐴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50" dirty="0">
                <a:latin typeface="Cambria Math"/>
                <a:cs typeface="Cambria Math"/>
              </a:rPr>
              <a:t>+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64204" y="4484496"/>
            <a:ext cx="162560" cy="17780"/>
          </a:xfrm>
          <a:custGeom>
            <a:avLst/>
            <a:gdLst/>
            <a:ahLst/>
            <a:cxnLst/>
            <a:rect l="l" t="t" r="r" b="b"/>
            <a:pathLst>
              <a:path w="162560" h="17779">
                <a:moveTo>
                  <a:pt x="162559" y="0"/>
                </a:moveTo>
                <a:lnTo>
                  <a:pt x="0" y="0"/>
                </a:lnTo>
                <a:lnTo>
                  <a:pt x="0" y="17779"/>
                </a:lnTo>
                <a:lnTo>
                  <a:pt x="162559" y="17779"/>
                </a:lnTo>
                <a:lnTo>
                  <a:pt x="1625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152520" y="4006603"/>
            <a:ext cx="181610" cy="82296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595"/>
              </a:spcBef>
            </a:pPr>
            <a:r>
              <a:rPr sz="2200" spc="-50" dirty="0">
                <a:latin typeface="Cambria Math"/>
                <a:cs typeface="Cambria Math"/>
              </a:rPr>
              <a:t>𝑏</a:t>
            </a:r>
            <a:endParaRPr sz="22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-50" dirty="0">
                <a:latin typeface="Cambria Math"/>
                <a:cs typeface="Cambria Math"/>
              </a:rPr>
              <a:t>𝑎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60801" y="4280534"/>
            <a:ext cx="58991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2265" algn="l"/>
              </a:tabLst>
            </a:pPr>
            <a:r>
              <a:rPr sz="2200" spc="-50" dirty="0">
                <a:latin typeface="Cambria Math"/>
                <a:cs typeface="Cambria Math"/>
              </a:rPr>
              <a:t>𝐵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0" dirty="0">
                <a:latin typeface="Cambria Math"/>
                <a:cs typeface="Cambria Math"/>
              </a:rPr>
              <a:t>→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37025" y="4484496"/>
            <a:ext cx="162560" cy="17780"/>
          </a:xfrm>
          <a:custGeom>
            <a:avLst/>
            <a:gdLst/>
            <a:ahLst/>
            <a:cxnLst/>
            <a:rect l="l" t="t" r="r" b="b"/>
            <a:pathLst>
              <a:path w="162560" h="17779">
                <a:moveTo>
                  <a:pt x="162560" y="0"/>
                </a:moveTo>
                <a:lnTo>
                  <a:pt x="0" y="0"/>
                </a:lnTo>
                <a:lnTo>
                  <a:pt x="0" y="17779"/>
                </a:lnTo>
                <a:lnTo>
                  <a:pt x="162560" y="17779"/>
                </a:lnTo>
                <a:lnTo>
                  <a:pt x="1625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58384" y="4484496"/>
            <a:ext cx="170180" cy="17780"/>
          </a:xfrm>
          <a:custGeom>
            <a:avLst/>
            <a:gdLst/>
            <a:ahLst/>
            <a:cxnLst/>
            <a:rect l="l" t="t" r="r" b="b"/>
            <a:pathLst>
              <a:path w="170179" h="17779">
                <a:moveTo>
                  <a:pt x="170179" y="0"/>
                </a:moveTo>
                <a:lnTo>
                  <a:pt x="0" y="0"/>
                </a:lnTo>
                <a:lnTo>
                  <a:pt x="0" y="17779"/>
                </a:lnTo>
                <a:lnTo>
                  <a:pt x="170179" y="17779"/>
                </a:lnTo>
                <a:lnTo>
                  <a:pt x="1701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125595" y="4006603"/>
            <a:ext cx="909319" cy="82296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95"/>
              </a:spcBef>
              <a:tabLst>
                <a:tab pos="733425" algn="l"/>
              </a:tabLst>
            </a:pPr>
            <a:r>
              <a:rPr sz="2200" spc="-50" dirty="0">
                <a:latin typeface="Cambria Math"/>
                <a:cs typeface="Cambria Math"/>
              </a:rPr>
              <a:t>𝑐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0" dirty="0">
                <a:latin typeface="Cambria Math"/>
                <a:cs typeface="Cambria Math"/>
              </a:rPr>
              <a:t>𝑑</a:t>
            </a:r>
            <a:endParaRPr sz="22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  <a:tabLst>
                <a:tab pos="735965" algn="l"/>
              </a:tabLst>
            </a:pPr>
            <a:r>
              <a:rPr sz="2200" spc="-50" dirty="0">
                <a:latin typeface="Cambria Math"/>
                <a:cs typeface="Cambria Math"/>
              </a:rPr>
              <a:t>𝑎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0" dirty="0">
                <a:latin typeface="Cambria Math"/>
                <a:cs typeface="Cambria Math"/>
              </a:rPr>
              <a:t>𝑎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36415" y="4280534"/>
            <a:ext cx="94615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39140" algn="l"/>
              </a:tabLst>
            </a:pPr>
            <a:r>
              <a:rPr sz="2200" dirty="0">
                <a:latin typeface="Cambria Math"/>
                <a:cs typeface="Cambria Math"/>
              </a:rPr>
              <a:t>𝐶</a:t>
            </a:r>
            <a:r>
              <a:rPr sz="2200" spc="100" dirty="0">
                <a:latin typeface="Cambria Math"/>
                <a:cs typeface="Cambria Math"/>
              </a:rPr>
              <a:t> </a:t>
            </a:r>
            <a:r>
              <a:rPr sz="2200" spc="-50" dirty="0">
                <a:latin typeface="Cambria Math"/>
                <a:cs typeface="Cambria Math"/>
              </a:rPr>
              <a:t>+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0" dirty="0">
                <a:latin typeface="Cambria Math"/>
                <a:cs typeface="Cambria Math"/>
              </a:rPr>
              <a:t>𝐷</a:t>
            </a:r>
            <a:endParaRPr sz="2200" dirty="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7200" y="5004498"/>
            <a:ext cx="8458199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Berdasarkan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persamaan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(9),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terlihat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bahwa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jika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bereaksi </a:t>
            </a:r>
            <a:r>
              <a:rPr sz="2400" dirty="0">
                <a:latin typeface="Calibri"/>
                <a:cs typeface="Calibri"/>
              </a:rPr>
              <a:t>(atau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terkonversi,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atau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terkonsumsi),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maka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hal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berarti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bahwa terdapat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b/a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bereaksi,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c/a</a:t>
            </a:r>
            <a:endParaRPr sz="24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Calibri"/>
                <a:cs typeface="Calibri"/>
              </a:rPr>
              <a:t>mol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terbentuk,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dan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d/a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mol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terbentuk.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959109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pc="-10" dirty="0"/>
              <a:t>2. </a:t>
            </a:r>
            <a:r>
              <a:rPr lang="en-US" spc="-10" dirty="0" err="1"/>
              <a:t>Pengaruh</a:t>
            </a:r>
            <a:r>
              <a:rPr lang="en-US" spc="-120" dirty="0"/>
              <a:t> </a:t>
            </a:r>
            <a:r>
              <a:rPr lang="en-US" dirty="0" err="1"/>
              <a:t>Suhu</a:t>
            </a:r>
            <a:r>
              <a:rPr lang="en-US" spc="-100" dirty="0"/>
              <a:t> </a:t>
            </a:r>
            <a:r>
              <a:rPr lang="en-US" dirty="0" err="1"/>
              <a:t>terhadap</a:t>
            </a:r>
            <a:r>
              <a:rPr lang="en-US" spc="-95" dirty="0"/>
              <a:t> </a:t>
            </a:r>
            <a:r>
              <a:rPr lang="en-US" spc="-10" dirty="0"/>
              <a:t>Hukum </a:t>
            </a:r>
            <a:r>
              <a:rPr lang="en-US" spc="-10" dirty="0" err="1"/>
              <a:t>Termodinamika</a:t>
            </a:r>
            <a:endParaRPr spc="-1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D7133A-0826-E29E-5543-4E8DB3ED32E4}"/>
              </a:ext>
            </a:extLst>
          </p:cNvPr>
          <p:cNvSpPr txBox="1"/>
          <p:nvPr/>
        </p:nvSpPr>
        <p:spPr>
          <a:xfrm>
            <a:off x="914400" y="851848"/>
            <a:ext cx="8229600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 ln k = 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dT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RT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( 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800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dT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RT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RT    2R     3R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diatas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diintegralkan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:</a:t>
            </a:r>
          </a:p>
          <a:p>
            <a:pPr indent="457200" algn="just"/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ln k  =  -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ln T + 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 + 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c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         	R.T</a:t>
            </a:r>
            <a:r>
              <a:rPr lang="en-US" sz="2800" b="1" baseline="30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  R            2R       6R</a:t>
            </a:r>
          </a:p>
          <a:p>
            <a:pPr algn="just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 ; 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; 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diliteratur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6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c ,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dapat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mnggunakan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19046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E1F8F-B1AD-B9AC-A837-90DF39FE9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55" y="116903"/>
            <a:ext cx="8500745" cy="369332"/>
          </a:xfrm>
        </p:spPr>
        <p:txBody>
          <a:bodyPr/>
          <a:lstStyle/>
          <a:p>
            <a:pPr algn="ctr"/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TEORI  TUMBUKAN</a:t>
            </a:r>
            <a:endParaRPr lang="en-US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860A5-1274-03FC-DD41-7A7953D7B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3867" y="685801"/>
            <a:ext cx="8216265" cy="6172200"/>
          </a:xfrm>
        </p:spPr>
        <p:txBody>
          <a:bodyPr/>
          <a:lstStyle/>
          <a:p>
            <a:pPr algn="just"/>
            <a:r>
              <a:rPr lang="en-US" dirty="0"/>
              <a:t> 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dibutuhkan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untuk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penyusunan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ikatan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kimia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kimia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Agar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maka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reaktan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dan B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inilah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Lewis dan Polanyi (1920) untuk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kinetika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terkenal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dengan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sebutan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Untuk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menyusun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ini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berbentuk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bola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keras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gas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gas ideal.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ruang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cm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detik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Z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( 8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RT </a:t>
            </a:r>
            <a:r>
              <a:rPr lang="en-US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8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800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8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. . . . . . (1)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800" b="1" baseline="30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               </a:t>
            </a:r>
            <a:r>
              <a:rPr lang="en-US" sz="18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baseline="-25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baseline="30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US" sz="18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baseline="-25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B</a:t>
            </a:r>
            <a:endParaRPr lang="en-US" sz="1800" b="1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	Z*-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dan B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C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konsentrasi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dan B	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6985" algn="just">
              <a:tabLst>
                <a:tab pos="450215" algn="l"/>
              </a:tabLst>
            </a:pP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= diameter rata-rata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dan B, yang dapat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tabLst>
                <a:tab pos="40005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b="1" u="sng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d</a:t>
            </a:r>
            <a:r>
              <a:rPr lang="en-US" sz="18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2	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0215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M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BM/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Mr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A dan B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=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gas yang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besarnya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dengan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kali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Boptzman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dan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bilangan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Avoqadro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(N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6,02 x 10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 =  K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x N</a:t>
            </a:r>
            <a:r>
              <a:rPr lang="en-US" sz="18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127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E1F8F-B1AD-B9AC-A837-90DF39FE9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55" y="116903"/>
            <a:ext cx="8500745" cy="369332"/>
          </a:xfrm>
        </p:spPr>
        <p:txBody>
          <a:bodyPr/>
          <a:lstStyle/>
          <a:p>
            <a:pPr algn="ctr"/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TEORI  TUMBUKAN</a:t>
            </a:r>
            <a:endParaRPr lang="en-US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860A5-1274-03FC-DD41-7A7953D7B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3867" y="685800"/>
            <a:ext cx="8216265" cy="6576159"/>
          </a:xfrm>
        </p:spPr>
        <p:txBody>
          <a:bodyPr/>
          <a:lstStyle/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 semua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fraksi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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yang dapat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mengakumulasikan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kinetik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		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e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RT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 E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minimum yang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dibutuhkan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menghasilkan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maka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laju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ini dapat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k C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z 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E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/RT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45720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d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(8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RT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M</a:t>
            </a:r>
            <a:r>
              <a:rPr lang="en-US" sz="2000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/RT C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b="1" baseline="30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 </a:t>
            </a:r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A  </a:t>
            </a:r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-</a:t>
            </a:r>
            <a:r>
              <a:rPr lang="en-US" sz="2000" b="1" baseline="-25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B</a:t>
            </a:r>
            <a:endParaRPr lang="en-US" sz="2000" b="1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Sehingga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:  A 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/RT  = = d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(8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RT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M</a:t>
            </a:r>
            <a:r>
              <a:rPr lang="en-US" sz="2000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/RT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b="1" baseline="30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</a:t>
            </a:r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A  </a:t>
            </a:r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-</a:t>
            </a:r>
            <a:r>
              <a:rPr lang="en-US" sz="2000" b="1" baseline="-25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B</a:t>
            </a:r>
          </a:p>
          <a:p>
            <a:pPr algn="just"/>
            <a:endParaRPr lang="en-US" sz="2000" b="1" baseline="-25000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diatas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ternyata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ketergantungan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suhu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US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~ T </a:t>
            </a:r>
            <a:r>
              <a:rPr lang="en-US" sz="22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½</a:t>
            </a:r>
            <a:r>
              <a:rPr lang="en-US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</a:t>
            </a:r>
            <a:r>
              <a:rPr lang="en-US" sz="22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en-US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RT.</a:t>
            </a:r>
            <a:endParaRPr lang="en-US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n-US" sz="1800" b="1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61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1" y="-457199"/>
            <a:ext cx="8991600" cy="1266885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TEORI  KEADAAN TRANSISI  ATAU MOLEKUL TERAKTIFKAN</a:t>
            </a:r>
            <a:endParaRPr sz="3600" spc="-1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0001C3-9334-9925-B020-1C69D32841D5}"/>
              </a:ext>
            </a:extLst>
          </p:cNvPr>
          <p:cNvSpPr txBox="1"/>
          <p:nvPr/>
        </p:nvSpPr>
        <p:spPr>
          <a:xfrm>
            <a:off x="152401" y="1066800"/>
            <a:ext cx="876299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juga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transisi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teraktifkan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Eyring.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ini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pereaksi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reaktan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tidak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kompleks-kompleks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aktivasi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200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activited</a:t>
            </a:r>
            <a:r>
              <a:rPr lang="en-US" sz="2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complexes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dan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terurai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spontan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selain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itu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kesetimbangan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selalu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pereaksi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saat, dan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peruraian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untuk semua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peruaraian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effectLst/>
                <a:latin typeface="Lucida Console" panose="020B0609040504020204" pitchFamily="49" charset="0"/>
                <a:ea typeface="Times New Roman" panose="02020603050405020304" pitchFamily="18" charset="0"/>
              </a:rPr>
              <a:t>υ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intermediate dapat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dengan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200" dirty="0">
                <a:effectLst/>
                <a:latin typeface="Lucida Console" panose="020B0609040504020204" pitchFamily="49" charset="0"/>
                <a:ea typeface="Times New Roman" panose="02020603050405020304" pitchFamily="18" charset="0"/>
              </a:rPr>
              <a:t>  Υ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22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. . . .  . .  (1)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h 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u="sng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K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Boltzman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1,38 10</a:t>
            </a:r>
            <a:r>
              <a:rPr lang="en-US" sz="22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H  = 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Planck = 6,6310</a:t>
            </a:r>
            <a:r>
              <a:rPr lang="en-US" sz="2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detik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2685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1266885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  KEADAAN TRANSISI  ATAU MOLEKUL TERAKTIFKAN</a:t>
            </a:r>
            <a:endParaRPr spc="-1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A05E65-0A3E-2AEB-0C51-BEEF62A35764}"/>
              </a:ext>
            </a:extLst>
          </p:cNvPr>
          <p:cNvSpPr txBox="1"/>
          <p:nvPr/>
        </p:nvSpPr>
        <p:spPr>
          <a:xfrm>
            <a:off x="414655" y="838200"/>
            <a:ext cx="8653145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elementary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reversibel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	     k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+ B </a:t>
            </a:r>
            <a:r>
              <a:rPr lang="en-US" sz="2200" dirty="0">
                <a:effectLst/>
                <a:latin typeface="Lucida Console" panose="020B0609040504020204" pitchFamily="49" charset="0"/>
                <a:ea typeface="Times New Roman" panose="02020603050405020304" pitchFamily="18" charset="0"/>
              </a:rPr>
              <a:t>↔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        . . .. . . . . .  (2)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k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 dapat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diuraikan</a:t>
            </a:r>
            <a:r>
              <a:rPr lang="en-US" sz="22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transisi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   </a:t>
            </a:r>
          </a:p>
          <a:p>
            <a:pPr indent="457200" algn="just"/>
            <a:r>
              <a:rPr lang="en-US" sz="22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A + B  </a:t>
            </a:r>
            <a:r>
              <a:rPr lang="en-US" sz="2200" b="1" dirty="0">
                <a:effectLst/>
                <a:latin typeface="Lucida Console" panose="020B0609040504020204" pitchFamily="49" charset="0"/>
                <a:cs typeface="Times New Roman" panose="02020603050405020304" pitchFamily="18" charset="0"/>
              </a:rPr>
              <a:t>↔</a:t>
            </a:r>
            <a:r>
              <a:rPr lang="en-US" sz="2200" b="1" baseline="-25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effectLst/>
                <a:latin typeface="Lucida Sans Unicode" panose="020B0602030504020204" pitchFamily="34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AB</a:t>
            </a:r>
            <a:r>
              <a:rPr lang="en-US" sz="2200" b="1" baseline="30000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*</a:t>
            </a:r>
            <a:r>
              <a:rPr lang="en-US" sz="22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2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sz="2200" b="1" dirty="0"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AB</a:t>
            </a: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maka: 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K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 (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200" b="1" u="sng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       . . . . (3)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k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(A)(B)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200" dirty="0">
                <a:effectLst/>
                <a:latin typeface="Lucida Console" panose="020B0609040504020204" pitchFamily="49" charset="0"/>
                <a:ea typeface="Times New Roman" panose="02020603050405020304" pitchFamily="18" charset="0"/>
              </a:rPr>
              <a:t>υ 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. . . . . .  (4)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h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kekanan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{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konsentrasi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{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6231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1266885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TEORI  KEADAAN TRANSISI  ATAU MOLEKUL TERAKTIFKAN</a:t>
            </a:r>
            <a:endParaRPr sz="2400" spc="-1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43B3A-7353-B048-1688-54A01F856957}"/>
              </a:ext>
            </a:extLst>
          </p:cNvPr>
          <p:cNvSpPr txBox="1"/>
          <p:nvPr/>
        </p:nvSpPr>
        <p:spPr>
          <a:xfrm>
            <a:off x="262247" y="970897"/>
            <a:ext cx="8881753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>
                <a:effectLst/>
                <a:latin typeface="Lucida Console" panose="020B0609040504020204" pitchFamily="49" charset="0"/>
                <a:ea typeface="Times New Roman" panose="02020603050405020304" pitchFamily="18" charset="0"/>
              </a:rPr>
              <a:t>υ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= 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C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. . . .  (5)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h                  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k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G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- RT ln K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K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e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Gx/RT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e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Hx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/RT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Sx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..... . .  (6)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kekanan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	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Sx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8/RT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. . (7)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 h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baseline="-25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K C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. . .  (8)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(7)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dengan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(8) maka </a:t>
            </a:r>
            <a:r>
              <a:rPr lang="en-US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didapat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= [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b="1" u="sng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[ e 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Sx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[ e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H/RT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    . . . . .  (9)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h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298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1266885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TEORI  KEADAAN TRANSISI  ATAU MOLEKUL TERAKTIFKAN</a:t>
            </a:r>
            <a:endParaRPr sz="2400" spc="-1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FDD124-803B-C538-10CE-A9671207AF2C}"/>
              </a:ext>
            </a:extLst>
          </p:cNvPr>
          <p:cNvSpPr txBox="1"/>
          <p:nvPr/>
        </p:nvSpPr>
        <p:spPr>
          <a:xfrm>
            <a:off x="304800" y="944880"/>
            <a:ext cx="8763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termodinamika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suhu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lambat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sebelah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(8)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Sx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tidak 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begitu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sensitif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suhu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Jadi k dapat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K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 e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Hx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. . . . . . . .  (10)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kekanan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kekiri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(2)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k</a:t>
            </a:r>
            <a:r>
              <a:rPr lang="en-US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dapat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	 k</a:t>
            </a:r>
            <a:r>
              <a:rPr lang="en-US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 e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Hx1/RT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 . . . . . . .  (11)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		 k</a:t>
            </a:r>
            <a:r>
              <a:rPr lang="en-US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  e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Hx1/RT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. . . . . . .  (12)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=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     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. . .  (13)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Levenspicl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cair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E =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RT    </a:t>
            </a:r>
            <a:r>
              <a:rPr lang="en-US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. .  (14)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 gas : E =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(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molekularitas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–1) RT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6241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-381000"/>
            <a:ext cx="8272145" cy="1266885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120650" indent="-120650"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TEORI  KEADAAN TRANSISI  ATAU MOLEKUL TERAKTIFKAN</a:t>
            </a:r>
            <a:endParaRPr sz="2400" spc="-1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8BAB63-3BC9-F3B6-3211-07ED01C6B572}"/>
              </a:ext>
            </a:extLst>
          </p:cNvPr>
          <p:cNvSpPr txBox="1"/>
          <p:nvPr/>
        </p:nvSpPr>
        <p:spPr>
          <a:xfrm>
            <a:off x="304800" y="990600"/>
            <a:ext cx="8839199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dan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30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= E,  maka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untuk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dapat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	 K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 e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E/RT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. . . . . . . .  (15)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dapat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 K 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 e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E/RT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 . . . . . . .  (16)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  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	K  = k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m</a:t>
            </a:r>
            <a:r>
              <a:rPr lang="en-US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E/RT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. . . . . . . .  (17)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 :  o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Levenspiel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 dapat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atau4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(16)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E/RT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sensitif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suhu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dengan T</a:t>
            </a:r>
            <a:r>
              <a:rPr lang="en-US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(16) dapat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K = k</a:t>
            </a:r>
            <a:r>
              <a:rPr lang="en-US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E/RT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(17) dapat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logaritmik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sebagai </a:t>
            </a:r>
            <a:r>
              <a:rPr lang="en-US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ln k -= ln k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m ln T –  </a:t>
            </a:r>
            <a:r>
              <a:rPr lang="en-US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. . . . (18)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RT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3738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1389996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TEORI  KEADAAN TRANSISI  ATAU MOLEKUL TERAKTIFKAN</a:t>
            </a:r>
            <a:endParaRPr lang="en-US" spc="-1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02B27E-0296-080E-30DA-C81BF632B771}"/>
              </a:ext>
            </a:extLst>
          </p:cNvPr>
          <p:cNvSpPr txBox="1"/>
          <p:nvPr/>
        </p:nvSpPr>
        <p:spPr>
          <a:xfrm>
            <a:off x="414655" y="1447800"/>
            <a:ext cx="842454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Jika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(18)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dideferensialkan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T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didapat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d(ln k)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  </a:t>
            </a:r>
            <a:r>
              <a:rPr lang="en-US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 </a:t>
            </a:r>
            <a:r>
              <a:rPr lang="en-US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=   </a:t>
            </a:r>
            <a:r>
              <a:rPr lang="en-US" sz="24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R T  + E    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 . . (19)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dt         T    R T</a:t>
            </a:r>
            <a:r>
              <a:rPr lang="en-US" sz="24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RT</a:t>
            </a:r>
            <a:r>
              <a:rPr lang="en-US" sz="24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  K  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e </a:t>
            </a:r>
            <a:r>
              <a:rPr lang="en-US" sz="24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E/RT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ini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Arrhenius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suhu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transisi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tumbukkan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1558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1389996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en-US" altLang="en-US" sz="28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Soal</a:t>
            </a:r>
            <a:r>
              <a:rPr kumimoji="0" lang="en-US" altLang="en-US" sz="28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Tugas</a:t>
            </a:r>
            <a:r>
              <a:rPr kumimoji="0" lang="en-US" altLang="en-US" sz="28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Modul 5</a:t>
            </a:r>
            <a:b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0885F4B-B647-E698-AEEF-0AC5A3730C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38294"/>
              </p:ext>
            </p:extLst>
          </p:nvPr>
        </p:nvGraphicFramePr>
        <p:xfrm>
          <a:off x="990600" y="4140134"/>
          <a:ext cx="6629400" cy="1920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1815">
                  <a:extLst>
                    <a:ext uri="{9D8B030D-6E8A-4147-A177-3AD203B41FA5}">
                      <a16:colId xmlns:a16="http://schemas.microsoft.com/office/drawing/2014/main" val="3649679373"/>
                    </a:ext>
                  </a:extLst>
                </a:gridCol>
                <a:gridCol w="3747585">
                  <a:extLst>
                    <a:ext uri="{9D8B030D-6E8A-4147-A177-3AD203B41FA5}">
                      <a16:colId xmlns:a16="http://schemas.microsoft.com/office/drawing/2014/main" val="1410699163"/>
                    </a:ext>
                  </a:extLst>
                </a:gridCol>
              </a:tblGrid>
              <a:tr h="496389"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 dirty="0" err="1">
                          <a:effectLst/>
                        </a:rPr>
                        <a:t>Suhu</a:t>
                      </a:r>
                      <a:r>
                        <a:rPr lang="en-US" sz="1800" dirty="0">
                          <a:effectLst/>
                        </a:rPr>
                        <a:t>, T </a:t>
                      </a:r>
                      <a:r>
                        <a:rPr lang="en-US" sz="1800" baseline="30000" dirty="0">
                          <a:effectLst/>
                        </a:rPr>
                        <a:t>0 </a:t>
                      </a:r>
                      <a:r>
                        <a:rPr lang="en-US" sz="1800" dirty="0">
                          <a:effectLst/>
                        </a:rPr>
                        <a:t>K</a:t>
                      </a:r>
                    </a:p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70485" algn="ctr">
                        <a:tabLst>
                          <a:tab pos="651510" algn="l"/>
                          <a:tab pos="1530350" algn="l"/>
                        </a:tabLst>
                      </a:pPr>
                      <a:r>
                        <a:rPr lang="en-US" sz="1800" dirty="0">
                          <a:effectLst/>
                        </a:rPr>
                        <a:t>k ( </a:t>
                      </a:r>
                      <a:r>
                        <a:rPr lang="en-US" sz="1800" dirty="0" err="1">
                          <a:effectLst/>
                        </a:rPr>
                        <a:t>detik</a:t>
                      </a:r>
                      <a:r>
                        <a:rPr lang="en-US" sz="1800" dirty="0">
                          <a:effectLst/>
                        </a:rPr>
                        <a:t> 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1093345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 dirty="0">
                          <a:effectLst/>
                        </a:rPr>
                        <a:t>288,1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>
                          <a:effectLst/>
                        </a:rPr>
                        <a:t>1,04 10</a:t>
                      </a:r>
                      <a:r>
                        <a:rPr lang="en-US" sz="1800" baseline="30000">
                          <a:effectLst/>
                        </a:rPr>
                        <a:t>-5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2018122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 dirty="0">
                          <a:effectLst/>
                        </a:rPr>
                        <a:t>298,1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>
                          <a:effectLst/>
                        </a:rPr>
                        <a:t>3,38 10</a:t>
                      </a:r>
                      <a:r>
                        <a:rPr lang="en-US" sz="1800" baseline="30000">
                          <a:effectLst/>
                        </a:rPr>
                        <a:t>-5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360212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>
                          <a:effectLst/>
                        </a:rPr>
                        <a:t>313,1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 dirty="0">
                          <a:effectLst/>
                        </a:rPr>
                        <a:t>2,47 10</a:t>
                      </a:r>
                      <a:r>
                        <a:rPr lang="en-US" sz="1800" baseline="30000" dirty="0">
                          <a:effectLst/>
                        </a:rPr>
                        <a:t>-4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0901650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>
                          <a:effectLst/>
                        </a:rPr>
                        <a:t>323,1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 dirty="0">
                          <a:effectLst/>
                        </a:rPr>
                        <a:t>7,59 10</a:t>
                      </a:r>
                      <a:r>
                        <a:rPr lang="en-US" sz="1800" baseline="30000" dirty="0">
                          <a:effectLst/>
                        </a:rPr>
                        <a:t>-4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8925920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>
                          <a:effectLst/>
                        </a:rPr>
                        <a:t>338,1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530350" algn="l"/>
                        </a:tabLst>
                      </a:pPr>
                      <a:r>
                        <a:rPr lang="en-US" sz="1800" dirty="0">
                          <a:effectLst/>
                        </a:rPr>
                        <a:t>4,87 10</a:t>
                      </a:r>
                      <a:r>
                        <a:rPr lang="en-US" sz="1800" baseline="30000" dirty="0">
                          <a:effectLst/>
                        </a:rPr>
                        <a:t>-3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91332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24E713F-E175-8F45-6E89-0F377390C94C}"/>
              </a:ext>
            </a:extLst>
          </p:cNvPr>
          <p:cNvSpPr txBox="1"/>
          <p:nvPr/>
        </p:nvSpPr>
        <p:spPr>
          <a:xfrm>
            <a:off x="609600" y="762000"/>
            <a:ext cx="8001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228600" algn="l"/>
              </a:tabLst>
            </a:pP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dissosiasi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dimer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siklopentadien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fase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gas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1,3 10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detik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–1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aktivasinya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35 k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Calori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gr mol;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reaksinya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just"/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	 D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M  ,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hitunglah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342900" lvl="0" indent="-342900" algn="just">
              <a:buFont typeface="+mj-lt"/>
              <a:buAutoNum type="alphaLcPeriod"/>
              <a:tabLst>
                <a:tab pos="476250" algn="l"/>
              </a:tabLst>
            </a:pP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Entropi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aktivasi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 algn="just">
              <a:buFont typeface="+mj-lt"/>
              <a:buAutoNum type="alphaLcPeriod"/>
              <a:tabLst>
                <a:tab pos="476250" algn="l"/>
              </a:tabLst>
            </a:pP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t  = 100 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</a:p>
          <a:p>
            <a:pPr marL="342900" lvl="0" indent="-342900" algn="just">
              <a:buFont typeface="+mj-lt"/>
              <a:buAutoNum type="alphaLcPeriod"/>
              <a:tabLst>
                <a:tab pos="476250" algn="l"/>
              </a:tabLst>
            </a:pP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t = 100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dan P = 2 atm.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22E09A-4475-DBD1-D675-FEC5DF106BEB}"/>
              </a:ext>
            </a:extLst>
          </p:cNvPr>
          <p:cNvSpPr txBox="1"/>
          <p:nvPr/>
        </p:nvSpPr>
        <p:spPr>
          <a:xfrm>
            <a:off x="587828" y="3082498"/>
            <a:ext cx="85561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180340" algn="l"/>
                <a:tab pos="2286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Moelwyn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Hughes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mendapatkan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untuk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dibawah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ini sebagai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tabLst>
                <a:tab pos="18034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N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N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½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8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E1606E-5A2D-C225-3155-440C520EFCEF}"/>
              </a:ext>
            </a:extLst>
          </p:cNvPr>
          <p:cNvSpPr txBox="1"/>
          <p:nvPr/>
        </p:nvSpPr>
        <p:spPr>
          <a:xfrm>
            <a:off x="990600" y="6096000"/>
            <a:ext cx="4648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lphaLcPeriod"/>
              <a:tabLst>
                <a:tab pos="228600" algn="l"/>
              </a:tabLst>
            </a:pP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factor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(ko) </a:t>
            </a:r>
          </a:p>
          <a:p>
            <a:pPr marL="342900" lvl="0" indent="-342900" algn="just">
              <a:buFont typeface="+mj-lt"/>
              <a:buAutoNum type="alphaLcPeriod"/>
              <a:tabLst>
                <a:tab pos="228600" algn="l"/>
              </a:tabLst>
            </a:pP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aktivasi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E )</a:t>
            </a:r>
          </a:p>
        </p:txBody>
      </p:sp>
    </p:spTree>
    <p:extLst>
      <p:ext uri="{BB962C8B-B14F-4D97-AF65-F5344CB8AC3E}">
        <p14:creationId xmlns:p14="http://schemas.microsoft.com/office/powerpoint/2010/main" val="150567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7000" y="267336"/>
            <a:ext cx="4979671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0" spc="-10" dirty="0">
                <a:solidFill>
                  <a:srgbClr val="000000"/>
                </a:solidFill>
                <a:latin typeface="Britannic Bold" panose="020B0903060703020204" pitchFamily="34" charset="0"/>
              </a:rPr>
              <a:t>STOIKIOMETRI</a:t>
            </a:r>
            <a:r>
              <a:rPr lang="en-US" sz="2800" b="0" spc="-90" dirty="0">
                <a:solidFill>
                  <a:srgbClr val="000000"/>
                </a:solidFill>
                <a:latin typeface="Britannic Bold" panose="020B0903060703020204" pitchFamily="34" charset="0"/>
              </a:rPr>
              <a:t> </a:t>
            </a:r>
            <a:r>
              <a:rPr lang="en-US" sz="2800" b="0" dirty="0">
                <a:solidFill>
                  <a:srgbClr val="000000"/>
                </a:solidFill>
                <a:latin typeface="Britannic Bold" panose="020B0903060703020204" pitchFamily="34" charset="0"/>
              </a:rPr>
              <a:t>REAKSI</a:t>
            </a:r>
            <a:r>
              <a:rPr lang="en-US" sz="2800" b="0" spc="-15" dirty="0">
                <a:solidFill>
                  <a:srgbClr val="000000"/>
                </a:solidFill>
                <a:latin typeface="Britannic Bold" panose="020B0903060703020204" pitchFamily="34" charset="0"/>
              </a:rPr>
              <a:t> </a:t>
            </a:r>
            <a:r>
              <a:rPr lang="en-US" sz="2800" b="0" spc="-10" dirty="0">
                <a:solidFill>
                  <a:srgbClr val="000000"/>
                </a:solidFill>
                <a:latin typeface="Britannic Bold" panose="020B0903060703020204" pitchFamily="34" charset="0"/>
              </a:rPr>
              <a:t>KIMIA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58359" y="2143760"/>
            <a:ext cx="162560" cy="17780"/>
          </a:xfrm>
          <a:custGeom>
            <a:avLst/>
            <a:gdLst/>
            <a:ahLst/>
            <a:cxnLst/>
            <a:rect l="l" t="t" r="r" b="b"/>
            <a:pathLst>
              <a:path w="162560" h="17780">
                <a:moveTo>
                  <a:pt x="162560" y="0"/>
                </a:moveTo>
                <a:lnTo>
                  <a:pt x="0" y="0"/>
                </a:lnTo>
                <a:lnTo>
                  <a:pt x="0" y="17779"/>
                </a:lnTo>
                <a:lnTo>
                  <a:pt x="162560" y="17779"/>
                </a:lnTo>
                <a:lnTo>
                  <a:pt x="1625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49140" y="3388359"/>
            <a:ext cx="162560" cy="17780"/>
          </a:xfrm>
          <a:custGeom>
            <a:avLst/>
            <a:gdLst/>
            <a:ahLst/>
            <a:cxnLst/>
            <a:rect l="l" t="t" r="r" b="b"/>
            <a:pathLst>
              <a:path w="162560" h="17779">
                <a:moveTo>
                  <a:pt x="162560" y="0"/>
                </a:moveTo>
                <a:lnTo>
                  <a:pt x="0" y="0"/>
                </a:lnTo>
                <a:lnTo>
                  <a:pt x="0" y="17779"/>
                </a:lnTo>
                <a:lnTo>
                  <a:pt x="162560" y="17779"/>
                </a:lnTo>
                <a:lnTo>
                  <a:pt x="1625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54220" y="4696459"/>
            <a:ext cx="170180" cy="17780"/>
          </a:xfrm>
          <a:custGeom>
            <a:avLst/>
            <a:gdLst/>
            <a:ahLst/>
            <a:cxnLst/>
            <a:rect l="l" t="t" r="r" b="b"/>
            <a:pathLst>
              <a:path w="170179" h="17779">
                <a:moveTo>
                  <a:pt x="170179" y="0"/>
                </a:moveTo>
                <a:lnTo>
                  <a:pt x="0" y="0"/>
                </a:lnTo>
                <a:lnTo>
                  <a:pt x="0" y="17780"/>
                </a:lnTo>
                <a:lnTo>
                  <a:pt x="170179" y="17780"/>
                </a:lnTo>
                <a:lnTo>
                  <a:pt x="1701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61009" y="914400"/>
            <a:ext cx="8557260" cy="58913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+mj-lt"/>
                <a:cs typeface="Calibri"/>
              </a:rPr>
              <a:t>Dengan</a:t>
            </a:r>
            <a:r>
              <a:rPr sz="2400" spc="-10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kata</a:t>
            </a:r>
            <a:r>
              <a:rPr sz="2400" spc="-90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lain:</a:t>
            </a:r>
            <a:endParaRPr sz="2400" dirty="0">
              <a:latin typeface="+mj-lt"/>
              <a:cs typeface="Calibri"/>
            </a:endParaRPr>
          </a:p>
          <a:p>
            <a:pPr marL="38100">
              <a:lnSpc>
                <a:spcPts val="2540"/>
              </a:lnSpc>
            </a:pPr>
            <a:r>
              <a:rPr sz="2400" spc="-10" dirty="0">
                <a:latin typeface="+mj-lt"/>
                <a:cs typeface="Calibri"/>
              </a:rPr>
              <a:t>Kecepatan</a:t>
            </a:r>
            <a:r>
              <a:rPr sz="2400" spc="-70" dirty="0">
                <a:latin typeface="+mj-lt"/>
                <a:cs typeface="Calibri"/>
              </a:rPr>
              <a:t> </a:t>
            </a:r>
            <a:r>
              <a:rPr sz="2400" spc="-20" dirty="0">
                <a:latin typeface="+mj-lt"/>
                <a:cs typeface="Calibri"/>
              </a:rPr>
              <a:t>terkonsumsinya</a:t>
            </a:r>
            <a:r>
              <a:rPr sz="2400" spc="-1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B</a:t>
            </a:r>
            <a:r>
              <a:rPr sz="2400" spc="-1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=</a:t>
            </a:r>
            <a:r>
              <a:rPr sz="2400" spc="-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b/a</a:t>
            </a:r>
            <a:r>
              <a:rPr sz="2400" spc="-25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kecepatan</a:t>
            </a:r>
            <a:r>
              <a:rPr sz="2400" spc="-45" dirty="0">
                <a:latin typeface="+mj-lt"/>
                <a:cs typeface="Calibri"/>
              </a:rPr>
              <a:t> </a:t>
            </a:r>
            <a:r>
              <a:rPr sz="2400" spc="-20" dirty="0">
                <a:latin typeface="+mj-lt"/>
                <a:cs typeface="Calibri"/>
              </a:rPr>
              <a:t>terkonsumsinya</a:t>
            </a:r>
            <a:r>
              <a:rPr sz="2400" spc="-1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A;</a:t>
            </a:r>
            <a:r>
              <a:rPr sz="2400" spc="-10" dirty="0">
                <a:latin typeface="+mj-lt"/>
                <a:cs typeface="Calibri"/>
              </a:rPr>
              <a:t> </a:t>
            </a:r>
            <a:r>
              <a:rPr sz="2400" spc="-20" dirty="0">
                <a:latin typeface="+mj-lt"/>
                <a:cs typeface="Calibri"/>
              </a:rPr>
              <a:t>atau</a:t>
            </a:r>
            <a:endParaRPr sz="2400" dirty="0">
              <a:latin typeface="+mj-lt"/>
              <a:cs typeface="Calibri"/>
            </a:endParaRPr>
          </a:p>
          <a:p>
            <a:pPr marL="4227830">
              <a:lnSpc>
                <a:spcPts val="2050"/>
              </a:lnSpc>
            </a:pPr>
            <a:r>
              <a:rPr sz="2400" spc="-50" dirty="0">
                <a:latin typeface="+mj-lt"/>
                <a:cs typeface="Cambria Math"/>
              </a:rPr>
              <a:t>𝑏</a:t>
            </a:r>
            <a:endParaRPr sz="2400" dirty="0">
              <a:latin typeface="+mj-lt"/>
              <a:cs typeface="Cambria Math"/>
            </a:endParaRPr>
          </a:p>
          <a:p>
            <a:pPr marR="130175" algn="ctr">
              <a:lnSpc>
                <a:spcPts val="2150"/>
              </a:lnSpc>
            </a:pPr>
            <a:r>
              <a:rPr sz="2400" dirty="0">
                <a:latin typeface="+mj-lt"/>
                <a:cs typeface="Cambria Math"/>
              </a:rPr>
              <a:t>(−𝑟</a:t>
            </a:r>
            <a:r>
              <a:rPr sz="2800" baseline="-15625" dirty="0">
                <a:latin typeface="+mj-lt"/>
                <a:cs typeface="Cambria Math"/>
              </a:rPr>
              <a:t>𝐵</a:t>
            </a:r>
            <a:r>
              <a:rPr sz="2400" dirty="0">
                <a:latin typeface="+mj-lt"/>
                <a:cs typeface="Cambria Math"/>
              </a:rPr>
              <a:t>)</a:t>
            </a:r>
            <a:r>
              <a:rPr sz="2400" spc="80" dirty="0">
                <a:latin typeface="+mj-lt"/>
                <a:cs typeface="Cambria Math"/>
              </a:rPr>
              <a:t> </a:t>
            </a:r>
            <a:r>
              <a:rPr sz="2400" dirty="0">
                <a:latin typeface="+mj-lt"/>
                <a:cs typeface="Cambria Math"/>
              </a:rPr>
              <a:t>=</a:t>
            </a:r>
            <a:r>
              <a:rPr sz="2400" spc="75" dirty="0">
                <a:latin typeface="+mj-lt"/>
                <a:cs typeface="Cambria Math"/>
              </a:rPr>
              <a:t> </a:t>
            </a:r>
            <a:r>
              <a:rPr sz="3600" baseline="-37878" dirty="0">
                <a:latin typeface="+mj-lt"/>
                <a:cs typeface="Cambria Math"/>
              </a:rPr>
              <a:t>𝑎</a:t>
            </a:r>
            <a:r>
              <a:rPr sz="3600" spc="-150" baseline="-37878" dirty="0">
                <a:latin typeface="+mj-lt"/>
                <a:cs typeface="Cambria Math"/>
              </a:rPr>
              <a:t> </a:t>
            </a:r>
            <a:r>
              <a:rPr sz="2400" spc="-20" dirty="0">
                <a:latin typeface="+mj-lt"/>
                <a:cs typeface="Cambria Math"/>
              </a:rPr>
              <a:t>(−𝑟</a:t>
            </a:r>
            <a:r>
              <a:rPr sz="2800" spc="-30" baseline="-15625" dirty="0">
                <a:latin typeface="+mj-lt"/>
                <a:cs typeface="Cambria Math"/>
              </a:rPr>
              <a:t>𝐴</a:t>
            </a:r>
            <a:r>
              <a:rPr sz="2400" spc="-20" dirty="0">
                <a:latin typeface="+mj-lt"/>
                <a:cs typeface="Cambria Math"/>
              </a:rPr>
              <a:t>)</a:t>
            </a:r>
            <a:endParaRPr sz="2400" dirty="0">
              <a:latin typeface="+mj-lt"/>
              <a:cs typeface="Cambria Math"/>
            </a:endParaRPr>
          </a:p>
          <a:p>
            <a:pPr>
              <a:lnSpc>
                <a:spcPct val="100000"/>
              </a:lnSpc>
              <a:spcBef>
                <a:spcPts val="980"/>
              </a:spcBef>
            </a:pPr>
            <a:endParaRPr sz="2400" dirty="0">
              <a:latin typeface="+mj-lt"/>
              <a:cs typeface="Cambria Math"/>
            </a:endParaRPr>
          </a:p>
          <a:p>
            <a:pPr marL="38100">
              <a:lnSpc>
                <a:spcPts val="2290"/>
              </a:lnSpc>
            </a:pPr>
            <a:r>
              <a:rPr sz="2400" spc="-10" dirty="0">
                <a:latin typeface="+mj-lt"/>
                <a:cs typeface="Calibri"/>
              </a:rPr>
              <a:t>Kecepatan</a:t>
            </a:r>
            <a:r>
              <a:rPr sz="2400" spc="-70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terbentuknya</a:t>
            </a:r>
            <a:r>
              <a:rPr sz="2400" spc="-5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C</a:t>
            </a:r>
            <a:r>
              <a:rPr sz="2400" spc="-2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=</a:t>
            </a:r>
            <a:r>
              <a:rPr sz="2400" spc="-1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c/a</a:t>
            </a:r>
            <a:r>
              <a:rPr sz="2400" spc="-20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kecepatan</a:t>
            </a:r>
            <a:r>
              <a:rPr sz="2400" spc="-50" dirty="0">
                <a:latin typeface="+mj-lt"/>
                <a:cs typeface="Calibri"/>
              </a:rPr>
              <a:t> </a:t>
            </a:r>
            <a:r>
              <a:rPr sz="2400" spc="-20" dirty="0">
                <a:latin typeface="+mj-lt"/>
                <a:cs typeface="Calibri"/>
              </a:rPr>
              <a:t>terkonsumsinya </a:t>
            </a:r>
            <a:r>
              <a:rPr sz="2400" dirty="0">
                <a:latin typeface="+mj-lt"/>
                <a:cs typeface="Calibri"/>
              </a:rPr>
              <a:t>A;</a:t>
            </a:r>
            <a:r>
              <a:rPr sz="2400" spc="-20" dirty="0">
                <a:latin typeface="+mj-lt"/>
                <a:cs typeface="Calibri"/>
              </a:rPr>
              <a:t> atau</a:t>
            </a:r>
            <a:endParaRPr sz="2400" dirty="0">
              <a:latin typeface="+mj-lt"/>
              <a:cs typeface="Calibri"/>
            </a:endParaRPr>
          </a:p>
          <a:p>
            <a:pPr marL="4128770">
              <a:lnSpc>
                <a:spcPts val="1800"/>
              </a:lnSpc>
            </a:pPr>
            <a:r>
              <a:rPr sz="2400" spc="-50" dirty="0">
                <a:latin typeface="+mj-lt"/>
                <a:cs typeface="Cambria Math"/>
              </a:rPr>
              <a:t>𝑐</a:t>
            </a:r>
            <a:endParaRPr sz="2400" dirty="0">
              <a:latin typeface="+mj-lt"/>
              <a:cs typeface="Cambria Math"/>
            </a:endParaRPr>
          </a:p>
          <a:p>
            <a:pPr marR="130175" algn="ctr">
              <a:lnSpc>
                <a:spcPts val="2150"/>
              </a:lnSpc>
            </a:pPr>
            <a:r>
              <a:rPr sz="2400" spc="-85" dirty="0">
                <a:latin typeface="+mj-lt"/>
                <a:cs typeface="Cambria Math"/>
              </a:rPr>
              <a:t>(𝑟</a:t>
            </a:r>
            <a:r>
              <a:rPr sz="2800" spc="-127" baseline="-15625" dirty="0">
                <a:latin typeface="+mj-lt"/>
                <a:cs typeface="Cambria Math"/>
              </a:rPr>
              <a:t>𝐶</a:t>
            </a:r>
            <a:r>
              <a:rPr sz="2800" spc="-247" baseline="-15625" dirty="0">
                <a:latin typeface="+mj-lt"/>
                <a:cs typeface="Cambria Math"/>
              </a:rPr>
              <a:t> </a:t>
            </a:r>
            <a:r>
              <a:rPr sz="2400" dirty="0">
                <a:latin typeface="+mj-lt"/>
                <a:cs typeface="Cambria Math"/>
              </a:rPr>
              <a:t>)</a:t>
            </a:r>
            <a:r>
              <a:rPr sz="2400" spc="110" dirty="0">
                <a:latin typeface="+mj-lt"/>
                <a:cs typeface="Cambria Math"/>
              </a:rPr>
              <a:t> </a:t>
            </a:r>
            <a:r>
              <a:rPr sz="2400" dirty="0">
                <a:latin typeface="+mj-lt"/>
                <a:cs typeface="Cambria Math"/>
              </a:rPr>
              <a:t>=</a:t>
            </a:r>
            <a:r>
              <a:rPr sz="2400" spc="114" dirty="0">
                <a:latin typeface="+mj-lt"/>
                <a:cs typeface="Cambria Math"/>
              </a:rPr>
              <a:t> </a:t>
            </a:r>
            <a:r>
              <a:rPr sz="3600" baseline="-37878" dirty="0">
                <a:latin typeface="+mj-lt"/>
                <a:cs typeface="Cambria Math"/>
              </a:rPr>
              <a:t>𝑎</a:t>
            </a:r>
            <a:r>
              <a:rPr sz="3600" spc="-104" baseline="-37878" dirty="0">
                <a:latin typeface="+mj-lt"/>
                <a:cs typeface="Cambria Math"/>
              </a:rPr>
              <a:t> </a:t>
            </a:r>
            <a:r>
              <a:rPr sz="2400" spc="-20" dirty="0">
                <a:latin typeface="+mj-lt"/>
                <a:cs typeface="Cambria Math"/>
              </a:rPr>
              <a:t>(−𝑟</a:t>
            </a:r>
            <a:r>
              <a:rPr sz="2800" spc="-30" baseline="-15625" dirty="0">
                <a:latin typeface="+mj-lt"/>
                <a:cs typeface="Cambria Math"/>
              </a:rPr>
              <a:t>𝐴</a:t>
            </a:r>
            <a:r>
              <a:rPr sz="2400" spc="-20" dirty="0">
                <a:latin typeface="+mj-lt"/>
                <a:cs typeface="Cambria Math"/>
              </a:rPr>
              <a:t>)</a:t>
            </a:r>
            <a:endParaRPr sz="2400" dirty="0">
              <a:latin typeface="+mj-lt"/>
              <a:cs typeface="Cambria Math"/>
            </a:endParaRPr>
          </a:p>
          <a:p>
            <a:pPr>
              <a:lnSpc>
                <a:spcPct val="100000"/>
              </a:lnSpc>
              <a:spcBef>
                <a:spcPts val="985"/>
              </a:spcBef>
            </a:pPr>
            <a:endParaRPr sz="2400" dirty="0">
              <a:latin typeface="+mj-lt"/>
              <a:cs typeface="Cambria Math"/>
            </a:endParaRPr>
          </a:p>
          <a:p>
            <a:pPr marL="38100">
              <a:lnSpc>
                <a:spcPts val="2540"/>
              </a:lnSpc>
            </a:pPr>
            <a:r>
              <a:rPr sz="2400" spc="-10" dirty="0">
                <a:latin typeface="+mj-lt"/>
                <a:cs typeface="Calibri"/>
              </a:rPr>
              <a:t>Kecepatan</a:t>
            </a:r>
            <a:r>
              <a:rPr sz="2400" spc="-70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terbentuknya</a:t>
            </a:r>
            <a:r>
              <a:rPr sz="2400" spc="-5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D</a:t>
            </a:r>
            <a:r>
              <a:rPr sz="2400" spc="-2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=</a:t>
            </a:r>
            <a:r>
              <a:rPr sz="2400" spc="-1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d/a</a:t>
            </a:r>
            <a:r>
              <a:rPr sz="2400" spc="-20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kecepatan</a:t>
            </a:r>
            <a:r>
              <a:rPr sz="2400" spc="-55" dirty="0">
                <a:latin typeface="+mj-lt"/>
                <a:cs typeface="Calibri"/>
              </a:rPr>
              <a:t> </a:t>
            </a:r>
            <a:r>
              <a:rPr sz="2400" spc="-20" dirty="0">
                <a:latin typeface="+mj-lt"/>
                <a:cs typeface="Calibri"/>
              </a:rPr>
              <a:t>terkonsumsinya</a:t>
            </a:r>
            <a:r>
              <a:rPr sz="2400" spc="-1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A;</a:t>
            </a:r>
            <a:r>
              <a:rPr sz="2400" spc="-15" dirty="0">
                <a:latin typeface="+mj-lt"/>
                <a:cs typeface="Calibri"/>
              </a:rPr>
              <a:t> </a:t>
            </a:r>
            <a:r>
              <a:rPr sz="2400" spc="-20" dirty="0">
                <a:latin typeface="+mj-lt"/>
                <a:cs typeface="Calibri"/>
              </a:rPr>
              <a:t>atau</a:t>
            </a:r>
            <a:endParaRPr sz="2400" dirty="0">
              <a:latin typeface="+mj-lt"/>
              <a:cs typeface="Calibri"/>
            </a:endParaRPr>
          </a:p>
          <a:p>
            <a:pPr marL="4121150">
              <a:lnSpc>
                <a:spcPts val="2050"/>
              </a:lnSpc>
            </a:pPr>
            <a:r>
              <a:rPr sz="2400" spc="-50" dirty="0">
                <a:latin typeface="+mj-lt"/>
                <a:cs typeface="Cambria Math"/>
              </a:rPr>
              <a:t>𝑑</a:t>
            </a:r>
            <a:endParaRPr sz="2400" dirty="0">
              <a:latin typeface="+mj-lt"/>
              <a:cs typeface="Cambria Math"/>
            </a:endParaRPr>
          </a:p>
          <a:p>
            <a:pPr marR="130175" algn="ctr">
              <a:lnSpc>
                <a:spcPts val="2150"/>
              </a:lnSpc>
            </a:pPr>
            <a:r>
              <a:rPr sz="2400" dirty="0">
                <a:latin typeface="+mj-lt"/>
                <a:cs typeface="Cambria Math"/>
              </a:rPr>
              <a:t>(𝑟</a:t>
            </a:r>
            <a:r>
              <a:rPr sz="2800" baseline="-15625" dirty="0">
                <a:latin typeface="+mj-lt"/>
                <a:cs typeface="Cambria Math"/>
              </a:rPr>
              <a:t>𝐷</a:t>
            </a:r>
            <a:r>
              <a:rPr sz="2400" dirty="0">
                <a:latin typeface="+mj-lt"/>
                <a:cs typeface="Cambria Math"/>
              </a:rPr>
              <a:t>)</a:t>
            </a:r>
            <a:r>
              <a:rPr sz="2400" spc="100" dirty="0">
                <a:latin typeface="+mj-lt"/>
                <a:cs typeface="Cambria Math"/>
              </a:rPr>
              <a:t> </a:t>
            </a:r>
            <a:r>
              <a:rPr sz="2400" dirty="0">
                <a:latin typeface="+mj-lt"/>
                <a:cs typeface="Cambria Math"/>
              </a:rPr>
              <a:t>=</a:t>
            </a:r>
            <a:r>
              <a:rPr sz="2400" spc="95" dirty="0">
                <a:latin typeface="+mj-lt"/>
                <a:cs typeface="Cambria Math"/>
              </a:rPr>
              <a:t> </a:t>
            </a:r>
            <a:r>
              <a:rPr sz="3600" baseline="-37878" dirty="0">
                <a:latin typeface="+mj-lt"/>
                <a:cs typeface="Cambria Math"/>
              </a:rPr>
              <a:t>𝑎</a:t>
            </a:r>
            <a:r>
              <a:rPr sz="3600" spc="-60" baseline="-37878" dirty="0">
                <a:latin typeface="+mj-lt"/>
                <a:cs typeface="Cambria Math"/>
              </a:rPr>
              <a:t> </a:t>
            </a:r>
            <a:r>
              <a:rPr sz="2400" spc="-20" dirty="0">
                <a:latin typeface="+mj-lt"/>
                <a:cs typeface="Cambria Math"/>
              </a:rPr>
              <a:t>(−𝑟</a:t>
            </a:r>
            <a:r>
              <a:rPr sz="2800" spc="-30" baseline="-15625" dirty="0">
                <a:latin typeface="+mj-lt"/>
                <a:cs typeface="Cambria Math"/>
              </a:rPr>
              <a:t>𝐴</a:t>
            </a:r>
            <a:r>
              <a:rPr sz="2400" spc="-20" dirty="0">
                <a:latin typeface="+mj-lt"/>
                <a:cs typeface="Cambria Math"/>
              </a:rPr>
              <a:t>)</a:t>
            </a:r>
            <a:endParaRPr sz="2400" dirty="0">
              <a:latin typeface="+mj-lt"/>
              <a:cs typeface="Cambria Math"/>
            </a:endParaRPr>
          </a:p>
          <a:p>
            <a:pPr>
              <a:lnSpc>
                <a:spcPct val="100000"/>
              </a:lnSpc>
              <a:spcBef>
                <a:spcPts val="944"/>
              </a:spcBef>
            </a:pPr>
            <a:endParaRPr sz="2400" dirty="0">
              <a:latin typeface="+mj-lt"/>
              <a:cs typeface="Cambria Math"/>
            </a:endParaRPr>
          </a:p>
          <a:p>
            <a:pPr marL="114300" marR="30480">
              <a:lnSpc>
                <a:spcPct val="100000"/>
              </a:lnSpc>
            </a:pPr>
            <a:r>
              <a:rPr sz="2400" spc="-25" dirty="0">
                <a:latin typeface="+mj-lt"/>
                <a:cs typeface="Calibri"/>
              </a:rPr>
              <a:t>Tanda</a:t>
            </a:r>
            <a:r>
              <a:rPr sz="2400" spc="-6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negatif</a:t>
            </a:r>
            <a:r>
              <a:rPr sz="2400" spc="-45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(-</a:t>
            </a:r>
            <a:r>
              <a:rPr sz="2400" dirty="0">
                <a:latin typeface="+mj-lt"/>
                <a:cs typeface="Calibri"/>
              </a:rPr>
              <a:t>)</a:t>
            </a:r>
            <a:r>
              <a:rPr sz="2400" spc="-4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yang</a:t>
            </a:r>
            <a:r>
              <a:rPr sz="2400" spc="-4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dituliskan</a:t>
            </a:r>
            <a:r>
              <a:rPr sz="2400" spc="-5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di</a:t>
            </a:r>
            <a:r>
              <a:rPr sz="2400" spc="-5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depan</a:t>
            </a:r>
            <a:r>
              <a:rPr sz="2400" spc="-6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ri</a:t>
            </a:r>
            <a:r>
              <a:rPr sz="2400" spc="-2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digunakan</a:t>
            </a:r>
            <a:r>
              <a:rPr sz="2400" spc="-7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untuk</a:t>
            </a:r>
            <a:r>
              <a:rPr sz="2400" spc="-70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menyatakan kecepatan</a:t>
            </a:r>
            <a:r>
              <a:rPr sz="2400" spc="-80" dirty="0">
                <a:latin typeface="+mj-lt"/>
                <a:cs typeface="Calibri"/>
              </a:rPr>
              <a:t> </a:t>
            </a:r>
            <a:r>
              <a:rPr sz="2400" spc="-20" dirty="0">
                <a:latin typeface="+mj-lt"/>
                <a:cs typeface="Calibri"/>
              </a:rPr>
              <a:t>terkonsumsinya</a:t>
            </a:r>
            <a:r>
              <a:rPr sz="2400" spc="-5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(atau</a:t>
            </a:r>
            <a:r>
              <a:rPr sz="2400" spc="-65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terurainya,</a:t>
            </a:r>
            <a:r>
              <a:rPr sz="2400" spc="-7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atau</a:t>
            </a:r>
            <a:r>
              <a:rPr sz="2400" spc="-65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berkurangnya) </a:t>
            </a:r>
            <a:r>
              <a:rPr sz="2400" dirty="0">
                <a:latin typeface="+mj-lt"/>
                <a:cs typeface="Calibri"/>
              </a:rPr>
              <a:t>komponen</a:t>
            </a:r>
            <a:r>
              <a:rPr sz="2400" spc="-5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i.</a:t>
            </a:r>
            <a:r>
              <a:rPr sz="2400" spc="-35" dirty="0">
                <a:latin typeface="+mj-lt"/>
                <a:cs typeface="Calibri"/>
              </a:rPr>
              <a:t> </a:t>
            </a:r>
            <a:r>
              <a:rPr sz="2400" spc="-25" dirty="0">
                <a:latin typeface="+mj-lt"/>
                <a:cs typeface="Calibri"/>
              </a:rPr>
              <a:t>Tanda</a:t>
            </a:r>
            <a:r>
              <a:rPr sz="2400" spc="-5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positif</a:t>
            </a:r>
            <a:r>
              <a:rPr sz="2400" spc="-5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(+)</a:t>
            </a:r>
            <a:r>
              <a:rPr sz="2400" spc="-35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digunakan</a:t>
            </a:r>
            <a:r>
              <a:rPr sz="2400" spc="-70" dirty="0">
                <a:latin typeface="+mj-lt"/>
                <a:cs typeface="Calibri"/>
              </a:rPr>
              <a:t> </a:t>
            </a:r>
            <a:r>
              <a:rPr sz="2400" dirty="0">
                <a:latin typeface="+mj-lt"/>
                <a:cs typeface="Calibri"/>
              </a:rPr>
              <a:t>untuk</a:t>
            </a:r>
            <a:r>
              <a:rPr sz="2400" spc="-45" dirty="0">
                <a:latin typeface="+mj-lt"/>
                <a:cs typeface="Calibri"/>
              </a:rPr>
              <a:t> </a:t>
            </a:r>
            <a:r>
              <a:rPr sz="2400" spc="-20" dirty="0">
                <a:latin typeface="+mj-lt"/>
                <a:cs typeface="Calibri"/>
              </a:rPr>
              <a:t>menyatakan</a:t>
            </a:r>
            <a:r>
              <a:rPr sz="2400" spc="-75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kecepatan terbentuknya</a:t>
            </a:r>
            <a:r>
              <a:rPr sz="2400" spc="-95" dirty="0">
                <a:latin typeface="+mj-lt"/>
                <a:cs typeface="Calibri"/>
              </a:rPr>
              <a:t> </a:t>
            </a:r>
            <a:r>
              <a:rPr sz="2400" spc="-10" dirty="0">
                <a:latin typeface="+mj-lt"/>
                <a:cs typeface="Calibri"/>
              </a:rPr>
              <a:t>komponen</a:t>
            </a:r>
            <a:r>
              <a:rPr sz="2400" spc="-55" dirty="0">
                <a:latin typeface="+mj-lt"/>
                <a:cs typeface="Calibri"/>
              </a:rPr>
              <a:t> </a:t>
            </a:r>
            <a:r>
              <a:rPr sz="2400" spc="-25" dirty="0">
                <a:latin typeface="+mj-lt"/>
                <a:cs typeface="Calibri"/>
              </a:rPr>
              <a:t>i.</a:t>
            </a:r>
            <a:endParaRPr sz="2400" dirty="0">
              <a:latin typeface="+mj-lt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655" y="-457199"/>
            <a:ext cx="8272145" cy="959109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736600" algn="ctr">
              <a:lnSpc>
                <a:spcPct val="100000"/>
              </a:lnSpc>
              <a:spcBef>
                <a:spcPts val="100"/>
              </a:spcBef>
            </a:pPr>
            <a:r>
              <a:rPr kumimoji="0" lang="en-US" altLang="en-US" sz="28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Soal</a:t>
            </a:r>
            <a:r>
              <a:rPr kumimoji="0" lang="en-US" altLang="en-US" sz="28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28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Tugas</a:t>
            </a:r>
            <a:r>
              <a:rPr kumimoji="0" lang="en-US" altLang="en-US" sz="28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Modul 5</a:t>
            </a:r>
            <a:endParaRPr spc="-1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84730B-E089-A409-7141-EFFA7CB53CD3}"/>
              </a:ext>
            </a:extLst>
          </p:cNvPr>
          <p:cNvSpPr txBox="1"/>
          <p:nvPr/>
        </p:nvSpPr>
        <p:spPr>
          <a:xfrm>
            <a:off x="533400" y="938243"/>
            <a:ext cx="8382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00050" algn="l"/>
              </a:tabLst>
            </a:pPr>
            <a:r>
              <a:rPr kumimoji="0" lang="sv-SE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3.  </a:t>
            </a: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Hubungan antara k dengan t pada reaksi A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</a:t>
            </a: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+ C 		seperti pada tabel dibawah ini 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sv-SE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	t ( </a:t>
            </a:r>
            <a:r>
              <a:rPr kumimoji="0" lang="sv-SE" altLang="en-US" sz="2400" b="0" i="0" u="sng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0</a:t>
            </a:r>
            <a:r>
              <a:rPr kumimoji="0" lang="sv-SE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C )	</a:t>
            </a:r>
            <a:r>
              <a:rPr lang="sv-SE" altLang="en-US" sz="2400" u="sng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               </a:t>
            </a:r>
            <a:r>
              <a:rPr kumimoji="0" lang="sv-SE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229      330    354      378,5     383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	k (cc/grmol detik)       532      755   1700    4030       5030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3429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Hitunglah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3429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</a:pP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 Tenaga aktivasi ( E ) pada persamaan Arrhenius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3429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Frekuensi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faktor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(ko)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742950" marR="0" lvl="0" indent="-4000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</a:pP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Perubahan entalpi 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kumimoji="0" lang="sv-SE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0</a:t>
            </a: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) dan entropi 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kumimoji="0" lang="sv-SE" altLang="en-US" sz="2400" b="1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*  </a:t>
            </a: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) pada pembentukan kompleks yang aktif 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sv-SE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sv-SE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Untuk menyelesaikan a dan b gunakan metode grafik dari least square</a:t>
            </a:r>
            <a:r>
              <a:rPr kumimoji="0" lang="sv-SE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8636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2743200"/>
            <a:ext cx="6135371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6000" b="0" dirty="0">
                <a:solidFill>
                  <a:srgbClr val="000000"/>
                </a:solidFill>
                <a:latin typeface="MV Boli"/>
                <a:cs typeface="MV Boli"/>
              </a:rPr>
              <a:t>TERIMA KASIH</a:t>
            </a:r>
            <a:endParaRPr sz="6000" dirty="0">
              <a:latin typeface="MV Boli"/>
              <a:cs typeface="MV Bol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37859"/>
            <a:ext cx="9143999" cy="112013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047865" y="6329997"/>
            <a:ext cx="17659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Copyright </a:t>
            </a:r>
            <a:r>
              <a:rPr sz="1800" spc="-10" dirty="0">
                <a:latin typeface="Arial MT"/>
                <a:cs typeface="Arial MT"/>
              </a:rPr>
              <a:t>FTI-</a:t>
            </a:r>
            <a:r>
              <a:rPr sz="1800" spc="-35" dirty="0">
                <a:latin typeface="Arial MT"/>
                <a:cs typeface="Arial MT"/>
              </a:rPr>
              <a:t>UJ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030719" y="355600"/>
            <a:ext cx="1582420" cy="734695"/>
            <a:chOff x="7030719" y="355600"/>
            <a:chExt cx="1582420" cy="73469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30719" y="355600"/>
              <a:ext cx="594189" cy="73462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47939" y="391159"/>
              <a:ext cx="965200" cy="58166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2705099" y="128700"/>
            <a:ext cx="37338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chemeClr val="tx1"/>
                </a:solidFill>
              </a:rPr>
              <a:t>Sistem</a:t>
            </a:r>
            <a:r>
              <a:rPr sz="3600" spc="-95" dirty="0">
                <a:solidFill>
                  <a:schemeClr val="tx1"/>
                </a:solidFill>
              </a:rPr>
              <a:t> </a:t>
            </a:r>
            <a:r>
              <a:rPr sz="3600" spc="-20" dirty="0">
                <a:solidFill>
                  <a:schemeClr val="tx1"/>
                </a:solidFill>
              </a:rPr>
              <a:t>Batch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3285" y="850770"/>
            <a:ext cx="841211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Untuk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sistem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batch,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kimia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stoikiometrinya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dituliskan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seperti </a:t>
            </a:r>
            <a:r>
              <a:rPr sz="2400" dirty="0">
                <a:latin typeface="Calibri"/>
                <a:cs typeface="Calibri"/>
              </a:rPr>
              <a:t>pada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persamaan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(8)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dapat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disusun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tabel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stoikiometrinya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(sesudah </a:t>
            </a:r>
            <a:r>
              <a:rPr sz="2400" dirty="0">
                <a:latin typeface="Calibri"/>
                <a:cs typeface="Calibri"/>
              </a:rPr>
              <a:t>tercapai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konversi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sebesar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XA)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sebagai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berikut: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2282086"/>
            <a:ext cx="7619999" cy="381391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0070" rIns="0" bIns="0" rtlCol="0">
            <a:spAutoFit/>
          </a:bodyPr>
          <a:lstStyle/>
          <a:p>
            <a:pPr marL="2454275" marR="5080" indent="-160401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FAKTOR-</a:t>
            </a:r>
            <a:r>
              <a:rPr spc="-35" dirty="0"/>
              <a:t>FAKTOR</a:t>
            </a:r>
            <a:r>
              <a:rPr spc="-75" dirty="0"/>
              <a:t> </a:t>
            </a:r>
            <a:r>
              <a:rPr spc="-50" dirty="0"/>
              <a:t>YANG</a:t>
            </a:r>
            <a:r>
              <a:rPr spc="-85" dirty="0"/>
              <a:t> </a:t>
            </a:r>
            <a:r>
              <a:rPr spc="-10" dirty="0"/>
              <a:t>MEMPENGARUHI </a:t>
            </a:r>
            <a:r>
              <a:rPr spc="-85" dirty="0"/>
              <a:t>KECEPATAN</a:t>
            </a:r>
            <a:r>
              <a:rPr dirty="0"/>
              <a:t> </a:t>
            </a:r>
            <a:r>
              <a:rPr spc="-10" dirty="0"/>
              <a:t>REAKSI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842515"/>
            <a:ext cx="7867650" cy="3684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Ada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faktor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mempengaruhi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kecepatan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yaitu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Suhu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(T).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Komposisi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campuran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(C)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400" spc="-35" dirty="0">
                <a:latin typeface="Calibri"/>
                <a:cs typeface="Calibri"/>
              </a:rPr>
              <a:t>Tekanan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(P)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Keberadaan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katalis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atau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inhibitor</a:t>
            </a:r>
            <a:endParaRPr sz="2400">
              <a:latin typeface="Calibri"/>
              <a:cs typeface="Calibri"/>
            </a:endParaRPr>
          </a:p>
          <a:p>
            <a:pPr marL="355600" marR="5080" indent="-343535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55600" algn="l"/>
              </a:tabLst>
            </a:pPr>
            <a:r>
              <a:rPr sz="2400" spc="-30" dirty="0">
                <a:latin typeface="Calibri"/>
                <a:cs typeface="Calibri"/>
              </a:rPr>
              <a:t>Parameter-</a:t>
            </a:r>
            <a:r>
              <a:rPr sz="2400" spc="-10" dirty="0">
                <a:latin typeface="Calibri"/>
                <a:cs typeface="Calibri"/>
              </a:rPr>
              <a:t>parameter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yang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berhubungan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dengan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proses transfer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secara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fisik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(misalnya: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kondisi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aliran,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tingkat pencampuran,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parameter-</a:t>
            </a:r>
            <a:r>
              <a:rPr sz="2400" spc="-10" dirty="0">
                <a:latin typeface="Calibri"/>
                <a:cs typeface="Calibri"/>
              </a:rPr>
              <a:t>parameter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perpindahan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massa antarfase,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kesetimbangan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fase,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luas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bidang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kontak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antarfase, </a:t>
            </a:r>
            <a:r>
              <a:rPr sz="2400" spc="-20" dirty="0">
                <a:latin typeface="Calibri"/>
                <a:cs typeface="Calibri"/>
              </a:rPr>
              <a:t>parameter-</a:t>
            </a:r>
            <a:r>
              <a:rPr sz="2400" dirty="0">
                <a:latin typeface="Calibri"/>
                <a:cs typeface="Calibri"/>
              </a:rPr>
              <a:t>parameter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perpindahan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panas,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dan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sebagainya)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0070" rIns="0" bIns="0" rtlCol="0">
            <a:spAutoFit/>
          </a:bodyPr>
          <a:lstStyle/>
          <a:p>
            <a:pPr marL="2454275" marR="5080" indent="-160401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FAKTOR-</a:t>
            </a:r>
            <a:r>
              <a:rPr spc="-35" dirty="0"/>
              <a:t>FAKTOR</a:t>
            </a:r>
            <a:r>
              <a:rPr spc="-75" dirty="0"/>
              <a:t> </a:t>
            </a:r>
            <a:r>
              <a:rPr spc="-50" dirty="0"/>
              <a:t>YANG</a:t>
            </a:r>
            <a:r>
              <a:rPr spc="-85" dirty="0"/>
              <a:t> </a:t>
            </a:r>
            <a:r>
              <a:rPr spc="-10" dirty="0"/>
              <a:t>MEMPENGARUHI </a:t>
            </a:r>
            <a:r>
              <a:rPr spc="-85" dirty="0"/>
              <a:t>KECEPATAN</a:t>
            </a:r>
            <a:r>
              <a:rPr dirty="0"/>
              <a:t> </a:t>
            </a:r>
            <a:r>
              <a:rPr spc="-10" dirty="0"/>
              <a:t>REAKSI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14655" y="1066800"/>
            <a:ext cx="8216265" cy="5214632"/>
          </a:xfrm>
          <a:prstGeom prst="rect">
            <a:avLst/>
          </a:prstGeom>
        </p:spPr>
        <p:txBody>
          <a:bodyPr vert="horz" wrap="square" lIns="0" tIns="47028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Note:</a:t>
            </a:r>
          </a:p>
          <a:p>
            <a:pPr marL="355600" indent="-342900" algn="just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800" dirty="0"/>
              <a:t>Pada</a:t>
            </a:r>
            <a:r>
              <a:rPr sz="2800" spc="-65" dirty="0"/>
              <a:t> </a:t>
            </a:r>
            <a:r>
              <a:rPr sz="2800" dirty="0"/>
              <a:t>reaksi</a:t>
            </a:r>
            <a:r>
              <a:rPr sz="2800" spc="-60" dirty="0"/>
              <a:t> </a:t>
            </a:r>
            <a:r>
              <a:rPr sz="2800" dirty="0"/>
              <a:t>homogen</a:t>
            </a:r>
            <a:r>
              <a:rPr sz="2800" spc="-65" dirty="0"/>
              <a:t> </a:t>
            </a:r>
            <a:r>
              <a:rPr sz="2800" spc="-10" dirty="0"/>
              <a:t>non-katalitik,</a:t>
            </a:r>
            <a:r>
              <a:rPr sz="2800" spc="-105" dirty="0"/>
              <a:t> </a:t>
            </a:r>
            <a:r>
              <a:rPr sz="2800" spc="-10" dirty="0"/>
              <a:t>hanya</a:t>
            </a:r>
            <a:r>
              <a:rPr sz="2800" spc="-60" dirty="0"/>
              <a:t> </a:t>
            </a:r>
            <a:r>
              <a:rPr sz="2800" dirty="0"/>
              <a:t>faktor</a:t>
            </a:r>
            <a:r>
              <a:rPr sz="2800" spc="-75" dirty="0"/>
              <a:t> </a:t>
            </a:r>
            <a:r>
              <a:rPr sz="2800" dirty="0"/>
              <a:t>(1),</a:t>
            </a:r>
            <a:r>
              <a:rPr sz="2800" spc="-65" dirty="0"/>
              <a:t> </a:t>
            </a:r>
            <a:r>
              <a:rPr sz="2800" dirty="0"/>
              <a:t>(2),</a:t>
            </a:r>
            <a:r>
              <a:rPr sz="2800" spc="-65" dirty="0"/>
              <a:t> </a:t>
            </a:r>
            <a:r>
              <a:rPr sz="2800" dirty="0"/>
              <a:t>dan</a:t>
            </a:r>
            <a:r>
              <a:rPr sz="2800" spc="-75" dirty="0"/>
              <a:t> </a:t>
            </a:r>
            <a:r>
              <a:rPr sz="2800" spc="-25" dirty="0"/>
              <a:t>(3)</a:t>
            </a:r>
          </a:p>
          <a:p>
            <a:pPr marL="355600" algn="just">
              <a:lnSpc>
                <a:spcPct val="100000"/>
              </a:lnSpc>
            </a:pPr>
            <a:r>
              <a:rPr sz="2800" dirty="0"/>
              <a:t>yang</a:t>
            </a:r>
            <a:r>
              <a:rPr sz="2800" spc="-55" dirty="0"/>
              <a:t> </a:t>
            </a:r>
            <a:r>
              <a:rPr sz="2800" dirty="0"/>
              <a:t>mempengaruhi</a:t>
            </a:r>
            <a:r>
              <a:rPr sz="2800" spc="-50" dirty="0"/>
              <a:t> </a:t>
            </a:r>
            <a:r>
              <a:rPr sz="2800" spc="-20" dirty="0"/>
              <a:t>kecepatan</a:t>
            </a:r>
            <a:r>
              <a:rPr sz="2800" spc="-75" dirty="0"/>
              <a:t> </a:t>
            </a:r>
            <a:r>
              <a:rPr sz="2800" spc="-10" dirty="0"/>
              <a:t>reaksi.</a:t>
            </a:r>
          </a:p>
          <a:p>
            <a:pPr marL="355600" indent="-342900" algn="just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800" dirty="0"/>
              <a:t>Pada</a:t>
            </a:r>
            <a:r>
              <a:rPr sz="2800" spc="-75" dirty="0"/>
              <a:t> </a:t>
            </a:r>
            <a:r>
              <a:rPr sz="2800" dirty="0"/>
              <a:t>reaksi</a:t>
            </a:r>
            <a:r>
              <a:rPr sz="2800" spc="-65" dirty="0"/>
              <a:t> </a:t>
            </a:r>
            <a:r>
              <a:rPr sz="2800" spc="-10" dirty="0"/>
              <a:t>katalitik,</a:t>
            </a:r>
            <a:r>
              <a:rPr sz="2800" spc="-125" dirty="0"/>
              <a:t> </a:t>
            </a:r>
            <a:r>
              <a:rPr sz="2800" dirty="0"/>
              <a:t>faktor</a:t>
            </a:r>
            <a:r>
              <a:rPr sz="2800" spc="-80" dirty="0"/>
              <a:t> </a:t>
            </a:r>
            <a:r>
              <a:rPr sz="2800" dirty="0"/>
              <a:t>(4)</a:t>
            </a:r>
            <a:r>
              <a:rPr sz="2800" spc="-85" dirty="0"/>
              <a:t> </a:t>
            </a:r>
            <a:r>
              <a:rPr sz="2800" dirty="0"/>
              <a:t>atau</a:t>
            </a:r>
            <a:r>
              <a:rPr sz="2800" spc="-75" dirty="0"/>
              <a:t> </a:t>
            </a:r>
            <a:r>
              <a:rPr sz="2800" dirty="0"/>
              <a:t>faktor</a:t>
            </a:r>
            <a:r>
              <a:rPr sz="2800" spc="-80" dirty="0"/>
              <a:t> </a:t>
            </a:r>
            <a:r>
              <a:rPr sz="2800" spc="-10" dirty="0"/>
              <a:t>katalis</a:t>
            </a:r>
            <a:r>
              <a:rPr sz="2800" spc="-105" dirty="0"/>
              <a:t> </a:t>
            </a:r>
            <a:r>
              <a:rPr sz="2800" dirty="0"/>
              <a:t>juga</a:t>
            </a:r>
            <a:r>
              <a:rPr sz="2800" spc="-85" dirty="0"/>
              <a:t> </a:t>
            </a:r>
            <a:r>
              <a:rPr sz="2800" spc="-10" dirty="0"/>
              <a:t>berperan</a:t>
            </a:r>
          </a:p>
          <a:p>
            <a:pPr marL="355600" algn="just">
              <a:lnSpc>
                <a:spcPct val="100000"/>
              </a:lnSpc>
            </a:pPr>
            <a:r>
              <a:rPr sz="2800" dirty="0"/>
              <a:t>mempengaruhi</a:t>
            </a:r>
            <a:r>
              <a:rPr sz="2800" spc="-40" dirty="0"/>
              <a:t> </a:t>
            </a:r>
            <a:r>
              <a:rPr sz="2800" spc="-20" dirty="0"/>
              <a:t>kecepatan</a:t>
            </a:r>
            <a:r>
              <a:rPr sz="2800" spc="-65" dirty="0"/>
              <a:t> </a:t>
            </a:r>
            <a:r>
              <a:rPr sz="2800" spc="-10" dirty="0"/>
              <a:t>reaksi.</a:t>
            </a:r>
          </a:p>
          <a:p>
            <a:pPr marL="355600" marR="186055" indent="-343535" algn="just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dirty="0"/>
              <a:t>Pada</a:t>
            </a:r>
            <a:r>
              <a:rPr sz="2800" spc="-75" dirty="0"/>
              <a:t> </a:t>
            </a:r>
            <a:r>
              <a:rPr sz="2800" dirty="0"/>
              <a:t>sistem</a:t>
            </a:r>
            <a:r>
              <a:rPr sz="2800" spc="-100" dirty="0"/>
              <a:t> </a:t>
            </a:r>
            <a:r>
              <a:rPr sz="2800" dirty="0"/>
              <a:t>reaksi</a:t>
            </a:r>
            <a:r>
              <a:rPr sz="2800" spc="-70" dirty="0"/>
              <a:t> </a:t>
            </a:r>
            <a:r>
              <a:rPr sz="2800" spc="-10" dirty="0"/>
              <a:t>heterogen</a:t>
            </a:r>
            <a:r>
              <a:rPr sz="2800" spc="-75" dirty="0"/>
              <a:t> </a:t>
            </a:r>
            <a:r>
              <a:rPr sz="2800" dirty="0"/>
              <a:t>(di</a:t>
            </a:r>
            <a:r>
              <a:rPr sz="2800" spc="-75" dirty="0"/>
              <a:t> </a:t>
            </a:r>
            <a:r>
              <a:rPr sz="2800" dirty="0"/>
              <a:t>mana</a:t>
            </a:r>
            <a:r>
              <a:rPr sz="2800" spc="-75" dirty="0"/>
              <a:t> </a:t>
            </a:r>
            <a:r>
              <a:rPr sz="2800" dirty="0"/>
              <a:t>problem</a:t>
            </a:r>
            <a:r>
              <a:rPr sz="2800" spc="-90" dirty="0"/>
              <a:t> </a:t>
            </a:r>
            <a:r>
              <a:rPr sz="2800" dirty="0"/>
              <a:t>yang</a:t>
            </a:r>
            <a:r>
              <a:rPr sz="2800" spc="-65" dirty="0"/>
              <a:t> </a:t>
            </a:r>
            <a:r>
              <a:rPr sz="2800" spc="-10" dirty="0"/>
              <a:t>dihadapi </a:t>
            </a:r>
            <a:r>
              <a:rPr sz="2800" dirty="0"/>
              <a:t>menjadi</a:t>
            </a:r>
            <a:r>
              <a:rPr sz="2800" spc="-55" dirty="0"/>
              <a:t> </a:t>
            </a:r>
            <a:r>
              <a:rPr sz="2800" dirty="0"/>
              <a:t>jauh</a:t>
            </a:r>
            <a:r>
              <a:rPr sz="2800" spc="-65" dirty="0"/>
              <a:t> </a:t>
            </a:r>
            <a:r>
              <a:rPr sz="2800" dirty="0"/>
              <a:t>lebih</a:t>
            </a:r>
            <a:r>
              <a:rPr sz="2800" spc="-80" dirty="0"/>
              <a:t> </a:t>
            </a:r>
            <a:r>
              <a:rPr sz="2800" dirty="0"/>
              <a:t>kompleks</a:t>
            </a:r>
            <a:r>
              <a:rPr sz="2800" spc="-100" dirty="0"/>
              <a:t> </a:t>
            </a:r>
            <a:r>
              <a:rPr sz="2800" dirty="0"/>
              <a:t>dibandingkan</a:t>
            </a:r>
            <a:r>
              <a:rPr sz="2800" spc="-60" dirty="0"/>
              <a:t> </a:t>
            </a:r>
            <a:r>
              <a:rPr sz="2800" dirty="0"/>
              <a:t>dengan</a:t>
            </a:r>
            <a:r>
              <a:rPr sz="2800" spc="-60" dirty="0"/>
              <a:t> </a:t>
            </a:r>
            <a:r>
              <a:rPr sz="2800" spc="-10" dirty="0"/>
              <a:t>sistem </a:t>
            </a:r>
            <a:r>
              <a:rPr sz="2800" dirty="0"/>
              <a:t>reaksi</a:t>
            </a:r>
            <a:r>
              <a:rPr sz="2800" spc="-80" dirty="0"/>
              <a:t> </a:t>
            </a:r>
            <a:r>
              <a:rPr sz="2800" dirty="0"/>
              <a:t>homogen),</a:t>
            </a:r>
            <a:r>
              <a:rPr sz="2800" spc="-50" dirty="0"/>
              <a:t> </a:t>
            </a:r>
            <a:r>
              <a:rPr sz="2800" dirty="0"/>
              <a:t>faktor</a:t>
            </a:r>
            <a:r>
              <a:rPr sz="2800" spc="-90" dirty="0"/>
              <a:t> </a:t>
            </a:r>
            <a:r>
              <a:rPr sz="2800" dirty="0"/>
              <a:t>(5)</a:t>
            </a:r>
            <a:r>
              <a:rPr sz="2800" spc="-75" dirty="0"/>
              <a:t> </a:t>
            </a:r>
            <a:r>
              <a:rPr sz="2800" dirty="0"/>
              <a:t>juga</a:t>
            </a:r>
            <a:r>
              <a:rPr sz="2800" spc="-65" dirty="0"/>
              <a:t> </a:t>
            </a:r>
            <a:r>
              <a:rPr sz="2800" spc="-10" dirty="0"/>
              <a:t>mempengaruhi</a:t>
            </a:r>
            <a:r>
              <a:rPr sz="2800" spc="-75" dirty="0"/>
              <a:t> </a:t>
            </a:r>
            <a:r>
              <a:rPr sz="2800" spc="-10" dirty="0"/>
              <a:t>kecepatan reaksi.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895" y="-224345"/>
            <a:ext cx="9046210" cy="1036373"/>
          </a:xfrm>
          <a:prstGeom prst="rect">
            <a:avLst/>
          </a:prstGeom>
        </p:spPr>
        <p:txBody>
          <a:bodyPr vert="horz" wrap="square" lIns="0" tIns="294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TEORI KINETIKA DAN PENGARUH SUHU TERHADAP KECEPATAN REAKSI</a:t>
            </a:r>
            <a:endParaRPr sz="3600"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10845" y="914400"/>
            <a:ext cx="8684260" cy="5914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8312" marR="101600" indent="-457200" algn="just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</a:tabLst>
            </a:pPr>
            <a:r>
              <a:rPr b="1" dirty="0">
                <a:latin typeface="Calibri"/>
                <a:cs typeface="Calibri"/>
              </a:rPr>
              <a:t>TEORI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spc="-20" dirty="0">
                <a:latin typeface="Calibri"/>
                <a:cs typeface="Calibri"/>
              </a:rPr>
              <a:t>ARRHENIUS</a:t>
            </a:r>
            <a:r>
              <a:rPr lang="en-US" b="1" spc="-20" dirty="0">
                <a:latin typeface="Calibri"/>
                <a:cs typeface="Calibri"/>
              </a:rPr>
              <a:t> </a:t>
            </a:r>
            <a:r>
              <a:rPr spc="-20" dirty="0"/>
              <a:t>:</a:t>
            </a:r>
            <a:endParaRPr lang="en-US" spc="-20" dirty="0"/>
          </a:p>
          <a:p>
            <a:pPr marL="457200" marR="101600" indent="-447675" algn="just">
              <a:lnSpc>
                <a:spcPct val="100000"/>
              </a:lnSpc>
              <a:spcBef>
                <a:spcPts val="100"/>
              </a:spcBef>
            </a:pPr>
            <a:r>
              <a:rPr lang="en-US" sz="2800" spc="-20" dirty="0"/>
              <a:t> 	</a:t>
            </a:r>
            <a:r>
              <a:rPr spc="-20" dirty="0" err="1"/>
              <a:t>Teori</a:t>
            </a:r>
            <a:r>
              <a:rPr spc="-100" dirty="0"/>
              <a:t> </a:t>
            </a:r>
            <a:r>
              <a:rPr dirty="0"/>
              <a:t>Arrhenius</a:t>
            </a:r>
            <a:r>
              <a:rPr spc="-60" dirty="0"/>
              <a:t> </a:t>
            </a:r>
            <a:r>
              <a:rPr dirty="0"/>
              <a:t>menghubungkan</a:t>
            </a:r>
            <a:r>
              <a:rPr spc="-40" dirty="0"/>
              <a:t> </a:t>
            </a:r>
            <a:r>
              <a:rPr dirty="0"/>
              <a:t>laju</a:t>
            </a:r>
            <a:r>
              <a:rPr spc="-45" dirty="0"/>
              <a:t> </a:t>
            </a:r>
            <a:r>
              <a:rPr spc="-10" dirty="0"/>
              <a:t>reaksi </a:t>
            </a:r>
            <a:r>
              <a:rPr dirty="0"/>
              <a:t>dengan</a:t>
            </a:r>
            <a:r>
              <a:rPr spc="-35" dirty="0"/>
              <a:t> </a:t>
            </a:r>
            <a:r>
              <a:rPr dirty="0"/>
              <a:t>suhu</a:t>
            </a:r>
            <a:r>
              <a:rPr spc="-55" dirty="0"/>
              <a:t> </a:t>
            </a:r>
            <a:r>
              <a:rPr dirty="0"/>
              <a:t>dan</a:t>
            </a:r>
            <a:r>
              <a:rPr spc="-30" dirty="0"/>
              <a:t> </a:t>
            </a:r>
            <a:r>
              <a:rPr dirty="0"/>
              <a:t>energi</a:t>
            </a:r>
            <a:r>
              <a:rPr spc="-40" dirty="0"/>
              <a:t> </a:t>
            </a:r>
            <a:r>
              <a:rPr dirty="0"/>
              <a:t>aktivasi.</a:t>
            </a:r>
            <a:r>
              <a:rPr spc="-55" dirty="0"/>
              <a:t> </a:t>
            </a:r>
            <a:r>
              <a:rPr dirty="0"/>
              <a:t>Menurut</a:t>
            </a:r>
            <a:r>
              <a:rPr spc="-75" dirty="0"/>
              <a:t> </a:t>
            </a:r>
            <a:r>
              <a:rPr dirty="0"/>
              <a:t>teori</a:t>
            </a:r>
            <a:r>
              <a:rPr spc="-60" dirty="0"/>
              <a:t> </a:t>
            </a:r>
            <a:r>
              <a:rPr dirty="0"/>
              <a:t>ini,</a:t>
            </a:r>
            <a:r>
              <a:rPr spc="-70" dirty="0"/>
              <a:t> </a:t>
            </a:r>
            <a:r>
              <a:rPr dirty="0"/>
              <a:t>laju</a:t>
            </a:r>
            <a:r>
              <a:rPr spc="-45" dirty="0"/>
              <a:t> </a:t>
            </a:r>
            <a:r>
              <a:rPr spc="-10" dirty="0"/>
              <a:t>reaksi meningkat</a:t>
            </a:r>
            <a:r>
              <a:rPr spc="-120" dirty="0"/>
              <a:t> </a:t>
            </a:r>
            <a:r>
              <a:rPr dirty="0"/>
              <a:t>secara</a:t>
            </a:r>
            <a:r>
              <a:rPr spc="-100" dirty="0"/>
              <a:t> </a:t>
            </a:r>
            <a:r>
              <a:rPr dirty="0"/>
              <a:t>eksponensial</a:t>
            </a:r>
            <a:r>
              <a:rPr spc="-105" dirty="0"/>
              <a:t> </a:t>
            </a:r>
            <a:r>
              <a:rPr dirty="0"/>
              <a:t>dengan</a:t>
            </a:r>
            <a:r>
              <a:rPr spc="-80" dirty="0"/>
              <a:t> </a:t>
            </a:r>
            <a:r>
              <a:rPr spc="-10" dirty="0" err="1"/>
              <a:t>peningkatan</a:t>
            </a:r>
            <a:r>
              <a:rPr spc="-95" dirty="0"/>
              <a:t> </a:t>
            </a:r>
            <a:r>
              <a:rPr spc="-20" dirty="0" err="1"/>
              <a:t>suhu</a:t>
            </a:r>
            <a:r>
              <a:rPr lang="en-US" spc="-20" dirty="0"/>
              <a:t> </a:t>
            </a:r>
            <a:r>
              <a:rPr spc="-10" dirty="0" err="1"/>
              <a:t>reaktan</a:t>
            </a:r>
            <a:r>
              <a:rPr spc="-65" dirty="0"/>
              <a:t> </a:t>
            </a:r>
            <a:r>
              <a:rPr dirty="0"/>
              <a:t>saat</a:t>
            </a:r>
            <a:r>
              <a:rPr spc="-75" dirty="0"/>
              <a:t> </a:t>
            </a:r>
            <a:r>
              <a:rPr spc="-10" dirty="0" err="1"/>
              <a:t>tumbukan</a:t>
            </a:r>
            <a:endParaRPr lang="en-US" sz="2800" spc="-10" dirty="0"/>
          </a:p>
          <a:p>
            <a:pPr marL="11112" marR="101600" algn="just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endParaRPr lang="en-US" spc="-10" dirty="0"/>
          </a:p>
          <a:p>
            <a:pPr marL="11113" marR="101600" algn="just" defTabSz="463550">
              <a:lnSpc>
                <a:spcPct val="100000"/>
              </a:lnSpc>
              <a:spcBef>
                <a:spcPts val="100"/>
              </a:spcBef>
              <a:tabLst>
                <a:tab pos="404813" algn="l"/>
              </a:tabLst>
            </a:pPr>
            <a:r>
              <a:rPr lang="en-US" b="1" dirty="0">
                <a:latin typeface="Calibri"/>
                <a:cs typeface="Calibri"/>
              </a:rPr>
              <a:t>2. 		HUKUM  TERMODINAMIKA</a:t>
            </a:r>
            <a:r>
              <a:rPr lang="en-US" b="1" dirty="0"/>
              <a:t> </a:t>
            </a:r>
            <a:r>
              <a:rPr lang="en-US" spc="-20" dirty="0"/>
              <a:t>: </a:t>
            </a:r>
          </a:p>
          <a:p>
            <a:pPr marL="457200" marR="101600" indent="-446088" algn="l" defTabSz="463550">
              <a:lnSpc>
                <a:spcPct val="100000"/>
              </a:lnSpc>
              <a:spcBef>
                <a:spcPts val="100"/>
              </a:spcBef>
              <a:tabLst>
                <a:tab pos="457200" algn="l"/>
              </a:tabLst>
            </a:pPr>
            <a:r>
              <a:rPr lang="en-US" sz="3200" spc="-2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Konstanta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kesetimbangan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reaksi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sangat 	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dipengaruhi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oleh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matematis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101600" indent="-446088" algn="l" defTabSz="463550">
              <a:lnSpc>
                <a:spcPct val="100000"/>
              </a:lnSpc>
              <a:spcBef>
                <a:spcPts val="100"/>
              </a:spcBef>
              <a:tabLst>
                <a:tab pos="457200" algn="l"/>
              </a:tabLs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101600" indent="-446088" algn="l" defTabSz="463550">
              <a:spcBef>
                <a:spcPts val="100"/>
              </a:spcBef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 </a:t>
            </a:r>
            <a:r>
              <a:rPr lang="en-US" sz="2400" b="1" spc="-25" dirty="0">
                <a:latin typeface="Calibri"/>
                <a:cs typeface="Calibri"/>
              </a:rPr>
              <a:t>TEORI TUMBUKAN </a:t>
            </a:r>
            <a:r>
              <a:rPr lang="en-US" sz="2400" spc="-10" dirty="0"/>
              <a:t>:</a:t>
            </a:r>
            <a:r>
              <a:rPr lang="en-US" sz="2400" spc="-105" dirty="0"/>
              <a:t> </a:t>
            </a:r>
          </a:p>
          <a:p>
            <a:pPr marL="457200" marR="101600" indent="-446088" algn="l" defTabSz="463550">
              <a:spcBef>
                <a:spcPts val="100"/>
              </a:spcBef>
              <a:tabLst>
                <a:tab pos="457200" algn="l"/>
              </a:tabLst>
            </a:pPr>
            <a:r>
              <a:rPr lang="en-US" sz="2400" spc="-25" dirty="0"/>
              <a:t>	</a:t>
            </a:r>
            <a:r>
              <a:rPr lang="en-US" sz="2400" spc="-25" dirty="0" err="1"/>
              <a:t>Teori</a:t>
            </a:r>
            <a:r>
              <a:rPr lang="en-US" sz="2400" spc="-80" dirty="0"/>
              <a:t> </a:t>
            </a:r>
            <a:r>
              <a:rPr lang="en-US" sz="2400" dirty="0" err="1"/>
              <a:t>tumbukan</a:t>
            </a:r>
            <a:r>
              <a:rPr lang="en-US" sz="2400" spc="-120" dirty="0"/>
              <a:t> </a:t>
            </a:r>
            <a:r>
              <a:rPr lang="en-US" sz="2400" dirty="0" err="1"/>
              <a:t>menjelaskan</a:t>
            </a:r>
            <a:r>
              <a:rPr lang="en-US" sz="2400" spc="-114" dirty="0"/>
              <a:t> </a:t>
            </a:r>
            <a:r>
              <a:rPr lang="en-US" sz="2400" dirty="0" err="1"/>
              <a:t>bahwa</a:t>
            </a:r>
            <a:r>
              <a:rPr lang="en-US" sz="2400" spc="-110" dirty="0"/>
              <a:t> </a:t>
            </a:r>
            <a:r>
              <a:rPr lang="en-US" sz="2400" spc="-10" dirty="0" err="1"/>
              <a:t>reaksi</a:t>
            </a:r>
            <a:r>
              <a:rPr lang="en-US" sz="2400" spc="-10" dirty="0"/>
              <a:t> </a:t>
            </a:r>
            <a:r>
              <a:rPr lang="en-US" sz="2400" dirty="0" err="1"/>
              <a:t>kimia</a:t>
            </a:r>
            <a:r>
              <a:rPr lang="en-US" sz="2400" spc="-95" dirty="0"/>
              <a:t> </a:t>
            </a:r>
            <a:r>
              <a:rPr lang="en-US" sz="2400" dirty="0" err="1"/>
              <a:t>terjadi</a:t>
            </a:r>
            <a:r>
              <a:rPr lang="en-US" sz="2400" spc="-55" dirty="0"/>
              <a:t> </a:t>
            </a:r>
            <a:r>
              <a:rPr lang="en-US" sz="2400" spc="-10" dirty="0" err="1"/>
              <a:t>ketika</a:t>
            </a:r>
            <a:r>
              <a:rPr lang="en-US" sz="2400" spc="-85" dirty="0"/>
              <a:t> </a:t>
            </a:r>
            <a:r>
              <a:rPr lang="en-US" sz="2400" spc="-10" dirty="0" err="1"/>
              <a:t>molekul-</a:t>
            </a:r>
            <a:r>
              <a:rPr lang="en-US" sz="2400" dirty="0" err="1"/>
              <a:t>molekul</a:t>
            </a:r>
            <a:r>
              <a:rPr lang="en-US" sz="2400" spc="-105" dirty="0"/>
              <a:t> </a:t>
            </a:r>
            <a:r>
              <a:rPr lang="en-US" sz="2400" spc="-10" dirty="0" err="1"/>
              <a:t>reaktan</a:t>
            </a:r>
            <a:r>
              <a:rPr lang="en-US" sz="2400" spc="-40" dirty="0"/>
              <a:t> </a:t>
            </a:r>
            <a:r>
              <a:rPr lang="en-US" sz="2400" spc="-10" dirty="0" err="1"/>
              <a:t>bertabrakan</a:t>
            </a:r>
            <a:r>
              <a:rPr lang="en-US" sz="2400" spc="-10" dirty="0"/>
              <a:t> </a:t>
            </a:r>
            <a:r>
              <a:rPr lang="en-US" sz="2400" dirty="0"/>
              <a:t>dengan</a:t>
            </a:r>
            <a:r>
              <a:rPr lang="en-US" sz="2400" spc="-60" dirty="0"/>
              <a:t> </a:t>
            </a:r>
            <a:r>
              <a:rPr lang="en-US" sz="2400" dirty="0" err="1"/>
              <a:t>energi</a:t>
            </a:r>
            <a:r>
              <a:rPr lang="en-US" sz="2400" spc="-60" dirty="0"/>
              <a:t> </a:t>
            </a:r>
            <a:r>
              <a:rPr lang="en-US" sz="2400" dirty="0" err="1"/>
              <a:t>kinetik</a:t>
            </a:r>
            <a:r>
              <a:rPr lang="en-US" sz="2400" spc="-100" dirty="0"/>
              <a:t> </a:t>
            </a:r>
            <a:r>
              <a:rPr lang="en-US" sz="2400" dirty="0"/>
              <a:t>yang</a:t>
            </a:r>
            <a:r>
              <a:rPr lang="en-US" sz="2400" spc="-60" dirty="0"/>
              <a:t> </a:t>
            </a:r>
            <a:r>
              <a:rPr lang="en-US" sz="2400" dirty="0" err="1"/>
              <a:t>cukup</a:t>
            </a:r>
            <a:r>
              <a:rPr lang="en-US" sz="2400" spc="-75" dirty="0"/>
              <a:t> </a:t>
            </a:r>
            <a:r>
              <a:rPr lang="en-US" sz="2400" dirty="0"/>
              <a:t>untuk</a:t>
            </a:r>
            <a:r>
              <a:rPr lang="en-US" sz="2400" spc="-95" dirty="0"/>
              <a:t> </a:t>
            </a:r>
            <a:r>
              <a:rPr lang="en-US" sz="2400" dirty="0" err="1"/>
              <a:t>melewati</a:t>
            </a:r>
            <a:r>
              <a:rPr lang="en-US" sz="2400" spc="-80" dirty="0"/>
              <a:t> </a:t>
            </a:r>
            <a:r>
              <a:rPr lang="en-US" sz="2400" spc="-10" dirty="0" err="1"/>
              <a:t>energi</a:t>
            </a:r>
            <a:r>
              <a:rPr lang="en-US" sz="2400" spc="-10" dirty="0"/>
              <a:t> </a:t>
            </a:r>
            <a:r>
              <a:rPr lang="en-US" sz="2400" spc="-10" dirty="0" err="1"/>
              <a:t>aktivasi</a:t>
            </a:r>
            <a:r>
              <a:rPr lang="en-US" sz="2400" spc="-10" dirty="0"/>
              <a:t>.</a:t>
            </a:r>
          </a:p>
          <a:p>
            <a:pPr marL="457200" marR="101600" indent="-446088" algn="l" defTabSz="463550">
              <a:lnSpc>
                <a:spcPct val="100000"/>
              </a:lnSpc>
              <a:spcBef>
                <a:spcPts val="100"/>
              </a:spcBef>
              <a:tabLst>
                <a:tab pos="457200" algn="l"/>
              </a:tabLs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25462" marR="101600" indent="-514350" algn="just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</a:tabLst>
            </a:pPr>
            <a:endParaRPr sz="2800" spc="-1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76200" y="-224345"/>
            <a:ext cx="9220200" cy="1036373"/>
          </a:xfrm>
          <a:prstGeom prst="rect">
            <a:avLst/>
          </a:prstGeom>
        </p:spPr>
        <p:txBody>
          <a:bodyPr vert="horz" wrap="square" lIns="0" tIns="294830" rIns="0" bIns="0" rtlCol="0">
            <a:spAutoFit/>
          </a:bodyPr>
          <a:lstStyle/>
          <a:p>
            <a:pPr marL="57150"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TEORI KINETIKA DAN PENGARUH SUHU TERHADAP KECEPATAN REAKSI</a:t>
            </a:r>
            <a:endParaRPr sz="2400"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228601" y="914400"/>
            <a:ext cx="8763000" cy="6034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663" marR="424180" indent="-336550" algn="just">
              <a:lnSpc>
                <a:spcPct val="100000"/>
              </a:lnSpc>
              <a:tabLst>
                <a:tab pos="355600" algn="l"/>
              </a:tabLst>
            </a:pPr>
            <a:r>
              <a:rPr lang="en-US" spc="-35" dirty="0" err="1">
                <a:latin typeface="+mn-lt"/>
              </a:rPr>
              <a:t>Terdapat</a:t>
            </a:r>
            <a:r>
              <a:rPr lang="en-US" spc="-35" dirty="0">
                <a:latin typeface="+mn-lt"/>
              </a:rPr>
              <a:t> </a:t>
            </a:r>
            <a:r>
              <a:rPr lang="en-US" dirty="0">
                <a:latin typeface="+mn-lt"/>
              </a:rPr>
              <a:t>dua</a:t>
            </a:r>
            <a:r>
              <a:rPr lang="en-US" spc="-50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aspek</a:t>
            </a:r>
            <a:r>
              <a:rPr lang="en-US" spc="-40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utama</a:t>
            </a:r>
            <a:r>
              <a:rPr lang="en-US" spc="-65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dalam</a:t>
            </a:r>
            <a:r>
              <a:rPr lang="en-US" spc="-60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teori</a:t>
            </a:r>
            <a:r>
              <a:rPr lang="en-US" spc="-65" dirty="0">
                <a:latin typeface="+mn-lt"/>
              </a:rPr>
              <a:t> </a:t>
            </a:r>
            <a:r>
              <a:rPr lang="en-US" spc="-10" dirty="0" err="1">
                <a:latin typeface="+mn-lt"/>
              </a:rPr>
              <a:t>tumbukan</a:t>
            </a:r>
            <a:r>
              <a:rPr lang="en-US" spc="-10" dirty="0">
                <a:latin typeface="+mn-lt"/>
              </a:rPr>
              <a:t>:</a:t>
            </a:r>
          </a:p>
          <a:p>
            <a:pPr marL="355600" indent="-342900" algn="just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lang="en-US" b="1" dirty="0" err="1">
                <a:latin typeface="+mn-lt"/>
                <a:cs typeface="Calibri"/>
              </a:rPr>
              <a:t>Frekuensi</a:t>
            </a:r>
            <a:r>
              <a:rPr lang="en-US" b="1" spc="-70" dirty="0">
                <a:latin typeface="+mn-lt"/>
                <a:cs typeface="Calibri"/>
              </a:rPr>
              <a:t> </a:t>
            </a:r>
            <a:r>
              <a:rPr lang="en-US" b="1" spc="-10" dirty="0" err="1">
                <a:latin typeface="+mn-lt"/>
                <a:cs typeface="Calibri"/>
              </a:rPr>
              <a:t>Tumbukan</a:t>
            </a:r>
            <a:r>
              <a:rPr lang="en-US" spc="-10" dirty="0">
                <a:latin typeface="+mn-lt"/>
              </a:rPr>
              <a:t>:</a:t>
            </a:r>
            <a:r>
              <a:rPr lang="en-US" spc="-75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Jumlah</a:t>
            </a:r>
            <a:r>
              <a:rPr lang="en-US" spc="-85" dirty="0">
                <a:latin typeface="+mn-lt"/>
              </a:rPr>
              <a:t> </a:t>
            </a:r>
            <a:r>
              <a:rPr lang="en-US" spc="-10" dirty="0" err="1">
                <a:latin typeface="+mn-lt"/>
              </a:rPr>
              <a:t>tabrakan</a:t>
            </a:r>
            <a:r>
              <a:rPr lang="en-US" spc="-80" dirty="0">
                <a:latin typeface="+mn-lt"/>
              </a:rPr>
              <a:t> </a:t>
            </a:r>
            <a:r>
              <a:rPr lang="en-US" spc="-10" dirty="0" err="1">
                <a:latin typeface="+mn-lt"/>
              </a:rPr>
              <a:t>antara</a:t>
            </a:r>
            <a:r>
              <a:rPr lang="en-US" spc="-80" dirty="0">
                <a:latin typeface="+mn-lt"/>
              </a:rPr>
              <a:t> </a:t>
            </a:r>
            <a:r>
              <a:rPr lang="en-US" spc="-10" dirty="0" err="1">
                <a:latin typeface="+mn-lt"/>
              </a:rPr>
              <a:t>molekul-molekul</a:t>
            </a:r>
            <a:r>
              <a:rPr lang="en-US" spc="-10" dirty="0">
                <a:latin typeface="+mn-lt"/>
              </a:rPr>
              <a:t> </a:t>
            </a:r>
            <a:r>
              <a:rPr lang="en-US" spc="-10" dirty="0" err="1">
                <a:latin typeface="+mn-lt"/>
              </a:rPr>
              <a:t>reaktan</a:t>
            </a:r>
            <a:r>
              <a:rPr lang="en-US" spc="-60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dalam</a:t>
            </a:r>
            <a:r>
              <a:rPr lang="en-US" spc="-65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satuan</a:t>
            </a:r>
            <a:r>
              <a:rPr lang="en-US" spc="-60" dirty="0">
                <a:latin typeface="+mn-lt"/>
              </a:rPr>
              <a:t> </a:t>
            </a:r>
            <a:r>
              <a:rPr lang="en-US" spc="-10" dirty="0" err="1">
                <a:latin typeface="+mn-lt"/>
              </a:rPr>
              <a:t>waktu</a:t>
            </a:r>
            <a:r>
              <a:rPr lang="en-US" spc="-10" dirty="0">
                <a:latin typeface="+mn-lt"/>
              </a:rPr>
              <a:t>.</a:t>
            </a:r>
          </a:p>
          <a:p>
            <a:pPr marL="355600" indent="-342900" algn="just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lang="en-US" b="1" dirty="0" err="1">
                <a:latin typeface="+mn-lt"/>
                <a:cs typeface="Calibri"/>
              </a:rPr>
              <a:t>Energi</a:t>
            </a:r>
            <a:r>
              <a:rPr lang="en-US" b="1" spc="-65" dirty="0">
                <a:latin typeface="+mn-lt"/>
                <a:cs typeface="Calibri"/>
              </a:rPr>
              <a:t> </a:t>
            </a:r>
            <a:r>
              <a:rPr lang="en-US" b="1" spc="-10" dirty="0" err="1">
                <a:latin typeface="+mn-lt"/>
                <a:cs typeface="Calibri"/>
              </a:rPr>
              <a:t>Tumbukan</a:t>
            </a:r>
            <a:r>
              <a:rPr lang="en-US" spc="-10" dirty="0">
                <a:latin typeface="+mn-lt"/>
              </a:rPr>
              <a:t>:</a:t>
            </a:r>
            <a:r>
              <a:rPr lang="en-US" spc="-55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Energi</a:t>
            </a:r>
            <a:r>
              <a:rPr lang="en-US" spc="-50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kinetik</a:t>
            </a:r>
            <a:r>
              <a:rPr lang="en-US" spc="-90" dirty="0">
                <a:latin typeface="+mn-lt"/>
              </a:rPr>
              <a:t> </a:t>
            </a:r>
            <a:r>
              <a:rPr lang="en-US" spc="-30" dirty="0">
                <a:latin typeface="+mn-lt"/>
              </a:rPr>
              <a:t>rata-</a:t>
            </a:r>
            <a:r>
              <a:rPr lang="en-US" dirty="0">
                <a:latin typeface="+mn-lt"/>
              </a:rPr>
              <a:t>rata</a:t>
            </a:r>
            <a:r>
              <a:rPr lang="en-US" spc="-60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dari</a:t>
            </a:r>
            <a:r>
              <a:rPr lang="en-US" spc="-75" dirty="0">
                <a:latin typeface="+mn-lt"/>
              </a:rPr>
              <a:t> </a:t>
            </a:r>
            <a:r>
              <a:rPr lang="en-US" spc="-10" dirty="0" err="1">
                <a:latin typeface="+mn-lt"/>
              </a:rPr>
              <a:t>molekul-molekul</a:t>
            </a:r>
            <a:endParaRPr lang="en-US" b="1" dirty="0">
              <a:latin typeface="+mn-lt"/>
              <a:cs typeface="Calibri"/>
            </a:endParaRPr>
          </a:p>
          <a:p>
            <a:pPr marL="11113" marR="101600" algn="just" defTabSz="463550">
              <a:lnSpc>
                <a:spcPct val="100000"/>
              </a:lnSpc>
              <a:spcBef>
                <a:spcPts val="100"/>
              </a:spcBef>
              <a:tabLst>
                <a:tab pos="404813" algn="l"/>
              </a:tabLst>
            </a:pPr>
            <a:endParaRPr lang="en-US" spc="-20" dirty="0"/>
          </a:p>
          <a:p>
            <a:pPr marL="11113" marR="101600" algn="just" defTabSz="463550">
              <a:lnSpc>
                <a:spcPct val="100000"/>
              </a:lnSpc>
              <a:spcBef>
                <a:spcPts val="100"/>
              </a:spcBef>
              <a:tabLst>
                <a:tab pos="404813" algn="l"/>
              </a:tabLst>
            </a:pPr>
            <a:r>
              <a:rPr lang="en-US" b="1" spc="-20" dirty="0"/>
              <a:t>4.   TEORI KEDUDUKAN TRANSISI :</a:t>
            </a:r>
          </a:p>
          <a:p>
            <a:pPr marL="569913" marR="101600" indent="-558800" algn="just" defTabSz="463550">
              <a:spcBef>
                <a:spcPts val="100"/>
              </a:spcBef>
              <a:tabLst>
                <a:tab pos="404813" algn="l"/>
              </a:tabLst>
            </a:pPr>
            <a:r>
              <a:rPr lang="en-US" b="1" spc="-20" dirty="0"/>
              <a:t>	 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Kecepatan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konstanta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dapat juga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transisi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teraktifkan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Eyring.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ini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pereaksi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reaktan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yang tidak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stabil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kompleks-kompleks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aktivasi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i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activited</a:t>
            </a:r>
            <a:r>
              <a:rPr lang="en-US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complexes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) dan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terurai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spontan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selain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itu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kesetimbangan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selalu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pereaksi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saat, dan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frekuensi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peruraian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untuk semua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+mn-lt"/>
              <a:ea typeface="Times New Roman" panose="02020603050405020304" pitchFamily="18" charset="0"/>
            </a:endParaRPr>
          </a:p>
          <a:p>
            <a:pPr marL="11113" marR="101600" algn="just" defTabSz="463550">
              <a:lnSpc>
                <a:spcPct val="100000"/>
              </a:lnSpc>
              <a:spcBef>
                <a:spcPts val="100"/>
              </a:spcBef>
              <a:tabLst>
                <a:tab pos="404813" algn="l"/>
              </a:tabLst>
            </a:pPr>
            <a:r>
              <a:rPr lang="en-US" sz="2800" b="1" spc="-20" dirty="0"/>
              <a:t> </a:t>
            </a:r>
            <a:endParaRPr sz="2800" b="1" spc="-20" dirty="0"/>
          </a:p>
        </p:txBody>
      </p:sp>
    </p:spTree>
    <p:extLst>
      <p:ext uri="{BB962C8B-B14F-4D97-AF65-F5344CB8AC3E}">
        <p14:creationId xmlns:p14="http://schemas.microsoft.com/office/powerpoint/2010/main" val="225207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-262827"/>
            <a:ext cx="8471218" cy="1020664"/>
          </a:xfrm>
          <a:prstGeom prst="rect">
            <a:avLst/>
          </a:prstGeom>
        </p:spPr>
        <p:txBody>
          <a:bodyPr vert="horz" wrap="square" lIns="0" tIns="523113" rIns="0" bIns="0" rtlCol="0">
            <a:spAutoFit/>
          </a:bodyPr>
          <a:lstStyle/>
          <a:p>
            <a:pPr marL="57150" algn="ctr">
              <a:lnSpc>
                <a:spcPct val="100000"/>
              </a:lnSpc>
              <a:spcBef>
                <a:spcPts val="100"/>
              </a:spcBef>
            </a:pPr>
            <a:r>
              <a:rPr lang="en-US" sz="3200" spc="-10" dirty="0"/>
              <a:t>1. </a:t>
            </a:r>
            <a:r>
              <a:rPr sz="3200" spc="-10" dirty="0" err="1"/>
              <a:t>Pengaruh</a:t>
            </a:r>
            <a:r>
              <a:rPr sz="3200" spc="-120" dirty="0"/>
              <a:t> </a:t>
            </a:r>
            <a:r>
              <a:rPr sz="3200" dirty="0"/>
              <a:t>Suhu</a:t>
            </a:r>
            <a:r>
              <a:rPr sz="3200" spc="-100" dirty="0"/>
              <a:t> </a:t>
            </a:r>
            <a:r>
              <a:rPr sz="3200" dirty="0" err="1"/>
              <a:t>terhadap</a:t>
            </a:r>
            <a:r>
              <a:rPr sz="3200" spc="-95" dirty="0"/>
              <a:t> </a:t>
            </a:r>
            <a:r>
              <a:rPr lang="en-US" sz="3200" spc="-10" dirty="0"/>
              <a:t>Hukum Arrhenius</a:t>
            </a:r>
            <a:endParaRPr sz="3200"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94360" y="1005755"/>
            <a:ext cx="8486458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Calibri"/>
                <a:cs typeface="Calibri"/>
              </a:rPr>
              <a:t>Secara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sederhana,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pengaruh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suhu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terhadap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sebagian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besar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reaksi </a:t>
            </a:r>
            <a:r>
              <a:rPr sz="2800" dirty="0">
                <a:latin typeface="Calibri"/>
                <a:cs typeface="Calibri"/>
              </a:rPr>
              <a:t>kimia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dapat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didekati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melalui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korelasi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yang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disampaikan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oleh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Arrhenius,</a:t>
            </a:r>
            <a:r>
              <a:rPr sz="2800" b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yakni: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00600" y="3009900"/>
            <a:ext cx="289560" cy="20320"/>
          </a:xfrm>
          <a:custGeom>
            <a:avLst/>
            <a:gdLst/>
            <a:ahLst/>
            <a:cxnLst/>
            <a:rect l="l" t="t" r="r" b="b"/>
            <a:pathLst>
              <a:path w="289560" h="20319">
                <a:moveTo>
                  <a:pt x="289560" y="0"/>
                </a:moveTo>
                <a:lnTo>
                  <a:pt x="0" y="0"/>
                </a:lnTo>
                <a:lnTo>
                  <a:pt x="0" y="20320"/>
                </a:lnTo>
                <a:lnTo>
                  <a:pt x="289560" y="20320"/>
                </a:lnTo>
                <a:lnTo>
                  <a:pt x="2895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89170" y="3023870"/>
            <a:ext cx="31051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-25" dirty="0">
                <a:latin typeface="Cambria Math"/>
                <a:cs typeface="Cambria Math"/>
              </a:rPr>
              <a:t>𝑅𝑇</a:t>
            </a:r>
            <a:endParaRPr sz="1750" dirty="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36316" y="2743200"/>
            <a:ext cx="488848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mbria Math"/>
                <a:cs typeface="Cambria Math"/>
              </a:rPr>
              <a:t>𝑘</a:t>
            </a:r>
            <a:r>
              <a:rPr sz="2400" b="1" spc="220" dirty="0">
                <a:latin typeface="Cambria Math"/>
                <a:cs typeface="Cambria Math"/>
              </a:rPr>
              <a:t> </a:t>
            </a:r>
            <a:r>
              <a:rPr sz="2400" b="1" dirty="0">
                <a:latin typeface="Cambria Math"/>
                <a:cs typeface="Cambria Math"/>
              </a:rPr>
              <a:t>=</a:t>
            </a:r>
            <a:r>
              <a:rPr sz="2400" b="1" spc="155" dirty="0">
                <a:latin typeface="Cambria Math"/>
                <a:cs typeface="Cambria Math"/>
              </a:rPr>
              <a:t> </a:t>
            </a:r>
            <a:r>
              <a:rPr sz="2400" b="1" dirty="0">
                <a:latin typeface="Cambria Math"/>
                <a:cs typeface="Cambria Math"/>
              </a:rPr>
              <a:t>𝐴</a:t>
            </a:r>
            <a:r>
              <a:rPr sz="2400" b="1" spc="25" dirty="0">
                <a:latin typeface="Cambria Math"/>
                <a:cs typeface="Cambria Math"/>
              </a:rPr>
              <a:t> </a:t>
            </a:r>
            <a:r>
              <a:rPr sz="2400" b="1" dirty="0">
                <a:latin typeface="Cambria Math"/>
                <a:cs typeface="Cambria Math"/>
              </a:rPr>
              <a:t>𝑒𝑥𝑝(−</a:t>
            </a:r>
            <a:r>
              <a:rPr sz="2400" b="1" spc="-35" dirty="0">
                <a:latin typeface="Cambria Math"/>
                <a:cs typeface="Cambria Math"/>
              </a:rPr>
              <a:t> </a:t>
            </a:r>
            <a:r>
              <a:rPr sz="2625" b="1" baseline="44444" dirty="0">
                <a:latin typeface="Cambria Math"/>
                <a:cs typeface="Cambria Math"/>
              </a:rPr>
              <a:t>𝐸</a:t>
            </a:r>
            <a:r>
              <a:rPr sz="2175" b="1" baseline="40229" dirty="0">
                <a:latin typeface="Cambria Math"/>
                <a:cs typeface="Cambria Math"/>
              </a:rPr>
              <a:t>𝑎</a:t>
            </a:r>
            <a:r>
              <a:rPr sz="2175" b="1" spc="-187" baseline="40229" dirty="0">
                <a:latin typeface="Cambria Math"/>
                <a:cs typeface="Cambria Math"/>
              </a:rPr>
              <a:t> </a:t>
            </a:r>
            <a:r>
              <a:rPr sz="2400" b="1" spc="-50" dirty="0">
                <a:latin typeface="Calibri"/>
                <a:cs typeface="Calibri"/>
              </a:rPr>
              <a:t>)</a:t>
            </a:r>
            <a:r>
              <a:rPr lang="en-US" sz="2400" b="1" spc="-50" dirty="0">
                <a:latin typeface="Calibri"/>
                <a:cs typeface="Calibri"/>
              </a:rPr>
              <a:t>    </a:t>
            </a:r>
            <a:r>
              <a:rPr lang="en-US" sz="2400" b="1" spc="-50" dirty="0" err="1">
                <a:latin typeface="Calibri"/>
                <a:cs typeface="Calibri"/>
              </a:rPr>
              <a:t>atau</a:t>
            </a:r>
            <a:r>
              <a:rPr lang="en-US" sz="2400" b="1" spc="-50" dirty="0">
                <a:latin typeface="Calibri"/>
                <a:cs typeface="Calibri"/>
              </a:rPr>
              <a:t>  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 = K</a:t>
            </a:r>
            <a:r>
              <a:rPr lang="en-US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e </a:t>
            </a:r>
            <a:r>
              <a:rPr lang="en-US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E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RT</a:t>
            </a: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-50" dirty="0">
                <a:latin typeface="Calibri"/>
                <a:cs typeface="Calibri"/>
              </a:rPr>
              <a:t> 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5142" y="3296806"/>
            <a:ext cx="8638858" cy="37805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600" spc="-10" dirty="0">
                <a:latin typeface="Calibri"/>
                <a:cs typeface="Calibri"/>
              </a:rPr>
              <a:t>Jika pada </a:t>
            </a:r>
            <a:r>
              <a:rPr lang="en-US" sz="2600" spc="-10" dirty="0" err="1">
                <a:latin typeface="Calibri"/>
                <a:cs typeface="Calibri"/>
              </a:rPr>
              <a:t>persamaan</a:t>
            </a:r>
            <a:r>
              <a:rPr lang="en-US" sz="2600" spc="-10" dirty="0">
                <a:latin typeface="Calibri"/>
                <a:cs typeface="Calibri"/>
              </a:rPr>
              <a:t> </a:t>
            </a:r>
            <a:r>
              <a:rPr lang="en-US" sz="2600" spc="-10" dirty="0" err="1">
                <a:latin typeface="Calibri"/>
                <a:cs typeface="Calibri"/>
              </a:rPr>
              <a:t>diatas</a:t>
            </a:r>
            <a:r>
              <a:rPr lang="en-US" sz="2600" spc="-10" dirty="0">
                <a:latin typeface="Calibri"/>
                <a:cs typeface="Calibri"/>
              </a:rPr>
              <a:t> </a:t>
            </a:r>
            <a:r>
              <a:rPr lang="en-US" sz="2600" spc="-10" dirty="0" err="1">
                <a:latin typeface="Calibri"/>
                <a:cs typeface="Calibri"/>
              </a:rPr>
              <a:t>diplotkan</a:t>
            </a:r>
            <a:r>
              <a:rPr lang="en-US" sz="2600" spc="-10" dirty="0">
                <a:latin typeface="Calibri"/>
                <a:cs typeface="Calibri"/>
              </a:rPr>
              <a:t> </a:t>
            </a:r>
            <a:r>
              <a:rPr lang="en-US" sz="2600" spc="-10" dirty="0" err="1">
                <a:latin typeface="Calibri"/>
                <a:cs typeface="Calibri"/>
              </a:rPr>
              <a:t>antara</a:t>
            </a:r>
            <a:r>
              <a:rPr lang="en-US" sz="2600" spc="-10" dirty="0">
                <a:latin typeface="Calibri"/>
                <a:cs typeface="Calibri"/>
              </a:rPr>
              <a:t> ln K </a:t>
            </a:r>
            <a:r>
              <a:rPr lang="en-US" sz="2600" spc="-10" dirty="0" err="1">
                <a:latin typeface="Calibri"/>
                <a:cs typeface="Calibri"/>
              </a:rPr>
              <a:t>terhadap</a:t>
            </a:r>
            <a:r>
              <a:rPr lang="en-US" sz="2600" spc="-10" dirty="0">
                <a:latin typeface="Calibri"/>
                <a:cs typeface="Calibri"/>
              </a:rPr>
              <a:t> 1/T </a:t>
            </a:r>
            <a:r>
              <a:rPr lang="en-US" sz="2400" spc="-10" dirty="0">
                <a:latin typeface="Calibri"/>
                <a:cs typeface="Calibri"/>
              </a:rPr>
              <a:t>maka </a:t>
            </a:r>
            <a:r>
              <a:rPr lang="en-US" sz="2400" spc="-10" dirty="0" err="1">
                <a:latin typeface="Calibri"/>
                <a:cs typeface="Calibri"/>
              </a:rPr>
              <a:t>akan</a:t>
            </a:r>
            <a:r>
              <a:rPr lang="en-US" sz="2400" spc="-10" dirty="0">
                <a:latin typeface="Calibri"/>
                <a:cs typeface="Calibri"/>
              </a:rPr>
              <a:t> </a:t>
            </a:r>
            <a:r>
              <a:rPr lang="en-US" sz="2400" spc="-10" dirty="0" err="1">
                <a:latin typeface="Calibri"/>
                <a:cs typeface="Calibri"/>
              </a:rPr>
              <a:t>didapat</a:t>
            </a:r>
            <a:r>
              <a:rPr lang="en-US" sz="2400" spc="-10" dirty="0">
                <a:latin typeface="Calibri"/>
                <a:cs typeface="Calibri"/>
              </a:rPr>
              <a:t> garis </a:t>
            </a:r>
            <a:r>
              <a:rPr lang="en-US" sz="2400" spc="-10" dirty="0" err="1">
                <a:latin typeface="Calibri"/>
                <a:cs typeface="Calibri"/>
              </a:rPr>
              <a:t>lurus</a:t>
            </a:r>
            <a:endParaRPr lang="en-US" sz="24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Dimana:</a:t>
            </a:r>
            <a:endParaRPr sz="2400" dirty="0">
              <a:latin typeface="Calibri"/>
              <a:cs typeface="Calibri"/>
            </a:endParaRPr>
          </a:p>
          <a:p>
            <a:pPr marL="12700" algn="just"/>
            <a:r>
              <a:rPr sz="2400" dirty="0">
                <a:latin typeface="Calibri"/>
                <a:cs typeface="Calibri"/>
              </a:rPr>
              <a:t>k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konstanta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 err="1">
                <a:latin typeface="Calibri"/>
                <a:cs typeface="Calibri"/>
              </a:rPr>
              <a:t>kecepatan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 err="1">
                <a:latin typeface="Calibri"/>
                <a:cs typeface="Calibri"/>
              </a:rPr>
              <a:t>reaksi</a:t>
            </a:r>
            <a:r>
              <a:rPr lang="en-US" sz="2400" spc="-10" dirty="0">
                <a:latin typeface="Calibri"/>
                <a:cs typeface="Calibri"/>
              </a:rPr>
              <a:t> dan </a:t>
            </a:r>
            <a:r>
              <a:rPr lang="en-US" sz="2400" dirty="0">
                <a:latin typeface="Calibri"/>
                <a:cs typeface="Calibri"/>
              </a:rPr>
              <a:t>T</a:t>
            </a:r>
            <a:r>
              <a:rPr lang="en-US" sz="2400" spc="-20" dirty="0">
                <a:latin typeface="Calibri"/>
                <a:cs typeface="Calibri"/>
              </a:rPr>
              <a:t> </a:t>
            </a:r>
            <a:r>
              <a:rPr lang="en-US" sz="2400" dirty="0">
                <a:latin typeface="Calibri"/>
                <a:cs typeface="Calibri"/>
              </a:rPr>
              <a:t>=</a:t>
            </a:r>
            <a:r>
              <a:rPr lang="en-US" sz="2400" spc="-25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suhu</a:t>
            </a:r>
            <a:r>
              <a:rPr lang="en-US" sz="2400" spc="-30" dirty="0">
                <a:latin typeface="Calibri"/>
                <a:cs typeface="Calibri"/>
              </a:rPr>
              <a:t> </a:t>
            </a:r>
            <a:r>
              <a:rPr lang="en-US" sz="2400" spc="-10" dirty="0" err="1">
                <a:latin typeface="Calibri"/>
                <a:cs typeface="Calibri"/>
              </a:rPr>
              <a:t>absolut</a:t>
            </a:r>
            <a:r>
              <a:rPr lang="en-US" sz="2400" spc="-10" dirty="0">
                <a:latin typeface="Calibri"/>
                <a:cs typeface="Calibri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90220" marR="277495" indent="-478155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lang="en-US" sz="2400" spc="-60" dirty="0">
                <a:latin typeface="Calibri"/>
                <a:cs typeface="Calibri"/>
              </a:rPr>
              <a:t> = </a:t>
            </a:r>
            <a:r>
              <a:rPr sz="2400" dirty="0" err="1">
                <a:latin typeface="Calibri"/>
                <a:cs typeface="Calibri"/>
              </a:rPr>
              <a:t>faktor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frekuensi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tumbukan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reaksi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(atau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disebut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juga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faktor </a:t>
            </a:r>
            <a:r>
              <a:rPr sz="2400" spc="-25" dirty="0">
                <a:latin typeface="Calibri"/>
                <a:cs typeface="Calibri"/>
              </a:rPr>
              <a:t>pre-</a:t>
            </a:r>
            <a:r>
              <a:rPr sz="2400" spc="-10" dirty="0">
                <a:latin typeface="Calibri"/>
                <a:cs typeface="Calibri"/>
              </a:rPr>
              <a:t>eksponensial)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Ea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energi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atau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tenaga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aktivasi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reaksi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Calibri"/>
                <a:cs typeface="Calibri"/>
              </a:rPr>
              <a:t>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konstanta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gas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universal</a:t>
            </a:r>
            <a:r>
              <a:rPr lang="en-US"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(R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8,314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J/mol.K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1,987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kal/</a:t>
            </a:r>
            <a:r>
              <a:rPr sz="2400" dirty="0" err="1">
                <a:latin typeface="Calibri"/>
                <a:cs typeface="Calibri"/>
              </a:rPr>
              <a:t>mol.K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lang="en-US" sz="2400" spc="-50" dirty="0">
                <a:latin typeface="Calibri"/>
                <a:cs typeface="Calibri"/>
              </a:rPr>
              <a:t> </a:t>
            </a:r>
            <a:br>
              <a:rPr lang="en-US" sz="2400" spc="-50" dirty="0">
                <a:latin typeface="Calibri"/>
                <a:cs typeface="Calibri"/>
              </a:rPr>
            </a:br>
            <a:r>
              <a:rPr lang="en-US" sz="2400" spc="-50" dirty="0">
                <a:latin typeface="Calibri"/>
                <a:cs typeface="Calibri"/>
              </a:rPr>
              <a:t>   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82,06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cm3.atm/mol.K)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3387</Words>
  <Application>Microsoft Office PowerPoint</Application>
  <PresentationFormat>On-screen Show (4:3)</PresentationFormat>
  <Paragraphs>323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4" baseType="lpstr">
      <vt:lpstr>Aptos Black</vt:lpstr>
      <vt:lpstr>Arial</vt:lpstr>
      <vt:lpstr>Arial MT</vt:lpstr>
      <vt:lpstr>Britannic Bold</vt:lpstr>
      <vt:lpstr>Calibri</vt:lpstr>
      <vt:lpstr>Cambria Math</vt:lpstr>
      <vt:lpstr>Lucida Console</vt:lpstr>
      <vt:lpstr>Lucida Sans Unicode</vt:lpstr>
      <vt:lpstr>MV Boli</vt:lpstr>
      <vt:lpstr>Symbol</vt:lpstr>
      <vt:lpstr>Times New Roman</vt:lpstr>
      <vt:lpstr>Wingdings</vt:lpstr>
      <vt:lpstr>Office Theme</vt:lpstr>
      <vt:lpstr>MATERI PERTEMUAN 5 TEKNIK REAKSI KIMIA I </vt:lpstr>
      <vt:lpstr>STOIKIOMETRI REAKSI KIMIA</vt:lpstr>
      <vt:lpstr>STOIKIOMETRI REAKSI KIMIA</vt:lpstr>
      <vt:lpstr>Sistem Batch</vt:lpstr>
      <vt:lpstr>FAKTOR-FAKTOR YANG MEMPENGARUHI KECEPATAN REAKSI</vt:lpstr>
      <vt:lpstr>FAKTOR-FAKTOR YANG MEMPENGARUHI KECEPATAN REAKSI</vt:lpstr>
      <vt:lpstr>TEORI KINETIKA DAN PENGARUH SUHU TERHADAP KECEPATAN REAKSI</vt:lpstr>
      <vt:lpstr>TEORI KINETIKA DAN PENGARUH SUHU TERHADAP KECEPATAN REAKSI</vt:lpstr>
      <vt:lpstr>1. Pengaruh Suhu terhadap Hukum Arrhenius</vt:lpstr>
      <vt:lpstr>1. Pengaruh Suhu terhadap Hukum Arrhenius</vt:lpstr>
      <vt:lpstr>         Energi Aktivasi E = Ea </vt:lpstr>
      <vt:lpstr>1. Pengaruh Suhu terhadap Hukum Arrhenius</vt:lpstr>
      <vt:lpstr>1. Pengaruh Suhu terhadap Hukum Arrhenius</vt:lpstr>
      <vt:lpstr>1. Pengaruh Suhu terhadap Hukum Arrhenius</vt:lpstr>
      <vt:lpstr>PowerPoint Presentation</vt:lpstr>
      <vt:lpstr>PowerPoint Presentation</vt:lpstr>
      <vt:lpstr>2. Pengaruh Suhu terhadap Hukum Termodinamika</vt:lpstr>
      <vt:lpstr>2. Pengaruh Suhu terhadap Hukum Termodinamika</vt:lpstr>
      <vt:lpstr>2. Pengaruh Suhu terhadap Hukum Termodinamika</vt:lpstr>
      <vt:lpstr>2. Pengaruh Suhu terhadap Hukum Termodinamika</vt:lpstr>
      <vt:lpstr>3. TEORI  TUMBUKAN</vt:lpstr>
      <vt:lpstr>3. TEORI  TUMBUKAN</vt:lpstr>
      <vt:lpstr>4. TEORI  KEADAAN TRANSISI  ATAU MOLEKUL TERAKTIFKAN</vt:lpstr>
      <vt:lpstr>4. TEORI  KEADAAN TRANSISI  ATAU MOLEKUL TERAKTIFKAN</vt:lpstr>
      <vt:lpstr>4.  TEORI  KEADAAN TRANSISI  ATAU MOLEKUL TERAKTIFKAN</vt:lpstr>
      <vt:lpstr>4. TEORI  KEADAAN TRANSISI  ATAU MOLEKUL TERAKTIFKAN</vt:lpstr>
      <vt:lpstr>4. TEORI  KEADAAN TRANSISI  ATAU MOLEKUL TERAKTIFKAN</vt:lpstr>
      <vt:lpstr>4. TEORI  KEADAAN TRANSISI  ATAU MOLEKUL TERAKTIFKAN</vt:lpstr>
      <vt:lpstr>Soal Tugas Modul 5 </vt:lpstr>
      <vt:lpstr>Soal Tugas Modul 5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Reaktor Ideal Untuk Reaksi Single</dc:title>
  <dc:creator>User</dc:creator>
  <cp:lastModifiedBy>Isa Yahya</cp:lastModifiedBy>
  <cp:revision>15</cp:revision>
  <dcterms:created xsi:type="dcterms:W3CDTF">2024-10-15T05:11:51Z</dcterms:created>
  <dcterms:modified xsi:type="dcterms:W3CDTF">2024-10-15T10:14:08Z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2024-03-26T00:00:00Z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2024-10-15T00:00:00Z</vt:filetime>
  </property>
  <property fmtid="{D5CDD505-2E9C-101B-9397-08002B2CF9AE}" pid="5" name="Producer">
    <vt:lpwstr>Microsoft® PowerPoint® 2021</vt:lpwstr>
  </property>
</Properties>
</file>