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72" r:id="rId9"/>
    <p:sldId id="273" r:id="rId10"/>
    <p:sldId id="277" r:id="rId11"/>
    <p:sldId id="281" r:id="rId12"/>
    <p:sldId id="280" r:id="rId13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284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9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9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9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9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9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6257" y="464756"/>
            <a:ext cx="7639050" cy="10020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69950" y="3270250"/>
            <a:ext cx="7023100" cy="175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047865" y="6377066"/>
            <a:ext cx="1534159" cy="2546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9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20174" y="1444131"/>
            <a:ext cx="5200063" cy="44269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75814" y="1243266"/>
            <a:ext cx="522668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>
                <a:solidFill>
                  <a:srgbClr val="000000"/>
                </a:solidFill>
              </a:rPr>
              <a:t>MATERI</a:t>
            </a:r>
            <a:r>
              <a:rPr spc="-19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PERTEMUAN</a:t>
            </a:r>
            <a:r>
              <a:rPr spc="-180" dirty="0">
                <a:solidFill>
                  <a:srgbClr val="000000"/>
                </a:solidFill>
              </a:rPr>
              <a:t> </a:t>
            </a:r>
            <a:r>
              <a:rPr lang="en-US" spc="-50" dirty="0">
                <a:solidFill>
                  <a:srgbClr val="000000"/>
                </a:solidFill>
              </a:rPr>
              <a:t>3</a:t>
            </a:r>
            <a:endParaRPr spc="-50" dirty="0">
              <a:solidFill>
                <a:srgbClr val="000000"/>
              </a:solidFill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320" y="5737859"/>
            <a:ext cx="9123680" cy="112013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190942" y="3141281"/>
            <a:ext cx="6697345" cy="54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400" spc="-140" dirty="0">
                <a:latin typeface="Calibri"/>
                <a:cs typeface="Calibri"/>
              </a:rPr>
              <a:t>MATA</a:t>
            </a:r>
            <a:r>
              <a:rPr sz="3400" spc="-55" dirty="0">
                <a:latin typeface="Calibri"/>
                <a:cs typeface="Calibri"/>
              </a:rPr>
              <a:t> </a:t>
            </a:r>
            <a:r>
              <a:rPr sz="3400" dirty="0">
                <a:latin typeface="Calibri"/>
                <a:cs typeface="Calibri"/>
              </a:rPr>
              <a:t>KULIAH:</a:t>
            </a:r>
            <a:r>
              <a:rPr sz="3400" spc="-145" dirty="0">
                <a:latin typeface="Calibri"/>
                <a:cs typeface="Calibri"/>
              </a:rPr>
              <a:t> </a:t>
            </a:r>
            <a:r>
              <a:rPr sz="3400" dirty="0">
                <a:latin typeface="Calibri"/>
                <a:cs typeface="Calibri"/>
              </a:rPr>
              <a:t>TEKNIK</a:t>
            </a:r>
            <a:r>
              <a:rPr sz="3400" spc="-95" dirty="0">
                <a:latin typeface="Calibri"/>
                <a:cs typeface="Calibri"/>
              </a:rPr>
              <a:t> </a:t>
            </a:r>
            <a:r>
              <a:rPr sz="3400" dirty="0">
                <a:latin typeface="Calibri"/>
                <a:cs typeface="Calibri"/>
              </a:rPr>
              <a:t>REAKSI</a:t>
            </a:r>
            <a:r>
              <a:rPr sz="3400" spc="-70" dirty="0">
                <a:latin typeface="Calibri"/>
                <a:cs typeface="Calibri"/>
              </a:rPr>
              <a:t> </a:t>
            </a:r>
            <a:r>
              <a:rPr sz="3400" dirty="0">
                <a:latin typeface="Calibri"/>
                <a:cs typeface="Calibri"/>
              </a:rPr>
              <a:t>KIMIA</a:t>
            </a:r>
            <a:r>
              <a:rPr sz="3400" spc="-90" dirty="0">
                <a:latin typeface="Calibri"/>
                <a:cs typeface="Calibri"/>
              </a:rPr>
              <a:t> </a:t>
            </a:r>
            <a:r>
              <a:rPr sz="3400" spc="-25" dirty="0">
                <a:latin typeface="Calibri"/>
                <a:cs typeface="Calibri"/>
              </a:rPr>
              <a:t>II</a:t>
            </a:r>
            <a:endParaRPr sz="3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94610" y="5116766"/>
            <a:ext cx="3957954" cy="54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400" b="1" spc="-70" dirty="0">
                <a:latin typeface="Calibri"/>
                <a:cs typeface="Calibri"/>
              </a:rPr>
              <a:t>Ir.</a:t>
            </a:r>
            <a:r>
              <a:rPr sz="3400" b="1" spc="-125" dirty="0">
                <a:latin typeface="Calibri"/>
                <a:cs typeface="Calibri"/>
              </a:rPr>
              <a:t> </a:t>
            </a:r>
            <a:r>
              <a:rPr lang="en-US" sz="3400" b="1" spc="-30" dirty="0">
                <a:latin typeface="Calibri"/>
                <a:cs typeface="Calibri"/>
              </a:rPr>
              <a:t>LUBENA</a:t>
            </a:r>
            <a:r>
              <a:rPr sz="3400" b="1" spc="-30" dirty="0">
                <a:latin typeface="Calibri"/>
                <a:cs typeface="Calibri"/>
              </a:rPr>
              <a:t>,</a:t>
            </a:r>
            <a:r>
              <a:rPr sz="3400" b="1" spc="-75" dirty="0">
                <a:latin typeface="Calibri"/>
                <a:cs typeface="Calibri"/>
              </a:rPr>
              <a:t> </a:t>
            </a:r>
            <a:r>
              <a:rPr sz="3400" b="1" spc="-155" dirty="0">
                <a:latin typeface="Calibri"/>
                <a:cs typeface="Calibri"/>
              </a:rPr>
              <a:t>M.T</a:t>
            </a:r>
            <a:r>
              <a:rPr lang="en-US" sz="3400" b="1" spc="-155" dirty="0">
                <a:latin typeface="Calibri"/>
                <a:cs typeface="Calibri"/>
              </a:rPr>
              <a:t>.</a:t>
            </a:r>
            <a:endParaRPr sz="3400" dirty="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44154" y="418423"/>
            <a:ext cx="1548130" cy="688975"/>
            <a:chOff x="644154" y="418423"/>
            <a:chExt cx="1548130" cy="688975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154" y="418423"/>
              <a:ext cx="550650" cy="68895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26819" y="421640"/>
              <a:ext cx="965200" cy="58166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9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F443B31-7CB9-8B5B-3B0D-20719A066F57}"/>
              </a:ext>
            </a:extLst>
          </p:cNvPr>
          <p:cNvSpPr txBox="1"/>
          <p:nvPr/>
        </p:nvSpPr>
        <p:spPr>
          <a:xfrm>
            <a:off x="419100" y="803878"/>
            <a:ext cx="8305800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">
              <a:spcBef>
                <a:spcPts val="600"/>
              </a:spcBef>
              <a:spcAft>
                <a:spcPts val="600"/>
              </a:spcAft>
              <a:tabLst>
                <a:tab pos="2611755" algn="l"/>
              </a:tabLs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Reaksi</a:t>
            </a:r>
            <a:r>
              <a:rPr lang="en-US" sz="2400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spc="-1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dekomposisi</a:t>
            </a:r>
            <a:r>
              <a:rPr lang="en-US" sz="2400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fase</a:t>
            </a:r>
            <a:r>
              <a:rPr lang="en-US" sz="2400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gas:</a:t>
            </a:r>
            <a:r>
              <a:rPr lang="en-US" sz="2400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spc="-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 B</a:t>
            </a:r>
            <a:r>
              <a:rPr lang="en-US" sz="2400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sz="2400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spc="-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54013" marR="5080"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berlangsung</a:t>
            </a:r>
            <a:r>
              <a:rPr lang="en-US" sz="2400" spc="1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spc="14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sz="2400" spc="1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reaktor</a:t>
            </a:r>
            <a:r>
              <a:rPr lang="en-US" sz="2400" spc="14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batch</a:t>
            </a:r>
            <a:r>
              <a:rPr lang="en-US" sz="2400" spc="1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spc="-1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bervolume</a:t>
            </a:r>
            <a:r>
              <a:rPr lang="en-US" sz="2400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tetap.</a:t>
            </a:r>
            <a:r>
              <a:rPr lang="en-US" sz="2400" spc="14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Berikut</a:t>
            </a:r>
            <a:r>
              <a:rPr lang="en-US" sz="2400" spc="1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400" spc="14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spc="14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data-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</a:t>
            </a:r>
            <a:r>
              <a:rPr lang="en-US" sz="2400" spc="1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yang </a:t>
            </a:r>
            <a:r>
              <a:rPr lang="en-US" sz="2400" spc="-1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diperoleh</a:t>
            </a:r>
            <a:r>
              <a:rPr lang="en-US" sz="2400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spc="-1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percobaan</a:t>
            </a:r>
            <a:r>
              <a:rPr lang="en-US" sz="2400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object 11">
            <a:extLst>
              <a:ext uri="{FF2B5EF4-FFF2-40B4-BE49-F238E27FC236}">
                <a16:creationId xmlns:a16="http://schemas.microsoft.com/office/drawing/2014/main" id="{1100C80B-C0FF-39A7-6ADB-03775E1362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240738"/>
              </p:ext>
            </p:extLst>
          </p:nvPr>
        </p:nvGraphicFramePr>
        <p:xfrm>
          <a:off x="662940" y="2362201"/>
          <a:ext cx="8077200" cy="21335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342">
                <a:tc>
                  <a:txBody>
                    <a:bodyPr/>
                    <a:lstStyle/>
                    <a:p>
                      <a:pPr algn="ctr">
                        <a:lnSpc>
                          <a:spcPts val="1330"/>
                        </a:lnSpc>
                      </a:pPr>
                      <a:r>
                        <a:rPr sz="1800" i="1" dirty="0">
                          <a:latin typeface="+mn-lt"/>
                          <a:cs typeface="Times New Roman"/>
                        </a:rPr>
                        <a:t>Nomor</a:t>
                      </a:r>
                      <a:r>
                        <a:rPr sz="1800" i="1" spc="-20" dirty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+mn-lt"/>
                          <a:cs typeface="Times New Roman"/>
                        </a:rPr>
                        <a:t>run</a:t>
                      </a:r>
                      <a:r>
                        <a:rPr sz="1800" i="1" spc="-20" dirty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sz="1800" i="1" spc="-10" dirty="0">
                          <a:latin typeface="+mn-lt"/>
                          <a:cs typeface="Times New Roman"/>
                        </a:rPr>
                        <a:t>percobaan</a:t>
                      </a:r>
                      <a:endParaRPr sz="180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0"/>
                        </a:lnSpc>
                      </a:pPr>
                      <a:r>
                        <a:rPr sz="1800" i="1" dirty="0">
                          <a:latin typeface="+mn-lt"/>
                          <a:cs typeface="Times New Roman"/>
                        </a:rPr>
                        <a:t>C</a:t>
                      </a:r>
                      <a:r>
                        <a:rPr sz="1800" i="1" baseline="-10416" dirty="0">
                          <a:latin typeface="+mn-lt"/>
                          <a:cs typeface="Times New Roman"/>
                        </a:rPr>
                        <a:t>A0</a:t>
                      </a:r>
                      <a:r>
                        <a:rPr sz="1800" i="1" spc="120" baseline="-10416" dirty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sz="1800" i="1" spc="-10" dirty="0">
                          <a:latin typeface="+mn-lt"/>
                          <a:cs typeface="Times New Roman"/>
                        </a:rPr>
                        <a:t>(mol/L)</a:t>
                      </a:r>
                      <a:endParaRPr sz="180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330"/>
                        </a:lnSpc>
                      </a:pPr>
                      <a:r>
                        <a:rPr sz="1800" i="1" spc="-10" dirty="0">
                          <a:latin typeface="+mn-lt"/>
                          <a:cs typeface="Times New Roman"/>
                        </a:rPr>
                        <a:t>Half-</a:t>
                      </a:r>
                      <a:r>
                        <a:rPr sz="1800" i="1" dirty="0">
                          <a:latin typeface="+mn-lt"/>
                          <a:cs typeface="Times New Roman"/>
                        </a:rPr>
                        <a:t>life,</a:t>
                      </a:r>
                      <a:r>
                        <a:rPr sz="1800" i="1" spc="-10" dirty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+mn-lt"/>
                          <a:cs typeface="Times New Roman"/>
                        </a:rPr>
                        <a:t>t½</a:t>
                      </a:r>
                      <a:r>
                        <a:rPr sz="1800" i="1" spc="-10" dirty="0">
                          <a:latin typeface="+mn-lt"/>
                          <a:cs typeface="Times New Roman"/>
                        </a:rPr>
                        <a:t> (menit)</a:t>
                      </a:r>
                      <a:endParaRPr sz="180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30"/>
                        </a:lnSpc>
                      </a:pPr>
                      <a:r>
                        <a:rPr sz="1800" i="1" dirty="0">
                          <a:latin typeface="+mn-lt"/>
                          <a:cs typeface="Times New Roman"/>
                        </a:rPr>
                        <a:t>T</a:t>
                      </a:r>
                      <a:r>
                        <a:rPr sz="1800" i="1" spc="-5" dirty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sz="1800" i="1" spc="-20" dirty="0">
                          <a:latin typeface="+mn-lt"/>
                          <a:cs typeface="Times New Roman"/>
                        </a:rPr>
                        <a:t>(</a:t>
                      </a:r>
                      <a:r>
                        <a:rPr sz="1800" i="1" spc="-30" baseline="38194" dirty="0">
                          <a:latin typeface="+mn-lt"/>
                          <a:cs typeface="Times New Roman"/>
                        </a:rPr>
                        <a:t>o</a:t>
                      </a:r>
                      <a:r>
                        <a:rPr sz="1800" i="1" spc="-20" dirty="0">
                          <a:latin typeface="+mn-lt"/>
                          <a:cs typeface="Times New Roman"/>
                        </a:rPr>
                        <a:t>C)</a:t>
                      </a:r>
                      <a:endParaRPr sz="180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410">
                <a:tc>
                  <a:txBody>
                    <a:bodyPr/>
                    <a:lstStyle/>
                    <a:p>
                      <a:pPr algn="ctr">
                        <a:lnSpc>
                          <a:spcPts val="1335"/>
                        </a:lnSpc>
                      </a:pPr>
                      <a:r>
                        <a:rPr sz="1800" i="1" spc="-50" dirty="0">
                          <a:latin typeface="+mn-lt"/>
                          <a:cs typeface="Times New Roman"/>
                        </a:rPr>
                        <a:t>1</a:t>
                      </a:r>
                      <a:endParaRPr sz="180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5"/>
                        </a:lnSpc>
                      </a:pPr>
                      <a:r>
                        <a:rPr sz="1800" i="1" spc="-10" dirty="0">
                          <a:latin typeface="+mn-lt"/>
                          <a:cs typeface="Times New Roman"/>
                        </a:rPr>
                        <a:t>0,025</a:t>
                      </a:r>
                      <a:endParaRPr sz="180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5"/>
                        </a:lnSpc>
                      </a:pPr>
                      <a:r>
                        <a:rPr sz="1800" i="1" spc="-25" dirty="0">
                          <a:latin typeface="+mn-lt"/>
                          <a:cs typeface="Times New Roman"/>
                        </a:rPr>
                        <a:t>4,1</a:t>
                      </a:r>
                      <a:endParaRPr sz="180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5"/>
                        </a:lnSpc>
                      </a:pPr>
                      <a:r>
                        <a:rPr sz="1800" i="1" spc="-25" dirty="0">
                          <a:latin typeface="+mn-lt"/>
                          <a:cs typeface="Times New Roman"/>
                        </a:rPr>
                        <a:t>100</a:t>
                      </a:r>
                      <a:endParaRPr sz="180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342">
                <a:tc>
                  <a:txBody>
                    <a:bodyPr/>
                    <a:lstStyle/>
                    <a:p>
                      <a:pPr algn="ctr">
                        <a:lnSpc>
                          <a:spcPts val="1330"/>
                        </a:lnSpc>
                      </a:pPr>
                      <a:r>
                        <a:rPr sz="1800" i="1" spc="-50" dirty="0">
                          <a:latin typeface="+mn-lt"/>
                          <a:cs typeface="Times New Roman"/>
                        </a:rPr>
                        <a:t>2</a:t>
                      </a:r>
                      <a:endParaRPr sz="180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0"/>
                        </a:lnSpc>
                      </a:pPr>
                      <a:r>
                        <a:rPr sz="1800" i="1" spc="-10" dirty="0">
                          <a:latin typeface="+mn-lt"/>
                          <a:cs typeface="Times New Roman"/>
                        </a:rPr>
                        <a:t>0,0133</a:t>
                      </a:r>
                      <a:endParaRPr sz="180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0"/>
                        </a:lnSpc>
                      </a:pPr>
                      <a:r>
                        <a:rPr sz="1800" i="1" spc="-25" dirty="0">
                          <a:latin typeface="+mn-lt"/>
                          <a:cs typeface="Times New Roman"/>
                        </a:rPr>
                        <a:t>7,7</a:t>
                      </a:r>
                      <a:endParaRPr sz="180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0"/>
                        </a:lnSpc>
                      </a:pPr>
                      <a:r>
                        <a:rPr sz="1800" i="1" spc="-25" dirty="0">
                          <a:latin typeface="+mn-lt"/>
                          <a:cs typeface="Times New Roman"/>
                        </a:rPr>
                        <a:t>100</a:t>
                      </a:r>
                      <a:endParaRPr sz="180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342">
                <a:tc>
                  <a:txBody>
                    <a:bodyPr/>
                    <a:lstStyle/>
                    <a:p>
                      <a:pPr algn="ctr">
                        <a:lnSpc>
                          <a:spcPts val="1330"/>
                        </a:lnSpc>
                      </a:pPr>
                      <a:r>
                        <a:rPr sz="1800" i="1" spc="-50" dirty="0">
                          <a:latin typeface="+mn-lt"/>
                          <a:cs typeface="Times New Roman"/>
                        </a:rPr>
                        <a:t>3</a:t>
                      </a:r>
                      <a:endParaRPr sz="180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0"/>
                        </a:lnSpc>
                      </a:pPr>
                      <a:r>
                        <a:rPr sz="1800" i="1" spc="-10" dirty="0">
                          <a:latin typeface="+mn-lt"/>
                          <a:cs typeface="Times New Roman"/>
                        </a:rPr>
                        <a:t>0,0100</a:t>
                      </a:r>
                      <a:endParaRPr sz="180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0"/>
                        </a:lnSpc>
                      </a:pPr>
                      <a:r>
                        <a:rPr sz="1800" i="1" spc="-25" dirty="0">
                          <a:latin typeface="+mn-lt"/>
                          <a:cs typeface="Times New Roman"/>
                        </a:rPr>
                        <a:t>9,8</a:t>
                      </a:r>
                      <a:endParaRPr sz="180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0"/>
                        </a:lnSpc>
                      </a:pPr>
                      <a:r>
                        <a:rPr sz="1800" i="1" spc="-25" dirty="0">
                          <a:latin typeface="+mn-lt"/>
                          <a:cs typeface="Times New Roman"/>
                        </a:rPr>
                        <a:t>100</a:t>
                      </a:r>
                      <a:endParaRPr sz="180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5410">
                <a:tc>
                  <a:txBody>
                    <a:bodyPr/>
                    <a:lstStyle/>
                    <a:p>
                      <a:pPr algn="ctr">
                        <a:lnSpc>
                          <a:spcPts val="1335"/>
                        </a:lnSpc>
                      </a:pPr>
                      <a:r>
                        <a:rPr sz="1800" i="1" spc="-50" dirty="0">
                          <a:latin typeface="+mn-lt"/>
                          <a:cs typeface="Times New Roman"/>
                        </a:rPr>
                        <a:t>4</a:t>
                      </a:r>
                      <a:endParaRPr sz="180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5"/>
                        </a:lnSpc>
                      </a:pPr>
                      <a:r>
                        <a:rPr sz="1800" i="1" spc="-10" dirty="0">
                          <a:latin typeface="+mn-lt"/>
                          <a:cs typeface="Times New Roman"/>
                        </a:rPr>
                        <a:t>0,050</a:t>
                      </a:r>
                      <a:endParaRPr sz="180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5"/>
                        </a:lnSpc>
                      </a:pPr>
                      <a:r>
                        <a:rPr sz="1800" i="1" spc="-20" dirty="0">
                          <a:latin typeface="+mn-lt"/>
                          <a:cs typeface="Times New Roman"/>
                        </a:rPr>
                        <a:t>1,96</a:t>
                      </a:r>
                      <a:endParaRPr sz="180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5"/>
                        </a:lnSpc>
                      </a:pPr>
                      <a:r>
                        <a:rPr sz="1800" i="1" spc="-25" dirty="0">
                          <a:latin typeface="+mn-lt"/>
                          <a:cs typeface="Times New Roman"/>
                        </a:rPr>
                        <a:t>100</a:t>
                      </a:r>
                      <a:endParaRPr sz="180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342">
                <a:tc>
                  <a:txBody>
                    <a:bodyPr/>
                    <a:lstStyle/>
                    <a:p>
                      <a:pPr algn="ctr">
                        <a:lnSpc>
                          <a:spcPts val="1330"/>
                        </a:lnSpc>
                      </a:pPr>
                      <a:r>
                        <a:rPr sz="1800" i="1" spc="-50" dirty="0">
                          <a:latin typeface="+mn-lt"/>
                          <a:cs typeface="Times New Roman"/>
                        </a:rPr>
                        <a:t>5</a:t>
                      </a:r>
                      <a:endParaRPr sz="180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0"/>
                        </a:lnSpc>
                      </a:pPr>
                      <a:r>
                        <a:rPr sz="1800" i="1" spc="-10" dirty="0">
                          <a:latin typeface="+mn-lt"/>
                          <a:cs typeface="Times New Roman"/>
                        </a:rPr>
                        <a:t>0,075</a:t>
                      </a:r>
                      <a:endParaRPr sz="180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0"/>
                        </a:lnSpc>
                      </a:pPr>
                      <a:r>
                        <a:rPr sz="1800" i="1" spc="-20" dirty="0">
                          <a:latin typeface="+mn-lt"/>
                          <a:cs typeface="Times New Roman"/>
                        </a:rPr>
                        <a:t>1,30</a:t>
                      </a:r>
                      <a:endParaRPr sz="180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0"/>
                        </a:lnSpc>
                      </a:pPr>
                      <a:r>
                        <a:rPr sz="1800" i="1" spc="-25" dirty="0">
                          <a:latin typeface="+mn-lt"/>
                          <a:cs typeface="Times New Roman"/>
                        </a:rPr>
                        <a:t>100</a:t>
                      </a:r>
                      <a:endParaRPr sz="180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5410">
                <a:tc>
                  <a:txBody>
                    <a:bodyPr/>
                    <a:lstStyle/>
                    <a:p>
                      <a:pPr algn="ctr">
                        <a:lnSpc>
                          <a:spcPts val="1335"/>
                        </a:lnSpc>
                      </a:pPr>
                      <a:r>
                        <a:rPr sz="1800" i="1" spc="-50" dirty="0">
                          <a:latin typeface="+mn-lt"/>
                          <a:cs typeface="Times New Roman"/>
                        </a:rPr>
                        <a:t>6</a:t>
                      </a:r>
                      <a:endParaRPr sz="180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5"/>
                        </a:lnSpc>
                      </a:pPr>
                      <a:r>
                        <a:rPr sz="1800" i="1" spc="-10" dirty="0">
                          <a:latin typeface="+mn-lt"/>
                          <a:cs typeface="Times New Roman"/>
                        </a:rPr>
                        <a:t>0,025</a:t>
                      </a:r>
                      <a:endParaRPr sz="180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5"/>
                        </a:lnSpc>
                      </a:pPr>
                      <a:r>
                        <a:rPr sz="1800" i="1" spc="-25" dirty="0">
                          <a:latin typeface="+mn-lt"/>
                          <a:cs typeface="Times New Roman"/>
                        </a:rPr>
                        <a:t>2,0</a:t>
                      </a:r>
                      <a:endParaRPr sz="180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5"/>
                        </a:lnSpc>
                      </a:pPr>
                      <a:r>
                        <a:rPr sz="1800" i="1" spc="-25" dirty="0">
                          <a:latin typeface="+mn-lt"/>
                          <a:cs typeface="Times New Roman"/>
                        </a:rPr>
                        <a:t>110</a:t>
                      </a:r>
                      <a:endParaRPr sz="180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D9876ED-BF25-E085-D4DF-DFE07E5DE2C1}"/>
              </a:ext>
            </a:extLst>
          </p:cNvPr>
          <p:cNvSpPr txBox="1"/>
          <p:nvPr/>
        </p:nvSpPr>
        <p:spPr>
          <a:xfrm>
            <a:off x="762000" y="4800600"/>
            <a:ext cx="8305800" cy="907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spcBef>
                <a:spcPts val="600"/>
              </a:spcBef>
            </a:pPr>
            <a:r>
              <a:rPr lang="en-US" sz="2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400" i="1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1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data-</a:t>
            </a: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</a:t>
            </a:r>
            <a:r>
              <a:rPr lang="en-US" sz="2400" i="1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tersebut</a:t>
            </a: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sz="2400" i="1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1" spc="-1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tentukan</a:t>
            </a:r>
            <a:r>
              <a:rPr lang="en-US" sz="2400" i="1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1" spc="-1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besarnya</a:t>
            </a:r>
            <a:r>
              <a:rPr lang="en-US" sz="2400" i="1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7001">
              <a:spcBef>
                <a:spcPts val="600"/>
              </a:spcBef>
              <a:tabLst>
                <a:tab pos="354330" algn="l"/>
              </a:tabLst>
            </a:pPr>
            <a:r>
              <a:rPr lang="en-US" sz="2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orde</a:t>
            </a:r>
            <a:r>
              <a:rPr lang="en-US" sz="2400" i="1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reaksi</a:t>
            </a:r>
            <a:r>
              <a:rPr lang="en-US" sz="2400" i="1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i="1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konstanta</a:t>
            </a:r>
            <a:r>
              <a:rPr lang="en-US" sz="2400" i="1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1" spc="-1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kecepatan</a:t>
            </a:r>
            <a:r>
              <a:rPr lang="en-US" sz="2400" i="1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1" spc="-1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reaksinya</a:t>
            </a:r>
            <a:r>
              <a:rPr lang="en-US" sz="2400" i="1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9714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1E7F921-B3E7-F0DF-DC14-C954363FCD58}"/>
              </a:ext>
            </a:extLst>
          </p:cNvPr>
          <p:cNvSpPr txBox="1"/>
          <p:nvPr/>
        </p:nvSpPr>
        <p:spPr>
          <a:xfrm>
            <a:off x="685800" y="457200"/>
            <a:ext cx="8458200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6088" marR="55880" indent="-382588" algn="just">
              <a:spcBef>
                <a:spcPts val="600"/>
              </a:spcBef>
              <a:spcAft>
                <a:spcPts val="600"/>
              </a:spcAft>
            </a:pPr>
            <a:r>
              <a:rPr lang="en-ID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4.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Dimerisasi</a:t>
            </a:r>
            <a:r>
              <a:rPr lang="en-ID" sz="2400" i="1" spc="315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spc="-10" dirty="0" err="1">
                <a:latin typeface="Aharoni" panose="02010803020104030203" pitchFamily="2" charset="-79"/>
                <a:cs typeface="Aharoni" panose="02010803020104030203" pitchFamily="2" charset="-79"/>
              </a:rPr>
              <a:t>fase</a:t>
            </a:r>
            <a:r>
              <a:rPr lang="en-ID" sz="2400" i="1" spc="-10" dirty="0">
                <a:latin typeface="Aharoni" panose="02010803020104030203" pitchFamily="2" charset="-79"/>
                <a:cs typeface="Aharoni" panose="02010803020104030203" pitchFamily="2" charset="-79"/>
              </a:rPr>
              <a:t>-</a:t>
            </a:r>
            <a:r>
              <a:rPr lang="en-ID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gas</a:t>
            </a:r>
            <a:r>
              <a:rPr lang="en-ID" sz="2400" i="1" spc="32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trifluorochloroethylene</a:t>
            </a:r>
            <a:r>
              <a:rPr lang="en-ID" sz="2400" i="1" spc="32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(CF</a:t>
            </a:r>
            <a:r>
              <a:rPr lang="en-ID" sz="2400" i="1" baseline="-10416" dirty="0"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  <a:r>
              <a:rPr lang="en-ID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=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CFCl</a:t>
            </a:r>
            <a:r>
              <a:rPr lang="en-ID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)</a:t>
            </a:r>
            <a:r>
              <a:rPr lang="en-ID" sz="2400" i="1" spc="32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berlangsung</a:t>
            </a:r>
            <a:r>
              <a:rPr lang="en-ID" sz="2400" i="1" spc="325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dalam</a:t>
            </a:r>
            <a:r>
              <a:rPr lang="en-ID" sz="2400" i="1" spc="325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reaktor</a:t>
            </a:r>
            <a:r>
              <a:rPr lang="en-ID" sz="2400" i="1" spc="32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spc="-10" dirty="0">
                <a:latin typeface="Aharoni" panose="02010803020104030203" pitchFamily="2" charset="-79"/>
                <a:cs typeface="Aharoni" panose="02010803020104030203" pitchFamily="2" charset="-79"/>
              </a:rPr>
              <a:t>batch </a:t>
            </a:r>
            <a:r>
              <a:rPr lang="en-ID" sz="2400" i="1" spc="-20" dirty="0" err="1">
                <a:latin typeface="Aharoni" panose="02010803020104030203" pitchFamily="2" charset="-79"/>
                <a:cs typeface="Aharoni" panose="02010803020104030203" pitchFamily="2" charset="-79"/>
              </a:rPr>
              <a:t>bervolume-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tetap</a:t>
            </a:r>
            <a:r>
              <a:rPr lang="en-ID" sz="2400" i="1" spc="175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pada</a:t>
            </a:r>
            <a:r>
              <a:rPr lang="en-ID" sz="2400" i="1" spc="175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suhu</a:t>
            </a:r>
            <a:r>
              <a:rPr lang="en-ID" sz="2400" i="1" spc="18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440</a:t>
            </a:r>
            <a:r>
              <a:rPr lang="en-ID" sz="2400" i="1" baseline="38194" dirty="0">
                <a:latin typeface="Aharoni" panose="02010803020104030203" pitchFamily="2" charset="-79"/>
                <a:cs typeface="Aharoni" panose="02010803020104030203" pitchFamily="2" charset="-79"/>
              </a:rPr>
              <a:t>o</a:t>
            </a:r>
            <a:r>
              <a:rPr lang="en-ID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C.</a:t>
            </a:r>
            <a:r>
              <a:rPr lang="en-ID" sz="2400" i="1" spc="17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spc="-10" dirty="0" err="1">
                <a:latin typeface="Aharoni" panose="02010803020104030203" pitchFamily="2" charset="-79"/>
                <a:cs typeface="Aharoni" panose="02010803020104030203" pitchFamily="2" charset="-79"/>
              </a:rPr>
              <a:t>Mula-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mula</a:t>
            </a:r>
            <a:r>
              <a:rPr lang="en-ID" sz="2400" i="1" spc="175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hanya</a:t>
            </a:r>
            <a:r>
              <a:rPr lang="en-ID" sz="2400" i="1" spc="17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terdapat</a:t>
            </a:r>
            <a:r>
              <a:rPr lang="en-ID" sz="2400" i="1" spc="175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trifluorochloroethylene</a:t>
            </a:r>
            <a:r>
              <a:rPr lang="en-ID" sz="2400" i="1" spc="175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spc="-10" dirty="0" err="1">
                <a:latin typeface="Aharoni" panose="02010803020104030203" pitchFamily="2" charset="-79"/>
                <a:cs typeface="Aharoni" panose="02010803020104030203" pitchFamily="2" charset="-79"/>
              </a:rPr>
              <a:t>murni</a:t>
            </a:r>
            <a:r>
              <a:rPr lang="en-ID" sz="2400" i="1" spc="-10" dirty="0">
                <a:latin typeface="Aharoni" panose="02010803020104030203" pitchFamily="2" charset="-79"/>
                <a:cs typeface="Aharoni" panose="02010803020104030203" pitchFamily="2" charset="-79"/>
              </a:rPr>
              <a:t>. Data-</a:t>
            </a:r>
            <a:r>
              <a:rPr lang="en-ID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data</a:t>
            </a:r>
            <a:r>
              <a:rPr lang="en-ID" sz="2400" i="1" spc="-35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berikut</a:t>
            </a:r>
            <a:r>
              <a:rPr lang="en-ID" sz="2400" i="1" spc="-35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spc="-10" dirty="0" err="1">
                <a:latin typeface="Aharoni" panose="02010803020104030203" pitchFamily="2" charset="-79"/>
                <a:cs typeface="Aharoni" panose="02010803020104030203" pitchFamily="2" charset="-79"/>
              </a:rPr>
              <a:t>diperoleh</a:t>
            </a:r>
            <a:r>
              <a:rPr lang="en-ID" sz="2400" i="1" spc="-35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melalui</a:t>
            </a:r>
            <a:r>
              <a:rPr lang="en-ID" sz="2400" i="1" spc="-35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spc="-10" dirty="0" err="1">
                <a:latin typeface="Aharoni" panose="02010803020104030203" pitchFamily="2" charset="-79"/>
                <a:cs typeface="Aharoni" panose="02010803020104030203" pitchFamily="2" charset="-79"/>
              </a:rPr>
              <a:t>percobaan</a:t>
            </a:r>
            <a:r>
              <a:rPr lang="en-ID" sz="2400" i="1" spc="-10" dirty="0"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  <a:endParaRPr lang="en-ID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446088" marR="56515" indent="-382588" algn="just">
              <a:spcBef>
                <a:spcPts val="600"/>
              </a:spcBef>
              <a:spcAft>
                <a:spcPts val="600"/>
              </a:spcAft>
            </a:pPr>
            <a:r>
              <a:rPr lang="en-ID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	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Dengan</a:t>
            </a:r>
            <a:r>
              <a:rPr lang="en-ID" sz="2400" i="1" spc="11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menggunakan</a:t>
            </a:r>
            <a:r>
              <a:rPr lang="en-ID" sz="2400" i="1" spc="114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asumsi</a:t>
            </a:r>
            <a:r>
              <a:rPr lang="en-ID" sz="2400" i="1" spc="114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gas</a:t>
            </a:r>
            <a:r>
              <a:rPr lang="en-ID" sz="2400" i="1" spc="114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ideal</a:t>
            </a:r>
            <a:r>
              <a:rPr lang="en-ID" sz="2400" i="1" spc="11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untuk</a:t>
            </a:r>
            <a:r>
              <a:rPr lang="en-ID" sz="2400" i="1" spc="114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perilaku</a:t>
            </a:r>
            <a:r>
              <a:rPr lang="en-ID" sz="2400" i="1" spc="11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spc="-10" dirty="0">
                <a:latin typeface="Aharoni" panose="02010803020104030203" pitchFamily="2" charset="-79"/>
                <a:cs typeface="Aharoni" panose="02010803020104030203" pitchFamily="2" charset="-79"/>
              </a:rPr>
              <a:t>gas-</a:t>
            </a:r>
            <a:r>
              <a:rPr lang="en-ID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gas</a:t>
            </a:r>
            <a:r>
              <a:rPr lang="en-ID" sz="2400" i="1" spc="114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dalam</a:t>
            </a:r>
            <a:r>
              <a:rPr lang="en-ID" sz="2400" i="1" spc="114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sistem</a:t>
            </a:r>
            <a:r>
              <a:rPr lang="en-ID" sz="2400" i="1" spc="114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reaksi</a:t>
            </a:r>
            <a:r>
              <a:rPr lang="en-ID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maka</a:t>
            </a:r>
            <a:r>
              <a:rPr lang="en-ID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 :</a:t>
            </a:r>
          </a:p>
          <a:p>
            <a:pPr marL="446088" marR="56515" indent="-382588" algn="just">
              <a:spcBef>
                <a:spcPts val="600"/>
              </a:spcBef>
              <a:spcAft>
                <a:spcPts val="600"/>
              </a:spcAft>
            </a:pPr>
            <a:r>
              <a:rPr lang="en-ID" sz="2400" i="1" spc="-10" dirty="0">
                <a:latin typeface="Aharoni" panose="02010803020104030203" pitchFamily="2" charset="-79"/>
                <a:cs typeface="Aharoni" panose="02010803020104030203" pitchFamily="2" charset="-79"/>
              </a:rPr>
              <a:t>	</a:t>
            </a:r>
            <a:r>
              <a:rPr lang="en-ID" sz="2400" i="1" spc="-10" dirty="0" err="1">
                <a:latin typeface="Aharoni" panose="02010803020104030203" pitchFamily="2" charset="-79"/>
                <a:cs typeface="Aharoni" panose="02010803020104030203" pitchFamily="2" charset="-79"/>
              </a:rPr>
              <a:t>Tentukan</a:t>
            </a:r>
            <a:r>
              <a:rPr lang="en-ID" sz="2400" i="1" spc="-1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persamaan</a:t>
            </a:r>
            <a:r>
              <a:rPr lang="en-ID" sz="2400" i="1" spc="11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kinetika</a:t>
            </a:r>
            <a:r>
              <a:rPr lang="en-ID" sz="2400" i="1" spc="11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reaksi</a:t>
            </a:r>
            <a:r>
              <a:rPr lang="en-ID" sz="2400" i="1" spc="11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tersebut</a:t>
            </a:r>
            <a:r>
              <a:rPr lang="en-ID" sz="2400" i="1" spc="11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di</a:t>
            </a:r>
            <a:r>
              <a:rPr lang="en-ID" sz="2400" i="1" spc="11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atas</a:t>
            </a:r>
            <a:r>
              <a:rPr lang="en-ID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!</a:t>
            </a:r>
            <a:r>
              <a:rPr lang="en-ID" sz="2400" i="1" spc="105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Gunakan</a:t>
            </a:r>
            <a:r>
              <a:rPr lang="en-ID" sz="2400" i="1" spc="11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model</a:t>
            </a:r>
            <a:r>
              <a:rPr lang="en-ID" sz="2400" i="1" spc="11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persamaan</a:t>
            </a:r>
            <a:r>
              <a:rPr lang="en-ID" sz="2400" i="1" spc="11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kinetika</a:t>
            </a:r>
            <a:r>
              <a:rPr lang="en-ID" sz="2400" i="1" spc="11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reaksi</a:t>
            </a:r>
            <a:r>
              <a:rPr lang="en-ID" sz="2400" i="1" spc="114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400" i="1" spc="-10" dirty="0" err="1">
                <a:latin typeface="Aharoni" panose="02010803020104030203" pitchFamily="2" charset="-79"/>
                <a:cs typeface="Aharoni" panose="02010803020104030203" pitchFamily="2" charset="-79"/>
              </a:rPr>
              <a:t>dalam</a:t>
            </a:r>
            <a:r>
              <a:rPr lang="en-ID" sz="2400" i="1" spc="-10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</a:p>
          <a:p>
            <a:pPr marL="446088" marR="56515" indent="-382588" algn="just">
              <a:spcBef>
                <a:spcPts val="600"/>
              </a:spcBef>
              <a:spcAft>
                <a:spcPts val="600"/>
              </a:spcAft>
            </a:pPr>
            <a:r>
              <a:rPr lang="da-DK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	bentuk</a:t>
            </a:r>
            <a:r>
              <a:rPr lang="da-DK" sz="2400" i="1" spc="-3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da-DK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hukum</a:t>
            </a:r>
            <a:r>
              <a:rPr lang="da-DK" sz="2400" i="1" spc="-25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da-DK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pangkat</a:t>
            </a:r>
            <a:r>
              <a:rPr lang="da-DK" sz="2400" i="1" spc="-25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da-DK" sz="2400" i="1" spc="-10" dirty="0">
                <a:latin typeface="Aharoni" panose="02010803020104030203" pitchFamily="2" charset="-79"/>
                <a:cs typeface="Aharoni" panose="02010803020104030203" pitchFamily="2" charset="-79"/>
              </a:rPr>
              <a:t>(-</a:t>
            </a:r>
            <a:r>
              <a:rPr lang="da-DK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r</a:t>
            </a:r>
            <a:r>
              <a:rPr lang="da-DK" sz="2400" i="1" baseline="-10416" dirty="0">
                <a:latin typeface="Aharoni" panose="02010803020104030203" pitchFamily="2" charset="-79"/>
                <a:cs typeface="Aharoni" panose="02010803020104030203" pitchFamily="2" charset="-79"/>
              </a:rPr>
              <a:t>A</a:t>
            </a:r>
            <a:r>
              <a:rPr lang="da-DK" sz="2400" i="1" spc="112" baseline="-10416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da-DK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=</a:t>
            </a:r>
            <a:r>
              <a:rPr lang="da-DK" sz="2400" i="1" spc="-25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da-DK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k</a:t>
            </a:r>
            <a:r>
              <a:rPr lang="da-DK" sz="2400" i="1" spc="-3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da-DK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C</a:t>
            </a:r>
            <a:r>
              <a:rPr lang="da-DK" sz="2400" i="1" spc="15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da-DK" sz="2400" i="1" spc="-37" baseline="38194" dirty="0">
                <a:latin typeface="Aharoni" panose="02010803020104030203" pitchFamily="2" charset="-79"/>
                <a:cs typeface="Aharoni" panose="02010803020104030203" pitchFamily="2" charset="-79"/>
              </a:rPr>
              <a:t>n</a:t>
            </a:r>
            <a:r>
              <a:rPr lang="da-DK" sz="2400" i="1" spc="-25" dirty="0">
                <a:latin typeface="Aharoni" panose="02010803020104030203" pitchFamily="2" charset="-79"/>
                <a:cs typeface="Aharoni" panose="02010803020104030203" pitchFamily="2" charset="-79"/>
              </a:rPr>
              <a:t>)</a:t>
            </a:r>
            <a:endParaRPr lang="da-DK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64769" marR="56515" algn="just">
              <a:spcBef>
                <a:spcPts val="600"/>
              </a:spcBef>
              <a:spcAft>
                <a:spcPts val="600"/>
              </a:spcAft>
            </a:pPr>
            <a:endParaRPr lang="en-ID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25050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0C034A-8CC5-CE1E-3481-1CB473E27C8B}"/>
              </a:ext>
            </a:extLst>
          </p:cNvPr>
          <p:cNvSpPr txBox="1"/>
          <p:nvPr/>
        </p:nvSpPr>
        <p:spPr>
          <a:xfrm>
            <a:off x="685800" y="3276600"/>
            <a:ext cx="7239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00B050"/>
                </a:solidFill>
                <a:latin typeface="Algerian" panose="04020705040A02060702" pitchFamily="82" charset="0"/>
              </a:rPr>
              <a:t>TERIMA KASIH</a:t>
            </a:r>
            <a:endParaRPr lang="en-US" sz="4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360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634" y="1245552"/>
            <a:ext cx="724344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Calibri Light"/>
                <a:cs typeface="Calibri Light"/>
              </a:rPr>
              <a:t>Apa</a:t>
            </a:r>
            <a:r>
              <a:rPr spc="-204" dirty="0">
                <a:latin typeface="Calibri Light"/>
                <a:cs typeface="Calibri Light"/>
              </a:rPr>
              <a:t> </a:t>
            </a:r>
            <a:r>
              <a:rPr spc="-20" dirty="0">
                <a:latin typeface="Calibri Light"/>
                <a:cs typeface="Calibri Light"/>
              </a:rPr>
              <a:t>yang</a:t>
            </a:r>
            <a:r>
              <a:rPr spc="-215" dirty="0">
                <a:latin typeface="Calibri Light"/>
                <a:cs typeface="Calibri Light"/>
              </a:rPr>
              <a:t> </a:t>
            </a:r>
            <a:r>
              <a:rPr spc="-30" dirty="0">
                <a:latin typeface="Calibri Light"/>
                <a:cs typeface="Calibri Light"/>
              </a:rPr>
              <a:t>akan</a:t>
            </a:r>
            <a:r>
              <a:rPr spc="-220" dirty="0">
                <a:latin typeface="Calibri Light"/>
                <a:cs typeface="Calibri Light"/>
              </a:rPr>
              <a:t> </a:t>
            </a:r>
            <a:r>
              <a:rPr spc="-30" dirty="0">
                <a:latin typeface="Calibri Light"/>
                <a:cs typeface="Calibri Light"/>
              </a:rPr>
              <a:t>dipelajari</a:t>
            </a:r>
            <a:r>
              <a:rPr spc="-185" dirty="0">
                <a:latin typeface="Calibri Light"/>
                <a:cs typeface="Calibri Light"/>
              </a:rPr>
              <a:t> </a:t>
            </a:r>
            <a:r>
              <a:rPr dirty="0">
                <a:latin typeface="Calibri Light"/>
                <a:cs typeface="Calibri Light"/>
              </a:rPr>
              <a:t>hari</a:t>
            </a:r>
            <a:r>
              <a:rPr spc="-210" dirty="0">
                <a:latin typeface="Calibri Light"/>
                <a:cs typeface="Calibri Light"/>
              </a:rPr>
              <a:t> </a:t>
            </a:r>
            <a:r>
              <a:rPr spc="-20" dirty="0">
                <a:latin typeface="Calibri Light"/>
                <a:cs typeface="Calibri Light"/>
              </a:rPr>
              <a:t>ini?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110297" y="2433637"/>
            <a:ext cx="7210425" cy="1718945"/>
            <a:chOff x="1110297" y="2433637"/>
            <a:chExt cx="7210425" cy="1718945"/>
          </a:xfrm>
        </p:grpSpPr>
        <p:sp>
          <p:nvSpPr>
            <p:cNvPr id="4" name="object 4"/>
            <p:cNvSpPr/>
            <p:nvPr/>
          </p:nvSpPr>
          <p:spPr>
            <a:xfrm>
              <a:off x="1115060" y="2438400"/>
              <a:ext cx="7200900" cy="1709420"/>
            </a:xfrm>
            <a:custGeom>
              <a:avLst/>
              <a:gdLst/>
              <a:ahLst/>
              <a:cxnLst/>
              <a:rect l="l" t="t" r="r" b="b"/>
              <a:pathLst>
                <a:path w="7200900" h="1709420">
                  <a:moveTo>
                    <a:pt x="7200900" y="0"/>
                  </a:moveTo>
                  <a:lnTo>
                    <a:pt x="0" y="0"/>
                  </a:lnTo>
                  <a:lnTo>
                    <a:pt x="0" y="1709420"/>
                  </a:lnTo>
                  <a:lnTo>
                    <a:pt x="7200900" y="1709420"/>
                  </a:lnTo>
                  <a:lnTo>
                    <a:pt x="7200900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15060" y="2438400"/>
              <a:ext cx="7200900" cy="1709420"/>
            </a:xfrm>
            <a:custGeom>
              <a:avLst/>
              <a:gdLst/>
              <a:ahLst/>
              <a:cxnLst/>
              <a:rect l="l" t="t" r="r" b="b"/>
              <a:pathLst>
                <a:path w="7200900" h="1709420">
                  <a:moveTo>
                    <a:pt x="0" y="1709420"/>
                  </a:moveTo>
                  <a:lnTo>
                    <a:pt x="7200900" y="1709420"/>
                  </a:lnTo>
                  <a:lnTo>
                    <a:pt x="7200900" y="0"/>
                  </a:lnTo>
                  <a:lnTo>
                    <a:pt x="0" y="0"/>
                  </a:lnTo>
                  <a:lnTo>
                    <a:pt x="0" y="170942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194752" y="2344737"/>
            <a:ext cx="5144770" cy="1606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5605" indent="-382905">
              <a:lnSpc>
                <a:spcPts val="3150"/>
              </a:lnSpc>
              <a:spcBef>
                <a:spcPts val="100"/>
              </a:spcBef>
              <a:buFont typeface="Wingdings"/>
              <a:buChar char=""/>
              <a:tabLst>
                <a:tab pos="395605" algn="l"/>
              </a:tabLst>
            </a:pP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Reaktor</a:t>
            </a:r>
            <a:r>
              <a:rPr sz="27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Pipa</a:t>
            </a:r>
            <a:r>
              <a:rPr sz="27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Batch</a:t>
            </a:r>
            <a:r>
              <a:rPr sz="2700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Fase</a:t>
            </a:r>
            <a:r>
              <a:rPr sz="27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spc="-25" dirty="0">
                <a:solidFill>
                  <a:srgbClr val="FFFFFF"/>
                </a:solidFill>
                <a:latin typeface="Calibri"/>
                <a:cs typeface="Calibri"/>
              </a:rPr>
              <a:t>GAS</a:t>
            </a:r>
            <a:endParaRPr sz="2700">
              <a:latin typeface="Calibri"/>
              <a:cs typeface="Calibri"/>
            </a:endParaRPr>
          </a:p>
          <a:p>
            <a:pPr marL="822325" lvl="1" indent="-362585">
              <a:lnSpc>
                <a:spcPts val="3070"/>
              </a:lnSpc>
              <a:buAutoNum type="arabicPeriod"/>
              <a:tabLst>
                <a:tab pos="822325" algn="l"/>
              </a:tabLst>
            </a:pP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Menentukan</a:t>
            </a:r>
            <a:r>
              <a:rPr sz="27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7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(residence</a:t>
            </a:r>
            <a:r>
              <a:rPr sz="27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time)</a:t>
            </a:r>
            <a:endParaRPr sz="2700">
              <a:latin typeface="Calibri"/>
              <a:cs typeface="Calibri"/>
            </a:endParaRPr>
          </a:p>
          <a:p>
            <a:pPr marL="822325" lvl="1" indent="-362585">
              <a:lnSpc>
                <a:spcPts val="3070"/>
              </a:lnSpc>
              <a:buAutoNum type="arabicPeriod"/>
              <a:tabLst>
                <a:tab pos="822325" algn="l"/>
              </a:tabLst>
            </a:pP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Menentukan</a:t>
            </a:r>
            <a:r>
              <a:rPr sz="2700" spc="-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Volume</a:t>
            </a:r>
            <a:r>
              <a:rPr sz="27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reactor</a:t>
            </a:r>
            <a:endParaRPr sz="2700">
              <a:latin typeface="Calibri"/>
              <a:cs typeface="Calibri"/>
            </a:endParaRPr>
          </a:p>
          <a:p>
            <a:pPr marL="469900" indent="-457200">
              <a:lnSpc>
                <a:spcPts val="3150"/>
              </a:lnSpc>
              <a:buFont typeface="Wingdings"/>
              <a:buChar char=""/>
              <a:tabLst>
                <a:tab pos="469900" algn="l"/>
              </a:tabLst>
            </a:pP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Soal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Tugas</a:t>
            </a:r>
            <a:endParaRPr sz="27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59" y="5791200"/>
            <a:ext cx="9108440" cy="1066800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7128192" y="235012"/>
            <a:ext cx="1764664" cy="929640"/>
            <a:chOff x="7128192" y="235012"/>
            <a:chExt cx="1764664" cy="929640"/>
          </a:xfrm>
        </p:grpSpPr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28192" y="235012"/>
              <a:ext cx="628015" cy="929292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92720" y="238760"/>
              <a:ext cx="1099820" cy="784859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9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37859"/>
            <a:ext cx="9143999" cy="112013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77809" y="261648"/>
            <a:ext cx="982979" cy="1355027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4749546" y="1494155"/>
            <a:ext cx="381000" cy="20320"/>
          </a:xfrm>
          <a:custGeom>
            <a:avLst/>
            <a:gdLst/>
            <a:ahLst/>
            <a:cxnLst/>
            <a:rect l="l" t="t" r="r" b="b"/>
            <a:pathLst>
              <a:path w="381000" h="20319">
                <a:moveTo>
                  <a:pt x="381000" y="0"/>
                </a:moveTo>
                <a:lnTo>
                  <a:pt x="0" y="0"/>
                </a:lnTo>
                <a:lnTo>
                  <a:pt x="0" y="20320"/>
                </a:lnTo>
                <a:lnTo>
                  <a:pt x="381000" y="20320"/>
                </a:lnTo>
                <a:lnTo>
                  <a:pt x="381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43913" y="1042670"/>
            <a:ext cx="5318125" cy="1123315"/>
          </a:xfrm>
          <a:prstGeom prst="rect">
            <a:avLst/>
          </a:prstGeom>
        </p:spPr>
        <p:txBody>
          <a:bodyPr vert="horz" wrap="square" lIns="0" tIns="147320" rIns="0" bIns="0" rtlCol="0">
            <a:spAutoFit/>
          </a:bodyPr>
          <a:lstStyle/>
          <a:p>
            <a:pPr marL="50800" marR="1529715" indent="3355975">
              <a:lnSpc>
                <a:spcPct val="63200"/>
              </a:lnSpc>
              <a:spcBef>
                <a:spcPts val="1160"/>
              </a:spcBef>
              <a:tabLst>
                <a:tab pos="3498215" algn="l"/>
              </a:tabLst>
            </a:pPr>
            <a:r>
              <a:rPr sz="2400" spc="-25" dirty="0">
                <a:latin typeface="Cambria Math"/>
                <a:cs typeface="Cambria Math"/>
              </a:rPr>
              <a:t>𝑅𝑇 </a:t>
            </a:r>
            <a:r>
              <a:rPr sz="2400" dirty="0">
                <a:latin typeface="Cambria Math"/>
                <a:cs typeface="Cambria Math"/>
              </a:rPr>
              <a:t>Untuk</a:t>
            </a:r>
            <a:r>
              <a:rPr sz="2400" spc="-2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gas</a:t>
            </a:r>
            <a:r>
              <a:rPr sz="2400" spc="-1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ideal:</a:t>
            </a:r>
            <a:r>
              <a:rPr sz="2400" spc="34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𝑉</a:t>
            </a:r>
            <a:r>
              <a:rPr sz="2400" spc="18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20" dirty="0">
                <a:latin typeface="Cambria Math"/>
                <a:cs typeface="Cambria Math"/>
              </a:rPr>
              <a:t> </a:t>
            </a:r>
            <a:r>
              <a:rPr sz="2400" spc="-20" dirty="0">
                <a:latin typeface="Cambria Math"/>
                <a:cs typeface="Cambria Math"/>
              </a:rPr>
              <a:t>𝑛</a:t>
            </a:r>
            <a:r>
              <a:rPr sz="2625" spc="-30" baseline="-15873" dirty="0">
                <a:latin typeface="Cambria Math"/>
                <a:cs typeface="Cambria Math"/>
              </a:rPr>
              <a:t>𝐴0</a:t>
            </a:r>
            <a:r>
              <a:rPr sz="2400" spc="-20" dirty="0">
                <a:latin typeface="Cambria Math"/>
                <a:cs typeface="Cambria Math"/>
              </a:rPr>
              <a:t>.</a:t>
            </a:r>
            <a:r>
              <a:rPr sz="2400" dirty="0">
                <a:latin typeface="Cambria Math"/>
                <a:cs typeface="Cambria Math"/>
              </a:rPr>
              <a:t>	</a:t>
            </a:r>
            <a:r>
              <a:rPr sz="3600" spc="-75" baseline="-37037" dirty="0">
                <a:latin typeface="Cambria Math"/>
                <a:cs typeface="Cambria Math"/>
              </a:rPr>
              <a:t>𝑃</a:t>
            </a:r>
            <a:endParaRPr sz="3600" baseline="-37037">
              <a:latin typeface="Cambria Math"/>
              <a:cs typeface="Cambria Math"/>
            </a:endParaRPr>
          </a:p>
          <a:p>
            <a:pPr marL="50800">
              <a:lnSpc>
                <a:spcPct val="100000"/>
              </a:lnSpc>
              <a:spcBef>
                <a:spcPts val="1060"/>
              </a:spcBef>
            </a:pPr>
            <a:r>
              <a:rPr sz="2400" dirty="0">
                <a:latin typeface="Cambria Math"/>
                <a:cs typeface="Cambria Math"/>
              </a:rPr>
              <a:t>untuk</a:t>
            </a:r>
            <a:r>
              <a:rPr sz="2400" spc="-1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kasus</a:t>
            </a:r>
            <a:r>
              <a:rPr sz="2400" spc="2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𝑅,</a:t>
            </a:r>
            <a:r>
              <a:rPr sz="2400" spc="-12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𝑇,</a:t>
            </a:r>
            <a:r>
              <a:rPr sz="2400" spc="-14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dan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𝑃</a:t>
            </a:r>
            <a:r>
              <a:rPr sz="2400" spc="4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konstan,</a:t>
            </a:r>
            <a:r>
              <a:rPr sz="2400" spc="-16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berlaku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394205" y="2809875"/>
            <a:ext cx="233679" cy="20320"/>
          </a:xfrm>
          <a:custGeom>
            <a:avLst/>
            <a:gdLst/>
            <a:ahLst/>
            <a:cxnLst/>
            <a:rect l="l" t="t" r="r" b="b"/>
            <a:pathLst>
              <a:path w="233680" h="20319">
                <a:moveTo>
                  <a:pt x="233680" y="0"/>
                </a:moveTo>
                <a:lnTo>
                  <a:pt x="0" y="0"/>
                </a:lnTo>
                <a:lnTo>
                  <a:pt x="0" y="20320"/>
                </a:lnTo>
                <a:lnTo>
                  <a:pt x="233680" y="20320"/>
                </a:lnTo>
                <a:lnTo>
                  <a:pt x="23368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702180" y="2589466"/>
            <a:ext cx="25336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latin typeface="Cambria Math"/>
                <a:cs typeface="Cambria Math"/>
              </a:rPr>
              <a:t>=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024126" y="2809875"/>
            <a:ext cx="1168400" cy="20320"/>
          </a:xfrm>
          <a:custGeom>
            <a:avLst/>
            <a:gdLst/>
            <a:ahLst/>
            <a:cxnLst/>
            <a:rect l="l" t="t" r="r" b="b"/>
            <a:pathLst>
              <a:path w="1168400" h="20319">
                <a:moveTo>
                  <a:pt x="1168400" y="0"/>
                </a:moveTo>
                <a:lnTo>
                  <a:pt x="0" y="0"/>
                </a:lnTo>
                <a:lnTo>
                  <a:pt x="0" y="20320"/>
                </a:lnTo>
                <a:lnTo>
                  <a:pt x="1168400" y="20320"/>
                </a:lnTo>
                <a:lnTo>
                  <a:pt x="11684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156841" y="2579623"/>
            <a:ext cx="953769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805180" algn="l"/>
              </a:tabLst>
            </a:pPr>
            <a:r>
              <a:rPr sz="1450" spc="75" dirty="0">
                <a:latin typeface="Cambria Math"/>
                <a:cs typeface="Cambria Math"/>
              </a:rPr>
              <a:t>𝐴0</a:t>
            </a:r>
            <a:r>
              <a:rPr sz="1450" dirty="0">
                <a:latin typeface="Cambria Math"/>
                <a:cs typeface="Cambria Math"/>
              </a:rPr>
              <a:t>	</a:t>
            </a:r>
            <a:r>
              <a:rPr sz="1450" spc="105" dirty="0">
                <a:latin typeface="Cambria Math"/>
                <a:cs typeface="Cambria Math"/>
              </a:rPr>
              <a:t>𝐴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31213" y="2430907"/>
            <a:ext cx="1906905" cy="68707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04139">
              <a:lnSpc>
                <a:spcPct val="100000"/>
              </a:lnSpc>
              <a:spcBef>
                <a:spcPts val="600"/>
              </a:spcBef>
              <a:tabLst>
                <a:tab pos="692785" algn="l"/>
                <a:tab pos="1092200" algn="l"/>
                <a:tab pos="1775460" algn="l"/>
              </a:tabLst>
            </a:pPr>
            <a:r>
              <a:rPr sz="1750" spc="-50" dirty="0">
                <a:latin typeface="Cambria Math"/>
                <a:cs typeface="Cambria Math"/>
              </a:rPr>
              <a:t>𝑉</a:t>
            </a:r>
            <a:r>
              <a:rPr sz="1750" dirty="0">
                <a:latin typeface="Cambria Math"/>
                <a:cs typeface="Cambria Math"/>
              </a:rPr>
              <a:t>	</a:t>
            </a:r>
            <a:r>
              <a:rPr sz="1750" spc="90" dirty="0">
                <a:latin typeface="Cambria Math"/>
                <a:cs typeface="Cambria Math"/>
              </a:rPr>
              <a:t>𝑛</a:t>
            </a:r>
            <a:r>
              <a:rPr sz="1750" dirty="0">
                <a:latin typeface="Cambria Math"/>
                <a:cs typeface="Cambria Math"/>
              </a:rPr>
              <a:t>	</a:t>
            </a:r>
            <a:r>
              <a:rPr sz="1750" spc="-20" dirty="0">
                <a:latin typeface="Cambria Math"/>
                <a:cs typeface="Cambria Math"/>
              </a:rPr>
              <a:t>(1+𝑋</a:t>
            </a:r>
            <a:r>
              <a:rPr sz="1750" dirty="0">
                <a:latin typeface="Cambria Math"/>
                <a:cs typeface="Cambria Math"/>
              </a:rPr>
              <a:t>	</a:t>
            </a:r>
            <a:r>
              <a:rPr sz="1750" spc="-50" dirty="0">
                <a:latin typeface="Cambria Math"/>
                <a:cs typeface="Cambria Math"/>
              </a:rPr>
              <a:t>)</a:t>
            </a:r>
            <a:endParaRPr sz="1750">
              <a:latin typeface="Cambria Math"/>
              <a:cs typeface="Cambria Math"/>
            </a:endParaRPr>
          </a:p>
          <a:p>
            <a:pPr marL="63500">
              <a:lnSpc>
                <a:spcPct val="100000"/>
              </a:lnSpc>
              <a:spcBef>
                <a:spcPts val="500"/>
              </a:spcBef>
            </a:pPr>
            <a:r>
              <a:rPr sz="1750" spc="-25" dirty="0">
                <a:latin typeface="Cambria Math"/>
                <a:cs typeface="Cambria Math"/>
              </a:rPr>
              <a:t>𝑉</a:t>
            </a:r>
            <a:r>
              <a:rPr sz="2175" spc="-37" baseline="-13409" dirty="0">
                <a:latin typeface="Cambria Math"/>
                <a:cs typeface="Cambria Math"/>
              </a:rPr>
              <a:t>𝑜</a:t>
            </a:r>
            <a:endParaRPr sz="2175" baseline="-13409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72995" y="2869564"/>
            <a:ext cx="463550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625" spc="127" baseline="11111" dirty="0">
                <a:latin typeface="Cambria Math"/>
                <a:cs typeface="Cambria Math"/>
              </a:rPr>
              <a:t>𝑛</a:t>
            </a:r>
            <a:r>
              <a:rPr sz="1450" spc="85" dirty="0">
                <a:latin typeface="Cambria Math"/>
                <a:cs typeface="Cambria Math"/>
              </a:rPr>
              <a:t>𝐴0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208654" y="2589466"/>
            <a:ext cx="271589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atau</a:t>
            </a:r>
            <a:r>
              <a:rPr sz="2400" spc="-4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𝑉</a:t>
            </a:r>
            <a:r>
              <a:rPr sz="2400" spc="17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85" dirty="0">
                <a:latin typeface="Cambria Math"/>
                <a:cs typeface="Cambria Math"/>
              </a:rPr>
              <a:t> </a:t>
            </a:r>
            <a:r>
              <a:rPr sz="2400" spc="-25" dirty="0">
                <a:latin typeface="Cambria Math"/>
                <a:cs typeface="Cambria Math"/>
              </a:rPr>
              <a:t>𝑉</a:t>
            </a:r>
            <a:r>
              <a:rPr sz="2625" spc="-37" baseline="-15873" dirty="0">
                <a:latin typeface="Cambria Math"/>
                <a:cs typeface="Cambria Math"/>
              </a:rPr>
              <a:t>0</a:t>
            </a:r>
            <a:r>
              <a:rPr sz="2400" spc="-25" dirty="0">
                <a:latin typeface="Cambria Math"/>
                <a:cs typeface="Cambria Math"/>
              </a:rPr>
              <a:t>(1</a:t>
            </a:r>
            <a:r>
              <a:rPr sz="2400" spc="-2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+</a:t>
            </a:r>
            <a:r>
              <a:rPr sz="2400" spc="-30" dirty="0">
                <a:latin typeface="Cambria Math"/>
                <a:cs typeface="Cambria Math"/>
              </a:rPr>
              <a:t> </a:t>
            </a:r>
            <a:r>
              <a:rPr sz="2400" spc="-25" dirty="0">
                <a:latin typeface="Cambria Math"/>
                <a:cs typeface="Cambria Math"/>
              </a:rPr>
              <a:t>𝑋</a:t>
            </a:r>
            <a:r>
              <a:rPr sz="2625" spc="-37" baseline="-15873" dirty="0">
                <a:latin typeface="Cambria Math"/>
                <a:cs typeface="Cambria Math"/>
              </a:rPr>
              <a:t>𝐴</a:t>
            </a:r>
            <a:r>
              <a:rPr sz="2400" spc="-25" dirty="0">
                <a:latin typeface="Cambria Math"/>
                <a:cs typeface="Cambria Math"/>
              </a:rPr>
              <a:t>)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185417" y="4138676"/>
            <a:ext cx="876300" cy="20320"/>
          </a:xfrm>
          <a:custGeom>
            <a:avLst/>
            <a:gdLst/>
            <a:ahLst/>
            <a:cxnLst/>
            <a:rect l="l" t="t" r="r" b="b"/>
            <a:pathLst>
              <a:path w="876300" h="20320">
                <a:moveTo>
                  <a:pt x="876300" y="0"/>
                </a:moveTo>
                <a:lnTo>
                  <a:pt x="0" y="0"/>
                </a:lnTo>
                <a:lnTo>
                  <a:pt x="0" y="20319"/>
                </a:lnTo>
                <a:lnTo>
                  <a:pt x="876300" y="20319"/>
                </a:lnTo>
                <a:lnTo>
                  <a:pt x="8763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24205" y="4122102"/>
            <a:ext cx="120459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878840" algn="l"/>
              </a:tabLst>
            </a:pPr>
            <a:r>
              <a:rPr sz="3600" baseline="37037" dirty="0">
                <a:latin typeface="Cambria Math"/>
                <a:cs typeface="Cambria Math"/>
              </a:rPr>
              <a:t>𝑡</a:t>
            </a:r>
            <a:r>
              <a:rPr sz="3600" spc="292" baseline="37037" dirty="0">
                <a:latin typeface="Cambria Math"/>
                <a:cs typeface="Cambria Math"/>
              </a:rPr>
              <a:t> </a:t>
            </a:r>
            <a:r>
              <a:rPr sz="3600" baseline="37037" dirty="0">
                <a:latin typeface="Cambria Math"/>
                <a:cs typeface="Cambria Math"/>
              </a:rPr>
              <a:t>=</a:t>
            </a:r>
            <a:r>
              <a:rPr sz="3600" spc="172" baseline="37037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𝑘</a:t>
            </a:r>
            <a:r>
              <a:rPr sz="2400" dirty="0">
                <a:latin typeface="Cambria Math"/>
                <a:cs typeface="Cambria Math"/>
              </a:rPr>
              <a:t>	.</a:t>
            </a:r>
            <a:r>
              <a:rPr sz="2400" spc="-145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𝑛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25499" y="4264342"/>
            <a:ext cx="738505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448945" algn="l"/>
              </a:tabLst>
            </a:pPr>
            <a:r>
              <a:rPr sz="1750" spc="-50" dirty="0">
                <a:latin typeface="Cambria Math"/>
                <a:cs typeface="Cambria Math"/>
              </a:rPr>
              <a:t>𝐴</a:t>
            </a:r>
            <a:r>
              <a:rPr sz="1750" dirty="0">
                <a:latin typeface="Cambria Math"/>
                <a:cs typeface="Cambria Math"/>
              </a:rPr>
              <a:t>	</a:t>
            </a:r>
            <a:r>
              <a:rPr sz="1750" spc="-25" dirty="0">
                <a:latin typeface="Cambria Math"/>
                <a:cs typeface="Cambria Math"/>
              </a:rPr>
              <a:t>𝐴0</a:t>
            </a:r>
            <a:endParaRPr sz="1750" dirty="0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24205" y="3319081"/>
            <a:ext cx="5591810" cy="629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ts val="2765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Menghitung</a:t>
            </a:r>
            <a:r>
              <a:rPr sz="2400" spc="-2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t</a:t>
            </a:r>
            <a:r>
              <a:rPr sz="2400" spc="-3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untuk</a:t>
            </a:r>
            <a:r>
              <a:rPr sz="2400" spc="-3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reaksi</a:t>
            </a:r>
            <a:r>
              <a:rPr sz="2400" spc="-4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orde</a:t>
            </a:r>
            <a:r>
              <a:rPr sz="2400" spc="-2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2</a:t>
            </a:r>
            <a:r>
              <a:rPr sz="2400" spc="-4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fase</a:t>
            </a:r>
            <a:r>
              <a:rPr sz="2400" spc="-20" dirty="0">
                <a:latin typeface="Cambria Math"/>
                <a:cs typeface="Cambria Math"/>
              </a:rPr>
              <a:t> gas:</a:t>
            </a:r>
            <a:endParaRPr sz="2400">
              <a:latin typeface="Cambria Math"/>
              <a:cs typeface="Cambria Math"/>
            </a:endParaRPr>
          </a:p>
          <a:p>
            <a:pPr marL="1737995">
              <a:lnSpc>
                <a:spcPts val="1985"/>
              </a:lnSpc>
            </a:pPr>
            <a:r>
              <a:rPr sz="1750" spc="80" dirty="0">
                <a:latin typeface="Cambria Math"/>
                <a:cs typeface="Cambria Math"/>
              </a:rPr>
              <a:t>𝑋</a:t>
            </a:r>
            <a:r>
              <a:rPr sz="2175" spc="120" baseline="-13409" dirty="0">
                <a:latin typeface="Cambria Math"/>
                <a:cs typeface="Cambria Math"/>
              </a:rPr>
              <a:t>𝐴</a:t>
            </a:r>
            <a:endParaRPr sz="2175" baseline="-13409">
              <a:latin typeface="Cambria Math"/>
              <a:cs typeface="Cambria Math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706877" y="4138676"/>
            <a:ext cx="1630680" cy="20320"/>
          </a:xfrm>
          <a:custGeom>
            <a:avLst/>
            <a:gdLst/>
            <a:ahLst/>
            <a:cxnLst/>
            <a:rect l="l" t="t" r="r" b="b"/>
            <a:pathLst>
              <a:path w="1630679" h="20320">
                <a:moveTo>
                  <a:pt x="1630680" y="0"/>
                </a:moveTo>
                <a:lnTo>
                  <a:pt x="0" y="0"/>
                </a:lnTo>
                <a:lnTo>
                  <a:pt x="0" y="20319"/>
                </a:lnTo>
                <a:lnTo>
                  <a:pt x="1630680" y="20319"/>
                </a:lnTo>
                <a:lnTo>
                  <a:pt x="163068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733675" y="3778758"/>
            <a:ext cx="1061085" cy="282575"/>
          </a:xfrm>
          <a:custGeom>
            <a:avLst/>
            <a:gdLst/>
            <a:ahLst/>
            <a:cxnLst/>
            <a:rect l="l" t="t" r="r" b="b"/>
            <a:pathLst>
              <a:path w="1061085" h="282575">
                <a:moveTo>
                  <a:pt x="970914" y="0"/>
                </a:moveTo>
                <a:lnTo>
                  <a:pt x="966977" y="11557"/>
                </a:lnTo>
                <a:lnTo>
                  <a:pt x="983285" y="18631"/>
                </a:lnTo>
                <a:lnTo>
                  <a:pt x="997331" y="28432"/>
                </a:lnTo>
                <a:lnTo>
                  <a:pt x="1025854" y="73925"/>
                </a:lnTo>
                <a:lnTo>
                  <a:pt x="1034096" y="115359"/>
                </a:lnTo>
                <a:lnTo>
                  <a:pt x="1035176" y="139827"/>
                </a:lnTo>
                <a:lnTo>
                  <a:pt x="1034131" y="164707"/>
                </a:lnTo>
                <a:lnTo>
                  <a:pt x="1025800" y="207656"/>
                </a:lnTo>
                <a:lnTo>
                  <a:pt x="997378" y="253857"/>
                </a:lnTo>
                <a:lnTo>
                  <a:pt x="967359" y="270891"/>
                </a:lnTo>
                <a:lnTo>
                  <a:pt x="970914" y="282321"/>
                </a:lnTo>
                <a:lnTo>
                  <a:pt x="1009411" y="264302"/>
                </a:lnTo>
                <a:lnTo>
                  <a:pt x="1037716" y="233045"/>
                </a:lnTo>
                <a:lnTo>
                  <a:pt x="1055147" y="191135"/>
                </a:lnTo>
                <a:lnTo>
                  <a:pt x="1060958" y="141224"/>
                </a:lnTo>
                <a:lnTo>
                  <a:pt x="1059526" y="115732"/>
                </a:lnTo>
                <a:lnTo>
                  <a:pt x="1059505" y="115359"/>
                </a:lnTo>
                <a:lnTo>
                  <a:pt x="1047884" y="69536"/>
                </a:lnTo>
                <a:lnTo>
                  <a:pt x="1024761" y="32146"/>
                </a:lnTo>
                <a:lnTo>
                  <a:pt x="991371" y="7381"/>
                </a:lnTo>
                <a:lnTo>
                  <a:pt x="970914" y="0"/>
                </a:lnTo>
                <a:close/>
              </a:path>
              <a:path w="1061085" h="282575">
                <a:moveTo>
                  <a:pt x="90043" y="0"/>
                </a:moveTo>
                <a:lnTo>
                  <a:pt x="51641" y="18097"/>
                </a:lnTo>
                <a:lnTo>
                  <a:pt x="23241" y="49530"/>
                </a:lnTo>
                <a:lnTo>
                  <a:pt x="5810" y="91471"/>
                </a:lnTo>
                <a:lnTo>
                  <a:pt x="78" y="139827"/>
                </a:lnTo>
                <a:lnTo>
                  <a:pt x="0" y="141224"/>
                </a:lnTo>
                <a:lnTo>
                  <a:pt x="5810" y="191135"/>
                </a:lnTo>
                <a:lnTo>
                  <a:pt x="23241" y="233045"/>
                </a:lnTo>
                <a:lnTo>
                  <a:pt x="51546" y="264302"/>
                </a:lnTo>
                <a:lnTo>
                  <a:pt x="90043" y="282321"/>
                </a:lnTo>
                <a:lnTo>
                  <a:pt x="93599" y="270891"/>
                </a:lnTo>
                <a:lnTo>
                  <a:pt x="77531" y="263773"/>
                </a:lnTo>
                <a:lnTo>
                  <a:pt x="63642" y="253857"/>
                </a:lnTo>
                <a:lnTo>
                  <a:pt x="35210" y="207656"/>
                </a:lnTo>
                <a:lnTo>
                  <a:pt x="26828" y="164707"/>
                </a:lnTo>
                <a:lnTo>
                  <a:pt x="25781" y="139827"/>
                </a:lnTo>
                <a:lnTo>
                  <a:pt x="26828" y="115732"/>
                </a:lnTo>
                <a:lnTo>
                  <a:pt x="35210" y="73925"/>
                </a:lnTo>
                <a:lnTo>
                  <a:pt x="63753" y="28432"/>
                </a:lnTo>
                <a:lnTo>
                  <a:pt x="94106" y="11557"/>
                </a:lnTo>
                <a:lnTo>
                  <a:pt x="9004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429638" y="3688079"/>
            <a:ext cx="29457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1404620" algn="l"/>
                <a:tab pos="2393315" algn="l"/>
              </a:tabLst>
            </a:pPr>
            <a:r>
              <a:rPr sz="2400" spc="-25" dirty="0">
                <a:latin typeface="Cambria Math"/>
                <a:cs typeface="Cambria Math"/>
              </a:rPr>
              <a:t>𝑉</a:t>
            </a:r>
            <a:r>
              <a:rPr sz="2625" spc="-37" baseline="-15873" dirty="0">
                <a:latin typeface="Cambria Math"/>
                <a:cs typeface="Cambria Math"/>
              </a:rPr>
              <a:t>0</a:t>
            </a:r>
            <a:r>
              <a:rPr sz="2625" baseline="-15873" dirty="0">
                <a:latin typeface="Cambria Math"/>
                <a:cs typeface="Cambria Math"/>
              </a:rPr>
              <a:t>	</a:t>
            </a:r>
            <a:r>
              <a:rPr sz="2400" dirty="0">
                <a:latin typeface="Cambria Math"/>
                <a:cs typeface="Cambria Math"/>
              </a:rPr>
              <a:t>1 + </a:t>
            </a:r>
            <a:r>
              <a:rPr sz="2400" spc="-25" dirty="0">
                <a:latin typeface="Cambria Math"/>
                <a:cs typeface="Cambria Math"/>
              </a:rPr>
              <a:t>𝑋</a:t>
            </a:r>
            <a:r>
              <a:rPr sz="2625" spc="-37" baseline="-15873" dirty="0">
                <a:latin typeface="Cambria Math"/>
                <a:cs typeface="Cambria Math"/>
              </a:rPr>
              <a:t>𝐴</a:t>
            </a:r>
            <a:r>
              <a:rPr sz="2625" baseline="-15873" dirty="0">
                <a:latin typeface="Cambria Math"/>
                <a:cs typeface="Cambria Math"/>
              </a:rPr>
              <a:t>	</a:t>
            </a:r>
            <a:r>
              <a:rPr sz="2400" spc="-25" dirty="0">
                <a:latin typeface="Cambria Math"/>
                <a:cs typeface="Cambria Math"/>
              </a:rPr>
              <a:t>𝑑𝑋</a:t>
            </a:r>
            <a:r>
              <a:rPr sz="2625" spc="-37" baseline="-15873" dirty="0">
                <a:latin typeface="Cambria Math"/>
                <a:cs typeface="Cambria Math"/>
              </a:rPr>
              <a:t>𝐴</a:t>
            </a:r>
            <a:endParaRPr sz="2625" baseline="-15873" dirty="0">
              <a:latin typeface="Cambria Math"/>
              <a:cs typeface="Cambria Math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708780" y="4264342"/>
            <a:ext cx="173990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-50" dirty="0">
                <a:latin typeface="Cambria Math"/>
                <a:cs typeface="Cambria Math"/>
              </a:rPr>
              <a:t>𝐴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857500" y="4122102"/>
            <a:ext cx="132143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026160" algn="l"/>
              </a:tabLst>
            </a:pPr>
            <a:r>
              <a:rPr sz="2400" dirty="0">
                <a:latin typeface="Cambria Math"/>
                <a:cs typeface="Cambria Math"/>
              </a:rPr>
              <a:t>(1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−</a:t>
            </a:r>
            <a:r>
              <a:rPr sz="2400" spc="-10" dirty="0">
                <a:latin typeface="Cambria Math"/>
                <a:cs typeface="Cambria Math"/>
              </a:rPr>
              <a:t> </a:t>
            </a:r>
            <a:r>
              <a:rPr sz="2400" spc="-60" dirty="0">
                <a:latin typeface="Cambria Math"/>
                <a:cs typeface="Cambria Math"/>
              </a:rPr>
              <a:t>𝑋</a:t>
            </a:r>
            <a:r>
              <a:rPr sz="2400" dirty="0">
                <a:latin typeface="Cambria Math"/>
                <a:cs typeface="Cambria Math"/>
              </a:rPr>
              <a:t>	</a:t>
            </a:r>
            <a:r>
              <a:rPr sz="2400" spc="-25" dirty="0">
                <a:latin typeface="Cambria Math"/>
                <a:cs typeface="Cambria Math"/>
              </a:rPr>
              <a:t>)</a:t>
            </a:r>
            <a:r>
              <a:rPr sz="2625" spc="-37" baseline="22222" dirty="0">
                <a:latin typeface="Cambria Math"/>
                <a:cs typeface="Cambria Math"/>
              </a:rPr>
              <a:t>2</a:t>
            </a:r>
            <a:endParaRPr sz="2625" baseline="22222" dirty="0">
              <a:latin typeface="Cambria Math"/>
              <a:cs typeface="Cambria Math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782290" y="276859"/>
            <a:ext cx="3762375" cy="790575"/>
            <a:chOff x="782290" y="276859"/>
            <a:chExt cx="3762375" cy="790575"/>
          </a:xfrm>
        </p:grpSpPr>
        <p:pic>
          <p:nvPicPr>
            <p:cNvPr id="24" name="object 2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82290" y="477834"/>
              <a:ext cx="1709729" cy="338002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321559" y="276859"/>
              <a:ext cx="1328674" cy="790194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51200" y="276859"/>
              <a:ext cx="1293114" cy="790194"/>
            </a:xfrm>
            <a:prstGeom prst="rect">
              <a:avLst/>
            </a:prstGeom>
          </p:spPr>
        </p:pic>
      </p:grpSp>
      <p:sp>
        <p:nvSpPr>
          <p:cNvPr id="27" name="object 27"/>
          <p:cNvSpPr txBox="1">
            <a:spLocks noGrp="1"/>
          </p:cNvSpPr>
          <p:nvPr>
            <p:ph type="title"/>
          </p:nvPr>
        </p:nvSpPr>
        <p:spPr>
          <a:xfrm>
            <a:off x="741044" y="357187"/>
            <a:ext cx="357187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20" dirty="0">
                <a:latin typeface="Calibri Light"/>
                <a:cs typeface="Calibri Light"/>
              </a:rPr>
              <a:t>Menghitung</a:t>
            </a:r>
            <a:r>
              <a:rPr sz="2800" spc="-100" dirty="0">
                <a:latin typeface="Calibri Light"/>
                <a:cs typeface="Calibri Light"/>
              </a:rPr>
              <a:t> </a:t>
            </a:r>
            <a:r>
              <a:rPr sz="2800" spc="-25" dirty="0">
                <a:latin typeface="Calibri Light"/>
                <a:cs typeface="Calibri Light"/>
              </a:rPr>
              <a:t>waktu</a:t>
            </a:r>
            <a:r>
              <a:rPr sz="2800" spc="-120" dirty="0">
                <a:latin typeface="Calibri Light"/>
                <a:cs typeface="Calibri Light"/>
              </a:rPr>
              <a:t> </a:t>
            </a:r>
            <a:r>
              <a:rPr sz="2800" spc="-10" dirty="0">
                <a:latin typeface="Calibri Light"/>
                <a:cs typeface="Calibri Light"/>
              </a:rPr>
              <a:t>reaksi</a:t>
            </a:r>
            <a:endParaRPr sz="2800">
              <a:latin typeface="Calibri Light"/>
              <a:cs typeface="Calibri Light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300861" y="4782184"/>
            <a:ext cx="19939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Hasil</a:t>
            </a:r>
            <a:r>
              <a:rPr sz="2400" spc="-4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Integrasi: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1836420" y="5590540"/>
            <a:ext cx="876300" cy="20320"/>
          </a:xfrm>
          <a:custGeom>
            <a:avLst/>
            <a:gdLst/>
            <a:ahLst/>
            <a:cxnLst/>
            <a:rect l="l" t="t" r="r" b="b"/>
            <a:pathLst>
              <a:path w="876300" h="20320">
                <a:moveTo>
                  <a:pt x="876300" y="0"/>
                </a:moveTo>
                <a:lnTo>
                  <a:pt x="0" y="0"/>
                </a:lnTo>
                <a:lnTo>
                  <a:pt x="0" y="20320"/>
                </a:lnTo>
                <a:lnTo>
                  <a:pt x="876300" y="20320"/>
                </a:lnTo>
                <a:lnTo>
                  <a:pt x="8763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2106295" y="5140007"/>
            <a:ext cx="3429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Cambria Math"/>
                <a:cs typeface="Cambria Math"/>
              </a:rPr>
              <a:t>𝑉</a:t>
            </a:r>
            <a:r>
              <a:rPr sz="2625" spc="-37" baseline="-15873" dirty="0">
                <a:latin typeface="Cambria Math"/>
                <a:cs typeface="Cambria Math"/>
              </a:rPr>
              <a:t>0</a:t>
            </a:r>
            <a:endParaRPr sz="2625" baseline="-15873">
              <a:latin typeface="Cambria Math"/>
              <a:cs typeface="Cambria Math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288161" y="5574982"/>
            <a:ext cx="11785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  <a:tabLst>
                <a:tab pos="866140" algn="l"/>
              </a:tabLst>
            </a:pPr>
            <a:r>
              <a:rPr sz="3600" baseline="37037" dirty="0">
                <a:latin typeface="Cambria Math"/>
                <a:cs typeface="Cambria Math"/>
              </a:rPr>
              <a:t>𝑡</a:t>
            </a:r>
            <a:r>
              <a:rPr sz="3600" spc="292" baseline="37037" dirty="0">
                <a:latin typeface="Cambria Math"/>
                <a:cs typeface="Cambria Math"/>
              </a:rPr>
              <a:t> </a:t>
            </a:r>
            <a:r>
              <a:rPr sz="3600" baseline="37037" dirty="0">
                <a:latin typeface="Cambria Math"/>
                <a:cs typeface="Cambria Math"/>
              </a:rPr>
              <a:t>=</a:t>
            </a:r>
            <a:r>
              <a:rPr sz="3600" spc="172" baseline="37037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𝑘</a:t>
            </a:r>
            <a:r>
              <a:rPr sz="2400" dirty="0">
                <a:latin typeface="Cambria Math"/>
                <a:cs typeface="Cambria Math"/>
              </a:rPr>
              <a:t>	.</a:t>
            </a:r>
            <a:r>
              <a:rPr sz="2400" spc="-155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𝑛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989454" y="5717222"/>
            <a:ext cx="726440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  <a:tabLst>
                <a:tab pos="436245" algn="l"/>
              </a:tabLst>
            </a:pPr>
            <a:r>
              <a:rPr sz="1750" spc="-50" dirty="0">
                <a:latin typeface="Cambria Math"/>
                <a:cs typeface="Cambria Math"/>
              </a:rPr>
              <a:t>𝐴</a:t>
            </a:r>
            <a:r>
              <a:rPr sz="1750" dirty="0">
                <a:latin typeface="Cambria Math"/>
                <a:cs typeface="Cambria Math"/>
              </a:rPr>
              <a:t>	</a:t>
            </a:r>
            <a:r>
              <a:rPr sz="1750" spc="-25" dirty="0">
                <a:latin typeface="Cambria Math"/>
                <a:cs typeface="Cambria Math"/>
              </a:rPr>
              <a:t>𝐴0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2791079" y="5211317"/>
            <a:ext cx="3419475" cy="777240"/>
          </a:xfrm>
          <a:custGeom>
            <a:avLst/>
            <a:gdLst/>
            <a:ahLst/>
            <a:cxnLst/>
            <a:rect l="l" t="t" r="r" b="b"/>
            <a:pathLst>
              <a:path w="3419475" h="777239">
                <a:moveTo>
                  <a:pt x="140081" y="11061"/>
                </a:moveTo>
                <a:lnTo>
                  <a:pt x="104089" y="29413"/>
                </a:lnTo>
                <a:lnTo>
                  <a:pt x="78232" y="65252"/>
                </a:lnTo>
                <a:lnTo>
                  <a:pt x="55511" y="107518"/>
                </a:lnTo>
                <a:lnTo>
                  <a:pt x="35941" y="156210"/>
                </a:lnTo>
                <a:lnTo>
                  <a:pt x="23025" y="198716"/>
                </a:lnTo>
                <a:lnTo>
                  <a:pt x="12966" y="243166"/>
                </a:lnTo>
                <a:lnTo>
                  <a:pt x="5765" y="289547"/>
                </a:lnTo>
                <a:lnTo>
                  <a:pt x="1435" y="337858"/>
                </a:lnTo>
                <a:lnTo>
                  <a:pt x="0" y="388086"/>
                </a:lnTo>
                <a:lnTo>
                  <a:pt x="1435" y="437692"/>
                </a:lnTo>
                <a:lnTo>
                  <a:pt x="5765" y="485635"/>
                </a:lnTo>
                <a:lnTo>
                  <a:pt x="12966" y="531939"/>
                </a:lnTo>
                <a:lnTo>
                  <a:pt x="23025" y="576592"/>
                </a:lnTo>
                <a:lnTo>
                  <a:pt x="35941" y="619582"/>
                </a:lnTo>
                <a:lnTo>
                  <a:pt x="55511" y="668972"/>
                </a:lnTo>
                <a:lnTo>
                  <a:pt x="78232" y="711695"/>
                </a:lnTo>
                <a:lnTo>
                  <a:pt x="104089" y="747737"/>
                </a:lnTo>
                <a:lnTo>
                  <a:pt x="133096" y="777113"/>
                </a:lnTo>
                <a:lnTo>
                  <a:pt x="140081" y="766102"/>
                </a:lnTo>
                <a:lnTo>
                  <a:pt x="115189" y="736244"/>
                </a:lnTo>
                <a:lnTo>
                  <a:pt x="93319" y="700366"/>
                </a:lnTo>
                <a:lnTo>
                  <a:pt x="74472" y="658482"/>
                </a:lnTo>
                <a:lnTo>
                  <a:pt x="58674" y="610577"/>
                </a:lnTo>
                <a:lnTo>
                  <a:pt x="46164" y="558507"/>
                </a:lnTo>
                <a:lnTo>
                  <a:pt x="37236" y="504088"/>
                </a:lnTo>
                <a:lnTo>
                  <a:pt x="31877" y="447332"/>
                </a:lnTo>
                <a:lnTo>
                  <a:pt x="30099" y="388226"/>
                </a:lnTo>
                <a:lnTo>
                  <a:pt x="31877" y="327990"/>
                </a:lnTo>
                <a:lnTo>
                  <a:pt x="37249" y="270687"/>
                </a:lnTo>
                <a:lnTo>
                  <a:pt x="46215" y="216319"/>
                </a:lnTo>
                <a:lnTo>
                  <a:pt x="58801" y="164846"/>
                </a:lnTo>
                <a:lnTo>
                  <a:pt x="74599" y="117729"/>
                </a:lnTo>
                <a:lnTo>
                  <a:pt x="93433" y="76377"/>
                </a:lnTo>
                <a:lnTo>
                  <a:pt x="115265" y="40817"/>
                </a:lnTo>
                <a:lnTo>
                  <a:pt x="140081" y="11061"/>
                </a:lnTo>
                <a:close/>
              </a:path>
              <a:path w="3419475" h="777239">
                <a:moveTo>
                  <a:pt x="522605" y="262001"/>
                </a:moveTo>
                <a:lnTo>
                  <a:pt x="518541" y="250571"/>
                </a:lnTo>
                <a:lnTo>
                  <a:pt x="498081" y="257962"/>
                </a:lnTo>
                <a:lnTo>
                  <a:pt x="480148" y="268655"/>
                </a:lnTo>
                <a:lnTo>
                  <a:pt x="451866" y="299974"/>
                </a:lnTo>
                <a:lnTo>
                  <a:pt x="434365" y="341985"/>
                </a:lnTo>
                <a:lnTo>
                  <a:pt x="428574" y="390271"/>
                </a:lnTo>
                <a:lnTo>
                  <a:pt x="428498" y="391756"/>
                </a:lnTo>
                <a:lnTo>
                  <a:pt x="429945" y="417703"/>
                </a:lnTo>
                <a:lnTo>
                  <a:pt x="441566" y="463588"/>
                </a:lnTo>
                <a:lnTo>
                  <a:pt x="464616" y="500811"/>
                </a:lnTo>
                <a:lnTo>
                  <a:pt x="498005" y="525475"/>
                </a:lnTo>
                <a:lnTo>
                  <a:pt x="518541" y="532853"/>
                </a:lnTo>
                <a:lnTo>
                  <a:pt x="522224" y="521398"/>
                </a:lnTo>
                <a:lnTo>
                  <a:pt x="506095" y="514273"/>
                </a:lnTo>
                <a:lnTo>
                  <a:pt x="492201" y="504355"/>
                </a:lnTo>
                <a:lnTo>
                  <a:pt x="463702" y="458127"/>
                </a:lnTo>
                <a:lnTo>
                  <a:pt x="455320" y="415188"/>
                </a:lnTo>
                <a:lnTo>
                  <a:pt x="454279" y="390271"/>
                </a:lnTo>
                <a:lnTo>
                  <a:pt x="455320" y="366204"/>
                </a:lnTo>
                <a:lnTo>
                  <a:pt x="463702" y="324434"/>
                </a:lnTo>
                <a:lnTo>
                  <a:pt x="492290" y="278879"/>
                </a:lnTo>
                <a:lnTo>
                  <a:pt x="506310" y="269087"/>
                </a:lnTo>
                <a:lnTo>
                  <a:pt x="522605" y="262001"/>
                </a:lnTo>
                <a:close/>
              </a:path>
              <a:path w="3419475" h="777239">
                <a:moveTo>
                  <a:pt x="1489583" y="391756"/>
                </a:moveTo>
                <a:lnTo>
                  <a:pt x="1488122" y="366204"/>
                </a:lnTo>
                <a:lnTo>
                  <a:pt x="1488109" y="365899"/>
                </a:lnTo>
                <a:lnTo>
                  <a:pt x="1483702" y="341985"/>
                </a:lnTo>
                <a:lnTo>
                  <a:pt x="1466215" y="299974"/>
                </a:lnTo>
                <a:lnTo>
                  <a:pt x="1437919" y="268655"/>
                </a:lnTo>
                <a:lnTo>
                  <a:pt x="1399540" y="250571"/>
                </a:lnTo>
                <a:lnTo>
                  <a:pt x="1395476" y="262001"/>
                </a:lnTo>
                <a:lnTo>
                  <a:pt x="1411833" y="269087"/>
                </a:lnTo>
                <a:lnTo>
                  <a:pt x="1425892" y="278879"/>
                </a:lnTo>
                <a:lnTo>
                  <a:pt x="1454416" y="324434"/>
                </a:lnTo>
                <a:lnTo>
                  <a:pt x="1462709" y="365899"/>
                </a:lnTo>
                <a:lnTo>
                  <a:pt x="1463802" y="390271"/>
                </a:lnTo>
                <a:lnTo>
                  <a:pt x="1462747" y="415188"/>
                </a:lnTo>
                <a:lnTo>
                  <a:pt x="1454365" y="458127"/>
                </a:lnTo>
                <a:lnTo>
                  <a:pt x="1425892" y="504355"/>
                </a:lnTo>
                <a:lnTo>
                  <a:pt x="1395984" y="521398"/>
                </a:lnTo>
                <a:lnTo>
                  <a:pt x="1399540" y="532853"/>
                </a:lnTo>
                <a:lnTo>
                  <a:pt x="1438033" y="514794"/>
                </a:lnTo>
                <a:lnTo>
                  <a:pt x="1466342" y="483514"/>
                </a:lnTo>
                <a:lnTo>
                  <a:pt x="1483766" y="441642"/>
                </a:lnTo>
                <a:lnTo>
                  <a:pt x="1488122" y="417703"/>
                </a:lnTo>
                <a:lnTo>
                  <a:pt x="1489583" y="391756"/>
                </a:lnTo>
                <a:close/>
              </a:path>
              <a:path w="3419475" h="777239">
                <a:moveTo>
                  <a:pt x="3419335" y="388226"/>
                </a:moveTo>
                <a:lnTo>
                  <a:pt x="3417900" y="337858"/>
                </a:lnTo>
                <a:lnTo>
                  <a:pt x="3413569" y="289547"/>
                </a:lnTo>
                <a:lnTo>
                  <a:pt x="3406368" y="243166"/>
                </a:lnTo>
                <a:lnTo>
                  <a:pt x="3396310" y="198716"/>
                </a:lnTo>
                <a:lnTo>
                  <a:pt x="3383407" y="156210"/>
                </a:lnTo>
                <a:lnTo>
                  <a:pt x="3363823" y="107518"/>
                </a:lnTo>
                <a:lnTo>
                  <a:pt x="3341103" y="65252"/>
                </a:lnTo>
                <a:lnTo>
                  <a:pt x="3315246" y="29413"/>
                </a:lnTo>
                <a:lnTo>
                  <a:pt x="3286252" y="0"/>
                </a:lnTo>
                <a:lnTo>
                  <a:pt x="3279267" y="11061"/>
                </a:lnTo>
                <a:lnTo>
                  <a:pt x="3304057" y="40817"/>
                </a:lnTo>
                <a:lnTo>
                  <a:pt x="3325850" y="76377"/>
                </a:lnTo>
                <a:lnTo>
                  <a:pt x="3344684" y="117729"/>
                </a:lnTo>
                <a:lnTo>
                  <a:pt x="3360547" y="164846"/>
                </a:lnTo>
                <a:lnTo>
                  <a:pt x="3373056" y="216319"/>
                </a:lnTo>
                <a:lnTo>
                  <a:pt x="3382035" y="270687"/>
                </a:lnTo>
                <a:lnTo>
                  <a:pt x="3387433" y="327990"/>
                </a:lnTo>
                <a:lnTo>
                  <a:pt x="3389236" y="388086"/>
                </a:lnTo>
                <a:lnTo>
                  <a:pt x="3387458" y="447332"/>
                </a:lnTo>
                <a:lnTo>
                  <a:pt x="3382099" y="504088"/>
                </a:lnTo>
                <a:lnTo>
                  <a:pt x="3373170" y="558507"/>
                </a:lnTo>
                <a:lnTo>
                  <a:pt x="3360674" y="610577"/>
                </a:lnTo>
                <a:lnTo>
                  <a:pt x="3344862" y="658482"/>
                </a:lnTo>
                <a:lnTo>
                  <a:pt x="3326015" y="700366"/>
                </a:lnTo>
                <a:lnTo>
                  <a:pt x="3304146" y="736244"/>
                </a:lnTo>
                <a:lnTo>
                  <a:pt x="3279267" y="766102"/>
                </a:lnTo>
                <a:lnTo>
                  <a:pt x="3286252" y="777113"/>
                </a:lnTo>
                <a:lnTo>
                  <a:pt x="3315246" y="747737"/>
                </a:lnTo>
                <a:lnTo>
                  <a:pt x="3341116" y="711695"/>
                </a:lnTo>
                <a:lnTo>
                  <a:pt x="3363823" y="668972"/>
                </a:lnTo>
                <a:lnTo>
                  <a:pt x="3383407" y="619582"/>
                </a:lnTo>
                <a:lnTo>
                  <a:pt x="3396310" y="576592"/>
                </a:lnTo>
                <a:lnTo>
                  <a:pt x="3406368" y="531939"/>
                </a:lnTo>
                <a:lnTo>
                  <a:pt x="3413569" y="485635"/>
                </a:lnTo>
                <a:lnTo>
                  <a:pt x="3417900" y="437692"/>
                </a:lnTo>
                <a:lnTo>
                  <a:pt x="3419335" y="3882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2916935" y="5371782"/>
            <a:ext cx="12890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ln</a:t>
            </a:r>
            <a:r>
              <a:rPr sz="2400" spc="44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1 −</a:t>
            </a:r>
            <a:r>
              <a:rPr sz="2400" spc="5" dirty="0">
                <a:latin typeface="Cambria Math"/>
                <a:cs typeface="Cambria Math"/>
              </a:rPr>
              <a:t> </a:t>
            </a:r>
            <a:r>
              <a:rPr sz="2400" spc="-25" dirty="0">
                <a:latin typeface="Cambria Math"/>
                <a:cs typeface="Cambria Math"/>
              </a:rPr>
              <a:t>𝑋</a:t>
            </a:r>
            <a:r>
              <a:rPr sz="2625" spc="-37" baseline="-15873" dirty="0">
                <a:latin typeface="Cambria Math"/>
                <a:cs typeface="Cambria Math"/>
              </a:rPr>
              <a:t>𝐴</a:t>
            </a:r>
            <a:endParaRPr sz="2625" baseline="-15873">
              <a:latin typeface="Cambria Math"/>
              <a:cs typeface="Cambria Math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4668520" y="5590540"/>
            <a:ext cx="861060" cy="20320"/>
          </a:xfrm>
          <a:custGeom>
            <a:avLst/>
            <a:gdLst/>
            <a:ahLst/>
            <a:cxnLst/>
            <a:rect l="l" t="t" r="r" b="b"/>
            <a:pathLst>
              <a:path w="861060" h="20320">
                <a:moveTo>
                  <a:pt x="861060" y="0"/>
                </a:moveTo>
                <a:lnTo>
                  <a:pt x="0" y="0"/>
                </a:lnTo>
                <a:lnTo>
                  <a:pt x="0" y="20320"/>
                </a:lnTo>
                <a:lnTo>
                  <a:pt x="861060" y="20320"/>
                </a:lnTo>
                <a:lnTo>
                  <a:pt x="8610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4349750" y="5071101"/>
            <a:ext cx="1073150" cy="895350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665480">
              <a:lnSpc>
                <a:spcPct val="100000"/>
              </a:lnSpc>
              <a:spcBef>
                <a:spcPts val="645"/>
              </a:spcBef>
            </a:pPr>
            <a:r>
              <a:rPr sz="2400" spc="-50" dirty="0">
                <a:latin typeface="Cambria Math"/>
                <a:cs typeface="Cambria Math"/>
              </a:rPr>
              <a:t>2</a:t>
            </a:r>
            <a:endParaRPr sz="2400">
              <a:latin typeface="Cambria Math"/>
              <a:cs typeface="Cambria Math"/>
            </a:endParaRPr>
          </a:p>
          <a:p>
            <a:pPr marL="25400">
              <a:lnSpc>
                <a:spcPct val="100000"/>
              </a:lnSpc>
              <a:spcBef>
                <a:spcPts val="540"/>
              </a:spcBef>
            </a:pPr>
            <a:r>
              <a:rPr sz="3600" baseline="37037" dirty="0">
                <a:latin typeface="Cambria Math"/>
                <a:cs typeface="Cambria Math"/>
              </a:rPr>
              <a:t>+</a:t>
            </a:r>
            <a:r>
              <a:rPr sz="3600" spc="-7" baseline="37037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1 −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𝑋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368671" y="5717222"/>
            <a:ext cx="161290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sz="1750" spc="-50" dirty="0">
                <a:latin typeface="Cambria Math"/>
                <a:cs typeface="Cambria Math"/>
              </a:rPr>
              <a:t>𝐴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599684" y="5371782"/>
            <a:ext cx="4762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−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2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664209" y="5137150"/>
            <a:ext cx="6629400" cy="1272540"/>
          </a:xfrm>
          <a:custGeom>
            <a:avLst/>
            <a:gdLst/>
            <a:ahLst/>
            <a:cxnLst/>
            <a:rect l="l" t="t" r="r" b="b"/>
            <a:pathLst>
              <a:path w="6629400" h="1272539">
                <a:moveTo>
                  <a:pt x="0" y="1272540"/>
                </a:moveTo>
                <a:lnTo>
                  <a:pt x="6629400" y="1272540"/>
                </a:lnTo>
                <a:lnTo>
                  <a:pt x="6629400" y="0"/>
                </a:lnTo>
                <a:lnTo>
                  <a:pt x="0" y="0"/>
                </a:lnTo>
                <a:lnTo>
                  <a:pt x="0" y="1272540"/>
                </a:lnTo>
                <a:close/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9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D6EA1B55-C16E-1348-07CD-3260C0E4D08A}"/>
                  </a:ext>
                </a:extLst>
              </p:cNvPr>
              <p:cNvSpPr txBox="1"/>
              <p:nvPr/>
            </p:nvSpPr>
            <p:spPr>
              <a:xfrm>
                <a:off x="2321559" y="3818424"/>
                <a:ext cx="500393" cy="7265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/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D6EA1B55-C16E-1348-07CD-3260C0E4D0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1559" y="3818424"/>
                <a:ext cx="500393" cy="72654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9607" y="1359217"/>
            <a:ext cx="7793990" cy="3524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sz="3200" spc="-65" dirty="0">
                <a:solidFill>
                  <a:srgbClr val="FF0000"/>
                </a:solidFill>
                <a:latin typeface="Calibri Light"/>
                <a:cs typeface="Calibri Light"/>
              </a:rPr>
              <a:t>CONTOH</a:t>
            </a:r>
            <a:r>
              <a:rPr sz="3200" spc="-120" dirty="0">
                <a:solidFill>
                  <a:srgbClr val="FF0000"/>
                </a:solidFill>
                <a:latin typeface="Calibri Light"/>
                <a:cs typeface="Calibri Light"/>
              </a:rPr>
              <a:t> </a:t>
            </a:r>
            <a:r>
              <a:rPr sz="3200" spc="-10" dirty="0">
                <a:solidFill>
                  <a:srgbClr val="FF0000"/>
                </a:solidFill>
                <a:latin typeface="Calibri Light"/>
                <a:cs typeface="Calibri Light"/>
              </a:rPr>
              <a:t>SISTEM</a:t>
            </a:r>
            <a:r>
              <a:rPr sz="3200" spc="-150" dirty="0">
                <a:solidFill>
                  <a:srgbClr val="FF0000"/>
                </a:solidFill>
                <a:latin typeface="Calibri Light"/>
                <a:cs typeface="Calibri Light"/>
              </a:rPr>
              <a:t> </a:t>
            </a:r>
            <a:r>
              <a:rPr sz="3200" spc="-25" dirty="0">
                <a:solidFill>
                  <a:srgbClr val="FF0000"/>
                </a:solidFill>
                <a:latin typeface="Calibri Light"/>
                <a:cs typeface="Calibri Light"/>
              </a:rPr>
              <a:t>REAKSI</a:t>
            </a:r>
            <a:r>
              <a:rPr sz="3200" spc="-114" dirty="0">
                <a:solidFill>
                  <a:srgbClr val="FF0000"/>
                </a:solidFill>
                <a:latin typeface="Calibri Light"/>
                <a:cs typeface="Calibri Light"/>
              </a:rPr>
              <a:t> </a:t>
            </a:r>
            <a:r>
              <a:rPr sz="3200" spc="-55" dirty="0">
                <a:solidFill>
                  <a:srgbClr val="FF0000"/>
                </a:solidFill>
                <a:latin typeface="Calibri Light"/>
                <a:cs typeface="Calibri Light"/>
              </a:rPr>
              <a:t>FASE</a:t>
            </a:r>
            <a:r>
              <a:rPr sz="3200" spc="-100" dirty="0">
                <a:solidFill>
                  <a:srgbClr val="FF0000"/>
                </a:solidFill>
                <a:latin typeface="Calibri Light"/>
                <a:cs typeface="Calibri Light"/>
              </a:rPr>
              <a:t> </a:t>
            </a:r>
            <a:r>
              <a:rPr sz="3200" spc="-25" dirty="0">
                <a:solidFill>
                  <a:srgbClr val="FF0000"/>
                </a:solidFill>
                <a:latin typeface="Calibri Light"/>
                <a:cs typeface="Calibri Light"/>
              </a:rPr>
              <a:t>GAS</a:t>
            </a:r>
            <a:endParaRPr sz="3200">
              <a:latin typeface="Calibri Light"/>
              <a:cs typeface="Calibri Light"/>
            </a:endParaRPr>
          </a:p>
          <a:p>
            <a:pPr marL="50800" marR="43180">
              <a:lnSpc>
                <a:spcPct val="89900"/>
              </a:lnSpc>
              <a:spcBef>
                <a:spcPts val="2985"/>
              </a:spcBef>
            </a:pPr>
            <a:r>
              <a:rPr sz="3200" dirty="0">
                <a:latin typeface="Calibri"/>
                <a:cs typeface="Calibri"/>
              </a:rPr>
              <a:t>Reaksi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fase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gas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Wingdings"/>
                <a:cs typeface="Wingdings"/>
              </a:rPr>
              <a:t></a:t>
            </a:r>
            <a:r>
              <a:rPr sz="3200" spc="-1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Calibri"/>
                <a:cs typeface="Calibri"/>
              </a:rPr>
              <a:t>B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+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C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dilangsungkan</a:t>
            </a:r>
            <a:r>
              <a:rPr sz="3200" spc="8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dalam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10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L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(V)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reactor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batch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isothermal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pada </a:t>
            </a:r>
            <a:r>
              <a:rPr sz="3200" dirty="0">
                <a:latin typeface="Calibri"/>
                <a:cs typeface="Calibri"/>
              </a:rPr>
              <a:t>25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25" baseline="24547" dirty="0">
                <a:latin typeface="Calibri"/>
                <a:cs typeface="Calibri"/>
              </a:rPr>
              <a:t>o</a:t>
            </a:r>
            <a:r>
              <a:rPr sz="3200" dirty="0">
                <a:latin typeface="Calibri"/>
                <a:cs typeface="Calibri"/>
              </a:rPr>
              <a:t>C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tekanan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tetap.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Reaksi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orde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2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terhadap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50" dirty="0">
                <a:latin typeface="Calibri"/>
                <a:cs typeface="Calibri"/>
              </a:rPr>
              <a:t>A </a:t>
            </a:r>
            <a:r>
              <a:rPr sz="3200" dirty="0">
                <a:latin typeface="Calibri"/>
                <a:cs typeface="Calibri"/>
              </a:rPr>
              <a:t>dengan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k</a:t>
            </a:r>
            <a:r>
              <a:rPr sz="3225" baseline="-20671" dirty="0">
                <a:latin typeface="Calibri"/>
                <a:cs typeface="Calibri"/>
              </a:rPr>
              <a:t>A</a:t>
            </a:r>
            <a:r>
              <a:rPr sz="3200" dirty="0">
                <a:latin typeface="Calibri"/>
                <a:cs typeface="Calibri"/>
              </a:rPr>
              <a:t>=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0,023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L/mol/s.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45" dirty="0">
                <a:latin typeface="Calibri"/>
                <a:cs typeface="Calibri"/>
              </a:rPr>
              <a:t>Tentukan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waktu </a:t>
            </a:r>
            <a:r>
              <a:rPr sz="3200" dirty="0">
                <a:latin typeface="Calibri"/>
                <a:cs typeface="Calibri"/>
              </a:rPr>
              <a:t>yang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diperlukan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untuk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konversi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75%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dari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5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mol A.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37859"/>
            <a:ext cx="9143999" cy="1120139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7062866" y="390368"/>
            <a:ext cx="1550670" cy="687070"/>
            <a:chOff x="7062866" y="390368"/>
            <a:chExt cx="1550670" cy="68707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62866" y="390368"/>
              <a:ext cx="552926" cy="68666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647939" y="391159"/>
              <a:ext cx="965200" cy="581660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9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37859"/>
            <a:ext cx="9143999" cy="112013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77809" y="261648"/>
            <a:ext cx="982979" cy="1355027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303908" y="2256663"/>
            <a:ext cx="876300" cy="20320"/>
          </a:xfrm>
          <a:custGeom>
            <a:avLst/>
            <a:gdLst/>
            <a:ahLst/>
            <a:cxnLst/>
            <a:rect l="l" t="t" r="r" b="b"/>
            <a:pathLst>
              <a:path w="876300" h="20319">
                <a:moveTo>
                  <a:pt x="876300" y="0"/>
                </a:moveTo>
                <a:lnTo>
                  <a:pt x="0" y="0"/>
                </a:lnTo>
                <a:lnTo>
                  <a:pt x="0" y="20320"/>
                </a:lnTo>
                <a:lnTo>
                  <a:pt x="876300" y="20320"/>
                </a:lnTo>
                <a:lnTo>
                  <a:pt x="8763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42632" y="2239898"/>
            <a:ext cx="12039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878840" algn="l"/>
              </a:tabLst>
            </a:pPr>
            <a:r>
              <a:rPr sz="3600" baseline="37037" dirty="0">
                <a:latin typeface="Cambria Math"/>
                <a:cs typeface="Cambria Math"/>
              </a:rPr>
              <a:t>𝑡</a:t>
            </a:r>
            <a:r>
              <a:rPr sz="3600" spc="292" baseline="37037" dirty="0">
                <a:latin typeface="Cambria Math"/>
                <a:cs typeface="Cambria Math"/>
              </a:rPr>
              <a:t> </a:t>
            </a:r>
            <a:r>
              <a:rPr sz="3600" baseline="37037" dirty="0">
                <a:latin typeface="Cambria Math"/>
                <a:cs typeface="Cambria Math"/>
              </a:rPr>
              <a:t>=</a:t>
            </a:r>
            <a:r>
              <a:rPr sz="3600" spc="172" baseline="37037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𝑘</a:t>
            </a:r>
            <a:r>
              <a:rPr sz="2400" dirty="0">
                <a:latin typeface="Cambria Math"/>
                <a:cs typeface="Cambria Math"/>
              </a:rPr>
              <a:t>	.</a:t>
            </a:r>
            <a:r>
              <a:rPr sz="2400" spc="-155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𝑛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43989" y="2382139"/>
            <a:ext cx="739140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448945" algn="l"/>
              </a:tabLst>
            </a:pPr>
            <a:r>
              <a:rPr sz="1750" spc="-50" dirty="0">
                <a:latin typeface="Cambria Math"/>
                <a:cs typeface="Cambria Math"/>
              </a:rPr>
              <a:t>𝐴</a:t>
            </a:r>
            <a:r>
              <a:rPr sz="1750" dirty="0">
                <a:latin typeface="Cambria Math"/>
                <a:cs typeface="Cambria Math"/>
              </a:rPr>
              <a:t>	</a:t>
            </a:r>
            <a:r>
              <a:rPr sz="1750" spc="-25" dirty="0">
                <a:latin typeface="Cambria Math"/>
                <a:cs typeface="Cambria Math"/>
              </a:rPr>
              <a:t>𝐴0</a:t>
            </a:r>
            <a:endParaRPr sz="1750">
              <a:latin typeface="Cambria Math"/>
              <a:cs typeface="Cambria Math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ject 7"/>
              <p:cNvSpPr txBox="1"/>
              <p:nvPr/>
            </p:nvSpPr>
            <p:spPr>
              <a:xfrm>
                <a:off x="2287301" y="1475365"/>
                <a:ext cx="173990" cy="1384803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1800" i="1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/>
                        <m:sup/>
                        <m:e/>
                      </m:nary>
                    </m:oMath>
                  </m:oMathPara>
                </a14:m>
                <a:endParaRPr lang="en-US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146685">
                  <a:lnSpc>
                    <a:spcPct val="100000"/>
                  </a:lnSpc>
                  <a:spcBef>
                    <a:spcPts val="50"/>
                  </a:spcBef>
                </a:pPr>
                <a:r>
                  <a:rPr sz="1750" spc="-50" dirty="0">
                    <a:latin typeface="Cambria Math"/>
                    <a:cs typeface="Cambria Math"/>
                  </a:rPr>
                  <a:t>0</a:t>
                </a:r>
                <a:endParaRPr sz="1750" dirty="0">
                  <a:latin typeface="Cambria Math"/>
                  <a:cs typeface="Cambria Math"/>
                </a:endParaRPr>
              </a:p>
            </p:txBody>
          </p:sp>
        </mc:Choice>
        <mc:Fallback xmlns="">
          <p:sp>
            <p:nvSpPr>
              <p:cNvPr id="7" name="object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7301" y="1475365"/>
                <a:ext cx="173990" cy="1384803"/>
              </a:xfrm>
              <a:prstGeom prst="rect">
                <a:avLst/>
              </a:prstGeom>
              <a:blipFill>
                <a:blip r:embed="rId4"/>
                <a:stretch>
                  <a:fillRect r="-124138" b="-88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bject 8"/>
          <p:cNvSpPr txBox="1"/>
          <p:nvPr/>
        </p:nvSpPr>
        <p:spPr>
          <a:xfrm>
            <a:off x="742632" y="1437004"/>
            <a:ext cx="7032625" cy="629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ts val="2765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Pers</a:t>
            </a:r>
            <a:r>
              <a:rPr sz="2400" spc="-5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untuk</a:t>
            </a:r>
            <a:r>
              <a:rPr sz="2400" spc="-5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menentukan</a:t>
            </a:r>
            <a:r>
              <a:rPr sz="2400" spc="-5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waktu</a:t>
            </a:r>
            <a:r>
              <a:rPr sz="2400" spc="-6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reaksi</a:t>
            </a:r>
            <a:r>
              <a:rPr sz="2400" spc="-6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fase</a:t>
            </a:r>
            <a:r>
              <a:rPr sz="2400" spc="-5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gas</a:t>
            </a:r>
            <a:r>
              <a:rPr sz="2400" spc="-5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orde</a:t>
            </a:r>
            <a:r>
              <a:rPr sz="2400" spc="-50" dirty="0">
                <a:latin typeface="Cambria Math"/>
                <a:cs typeface="Cambria Math"/>
              </a:rPr>
              <a:t> </a:t>
            </a:r>
            <a:r>
              <a:rPr sz="2400" spc="-25" dirty="0">
                <a:latin typeface="Cambria Math"/>
                <a:cs typeface="Cambria Math"/>
              </a:rPr>
              <a:t>2:</a:t>
            </a:r>
            <a:endParaRPr sz="2400">
              <a:latin typeface="Cambria Math"/>
              <a:cs typeface="Cambria Math"/>
            </a:endParaRPr>
          </a:p>
          <a:p>
            <a:pPr marL="1737995">
              <a:lnSpc>
                <a:spcPts val="1985"/>
              </a:lnSpc>
            </a:pPr>
            <a:r>
              <a:rPr sz="1750" spc="80" dirty="0">
                <a:latin typeface="Cambria Math"/>
                <a:cs typeface="Cambria Math"/>
              </a:rPr>
              <a:t>𝑋</a:t>
            </a:r>
            <a:r>
              <a:rPr sz="2175" spc="120" baseline="-13409" dirty="0">
                <a:latin typeface="Cambria Math"/>
                <a:cs typeface="Cambria Math"/>
              </a:rPr>
              <a:t>𝐴</a:t>
            </a:r>
            <a:endParaRPr sz="2175" baseline="-13409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825369" y="2256663"/>
            <a:ext cx="1630680" cy="20320"/>
          </a:xfrm>
          <a:custGeom>
            <a:avLst/>
            <a:gdLst/>
            <a:ahLst/>
            <a:cxnLst/>
            <a:rect l="l" t="t" r="r" b="b"/>
            <a:pathLst>
              <a:path w="1630679" h="20319">
                <a:moveTo>
                  <a:pt x="1630680" y="0"/>
                </a:moveTo>
                <a:lnTo>
                  <a:pt x="0" y="0"/>
                </a:lnTo>
                <a:lnTo>
                  <a:pt x="0" y="20320"/>
                </a:lnTo>
                <a:lnTo>
                  <a:pt x="1630680" y="20320"/>
                </a:lnTo>
                <a:lnTo>
                  <a:pt x="163068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852166" y="1896872"/>
            <a:ext cx="1061085" cy="282575"/>
          </a:xfrm>
          <a:custGeom>
            <a:avLst/>
            <a:gdLst/>
            <a:ahLst/>
            <a:cxnLst/>
            <a:rect l="l" t="t" r="r" b="b"/>
            <a:pathLst>
              <a:path w="1061085" h="282575">
                <a:moveTo>
                  <a:pt x="970914" y="0"/>
                </a:moveTo>
                <a:lnTo>
                  <a:pt x="966850" y="11429"/>
                </a:lnTo>
                <a:lnTo>
                  <a:pt x="983232" y="18522"/>
                </a:lnTo>
                <a:lnTo>
                  <a:pt x="997315" y="28352"/>
                </a:lnTo>
                <a:lnTo>
                  <a:pt x="1025854" y="73852"/>
                </a:lnTo>
                <a:lnTo>
                  <a:pt x="1034109" y="115341"/>
                </a:lnTo>
                <a:lnTo>
                  <a:pt x="1034149" y="115623"/>
                </a:lnTo>
                <a:lnTo>
                  <a:pt x="1034129" y="164633"/>
                </a:lnTo>
                <a:lnTo>
                  <a:pt x="1025747" y="207547"/>
                </a:lnTo>
                <a:lnTo>
                  <a:pt x="997315" y="253841"/>
                </a:lnTo>
                <a:lnTo>
                  <a:pt x="967358" y="270890"/>
                </a:lnTo>
                <a:lnTo>
                  <a:pt x="970914" y="282320"/>
                </a:lnTo>
                <a:lnTo>
                  <a:pt x="1009411" y="264255"/>
                </a:lnTo>
                <a:lnTo>
                  <a:pt x="1037717" y="233044"/>
                </a:lnTo>
                <a:lnTo>
                  <a:pt x="1055147" y="191135"/>
                </a:lnTo>
                <a:lnTo>
                  <a:pt x="1060958" y="141224"/>
                </a:lnTo>
                <a:lnTo>
                  <a:pt x="1059521" y="115623"/>
                </a:lnTo>
                <a:lnTo>
                  <a:pt x="1059505" y="115341"/>
                </a:lnTo>
                <a:lnTo>
                  <a:pt x="1047884" y="69482"/>
                </a:lnTo>
                <a:lnTo>
                  <a:pt x="1024761" y="32146"/>
                </a:lnTo>
                <a:lnTo>
                  <a:pt x="991371" y="7381"/>
                </a:lnTo>
                <a:lnTo>
                  <a:pt x="970914" y="0"/>
                </a:lnTo>
                <a:close/>
              </a:path>
              <a:path w="1061085" h="282575">
                <a:moveTo>
                  <a:pt x="90042" y="0"/>
                </a:moveTo>
                <a:lnTo>
                  <a:pt x="51593" y="18097"/>
                </a:lnTo>
                <a:lnTo>
                  <a:pt x="23240" y="49529"/>
                </a:lnTo>
                <a:lnTo>
                  <a:pt x="5810" y="91424"/>
                </a:lnTo>
                <a:lnTo>
                  <a:pt x="85" y="139700"/>
                </a:lnTo>
                <a:lnTo>
                  <a:pt x="0" y="141224"/>
                </a:lnTo>
                <a:lnTo>
                  <a:pt x="1452" y="167179"/>
                </a:lnTo>
                <a:lnTo>
                  <a:pt x="13073" y="213090"/>
                </a:lnTo>
                <a:lnTo>
                  <a:pt x="36125" y="250281"/>
                </a:lnTo>
                <a:lnTo>
                  <a:pt x="69514" y="274943"/>
                </a:lnTo>
                <a:lnTo>
                  <a:pt x="90042" y="282320"/>
                </a:lnTo>
                <a:lnTo>
                  <a:pt x="93598" y="270890"/>
                </a:lnTo>
                <a:lnTo>
                  <a:pt x="77475" y="263771"/>
                </a:lnTo>
                <a:lnTo>
                  <a:pt x="63579" y="253841"/>
                </a:lnTo>
                <a:lnTo>
                  <a:pt x="35103" y="207547"/>
                </a:lnTo>
                <a:lnTo>
                  <a:pt x="26808" y="164633"/>
                </a:lnTo>
                <a:lnTo>
                  <a:pt x="25843" y="141224"/>
                </a:lnTo>
                <a:lnTo>
                  <a:pt x="25781" y="139700"/>
                </a:lnTo>
                <a:lnTo>
                  <a:pt x="29908" y="93678"/>
                </a:lnTo>
                <a:lnTo>
                  <a:pt x="42417" y="56133"/>
                </a:lnTo>
                <a:lnTo>
                  <a:pt x="77743" y="18522"/>
                </a:lnTo>
                <a:lnTo>
                  <a:pt x="93979" y="11429"/>
                </a:lnTo>
                <a:lnTo>
                  <a:pt x="9004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548130" y="1804987"/>
            <a:ext cx="294576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1404620" algn="l"/>
                <a:tab pos="2392680" algn="l"/>
              </a:tabLst>
            </a:pPr>
            <a:r>
              <a:rPr sz="2400" spc="-25" dirty="0">
                <a:latin typeface="Cambria Math"/>
                <a:cs typeface="Cambria Math"/>
              </a:rPr>
              <a:t>𝑉</a:t>
            </a:r>
            <a:r>
              <a:rPr sz="2625" spc="-37" baseline="-15873" dirty="0">
                <a:latin typeface="Cambria Math"/>
                <a:cs typeface="Cambria Math"/>
              </a:rPr>
              <a:t>0</a:t>
            </a:r>
            <a:r>
              <a:rPr sz="2625" baseline="-15873" dirty="0">
                <a:latin typeface="Cambria Math"/>
                <a:cs typeface="Cambria Math"/>
              </a:rPr>
              <a:t>	</a:t>
            </a:r>
            <a:r>
              <a:rPr sz="2400" dirty="0">
                <a:latin typeface="Cambria Math"/>
                <a:cs typeface="Cambria Math"/>
              </a:rPr>
              <a:t>1</a:t>
            </a:r>
            <a:r>
              <a:rPr sz="2400" spc="-1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+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25" dirty="0">
                <a:latin typeface="Cambria Math"/>
                <a:cs typeface="Cambria Math"/>
              </a:rPr>
              <a:t>𝑋</a:t>
            </a:r>
            <a:r>
              <a:rPr sz="2625" spc="-37" baseline="-15873" dirty="0">
                <a:latin typeface="Cambria Math"/>
                <a:cs typeface="Cambria Math"/>
              </a:rPr>
              <a:t>𝐴</a:t>
            </a:r>
            <a:r>
              <a:rPr sz="2625" baseline="-15873" dirty="0">
                <a:latin typeface="Cambria Math"/>
                <a:cs typeface="Cambria Math"/>
              </a:rPr>
              <a:t>	</a:t>
            </a:r>
            <a:r>
              <a:rPr sz="2400" spc="-25" dirty="0">
                <a:latin typeface="Cambria Math"/>
                <a:cs typeface="Cambria Math"/>
              </a:rPr>
              <a:t>𝑑𝑋</a:t>
            </a:r>
            <a:r>
              <a:rPr sz="2625" spc="-37" baseline="-15873" dirty="0">
                <a:latin typeface="Cambria Math"/>
                <a:cs typeface="Cambria Math"/>
              </a:rPr>
              <a:t>𝐴</a:t>
            </a:r>
            <a:endParaRPr sz="2625" baseline="-15873" dirty="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827145" y="2382139"/>
            <a:ext cx="173990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-50" dirty="0">
                <a:latin typeface="Cambria Math"/>
                <a:cs typeface="Cambria Math"/>
              </a:rPr>
              <a:t>𝐴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975991" y="2239898"/>
            <a:ext cx="13214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026160" algn="l"/>
              </a:tabLst>
            </a:pPr>
            <a:r>
              <a:rPr sz="2400" dirty="0">
                <a:latin typeface="Cambria Math"/>
                <a:cs typeface="Cambria Math"/>
              </a:rPr>
              <a:t>(1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−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𝑋</a:t>
            </a:r>
            <a:r>
              <a:rPr sz="2400" dirty="0">
                <a:latin typeface="Cambria Math"/>
                <a:cs typeface="Cambria Math"/>
              </a:rPr>
              <a:t>	</a:t>
            </a:r>
            <a:r>
              <a:rPr sz="2400" spc="-25" dirty="0">
                <a:latin typeface="Cambria Math"/>
                <a:cs typeface="Cambria Math"/>
              </a:rPr>
              <a:t>)</a:t>
            </a:r>
            <a:r>
              <a:rPr sz="2625" spc="-37" baseline="22222" dirty="0">
                <a:latin typeface="Cambria Math"/>
                <a:cs typeface="Cambria Math"/>
              </a:rPr>
              <a:t>2</a:t>
            </a:r>
            <a:endParaRPr sz="2625" baseline="22222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68032" y="3215640"/>
            <a:ext cx="46735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𝑡</a:t>
            </a:r>
            <a:r>
              <a:rPr sz="2400" spc="195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=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303908" y="3435222"/>
            <a:ext cx="876300" cy="20320"/>
          </a:xfrm>
          <a:custGeom>
            <a:avLst/>
            <a:gdLst/>
            <a:ahLst/>
            <a:cxnLst/>
            <a:rect l="l" t="t" r="r" b="b"/>
            <a:pathLst>
              <a:path w="876300" h="20320">
                <a:moveTo>
                  <a:pt x="876300" y="0"/>
                </a:moveTo>
                <a:lnTo>
                  <a:pt x="0" y="0"/>
                </a:lnTo>
                <a:lnTo>
                  <a:pt x="0" y="20320"/>
                </a:lnTo>
                <a:lnTo>
                  <a:pt x="876300" y="20320"/>
                </a:lnTo>
                <a:lnTo>
                  <a:pt x="8763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560830" y="2984500"/>
            <a:ext cx="3556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Cambria Math"/>
                <a:cs typeface="Cambria Math"/>
              </a:rPr>
              <a:t>𝑉</a:t>
            </a:r>
            <a:r>
              <a:rPr sz="2625" spc="-37" baseline="-15873" dirty="0">
                <a:latin typeface="Cambria Math"/>
                <a:cs typeface="Cambria Math"/>
              </a:rPr>
              <a:t>0</a:t>
            </a:r>
            <a:endParaRPr sz="2625" baseline="-15873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66189" y="3418522"/>
            <a:ext cx="94234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𝑘</a:t>
            </a:r>
            <a:r>
              <a:rPr sz="2625" baseline="-15873" dirty="0">
                <a:latin typeface="Cambria Math"/>
                <a:cs typeface="Cambria Math"/>
              </a:rPr>
              <a:t>𝐴</a:t>
            </a:r>
            <a:r>
              <a:rPr sz="2400" dirty="0">
                <a:latin typeface="Cambria Math"/>
                <a:cs typeface="Cambria Math"/>
              </a:rPr>
              <a:t>.</a:t>
            </a:r>
            <a:r>
              <a:rPr sz="2400" spc="-100" dirty="0">
                <a:latin typeface="Cambria Math"/>
                <a:cs typeface="Cambria Math"/>
              </a:rPr>
              <a:t> </a:t>
            </a:r>
            <a:r>
              <a:rPr sz="2400" spc="-25" dirty="0">
                <a:latin typeface="Cambria Math"/>
                <a:cs typeface="Cambria Math"/>
              </a:rPr>
              <a:t>𝑛</a:t>
            </a:r>
            <a:r>
              <a:rPr sz="2625" spc="-37" baseline="-15873" dirty="0">
                <a:latin typeface="Cambria Math"/>
                <a:cs typeface="Cambria Math"/>
              </a:rPr>
              <a:t>𝐴0</a:t>
            </a:r>
            <a:endParaRPr sz="2625" baseline="-15873">
              <a:latin typeface="Cambria Math"/>
              <a:cs typeface="Cambria Math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258568" y="3056000"/>
            <a:ext cx="3419475" cy="777240"/>
          </a:xfrm>
          <a:custGeom>
            <a:avLst/>
            <a:gdLst/>
            <a:ahLst/>
            <a:cxnLst/>
            <a:rect l="l" t="t" r="r" b="b"/>
            <a:pathLst>
              <a:path w="3419475" h="777239">
                <a:moveTo>
                  <a:pt x="139954" y="11176"/>
                </a:moveTo>
                <a:lnTo>
                  <a:pt x="103962" y="29413"/>
                </a:lnTo>
                <a:lnTo>
                  <a:pt x="78117" y="65252"/>
                </a:lnTo>
                <a:lnTo>
                  <a:pt x="55435" y="107518"/>
                </a:lnTo>
                <a:lnTo>
                  <a:pt x="35941" y="156210"/>
                </a:lnTo>
                <a:lnTo>
                  <a:pt x="22974" y="198767"/>
                </a:lnTo>
                <a:lnTo>
                  <a:pt x="12915" y="243217"/>
                </a:lnTo>
                <a:lnTo>
                  <a:pt x="5727" y="289585"/>
                </a:lnTo>
                <a:lnTo>
                  <a:pt x="1422" y="337883"/>
                </a:lnTo>
                <a:lnTo>
                  <a:pt x="0" y="388239"/>
                </a:lnTo>
                <a:lnTo>
                  <a:pt x="1422" y="437730"/>
                </a:lnTo>
                <a:lnTo>
                  <a:pt x="5727" y="485673"/>
                </a:lnTo>
                <a:lnTo>
                  <a:pt x="12915" y="531964"/>
                </a:lnTo>
                <a:lnTo>
                  <a:pt x="22974" y="576618"/>
                </a:lnTo>
                <a:lnTo>
                  <a:pt x="35941" y="619633"/>
                </a:lnTo>
                <a:lnTo>
                  <a:pt x="55435" y="668997"/>
                </a:lnTo>
                <a:lnTo>
                  <a:pt x="78117" y="711708"/>
                </a:lnTo>
                <a:lnTo>
                  <a:pt x="103962" y="747763"/>
                </a:lnTo>
                <a:lnTo>
                  <a:pt x="132969" y="777113"/>
                </a:lnTo>
                <a:lnTo>
                  <a:pt x="139954" y="766191"/>
                </a:lnTo>
                <a:lnTo>
                  <a:pt x="115062" y="736320"/>
                </a:lnTo>
                <a:lnTo>
                  <a:pt x="93192" y="700405"/>
                </a:lnTo>
                <a:lnTo>
                  <a:pt x="74345" y="658507"/>
                </a:lnTo>
                <a:lnTo>
                  <a:pt x="58547" y="610616"/>
                </a:lnTo>
                <a:lnTo>
                  <a:pt x="46037" y="558571"/>
                </a:lnTo>
                <a:lnTo>
                  <a:pt x="37109" y="504151"/>
                </a:lnTo>
                <a:lnTo>
                  <a:pt x="31750" y="447370"/>
                </a:lnTo>
                <a:lnTo>
                  <a:pt x="29972" y="388239"/>
                </a:lnTo>
                <a:lnTo>
                  <a:pt x="31775" y="328053"/>
                </a:lnTo>
                <a:lnTo>
                  <a:pt x="37172" y="270738"/>
                </a:lnTo>
                <a:lnTo>
                  <a:pt x="46151" y="216331"/>
                </a:lnTo>
                <a:lnTo>
                  <a:pt x="58674" y="164846"/>
                </a:lnTo>
                <a:lnTo>
                  <a:pt x="74472" y="117754"/>
                </a:lnTo>
                <a:lnTo>
                  <a:pt x="93306" y="76441"/>
                </a:lnTo>
                <a:lnTo>
                  <a:pt x="115138" y="40932"/>
                </a:lnTo>
                <a:lnTo>
                  <a:pt x="139954" y="11176"/>
                </a:lnTo>
                <a:close/>
              </a:path>
              <a:path w="3419475" h="777239">
                <a:moveTo>
                  <a:pt x="522478" y="262001"/>
                </a:moveTo>
                <a:lnTo>
                  <a:pt x="518541" y="250571"/>
                </a:lnTo>
                <a:lnTo>
                  <a:pt x="498055" y="257962"/>
                </a:lnTo>
                <a:lnTo>
                  <a:pt x="480085" y="268668"/>
                </a:lnTo>
                <a:lnTo>
                  <a:pt x="451739" y="300101"/>
                </a:lnTo>
                <a:lnTo>
                  <a:pt x="434301" y="341998"/>
                </a:lnTo>
                <a:lnTo>
                  <a:pt x="428574" y="390271"/>
                </a:lnTo>
                <a:lnTo>
                  <a:pt x="428498" y="391795"/>
                </a:lnTo>
                <a:lnTo>
                  <a:pt x="429945" y="417753"/>
                </a:lnTo>
                <a:lnTo>
                  <a:pt x="441566" y="463664"/>
                </a:lnTo>
                <a:lnTo>
                  <a:pt x="464616" y="500862"/>
                </a:lnTo>
                <a:lnTo>
                  <a:pt x="498005" y="525526"/>
                </a:lnTo>
                <a:lnTo>
                  <a:pt x="518541" y="532892"/>
                </a:lnTo>
                <a:lnTo>
                  <a:pt x="522097" y="521462"/>
                </a:lnTo>
                <a:lnTo>
                  <a:pt x="505968" y="514350"/>
                </a:lnTo>
                <a:lnTo>
                  <a:pt x="492074" y="504431"/>
                </a:lnTo>
                <a:lnTo>
                  <a:pt x="463600" y="458177"/>
                </a:lnTo>
                <a:lnTo>
                  <a:pt x="455295" y="415213"/>
                </a:lnTo>
                <a:lnTo>
                  <a:pt x="454279" y="390271"/>
                </a:lnTo>
                <a:lnTo>
                  <a:pt x="455295" y="366204"/>
                </a:lnTo>
                <a:lnTo>
                  <a:pt x="463600" y="324434"/>
                </a:lnTo>
                <a:lnTo>
                  <a:pt x="492213" y="278930"/>
                </a:lnTo>
                <a:lnTo>
                  <a:pt x="506234" y="269100"/>
                </a:lnTo>
                <a:lnTo>
                  <a:pt x="522478" y="262001"/>
                </a:lnTo>
                <a:close/>
              </a:path>
              <a:path w="3419475" h="777239">
                <a:moveTo>
                  <a:pt x="1489456" y="391795"/>
                </a:moveTo>
                <a:lnTo>
                  <a:pt x="1488008" y="366204"/>
                </a:lnTo>
                <a:lnTo>
                  <a:pt x="1487995" y="365925"/>
                </a:lnTo>
                <a:lnTo>
                  <a:pt x="1483639" y="341998"/>
                </a:lnTo>
                <a:lnTo>
                  <a:pt x="1466215" y="300101"/>
                </a:lnTo>
                <a:lnTo>
                  <a:pt x="1437805" y="268668"/>
                </a:lnTo>
                <a:lnTo>
                  <a:pt x="1399413" y="250571"/>
                </a:lnTo>
                <a:lnTo>
                  <a:pt x="1395349" y="262001"/>
                </a:lnTo>
                <a:lnTo>
                  <a:pt x="1411719" y="269100"/>
                </a:lnTo>
                <a:lnTo>
                  <a:pt x="1425803" y="278930"/>
                </a:lnTo>
                <a:lnTo>
                  <a:pt x="1454340" y="324434"/>
                </a:lnTo>
                <a:lnTo>
                  <a:pt x="1462595" y="365925"/>
                </a:lnTo>
                <a:lnTo>
                  <a:pt x="1462646" y="366204"/>
                </a:lnTo>
                <a:lnTo>
                  <a:pt x="1462620" y="415213"/>
                </a:lnTo>
                <a:lnTo>
                  <a:pt x="1454238" y="458177"/>
                </a:lnTo>
                <a:lnTo>
                  <a:pt x="1425803" y="504431"/>
                </a:lnTo>
                <a:lnTo>
                  <a:pt x="1395857" y="521462"/>
                </a:lnTo>
                <a:lnTo>
                  <a:pt x="1399413" y="532892"/>
                </a:lnTo>
                <a:lnTo>
                  <a:pt x="1437906" y="514832"/>
                </a:lnTo>
                <a:lnTo>
                  <a:pt x="1466215" y="483616"/>
                </a:lnTo>
                <a:lnTo>
                  <a:pt x="1483639" y="441706"/>
                </a:lnTo>
                <a:lnTo>
                  <a:pt x="1487995" y="417753"/>
                </a:lnTo>
                <a:lnTo>
                  <a:pt x="1489456" y="391795"/>
                </a:lnTo>
                <a:close/>
              </a:path>
              <a:path w="3419475" h="777239">
                <a:moveTo>
                  <a:pt x="3419208" y="388239"/>
                </a:moveTo>
                <a:lnTo>
                  <a:pt x="3417786" y="337883"/>
                </a:lnTo>
                <a:lnTo>
                  <a:pt x="3413480" y="289585"/>
                </a:lnTo>
                <a:lnTo>
                  <a:pt x="3406292" y="243217"/>
                </a:lnTo>
                <a:lnTo>
                  <a:pt x="3396234" y="198767"/>
                </a:lnTo>
                <a:lnTo>
                  <a:pt x="3383280" y="156210"/>
                </a:lnTo>
                <a:lnTo>
                  <a:pt x="3363696" y="107518"/>
                </a:lnTo>
                <a:lnTo>
                  <a:pt x="3340976" y="65252"/>
                </a:lnTo>
                <a:lnTo>
                  <a:pt x="3315119" y="29413"/>
                </a:lnTo>
                <a:lnTo>
                  <a:pt x="3286125" y="0"/>
                </a:lnTo>
                <a:lnTo>
                  <a:pt x="3279140" y="11176"/>
                </a:lnTo>
                <a:lnTo>
                  <a:pt x="3303930" y="40932"/>
                </a:lnTo>
                <a:lnTo>
                  <a:pt x="3325723" y="76441"/>
                </a:lnTo>
                <a:lnTo>
                  <a:pt x="3344557" y="117754"/>
                </a:lnTo>
                <a:lnTo>
                  <a:pt x="3360420" y="164846"/>
                </a:lnTo>
                <a:lnTo>
                  <a:pt x="3372993" y="216331"/>
                </a:lnTo>
                <a:lnTo>
                  <a:pt x="3381959" y="270738"/>
                </a:lnTo>
                <a:lnTo>
                  <a:pt x="3387331" y="328053"/>
                </a:lnTo>
                <a:lnTo>
                  <a:pt x="3389122" y="388239"/>
                </a:lnTo>
                <a:lnTo>
                  <a:pt x="3387331" y="447370"/>
                </a:lnTo>
                <a:lnTo>
                  <a:pt x="3381972" y="504151"/>
                </a:lnTo>
                <a:lnTo>
                  <a:pt x="3373043" y="558571"/>
                </a:lnTo>
                <a:lnTo>
                  <a:pt x="3360547" y="610616"/>
                </a:lnTo>
                <a:lnTo>
                  <a:pt x="3344748" y="658507"/>
                </a:lnTo>
                <a:lnTo>
                  <a:pt x="3325939" y="700405"/>
                </a:lnTo>
                <a:lnTo>
                  <a:pt x="3304070" y="736320"/>
                </a:lnTo>
                <a:lnTo>
                  <a:pt x="3279140" y="766191"/>
                </a:lnTo>
                <a:lnTo>
                  <a:pt x="3286125" y="777113"/>
                </a:lnTo>
                <a:lnTo>
                  <a:pt x="3315119" y="747763"/>
                </a:lnTo>
                <a:lnTo>
                  <a:pt x="3340989" y="711708"/>
                </a:lnTo>
                <a:lnTo>
                  <a:pt x="3363696" y="668997"/>
                </a:lnTo>
                <a:lnTo>
                  <a:pt x="3383280" y="619633"/>
                </a:lnTo>
                <a:lnTo>
                  <a:pt x="3396234" y="576618"/>
                </a:lnTo>
                <a:lnTo>
                  <a:pt x="3406292" y="531964"/>
                </a:lnTo>
                <a:lnTo>
                  <a:pt x="3413480" y="485673"/>
                </a:lnTo>
                <a:lnTo>
                  <a:pt x="3417786" y="437730"/>
                </a:lnTo>
                <a:lnTo>
                  <a:pt x="3419208" y="388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474084" y="3357879"/>
            <a:ext cx="173990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-50" dirty="0">
                <a:latin typeface="Cambria Math"/>
                <a:cs typeface="Cambria Math"/>
              </a:rPr>
              <a:t>𝐴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396744" y="3215640"/>
            <a:ext cx="16865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45260" algn="l"/>
              </a:tabLst>
            </a:pPr>
            <a:r>
              <a:rPr sz="2400" dirty="0">
                <a:latin typeface="Cambria Math"/>
                <a:cs typeface="Cambria Math"/>
              </a:rPr>
              <a:t>ln</a:t>
            </a:r>
            <a:r>
              <a:rPr sz="2400" spc="44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1 −</a:t>
            </a:r>
            <a:r>
              <a:rPr sz="2400" spc="5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𝑋</a:t>
            </a:r>
            <a:r>
              <a:rPr sz="2400" dirty="0">
                <a:latin typeface="Cambria Math"/>
                <a:cs typeface="Cambria Math"/>
              </a:rPr>
              <a:t>	</a:t>
            </a:r>
            <a:r>
              <a:rPr sz="2400" spc="-50" dirty="0">
                <a:latin typeface="Cambria Math"/>
                <a:cs typeface="Cambria Math"/>
              </a:rPr>
              <a:t>+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4136009" y="3435222"/>
            <a:ext cx="861060" cy="20320"/>
          </a:xfrm>
          <a:custGeom>
            <a:avLst/>
            <a:gdLst/>
            <a:ahLst/>
            <a:cxnLst/>
            <a:rect l="l" t="t" r="r" b="b"/>
            <a:pathLst>
              <a:path w="861060" h="20320">
                <a:moveTo>
                  <a:pt x="861060" y="0"/>
                </a:moveTo>
                <a:lnTo>
                  <a:pt x="0" y="0"/>
                </a:lnTo>
                <a:lnTo>
                  <a:pt x="0" y="20320"/>
                </a:lnTo>
                <a:lnTo>
                  <a:pt x="861060" y="20320"/>
                </a:lnTo>
                <a:lnTo>
                  <a:pt x="8610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470146" y="2984500"/>
            <a:ext cx="1943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latin typeface="Cambria Math"/>
                <a:cs typeface="Cambria Math"/>
              </a:rPr>
              <a:t>2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098925" y="3418522"/>
            <a:ext cx="92329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1 −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25" dirty="0">
                <a:latin typeface="Cambria Math"/>
                <a:cs typeface="Cambria Math"/>
              </a:rPr>
              <a:t>𝑋</a:t>
            </a:r>
            <a:r>
              <a:rPr sz="2625" spc="-37" baseline="-15873" dirty="0">
                <a:latin typeface="Cambria Math"/>
                <a:cs typeface="Cambria Math"/>
              </a:rPr>
              <a:t>𝐴</a:t>
            </a:r>
            <a:endParaRPr sz="2625" baseline="-15873">
              <a:latin typeface="Cambria Math"/>
              <a:cs typeface="Cambria Math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054346" y="3215640"/>
            <a:ext cx="48958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− </a:t>
            </a:r>
            <a:r>
              <a:rPr sz="2400" spc="-50" dirty="0">
                <a:latin typeface="Cambria Math"/>
                <a:cs typeface="Cambria Math"/>
              </a:rPr>
              <a:t>2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2098929" y="4949063"/>
            <a:ext cx="3340100" cy="20320"/>
          </a:xfrm>
          <a:custGeom>
            <a:avLst/>
            <a:gdLst/>
            <a:ahLst/>
            <a:cxnLst/>
            <a:rect l="l" t="t" r="r" b="b"/>
            <a:pathLst>
              <a:path w="3340100" h="20320">
                <a:moveTo>
                  <a:pt x="3340100" y="0"/>
                </a:moveTo>
                <a:lnTo>
                  <a:pt x="0" y="0"/>
                </a:lnTo>
                <a:lnTo>
                  <a:pt x="0" y="20319"/>
                </a:lnTo>
                <a:lnTo>
                  <a:pt x="3340100" y="20319"/>
                </a:lnTo>
                <a:lnTo>
                  <a:pt x="33401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729932" y="4168520"/>
            <a:ext cx="6269355" cy="1156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ts val="274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Sehingga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diperoleh:</a:t>
            </a:r>
            <a:endParaRPr sz="2400">
              <a:latin typeface="Calibri"/>
              <a:cs typeface="Calibri"/>
            </a:endParaRPr>
          </a:p>
          <a:p>
            <a:pPr marR="180975" algn="ctr">
              <a:lnSpc>
                <a:spcPts val="2210"/>
              </a:lnSpc>
            </a:pPr>
            <a:r>
              <a:rPr sz="2400" spc="-20" dirty="0">
                <a:latin typeface="Cambria Math"/>
                <a:cs typeface="Cambria Math"/>
              </a:rPr>
              <a:t>4,61</a:t>
            </a:r>
            <a:endParaRPr sz="2400">
              <a:latin typeface="Cambria Math"/>
              <a:cs typeface="Cambria Math"/>
            </a:endParaRPr>
          </a:p>
          <a:p>
            <a:pPr algn="ctr">
              <a:lnSpc>
                <a:spcPts val="1710"/>
              </a:lnSpc>
              <a:tabLst>
                <a:tab pos="4743450" algn="l"/>
              </a:tabLst>
            </a:pPr>
            <a:r>
              <a:rPr sz="2400" dirty="0">
                <a:latin typeface="Cambria Math"/>
                <a:cs typeface="Cambria Math"/>
              </a:rPr>
              <a:t>𝑡</a:t>
            </a:r>
            <a:r>
              <a:rPr sz="2400" spc="19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0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10𝐿</a:t>
            </a:r>
            <a:r>
              <a:rPr sz="2400" spc="50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𝑥</a:t>
            </a:r>
            <a:r>
              <a:rPr sz="2400" dirty="0">
                <a:latin typeface="Cambria Math"/>
                <a:cs typeface="Cambria Math"/>
              </a:rPr>
              <a:t>	=</a:t>
            </a:r>
            <a:r>
              <a:rPr sz="2400" spc="12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400.87</a:t>
            </a:r>
            <a:r>
              <a:rPr sz="2400" spc="-25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𝑠</a:t>
            </a:r>
            <a:endParaRPr sz="2400">
              <a:latin typeface="Cambria Math"/>
              <a:cs typeface="Cambria Math"/>
            </a:endParaRPr>
          </a:p>
          <a:p>
            <a:pPr marR="189230" algn="ctr">
              <a:lnSpc>
                <a:spcPts val="2240"/>
              </a:lnSpc>
            </a:pPr>
            <a:r>
              <a:rPr sz="2400" dirty="0">
                <a:latin typeface="Cambria Math"/>
                <a:cs typeface="Cambria Math"/>
              </a:rPr>
              <a:t>0,023𝐿𝑚𝑜𝑙</a:t>
            </a:r>
            <a:r>
              <a:rPr sz="2625" baseline="22222" dirty="0">
                <a:latin typeface="Cambria Math"/>
                <a:cs typeface="Cambria Math"/>
              </a:rPr>
              <a:t>−1</a:t>
            </a:r>
            <a:r>
              <a:rPr sz="2400" dirty="0">
                <a:latin typeface="Cambria Math"/>
                <a:cs typeface="Cambria Math"/>
              </a:rPr>
              <a:t>𝑠</a:t>
            </a:r>
            <a:r>
              <a:rPr sz="2625" baseline="22222" dirty="0">
                <a:latin typeface="Cambria Math"/>
                <a:cs typeface="Cambria Math"/>
              </a:rPr>
              <a:t>−1</a:t>
            </a:r>
            <a:r>
              <a:rPr sz="2400" dirty="0">
                <a:latin typeface="Cambria Math"/>
                <a:cs typeface="Cambria Math"/>
              </a:rPr>
              <a:t>𝑥5.0</a:t>
            </a:r>
            <a:r>
              <a:rPr sz="2400" spc="295" dirty="0">
                <a:latin typeface="Cambria Math"/>
                <a:cs typeface="Cambria Math"/>
              </a:rPr>
              <a:t> </a:t>
            </a:r>
            <a:r>
              <a:rPr sz="2400" spc="-25" dirty="0">
                <a:latin typeface="Cambria Math"/>
                <a:cs typeface="Cambria Math"/>
              </a:rPr>
              <a:t>𝑚𝑜𝑙</a:t>
            </a:r>
            <a:endParaRPr sz="2400">
              <a:latin typeface="Cambria Math"/>
              <a:cs typeface="Cambria Math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751872" y="459740"/>
            <a:ext cx="2273935" cy="843915"/>
            <a:chOff x="751872" y="459740"/>
            <a:chExt cx="2273935" cy="843915"/>
          </a:xfrm>
        </p:grpSpPr>
        <p:pic>
          <p:nvPicPr>
            <p:cNvPr id="28" name="object 2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872" y="678602"/>
              <a:ext cx="1921420" cy="355652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428239" y="459740"/>
              <a:ext cx="597154" cy="843534"/>
            </a:xfrm>
            <a:prstGeom prst="rect">
              <a:avLst/>
            </a:prstGeom>
          </p:spPr>
        </p:pic>
      </p:grp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xfrm>
            <a:off x="707707" y="546734"/>
            <a:ext cx="207200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35" dirty="0">
                <a:latin typeface="Calibri Light"/>
                <a:cs typeface="Calibri Light"/>
              </a:rPr>
              <a:t>Penyelesaian:</a:t>
            </a:r>
            <a:endParaRPr sz="3000">
              <a:latin typeface="Calibri Light"/>
              <a:cs typeface="Calibri Light"/>
            </a:endParaRPr>
          </a:p>
        </p:txBody>
      </p:sp>
      <p:sp>
        <p:nvSpPr>
          <p:cNvPr id="31" name="object 3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9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44892" y="2147252"/>
            <a:ext cx="7056755" cy="1367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8016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000000"/>
                </a:solidFill>
              </a:rPr>
              <a:t>Menentukan</a:t>
            </a:r>
            <a:r>
              <a:rPr spc="-18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model </a:t>
            </a:r>
            <a:r>
              <a:rPr dirty="0">
                <a:solidFill>
                  <a:srgbClr val="000000"/>
                </a:solidFill>
              </a:rPr>
              <a:t>persamaan</a:t>
            </a:r>
            <a:r>
              <a:rPr spc="-14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laju</a:t>
            </a:r>
            <a:r>
              <a:rPr spc="-16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reaksi</a:t>
            </a:r>
            <a:r>
              <a:rPr spc="-14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Fase</a:t>
            </a:r>
            <a:r>
              <a:rPr spc="-185" dirty="0">
                <a:solidFill>
                  <a:srgbClr val="000000"/>
                </a:solidFill>
              </a:rPr>
              <a:t> </a:t>
            </a:r>
            <a:r>
              <a:rPr spc="-25" dirty="0">
                <a:solidFill>
                  <a:srgbClr val="000000"/>
                </a:solidFill>
              </a:rPr>
              <a:t>Gas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37859"/>
            <a:ext cx="9143999" cy="1120139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7271014" y="215108"/>
            <a:ext cx="1548130" cy="687070"/>
            <a:chOff x="7271014" y="215108"/>
            <a:chExt cx="1548130" cy="68707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71014" y="215108"/>
              <a:ext cx="550650" cy="68666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853679" y="218440"/>
              <a:ext cx="965200" cy="579119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9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3419" y="215108"/>
            <a:ext cx="7639050" cy="836768"/>
          </a:xfrm>
          <a:prstGeom prst="rect">
            <a:avLst/>
          </a:prstGeom>
        </p:spPr>
        <p:txBody>
          <a:bodyPr vert="horz" wrap="square" lIns="0" tIns="295275" rIns="0" bIns="0" rtlCol="0">
            <a:spAutoFit/>
          </a:bodyPr>
          <a:lstStyle/>
          <a:p>
            <a:pPr marL="229235">
              <a:lnSpc>
                <a:spcPct val="100000"/>
              </a:lnSpc>
              <a:spcBef>
                <a:spcPts val="100"/>
              </a:spcBef>
            </a:pPr>
            <a:r>
              <a:rPr lang="en-US" sz="3500" dirty="0" err="1">
                <a:solidFill>
                  <a:srgbClr val="000000"/>
                </a:solidFill>
              </a:rPr>
              <a:t>Soal</a:t>
            </a:r>
            <a:r>
              <a:rPr lang="en-US" sz="3500" dirty="0">
                <a:solidFill>
                  <a:srgbClr val="000000"/>
                </a:solidFill>
              </a:rPr>
              <a:t> </a:t>
            </a:r>
            <a:r>
              <a:rPr sz="3500" dirty="0">
                <a:solidFill>
                  <a:srgbClr val="000000"/>
                </a:solidFill>
              </a:rPr>
              <a:t>Kinetika</a:t>
            </a:r>
            <a:r>
              <a:rPr sz="3500" spc="-150" dirty="0">
                <a:solidFill>
                  <a:srgbClr val="000000"/>
                </a:solidFill>
              </a:rPr>
              <a:t> </a:t>
            </a:r>
            <a:r>
              <a:rPr sz="3500" dirty="0">
                <a:solidFill>
                  <a:srgbClr val="000000"/>
                </a:solidFill>
              </a:rPr>
              <a:t>untuk</a:t>
            </a:r>
            <a:r>
              <a:rPr sz="3500" spc="-110" dirty="0">
                <a:solidFill>
                  <a:srgbClr val="000000"/>
                </a:solidFill>
              </a:rPr>
              <a:t> </a:t>
            </a:r>
            <a:r>
              <a:rPr sz="3500" dirty="0">
                <a:solidFill>
                  <a:srgbClr val="000000"/>
                </a:solidFill>
              </a:rPr>
              <a:t>Fase</a:t>
            </a:r>
            <a:r>
              <a:rPr sz="3500" spc="-110" dirty="0">
                <a:solidFill>
                  <a:srgbClr val="000000"/>
                </a:solidFill>
              </a:rPr>
              <a:t> </a:t>
            </a:r>
            <a:r>
              <a:rPr sz="3500" spc="-25" dirty="0">
                <a:solidFill>
                  <a:srgbClr val="000000"/>
                </a:solidFill>
              </a:rPr>
              <a:t>Gas</a:t>
            </a:r>
            <a:endParaRPr sz="3500" dirty="0"/>
          </a:p>
        </p:txBody>
      </p:sp>
      <p:sp>
        <p:nvSpPr>
          <p:cNvPr id="3" name="object 3"/>
          <p:cNvSpPr txBox="1"/>
          <p:nvPr/>
        </p:nvSpPr>
        <p:spPr>
          <a:xfrm>
            <a:off x="509587" y="1247808"/>
            <a:ext cx="8175943" cy="17363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6088" marR="30480" indent="-407988">
              <a:lnSpc>
                <a:spcPct val="100000"/>
              </a:lnSpc>
              <a:spcBef>
                <a:spcPts val="100"/>
              </a:spcBef>
              <a:tabLst>
                <a:tab pos="1821180" algn="l"/>
              </a:tabLst>
            </a:pPr>
            <a:r>
              <a:rPr lang="en-US" sz="2800" dirty="0">
                <a:latin typeface="Calibri"/>
                <a:cs typeface="Calibri"/>
              </a:rPr>
              <a:t>1. </a:t>
            </a:r>
            <a:r>
              <a:rPr sz="2800" dirty="0">
                <a:latin typeface="Calibri"/>
                <a:cs typeface="Calibri"/>
              </a:rPr>
              <a:t>Gas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murni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(C</a:t>
            </a:r>
            <a:r>
              <a:rPr sz="2775" baseline="-21021" dirty="0">
                <a:latin typeface="Calibri"/>
                <a:cs typeface="Calibri"/>
              </a:rPr>
              <a:t>A0</a:t>
            </a:r>
            <a:r>
              <a:rPr sz="2775" spc="-37" baseline="-21021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=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100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mmol/liter)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diumpankan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ke </a:t>
            </a:r>
            <a:r>
              <a:rPr sz="2800" dirty="0">
                <a:latin typeface="Calibri"/>
                <a:cs typeface="Calibri"/>
              </a:rPr>
              <a:t>reaktor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kontinyu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(V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=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0,1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liter)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dimana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2A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Wingdings"/>
                <a:cs typeface="Wingdings"/>
              </a:rPr>
              <a:t>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spc="-204" dirty="0">
                <a:latin typeface="Calibri"/>
                <a:cs typeface="Calibri"/>
              </a:rPr>
              <a:t>P.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untuk </a:t>
            </a:r>
            <a:r>
              <a:rPr sz="2800" dirty="0">
                <a:latin typeface="Calibri"/>
                <a:cs typeface="Calibri"/>
              </a:rPr>
              <a:t>laju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umpan</a:t>
            </a:r>
            <a:r>
              <a:rPr sz="2800" dirty="0">
                <a:latin typeface="Calibri"/>
                <a:cs typeface="Calibri"/>
              </a:rPr>
              <a:t>	berbeda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diperoleh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data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sebagai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berikut: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6257" y="5539422"/>
            <a:ext cx="789495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40" dirty="0">
                <a:latin typeface="Calibri"/>
                <a:cs typeface="Calibri"/>
              </a:rPr>
              <a:t>Tentukan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laju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persamaan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untuk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reaksi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tersebut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atas.</a:t>
            </a:r>
            <a:endParaRPr sz="2800">
              <a:latin typeface="Calibri"/>
              <a:cs typeface="Calibri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908050" y="3270250"/>
          <a:ext cx="6934200" cy="1752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5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Run</a:t>
                      </a:r>
                      <a:endParaRPr sz="25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5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25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5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25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5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25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5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25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50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2475" baseline="-20202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25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2500" spc="-10" dirty="0">
                          <a:latin typeface="Calibri"/>
                          <a:cs typeface="Calibri"/>
                        </a:rPr>
                        <a:t> lit/menit</a:t>
                      </a:r>
                      <a:endParaRPr sz="25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940"/>
                        </a:lnSpc>
                      </a:pPr>
                      <a:r>
                        <a:rPr sz="2500" spc="-10" dirty="0">
                          <a:latin typeface="Calibri"/>
                          <a:cs typeface="Calibri"/>
                        </a:rPr>
                        <a:t>0,167</a:t>
                      </a:r>
                      <a:endParaRPr sz="2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940"/>
                        </a:lnSpc>
                      </a:pPr>
                      <a:r>
                        <a:rPr sz="2500" spc="-20" dirty="0">
                          <a:latin typeface="Calibri"/>
                          <a:cs typeface="Calibri"/>
                        </a:rPr>
                        <a:t>0,05</a:t>
                      </a:r>
                      <a:endParaRPr sz="2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940"/>
                        </a:lnSpc>
                      </a:pPr>
                      <a:r>
                        <a:rPr sz="2500" spc="-20" dirty="0">
                          <a:latin typeface="Calibri"/>
                          <a:cs typeface="Calibri"/>
                        </a:rPr>
                        <a:t>0,02</a:t>
                      </a:r>
                      <a:endParaRPr sz="2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2940"/>
                        </a:lnSpc>
                      </a:pPr>
                      <a:r>
                        <a:rPr sz="2500" spc="-10" dirty="0">
                          <a:latin typeface="Calibri"/>
                          <a:cs typeface="Calibri"/>
                        </a:rPr>
                        <a:t>0,008</a:t>
                      </a:r>
                      <a:endParaRPr sz="2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50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2475" baseline="-20202" dirty="0">
                          <a:latin typeface="Calibri"/>
                          <a:cs typeface="Calibri"/>
                        </a:rPr>
                        <a:t>Af</a:t>
                      </a:r>
                      <a:r>
                        <a:rPr sz="25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25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500" spc="-10" dirty="0">
                          <a:latin typeface="Calibri"/>
                          <a:cs typeface="Calibri"/>
                        </a:rPr>
                        <a:t>mmol/lit</a:t>
                      </a:r>
                      <a:endParaRPr sz="25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500" spc="-20" dirty="0">
                          <a:latin typeface="Calibri"/>
                          <a:cs typeface="Calibri"/>
                        </a:rPr>
                        <a:t>85,7</a:t>
                      </a:r>
                      <a:endParaRPr sz="25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500" spc="-20" dirty="0">
                          <a:latin typeface="Calibri"/>
                          <a:cs typeface="Calibri"/>
                        </a:rPr>
                        <a:t>66,7</a:t>
                      </a:r>
                      <a:endParaRPr sz="25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500" spc="-25" dirty="0">
                          <a:latin typeface="Calibri"/>
                          <a:cs typeface="Calibri"/>
                        </a:rPr>
                        <a:t>50</a:t>
                      </a:r>
                      <a:endParaRPr sz="25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500" spc="-20" dirty="0">
                          <a:latin typeface="Calibri"/>
                          <a:cs typeface="Calibri"/>
                        </a:rPr>
                        <a:t>33,4</a:t>
                      </a:r>
                      <a:endParaRPr sz="25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6" name="object 6"/>
          <p:cNvGrpSpPr/>
          <p:nvPr/>
        </p:nvGrpSpPr>
        <p:grpSpPr>
          <a:xfrm>
            <a:off x="7271014" y="215108"/>
            <a:ext cx="1548130" cy="687070"/>
            <a:chOff x="7271014" y="215108"/>
            <a:chExt cx="1548130" cy="687070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71014" y="215108"/>
              <a:ext cx="550650" cy="68666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853679" y="218440"/>
              <a:ext cx="965200" cy="57911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63269" y="2147252"/>
            <a:ext cx="6621780" cy="1367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14475" marR="5080" indent="-150241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000000"/>
                </a:solidFill>
              </a:rPr>
              <a:t>Menentukan</a:t>
            </a:r>
            <a:r>
              <a:rPr spc="-13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laju</a:t>
            </a:r>
            <a:r>
              <a:rPr spc="-12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reaksi</a:t>
            </a:r>
            <a:r>
              <a:rPr spc="-1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jika</a:t>
            </a:r>
            <a:r>
              <a:rPr spc="-130" dirty="0">
                <a:solidFill>
                  <a:srgbClr val="000000"/>
                </a:solidFill>
              </a:rPr>
              <a:t> </a:t>
            </a:r>
            <a:r>
              <a:rPr spc="-50" dirty="0">
                <a:solidFill>
                  <a:srgbClr val="000000"/>
                </a:solidFill>
              </a:rPr>
              <a:t>k </a:t>
            </a:r>
            <a:r>
              <a:rPr dirty="0">
                <a:solidFill>
                  <a:srgbClr val="000000"/>
                </a:solidFill>
              </a:rPr>
              <a:t>sudah</a:t>
            </a:r>
            <a:r>
              <a:rPr spc="-10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diketahui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37859"/>
            <a:ext cx="9143999" cy="1120139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7271014" y="215108"/>
            <a:ext cx="1548130" cy="687070"/>
            <a:chOff x="7271014" y="215108"/>
            <a:chExt cx="1548130" cy="68707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71014" y="215108"/>
              <a:ext cx="550650" cy="68666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853679" y="218440"/>
              <a:ext cx="965200" cy="579119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9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71925" y="314007"/>
            <a:ext cx="120650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>
                <a:solidFill>
                  <a:srgbClr val="000000"/>
                </a:solidFill>
              </a:rPr>
              <a:t>SOAL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1655" y="1219834"/>
            <a:ext cx="8020684" cy="48090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17780">
              <a:lnSpc>
                <a:spcPct val="100000"/>
              </a:lnSpc>
              <a:spcBef>
                <a:spcPts val="100"/>
              </a:spcBef>
              <a:tabLst>
                <a:tab pos="446088" algn="l"/>
              </a:tabLst>
            </a:pPr>
            <a:r>
              <a:rPr lang="en-US" sz="3000" dirty="0">
                <a:latin typeface="Calibri"/>
                <a:cs typeface="Calibri"/>
              </a:rPr>
              <a:t>2. </a:t>
            </a:r>
            <a:r>
              <a:rPr sz="3000" dirty="0" err="1">
                <a:latin typeface="Calibri"/>
                <a:cs typeface="Calibri"/>
              </a:rPr>
              <a:t>Reaksi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fase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gas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antara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methane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(A)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dan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sulfur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(B) </a:t>
            </a:r>
            <a:r>
              <a:rPr lang="en-US" sz="3000" spc="-25" dirty="0">
                <a:latin typeface="Calibri"/>
                <a:cs typeface="Calibri"/>
              </a:rPr>
              <a:t>	</a:t>
            </a:r>
            <a:r>
              <a:rPr sz="3000" dirty="0" err="1">
                <a:latin typeface="Calibri"/>
                <a:cs typeface="Calibri"/>
              </a:rPr>
              <a:t>berlangsung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pada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600°C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dan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101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kPa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dirty="0" err="1">
                <a:latin typeface="Calibri"/>
                <a:cs typeface="Calibri"/>
              </a:rPr>
              <a:t>dalam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lang="en-US" sz="3000" spc="-35" dirty="0">
                <a:latin typeface="Calibri"/>
                <a:cs typeface="Calibri"/>
              </a:rPr>
              <a:t>	</a:t>
            </a:r>
            <a:r>
              <a:rPr sz="3000" spc="-10" dirty="0" err="1">
                <a:latin typeface="Calibri"/>
                <a:cs typeface="Calibri"/>
              </a:rPr>
              <a:t>sebuah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reactor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pipa,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reaksi</a:t>
            </a:r>
            <a:r>
              <a:rPr sz="3000" spc="-110" dirty="0">
                <a:latin typeface="Calibri"/>
                <a:cs typeface="Calibri"/>
              </a:rPr>
              <a:t> </a:t>
            </a:r>
            <a:r>
              <a:rPr sz="3000" dirty="0" err="1">
                <a:latin typeface="Calibri"/>
                <a:cs typeface="Calibri"/>
              </a:rPr>
              <a:t>menghasilkan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lang="en-US" sz="3000" spc="-85" dirty="0">
                <a:latin typeface="Calibri"/>
                <a:cs typeface="Calibri"/>
              </a:rPr>
              <a:t>	</a:t>
            </a:r>
            <a:r>
              <a:rPr sz="3000" spc="-10" dirty="0" err="1">
                <a:latin typeface="Calibri"/>
                <a:cs typeface="Calibri"/>
              </a:rPr>
              <a:t>Karbondisulfida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dan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Hidrogen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sulfida.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 err="1">
                <a:latin typeface="Calibri"/>
                <a:cs typeface="Calibri"/>
              </a:rPr>
              <a:t>Reaksi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lang="en-US" sz="3000" spc="-70" dirty="0">
                <a:latin typeface="Calibri"/>
                <a:cs typeface="Calibri"/>
              </a:rPr>
              <a:t>	</a:t>
            </a:r>
            <a:r>
              <a:rPr sz="3000" dirty="0" err="1">
                <a:latin typeface="Calibri"/>
                <a:cs typeface="Calibri"/>
              </a:rPr>
              <a:t>orde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dua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dengan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k</a:t>
            </a:r>
            <a:r>
              <a:rPr sz="3000" spc="-37" baseline="-20833" dirty="0">
                <a:latin typeface="Calibri"/>
                <a:cs typeface="Calibri"/>
              </a:rPr>
              <a:t>B</a:t>
            </a:r>
            <a:r>
              <a:rPr sz="3000" spc="-25" dirty="0">
                <a:latin typeface="Calibri"/>
                <a:cs typeface="Calibri"/>
              </a:rPr>
              <a:t>= </a:t>
            </a:r>
            <a:r>
              <a:rPr sz="3000" dirty="0">
                <a:latin typeface="Calibri"/>
                <a:cs typeface="Calibri"/>
              </a:rPr>
              <a:t>12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m</a:t>
            </a:r>
            <a:r>
              <a:rPr sz="3000" baseline="25000" dirty="0">
                <a:latin typeface="Calibri"/>
                <a:cs typeface="Calibri"/>
              </a:rPr>
              <a:t>3</a:t>
            </a:r>
            <a:r>
              <a:rPr sz="3000" dirty="0">
                <a:latin typeface="Calibri"/>
                <a:cs typeface="Calibri"/>
              </a:rPr>
              <a:t>/mole/h.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Mol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lang="en-US" sz="3000" spc="-25" dirty="0">
                <a:latin typeface="Calibri"/>
                <a:cs typeface="Calibri"/>
              </a:rPr>
              <a:t>	</a:t>
            </a:r>
            <a:r>
              <a:rPr sz="3000" dirty="0" err="1">
                <a:latin typeface="Calibri"/>
                <a:cs typeface="Calibri"/>
              </a:rPr>
              <a:t>metana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dan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sulfur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umpan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23,8 </a:t>
            </a:r>
            <a:r>
              <a:rPr sz="3000" dirty="0">
                <a:latin typeface="Calibri"/>
                <a:cs typeface="Calibri"/>
              </a:rPr>
              <a:t>dan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47,6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mol,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lang="en-US" sz="3000" spc="-5" dirty="0">
                <a:latin typeface="Calibri"/>
                <a:cs typeface="Calibri"/>
              </a:rPr>
              <a:t>	</a:t>
            </a:r>
            <a:r>
              <a:rPr sz="3000" spc="-10" dirty="0" err="1">
                <a:latin typeface="Calibri"/>
                <a:cs typeface="Calibri"/>
              </a:rPr>
              <a:t>berturut-</a:t>
            </a:r>
            <a:r>
              <a:rPr sz="3000" dirty="0" err="1">
                <a:latin typeface="Calibri"/>
                <a:cs typeface="Calibri"/>
              </a:rPr>
              <a:t>turut</a:t>
            </a:r>
            <a:r>
              <a:rPr lang="en-US" sz="3000" dirty="0">
                <a:latin typeface="Calibri"/>
                <a:cs typeface="Calibri"/>
              </a:rPr>
              <a:t>, </a:t>
            </a:r>
            <a:r>
              <a:rPr lang="en-US" sz="3000" dirty="0" err="1">
                <a:latin typeface="Calibri"/>
                <a:cs typeface="Calibri"/>
              </a:rPr>
              <a:t>maka</a:t>
            </a:r>
            <a:r>
              <a:rPr lang="en-US" sz="3000" dirty="0">
                <a:latin typeface="Calibri"/>
                <a:cs typeface="Calibri"/>
              </a:rPr>
              <a:t> </a:t>
            </a:r>
            <a:r>
              <a:rPr lang="en-US" sz="3000" dirty="0" err="1">
                <a:latin typeface="Calibri"/>
                <a:cs typeface="Calibri"/>
              </a:rPr>
              <a:t>t</a:t>
            </a:r>
            <a:r>
              <a:rPr sz="3000" spc="-10" dirty="0" err="1">
                <a:latin typeface="Calibri"/>
                <a:cs typeface="Calibri"/>
              </a:rPr>
              <a:t>entukan</a:t>
            </a:r>
            <a:r>
              <a:rPr sz="3000" spc="-10" dirty="0">
                <a:latin typeface="Calibri"/>
                <a:cs typeface="Calibri"/>
              </a:rPr>
              <a:t>:</a:t>
            </a:r>
            <a:endParaRPr sz="3000" dirty="0">
              <a:latin typeface="Calibri"/>
              <a:cs typeface="Calibri"/>
            </a:endParaRPr>
          </a:p>
          <a:p>
            <a:pPr marL="446088" indent="-420688">
              <a:lnSpc>
                <a:spcPct val="100000"/>
              </a:lnSpc>
              <a:spcBef>
                <a:spcPts val="725"/>
              </a:spcBef>
              <a:buFont typeface="+mj-lt"/>
              <a:buAutoNum type="alphaLcParenR"/>
            </a:pPr>
            <a:r>
              <a:rPr sz="3000" dirty="0">
                <a:latin typeface="Calibri"/>
                <a:cs typeface="Calibri"/>
              </a:rPr>
              <a:t>Residence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time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(menit).</a:t>
            </a:r>
            <a:endParaRPr sz="3000" dirty="0">
              <a:latin typeface="Calibri"/>
              <a:cs typeface="Calibri"/>
            </a:endParaRPr>
          </a:p>
          <a:p>
            <a:pPr marL="541020" marR="631825" indent="-515620">
              <a:lnSpc>
                <a:spcPct val="100000"/>
              </a:lnSpc>
              <a:spcBef>
                <a:spcPts val="725"/>
              </a:spcBef>
              <a:buAutoNum type="alphaLcParenR"/>
              <a:tabLst>
                <a:tab pos="536575" algn="l"/>
              </a:tabLst>
            </a:pPr>
            <a:r>
              <a:rPr sz="3000" dirty="0">
                <a:latin typeface="Calibri"/>
                <a:cs typeface="Calibri"/>
              </a:rPr>
              <a:t>Volume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(V)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yang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diperlukan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untuk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mencapai </a:t>
            </a:r>
            <a:r>
              <a:rPr sz="3000" spc="-20" dirty="0">
                <a:latin typeface="Calibri"/>
                <a:cs typeface="Calibri"/>
              </a:rPr>
              <a:t>konversi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18%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terhadap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metana</a:t>
            </a:r>
            <a:endParaRPr sz="30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37859"/>
            <a:ext cx="9143999" cy="112013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7271014" y="215108"/>
            <a:ext cx="1548130" cy="687070"/>
            <a:chOff x="7271014" y="215108"/>
            <a:chExt cx="1548130" cy="68707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71014" y="215108"/>
              <a:ext cx="550650" cy="68666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853679" y="218440"/>
              <a:ext cx="965200" cy="579119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/>
              <a:t>Copyright</a:t>
            </a:r>
            <a:r>
              <a:rPr spc="-95" dirty="0"/>
              <a:t> </a:t>
            </a:r>
            <a:r>
              <a:rPr dirty="0"/>
              <a:t>FTI-</a:t>
            </a:r>
            <a:r>
              <a:rPr spc="-25" dirty="0"/>
              <a:t>UJ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655</Words>
  <Application>Microsoft Office PowerPoint</Application>
  <PresentationFormat>On-screen Show (4:3)</PresentationFormat>
  <Paragraphs>127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Aharoni</vt:lpstr>
      <vt:lpstr>Algerian</vt:lpstr>
      <vt:lpstr>Calibri</vt:lpstr>
      <vt:lpstr>Calibri Light</vt:lpstr>
      <vt:lpstr>Cambria Math</vt:lpstr>
      <vt:lpstr>Times New Roman</vt:lpstr>
      <vt:lpstr>Wingdings</vt:lpstr>
      <vt:lpstr>Office Theme</vt:lpstr>
      <vt:lpstr>MATERI PERTEMUAN 3</vt:lpstr>
      <vt:lpstr>Apa yang akan dipelajari hari ini?</vt:lpstr>
      <vt:lpstr>Menghitung waktu reaksi</vt:lpstr>
      <vt:lpstr>PowerPoint Presentation</vt:lpstr>
      <vt:lpstr>Penyelesaian:</vt:lpstr>
      <vt:lpstr>Menentukan model persamaan laju reaksi Fase Gas</vt:lpstr>
      <vt:lpstr>Soal Kinetika untuk Fase Gas</vt:lpstr>
      <vt:lpstr>Menentukan laju reaksi jika k sudah diketahui</vt:lpstr>
      <vt:lpstr>SOAL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Reaktor Ideal Untuk Reaksi Single</dc:title>
  <dc:creator>User</dc:creator>
  <cp:lastModifiedBy>User</cp:lastModifiedBy>
  <cp:revision>16</cp:revision>
  <dcterms:created xsi:type="dcterms:W3CDTF">2025-04-14T04:18:49Z</dcterms:created>
  <dcterms:modified xsi:type="dcterms:W3CDTF">2026-04-25T02:38:55Z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2023-10-01T00:00:00Z</vt:filetime>
  </property>
  <property fmtid="{D5CDD505-2E9C-101B-9397-08002B2CF9AE}" pid="3" name="Creator">
    <vt:lpwstr>Microsoft® PowerPoint® 2021</vt:lpwstr>
  </property>
  <property fmtid="{D5CDD505-2E9C-101B-9397-08002B2CF9AE}" pid="4" name="LastSaved">
    <vt:filetime>2025-04-14T00:00:00Z</vt:filetime>
  </property>
  <property fmtid="{D5CDD505-2E9C-101B-9397-08002B2CF9AE}" pid="5" name="Producer">
    <vt:lpwstr>Microsoft® PowerPoint® 2021</vt:lpwstr>
  </property>
</Properties>
</file>