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5" r:id="rId10"/>
    <p:sldId id="263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09A59-979B-DE98-6583-4DBE7ACB2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0264" y="1508443"/>
            <a:ext cx="8791575" cy="1011237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Arial Black" panose="020B0A04020102020204" pitchFamily="34" charset="0"/>
              </a:rPr>
              <a:t>ZAT  CAIR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1CE5C2-7632-8DEF-F979-DD49A83BB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2024" y="3170079"/>
            <a:ext cx="8791575" cy="1655762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lgerian" panose="04020705040A02060702" pitchFamily="82" charset="0"/>
              </a:rPr>
              <a:t>Ir. LUBENA, M.T.</a:t>
            </a:r>
          </a:p>
        </p:txBody>
      </p:sp>
    </p:spTree>
    <p:extLst>
      <p:ext uri="{BB962C8B-B14F-4D97-AF65-F5344CB8AC3E}">
        <p14:creationId xmlns:p14="http://schemas.microsoft.com/office/powerpoint/2010/main" val="930053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317DC59-64CF-FFDA-9E30-68026EA4F85E}"/>
              </a:ext>
            </a:extLst>
          </p:cNvPr>
          <p:cNvSpPr txBox="1"/>
          <p:nvPr/>
        </p:nvSpPr>
        <p:spPr>
          <a:xfrm>
            <a:off x="1181099" y="370506"/>
            <a:ext cx="982980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FF00"/>
                </a:solidFill>
                <a:effectLst/>
                <a:latin typeface="Goudy Stout" panose="0202090407030B020401" pitchFamily="18" charset="0"/>
                <a:ea typeface="Times New Roman" panose="02020603050405020304" pitchFamily="18" charset="0"/>
              </a:rPr>
              <a:t>Kekentralan</a:t>
            </a:r>
            <a:r>
              <a:rPr lang="en-US" sz="3200" b="1" dirty="0">
                <a:solidFill>
                  <a:srgbClr val="FFFF00"/>
                </a:solidFill>
                <a:effectLst/>
                <a:latin typeface="Goudy Stout" panose="0202090407030B020401" pitchFamily="18" charset="0"/>
                <a:ea typeface="Times New Roman" panose="02020603050405020304" pitchFamily="18" charset="0"/>
              </a:rPr>
              <a:t> ZAT CAIR</a:t>
            </a:r>
            <a:endParaRPr lang="en-US" sz="3200" dirty="0">
              <a:solidFill>
                <a:srgbClr val="FFFF00"/>
              </a:solidFill>
              <a:latin typeface="Goudy Stout" panose="0202090407030B020401" pitchFamily="18" charset="0"/>
            </a:endParaRPr>
          </a:p>
        </p:txBody>
      </p:sp>
      <p:sp>
        <p:nvSpPr>
          <p:cNvPr id="6" name="Content Placeholder 17">
            <a:extLst>
              <a:ext uri="{FF2B5EF4-FFF2-40B4-BE49-F238E27FC236}">
                <a16:creationId xmlns:a16="http://schemas.microsoft.com/office/drawing/2014/main" id="{8A31CEB2-AD51-BAD6-9728-8C4731054B31}"/>
              </a:ext>
            </a:extLst>
          </p:cNvPr>
          <p:cNvSpPr txBox="1">
            <a:spLocks/>
          </p:cNvSpPr>
          <p:nvPr/>
        </p:nvSpPr>
        <p:spPr>
          <a:xfrm>
            <a:off x="389427" y="928421"/>
            <a:ext cx="11455171" cy="50011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194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pc="-4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spc="-6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spc="-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n</a:t>
            </a:r>
            <a:r>
              <a:rPr lang="en-US" sz="2800" spc="-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t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alan</a:t>
            </a:r>
            <a:r>
              <a:rPr lang="en-US" sz="2800" spc="1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-3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z</a:t>
            </a:r>
            <a:r>
              <a:rPr lang="en-US" sz="2800" spc="-2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t</a:t>
            </a:r>
            <a:r>
              <a:rPr lang="en-US" sz="2800" spc="2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-2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c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air</a:t>
            </a:r>
            <a:r>
              <a:rPr lang="en-US" sz="2800" spc="2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d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-1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l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ah</a:t>
            </a:r>
            <a:r>
              <a:rPr lang="en-US" sz="2800" spc="2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si</a:t>
            </a:r>
            <a:r>
              <a:rPr lang="en-US" sz="2800" spc="-3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f</a:t>
            </a:r>
            <a:r>
              <a:rPr lang="en-US" sz="2800" spc="-2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t</a:t>
            </a:r>
            <a:r>
              <a:rPr lang="en-US" sz="2800" spc="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d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ari</a:t>
            </a:r>
            <a:r>
              <a:rPr lang="en-US" sz="2800" spc="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f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l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u</a:t>
            </a:r>
            <a:r>
              <a:rPr lang="en-US" sz="2800" spc="-2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i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d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u</a:t>
            </a:r>
            <a:r>
              <a:rPr lang="en-US" sz="2800" spc="-3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n</a:t>
            </a:r>
            <a:r>
              <a:rPr lang="en-US" sz="2800" spc="1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t</a:t>
            </a:r>
            <a:r>
              <a:rPr lang="en-US" sz="2800" spc="-1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u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spc="1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mel</a:t>
            </a:r>
            <a:r>
              <a:rPr lang="en-US" sz="2800" spc="-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-3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w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an</a:t>
            </a:r>
            <a:r>
              <a:rPr lang="en-US" sz="2800" spc="2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-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t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spc="-3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g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n</a:t>
            </a:r>
            <a:r>
              <a:rPr lang="en-US" sz="2800" spc="-4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g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an</a:t>
            </a:r>
            <a:r>
              <a:rPr lang="en-US" sz="2800" spc="1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-2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g</a:t>
            </a:r>
            <a:r>
              <a:rPr lang="en-US" sz="2800" spc="-1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ser</a:t>
            </a:r>
            <a:r>
              <a:rPr lang="en-US" sz="2800" spc="1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p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1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d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 </a:t>
            </a:r>
            <a:r>
              <a:rPr lang="en-US" sz="2800" spc="-3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w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-2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t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u</a:t>
            </a:r>
            <a:r>
              <a:rPr lang="en-US" sz="2800" spc="4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b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spc="-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r</a:t>
            </a:r>
            <a:r>
              <a:rPr lang="en-US" sz="2800" spc="-2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g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spc="-3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r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ak</a:t>
            </a:r>
            <a:r>
              <a:rPr lang="en-US" sz="2800" spc="2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-4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-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t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au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me</a:t>
            </a:r>
            <a:r>
              <a:rPr lang="en-US" sz="2800" spc="1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n</a:t>
            </a:r>
            <a:r>
              <a:rPr lang="en-US" sz="2800" spc="-4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g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ali</a:t>
            </a:r>
            <a:r>
              <a:rPr lang="en-US" sz="2800" spc="-19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r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.</a:t>
            </a:r>
            <a:r>
              <a:rPr lang="en-US" sz="2800" spc="2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-4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spc="-6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spc="-2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n</a:t>
            </a:r>
            <a:r>
              <a:rPr lang="en-US" sz="2800" spc="-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t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alan</a:t>
            </a:r>
            <a:r>
              <a:rPr lang="en-US" sz="2800" spc="2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d</a:t>
            </a:r>
            <a:r>
              <a:rPr lang="en-US" sz="2800" spc="-2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i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se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b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b</a:t>
            </a:r>
            <a:r>
              <a:rPr lang="en-US" sz="2800" spc="-5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an</a:t>
            </a:r>
            <a:r>
              <a:rPr lang="en-US" sz="2800" spc="4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-5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-1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r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n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1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-7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oh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spc="-1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s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i</a:t>
            </a:r>
            <a:r>
              <a:rPr lang="en-US" sz="2800" spc="3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-3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n</a:t>
            </a:r>
            <a:r>
              <a:rPr lang="en-US" sz="2800" spc="-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t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-3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r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p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ar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t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i</a:t>
            </a:r>
            <a:r>
              <a:rPr lang="en-US" sz="2800" spc="-7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el</a:t>
            </a:r>
            <a:r>
              <a:rPr lang="en-US" sz="2800" spc="2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f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l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u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i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da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,</a:t>
            </a:r>
            <a:r>
              <a:rPr lang="en-US" sz="2800" spc="-3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u</a:t>
            </a:r>
            <a:r>
              <a:rPr lang="en-US" sz="2800" spc="-1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n</a:t>
            </a:r>
            <a:r>
              <a:rPr lang="en-US" sz="2800" spc="1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t</a:t>
            </a:r>
            <a:r>
              <a:rPr lang="en-US" sz="2800" spc="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u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spc="-3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f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l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u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i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d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</a:t>
            </a:r>
            <a:r>
              <a:rPr lang="en-US" sz="2800" spc="-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i</a:t>
            </a:r>
            <a:r>
              <a:rPr lang="en-US" sz="2800" spc="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d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eal</a:t>
            </a:r>
            <a:r>
              <a:rPr lang="en-US" sz="2800" spc="-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d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ia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n</a:t>
            </a:r>
            <a:r>
              <a:rPr lang="en-US" sz="2800" spc="1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g</a:t>
            </a:r>
            <a:r>
              <a:rPr lang="en-US" sz="2800" spc="-4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g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ap</a:t>
            </a:r>
            <a:r>
              <a:rPr lang="en-US" sz="2800" spc="1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t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i</a:t>
            </a:r>
            <a:r>
              <a:rPr lang="en-US" sz="2800" spc="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d</a:t>
            </a:r>
            <a:r>
              <a:rPr lang="en-US" sz="280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ak</a:t>
            </a:r>
            <a:r>
              <a:rPr lang="en-US" sz="2800" spc="-20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me</a:t>
            </a:r>
            <a:r>
              <a:rPr lang="en-US" sz="2800" spc="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m</a:t>
            </a:r>
            <a:r>
              <a:rPr lang="en-US" sz="2800" spc="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pu</a:t>
            </a:r>
            <a:r>
              <a:rPr lang="en-US" sz="2800" spc="-3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n</a:t>
            </a:r>
            <a:r>
              <a:rPr lang="en-US" sz="2800" spc="-4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y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ai</a:t>
            </a:r>
            <a:r>
              <a:rPr lang="en-US" sz="2800" spc="-5" dirty="0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 </a:t>
            </a:r>
            <a:r>
              <a:rPr lang="en-US" sz="2800" spc="-7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spc="-65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e</a:t>
            </a:r>
            <a:r>
              <a:rPr lang="en-US" sz="2800" spc="-1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nt</a:t>
            </a:r>
            <a:r>
              <a:rPr lang="en-US" sz="2800" dirty="0" err="1">
                <a:solidFill>
                  <a:schemeClr val="bg1"/>
                </a:solidFill>
                <a:effectLst/>
                <a:ea typeface="MS UI Gothic" panose="020B0600070205080204" pitchFamily="34" charset="-128"/>
              </a:rPr>
              <a:t>alan</a:t>
            </a:r>
            <a:endParaRPr lang="en-US" sz="2800" dirty="0">
              <a:solidFill>
                <a:schemeClr val="bg1"/>
              </a:solidFill>
              <a:effectLst/>
              <a:ea typeface="MS UI Gothic" panose="020B0600070205080204" pitchFamily="34" charset="-128"/>
            </a:endParaRPr>
          </a:p>
          <a:p>
            <a:pPr marL="53340" indent="0" algn="just">
              <a:lnSpc>
                <a:spcPts val="2100"/>
              </a:lnSpc>
              <a:spcBef>
                <a:spcPts val="70"/>
              </a:spcBef>
              <a:spcAft>
                <a:spcPts val="0"/>
              </a:spcAft>
              <a:buNone/>
            </a:pPr>
            <a:endParaRPr lang="en-US" sz="3600" dirty="0">
              <a:latin typeface="MS UI Gothic" panose="020B0600070205080204" pitchFamily="34" charset="-128"/>
              <a:ea typeface="MS UI Gothic" panose="020B0600070205080204" pitchFamily="34" charset="-128"/>
            </a:endParaRPr>
          </a:p>
          <a:p>
            <a:pPr marL="53340" indent="0" algn="just">
              <a:lnSpc>
                <a:spcPts val="2100"/>
              </a:lnSpc>
              <a:spcBef>
                <a:spcPts val="70"/>
              </a:spcBef>
              <a:spcAft>
                <a:spcPts val="0"/>
              </a:spcAft>
              <a:buNone/>
            </a:pPr>
            <a:endParaRPr lang="en-US" sz="3600" dirty="0">
              <a:effectLst/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  <p:grpSp>
        <p:nvGrpSpPr>
          <p:cNvPr id="8" name="Group 2">
            <a:extLst>
              <a:ext uri="{FF2B5EF4-FFF2-40B4-BE49-F238E27FC236}">
                <a16:creationId xmlns:a16="http://schemas.microsoft.com/office/drawing/2014/main" id="{FC5B2623-1F83-C827-C518-80D6E1161989}"/>
              </a:ext>
            </a:extLst>
          </p:cNvPr>
          <p:cNvGrpSpPr>
            <a:grpSpLocks/>
          </p:cNvGrpSpPr>
          <p:nvPr/>
        </p:nvGrpSpPr>
        <p:grpSpPr bwMode="auto">
          <a:xfrm>
            <a:off x="767476" y="2775504"/>
            <a:ext cx="7469689" cy="1877202"/>
            <a:chOff x="0" y="4560"/>
            <a:chExt cx="8824" cy="1652"/>
          </a:xfrm>
        </p:grpSpPr>
        <p:pic>
          <p:nvPicPr>
            <p:cNvPr id="9" name="Picture 3">
              <a:extLst>
                <a:ext uri="{FF2B5EF4-FFF2-40B4-BE49-F238E27FC236}">
                  <a16:creationId xmlns:a16="http://schemas.microsoft.com/office/drawing/2014/main" id="{12D88128-1197-8C34-4E1E-25D916AC30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64" y="4839"/>
              <a:ext cx="2760" cy="12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>
              <a:extLst>
                <a:ext uri="{FF2B5EF4-FFF2-40B4-BE49-F238E27FC236}">
                  <a16:creationId xmlns:a16="http://schemas.microsoft.com/office/drawing/2014/main" id="{E9242F4E-8BED-4475-7E1D-BEEAA2A539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560"/>
              <a:ext cx="5612" cy="16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" name="Picture 7">
            <a:extLst>
              <a:ext uri="{FF2B5EF4-FFF2-40B4-BE49-F238E27FC236}">
                <a16:creationId xmlns:a16="http://schemas.microsoft.com/office/drawing/2014/main" id="{CA05C5BD-6E0D-2F29-E130-0E0EF33AA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5973" y="2775504"/>
            <a:ext cx="3276600" cy="1762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:a16="http://schemas.microsoft.com/office/drawing/2014/main" id="{BDA075B8-310C-70FE-5A1C-D0E34F5723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76" y="4922197"/>
            <a:ext cx="8528016" cy="1877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586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C85596-480B-984D-A779-5DB4F5591A34}"/>
              </a:ext>
            </a:extLst>
          </p:cNvPr>
          <p:cNvSpPr txBox="1"/>
          <p:nvPr/>
        </p:nvSpPr>
        <p:spPr>
          <a:xfrm>
            <a:off x="1469570" y="484806"/>
            <a:ext cx="101636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effectLst/>
                <a:latin typeface="Goudy Stout" panose="0202090407030B020401" pitchFamily="18" charset="0"/>
                <a:ea typeface="Times New Roman" panose="02020603050405020304" pitchFamily="18" charset="0"/>
              </a:rPr>
              <a:t>Kekentralan</a:t>
            </a:r>
            <a:r>
              <a:rPr lang="en-US" sz="3200" b="1" dirty="0">
                <a:effectLst/>
                <a:latin typeface="Goudy Stout" panose="0202090407030B020401" pitchFamily="18" charset="0"/>
                <a:ea typeface="Times New Roman" panose="02020603050405020304" pitchFamily="18" charset="0"/>
              </a:rPr>
              <a:t> ZAT CAIR</a:t>
            </a:r>
            <a:endParaRPr 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1B1F66B-63B4-F5AD-BD7A-81F9E630B4A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3023" y="1018976"/>
                <a:ext cx="11357217" cy="455879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defPPr>
                  <a:defRPr lang="en-US"/>
                </a:defPPr>
                <a:lvl1pPr marL="0" algn="r" defTabSz="457200" rtl="0" eaLnBrk="1" latinLnBrk="0" hangingPunct="1">
                  <a:defRPr sz="105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n-US" dirty="0"/>
                  <a:t>      </a:t>
                </a:r>
                <a:r>
                  <a:rPr lang="en-US" sz="3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ʋ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µ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4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ρ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</a:t>
                </a:r>
              </a:p>
              <a:p>
                <a:pPr algn="l">
                  <a:lnSpc>
                    <a:spcPct val="160000"/>
                  </a:lnSpc>
                </a:pPr>
                <a:r>
                  <a:rPr lang="en-US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Dimana : </a:t>
                </a:r>
              </a:p>
              <a:p>
                <a:pPr algn="l"/>
                <a:r>
                  <a:rPr lang="en-US" sz="4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ʋ</a:t>
                </a:r>
                <a:r>
                  <a:rPr lang="en-US" sz="4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Kekentalan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kinematik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28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/d) </a:t>
                </a:r>
                <a:endParaRPr lang="en-US" sz="1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l"/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µ</m:t>
                    </m:r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Kekentalan</a:t>
                </a:r>
                <a:r>
                  <a:rPr lang="en-US" sz="3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dinamik</a:t>
                </a:r>
                <a:r>
                  <a:rPr lang="en-US" sz="3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(Nd/</a:t>
                </a:r>
                <a:r>
                  <a:rPr lang="en-US" sz="3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pPr algn="l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6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ρ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=</a:t>
                </a:r>
                <a:r>
                  <a:rPr lang="en-US" sz="3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Rapat</a:t>
                </a:r>
                <a:r>
                  <a:rPr lang="en-US" sz="3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massa</a:t>
                </a:r>
                <a:r>
                  <a:rPr lang="en-US" sz="3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 kg/</a:t>
                </a:r>
                <a:r>
                  <a:rPr lang="en-US" sz="3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algn="l"/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1B1F66B-63B4-F5AD-BD7A-81F9E630B4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023" y="1018976"/>
                <a:ext cx="11357217" cy="4558792"/>
              </a:xfrm>
              <a:prstGeom prst="rect">
                <a:avLst/>
              </a:prstGeom>
              <a:blipFill>
                <a:blip r:embed="rId2"/>
                <a:stretch>
                  <a:fillRect l="-18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4489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C22D2E-D32C-E4AD-3ACF-AA12F50EC803}"/>
              </a:ext>
            </a:extLst>
          </p:cNvPr>
          <p:cNvSpPr txBox="1"/>
          <p:nvPr/>
        </p:nvSpPr>
        <p:spPr>
          <a:xfrm>
            <a:off x="508000" y="1994654"/>
            <a:ext cx="108813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id-ID" altLang="en-US" sz="5400" dirty="0">
                <a:solidFill>
                  <a:schemeClr val="bg1"/>
                </a:solidFill>
                <a:latin typeface="Algerian" panose="04020705040A02060702" pitchFamily="82" charset="0"/>
              </a:rPr>
              <a:t>TERIMA</a:t>
            </a:r>
            <a:r>
              <a:rPr lang="en-US" altLang="en-US" sz="5400">
                <a:solidFill>
                  <a:schemeClr val="bg1"/>
                </a:solidFill>
                <a:latin typeface="Algerian" panose="04020705040A02060702" pitchFamily="82" charset="0"/>
              </a:rPr>
              <a:t> </a:t>
            </a:r>
            <a:r>
              <a:rPr lang="id-ID" altLang="en-US" sz="5400">
                <a:solidFill>
                  <a:schemeClr val="bg1"/>
                </a:solidFill>
                <a:latin typeface="Algerian" panose="04020705040A02060702" pitchFamily="82" charset="0"/>
              </a:rPr>
              <a:t> </a:t>
            </a:r>
            <a:r>
              <a:rPr lang="id-ID" altLang="en-US" sz="5400" dirty="0">
                <a:solidFill>
                  <a:schemeClr val="bg1"/>
                </a:solidFill>
                <a:latin typeface="Algerian" panose="04020705040A02060702" pitchFamily="82" charset="0"/>
              </a:rPr>
              <a:t>KASIH</a:t>
            </a:r>
          </a:p>
        </p:txBody>
      </p:sp>
    </p:spTree>
    <p:extLst>
      <p:ext uri="{BB962C8B-B14F-4D97-AF65-F5344CB8AC3E}">
        <p14:creationId xmlns:p14="http://schemas.microsoft.com/office/powerpoint/2010/main" val="2845570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06901-FDC1-7C44-A896-C6FDDD0B6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11176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</a:rPr>
              <a:t>POKOK BAHASAN</a:t>
            </a:r>
            <a:endParaRPr lang="en-US" sz="44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DA2C9-2835-39D9-4FA4-467305B7B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25890" y="1940560"/>
            <a:ext cx="9904459" cy="41656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sz="3200" b="1" dirty="0">
                <a:solidFill>
                  <a:schemeClr val="bg1"/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PENGERTIAN BENDA CAIR</a:t>
            </a:r>
          </a:p>
          <a:p>
            <a:pPr marL="514350" indent="-514350" algn="l">
              <a:buAutoNum type="arabicPeriod"/>
            </a:pPr>
            <a:r>
              <a:rPr lang="en-US" sz="3200" b="1" dirty="0">
                <a:solidFill>
                  <a:schemeClr val="bg1"/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SIFAT BENDA CAIR</a:t>
            </a:r>
          </a:p>
          <a:p>
            <a:pPr marL="514350" indent="-514350" algn="l">
              <a:buAutoNum type="arabicPeriod"/>
            </a:pPr>
            <a:r>
              <a:rPr lang="en-US" sz="3200" b="1" dirty="0">
                <a:solidFill>
                  <a:schemeClr val="bg1"/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CIRI-CIRI BENDA CAIR</a:t>
            </a:r>
          </a:p>
          <a:p>
            <a:pPr marL="514350" indent="-514350" algn="l">
              <a:buAutoNum type="arabicPeriod"/>
            </a:pPr>
            <a:r>
              <a:rPr lang="en-US" sz="3200" b="1" dirty="0">
                <a:solidFill>
                  <a:schemeClr val="bg1"/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PERUBAHAN PADA BENDA CAIR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873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06901-FDC1-7C44-A896-C6FDDD0B6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462" y="0"/>
            <a:ext cx="9905955" cy="1117600"/>
          </a:xfrm>
        </p:spPr>
        <p:txBody>
          <a:bodyPr>
            <a:normAutofit/>
          </a:bodyPr>
          <a:lstStyle/>
          <a:p>
            <a:r>
              <a:rPr lang="en-US" sz="4400" b="1" dirty="0">
                <a:effectLst/>
              </a:rPr>
              <a:t>PENGERTIAN BENDA CAIR</a:t>
            </a:r>
            <a:endParaRPr lang="en-US" sz="4400" dirty="0">
              <a:effectLst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DA2C9-2835-39D9-4FA4-467305B7B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731520"/>
            <a:ext cx="11308080" cy="6126480"/>
          </a:xfrm>
        </p:spPr>
        <p:txBody>
          <a:bodyPr>
            <a:normAutofit fontScale="62500" lnSpcReduction="20000"/>
          </a:bodyPr>
          <a:lstStyle/>
          <a:p>
            <a:pPr algn="just" fontAlgn="base"/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Benda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adalah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salah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satu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bentuk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dan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wujud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benda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yang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berupa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cairan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dengan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sifat-sifatnya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yang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khusus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dan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berbeda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dari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benda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padat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dan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benda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gas. Benda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memiliki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sifat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yang tidak tetap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karena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molekul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penyusunnya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bergerak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bebas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dan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terus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berubah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mengikuti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wujud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dan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bentuk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wadahnya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. Sifat-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sifat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benda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tersebut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kemudian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menjadi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ciri-ciri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atau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karakteristik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benda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yang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bisa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di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kenali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dengan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mudah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. </a:t>
            </a:r>
          </a:p>
          <a:p>
            <a:pPr algn="just" fontAlgn="base"/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Benda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identik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dengan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cairan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,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namun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pada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beberapa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benda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memiliki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kekentalan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alias tidak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begitu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encer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,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seperti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oli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,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sampo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,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sabun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cuci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, dan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sebagainya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.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Cairan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yang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kental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tersebut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masih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memiliki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sifat-sifat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utama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benda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yakni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masih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mengikuti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bentuk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wadahnya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. Benda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masuk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dalam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kategori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benda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yang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mudah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berubah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karena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memiliki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kerapatan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molekul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yang sangat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rendah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.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Perubahan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yang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identik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bagi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benda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cair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adalah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mudah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larut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,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yakni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mudah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tercampur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dengan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zat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lain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atau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membeku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dan </a:t>
            </a:r>
            <a:r>
              <a:rPr lang="en-US" sz="3800" b="1" dirty="0" err="1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menguap</a:t>
            </a:r>
            <a:r>
              <a:rPr lang="en-US" sz="3800" b="1" dirty="0">
                <a:solidFill>
                  <a:schemeClr val="bg1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. 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70016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06901-FDC1-7C44-A896-C6FDDD0B6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22" y="-101600"/>
            <a:ext cx="9905955" cy="1117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ffectLst/>
              </a:rPr>
              <a:t>Sifat-</a:t>
            </a:r>
            <a:r>
              <a:rPr lang="en-US" b="1" dirty="0" err="1">
                <a:solidFill>
                  <a:schemeClr val="bg1"/>
                </a:solidFill>
                <a:effectLst/>
              </a:rPr>
              <a:t>sifat</a:t>
            </a:r>
            <a:r>
              <a:rPr lang="en-US" b="1" dirty="0">
                <a:solidFill>
                  <a:schemeClr val="bg1"/>
                </a:solidFill>
                <a:effectLst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/>
              </a:rPr>
              <a:t>benda</a:t>
            </a:r>
            <a:r>
              <a:rPr lang="en-US" b="1" dirty="0">
                <a:solidFill>
                  <a:schemeClr val="bg1"/>
                </a:solidFill>
                <a:effectLst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/>
              </a:rPr>
              <a:t>cair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DA2C9-2835-39D9-4FA4-467305B7B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2358" y="386080"/>
            <a:ext cx="11067281" cy="575056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2800" b="1" dirty="0">
                <a:solidFill>
                  <a:schemeClr val="bg1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1. </a:t>
            </a:r>
            <a:r>
              <a:rPr lang="en-US" sz="12800" b="1" dirty="0" err="1">
                <a:solidFill>
                  <a:schemeClr val="bg1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Bentuk</a:t>
            </a:r>
            <a:r>
              <a:rPr lang="en-US" sz="12800" b="1" dirty="0">
                <a:solidFill>
                  <a:schemeClr val="bg1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 dapat </a:t>
            </a:r>
            <a:r>
              <a:rPr lang="en-US" sz="12800" b="1" dirty="0" err="1">
                <a:solidFill>
                  <a:schemeClr val="bg1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berubah</a:t>
            </a:r>
            <a:r>
              <a:rPr lang="en-US" sz="12800" b="1" dirty="0">
                <a:solidFill>
                  <a:schemeClr val="bg1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2800" b="1" dirty="0" err="1">
                <a:solidFill>
                  <a:schemeClr val="bg1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mengikuti</a:t>
            </a:r>
            <a:r>
              <a:rPr lang="en-US" sz="12800" b="1" dirty="0">
                <a:solidFill>
                  <a:schemeClr val="bg1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2800" b="1" dirty="0" err="1">
                <a:solidFill>
                  <a:schemeClr val="bg1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wadahnya</a:t>
            </a:r>
            <a:endParaRPr lang="en-US" sz="12800" b="1" dirty="0">
              <a:solidFill>
                <a:schemeClr val="bg1"/>
              </a:solidFill>
              <a:effectLst/>
              <a:latin typeface="Segoe UI Black" panose="020B0A02040204020203" pitchFamily="34" charset="0"/>
              <a:ea typeface="Segoe UI Black" panose="020B0A02040204020203" pitchFamily="34" charset="0"/>
              <a:cs typeface="Segoe UI Light" panose="020B0502040204020203" pitchFamily="34" charset="0"/>
            </a:endParaRPr>
          </a:p>
          <a:p>
            <a:pPr algn="just" fontAlgn="base"/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Sifat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paling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tampak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adalah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pasti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cairannya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mengikuti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wadahnya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Mengapa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hal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tersebut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bisa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terjadi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 Benda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memiliki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volume yang tidak tetap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sehingga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bentuknya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pun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menjadi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tidak tetap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mengikuti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wadah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menampungnya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Sifat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molekul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cairan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tidak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rapat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padat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melainkan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renggang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membuatnya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mudah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mengalir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menyesuakan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wadahnya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dengan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adanya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pengaruh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tekanan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 pasti tidak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pernah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menemukan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cairan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memiliki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sendiri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berbeda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dari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wadahnya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Jadi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dipengaruhi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dari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wadahnya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biasanya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merupakan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padat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memiliki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molekul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lebih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rapat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keras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Misalnya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air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minum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gelas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maka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tersebut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membentuk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gelas</a:t>
            </a:r>
            <a:r>
              <a:rPr lang="en-US" sz="96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96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3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3664F2-99BE-0F86-977A-1CAB8B6C58CC}"/>
              </a:ext>
            </a:extLst>
          </p:cNvPr>
          <p:cNvSpPr txBox="1"/>
          <p:nvPr/>
        </p:nvSpPr>
        <p:spPr>
          <a:xfrm>
            <a:off x="1526540" y="343923"/>
            <a:ext cx="803402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bg1"/>
                </a:solidFill>
                <a:effectLst/>
                <a:latin typeface="Rockwell Extra Bold" panose="02060903040505020403" pitchFamily="18" charset="0"/>
                <a:cs typeface="Segoe UI Light" panose="020B0502040204020203" pitchFamily="34" charset="0"/>
              </a:rPr>
              <a:t>2. </a:t>
            </a:r>
            <a:r>
              <a:rPr lang="en-US" sz="3600" b="1" dirty="0" err="1">
                <a:solidFill>
                  <a:schemeClr val="bg1"/>
                </a:solidFill>
                <a:effectLst/>
                <a:latin typeface="Rockwell Extra Bold" panose="02060903040505020403" pitchFamily="18" charset="0"/>
                <a:cs typeface="Segoe UI Light" panose="020B0502040204020203" pitchFamily="34" charset="0"/>
              </a:rPr>
              <a:t>Menempati</a:t>
            </a:r>
            <a:r>
              <a:rPr lang="en-US" sz="3600" b="1" dirty="0">
                <a:solidFill>
                  <a:schemeClr val="bg1"/>
                </a:solidFill>
                <a:effectLst/>
                <a:latin typeface="Rockwell Extra Bold" panose="02060903040505020403" pitchFamily="18" charset="0"/>
                <a:cs typeface="Segoe UI Light" panose="020B0502040204020203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/>
                <a:latin typeface="Rockwell Extra Bold" panose="02060903040505020403" pitchFamily="18" charset="0"/>
                <a:cs typeface="Segoe UI Light" panose="020B0502040204020203" pitchFamily="34" charset="0"/>
              </a:rPr>
              <a:t>ruangan</a:t>
            </a:r>
            <a:endParaRPr lang="en-US" sz="3600" b="1" dirty="0">
              <a:solidFill>
                <a:schemeClr val="bg1"/>
              </a:solidFill>
              <a:effectLst/>
              <a:latin typeface="Rockwell Extra Bold" panose="02060903040505020403" pitchFamily="18" charset="0"/>
              <a:cs typeface="Segoe UI Light" panose="020B0502040204020203" pitchFamily="34" charset="0"/>
            </a:endParaRPr>
          </a:p>
          <a:p>
            <a:pPr algn="l">
              <a:spcBef>
                <a:spcPts val="0"/>
              </a:spcBef>
            </a:pPr>
            <a:endParaRPr lang="en-US" sz="1400" b="1" dirty="0">
              <a:solidFill>
                <a:schemeClr val="bg1"/>
              </a:solidFill>
              <a:effectLst/>
              <a:latin typeface="Rockwell Extra Bold" panose="02060903040505020403" pitchFamily="18" charset="0"/>
              <a:cs typeface="Segoe UI Light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B4DAB-BC94-46BB-BEB6-39BAC905BCCE}"/>
              </a:ext>
            </a:extLst>
          </p:cNvPr>
          <p:cNvSpPr txBox="1"/>
          <p:nvPr/>
        </p:nvSpPr>
        <p:spPr>
          <a:xfrm>
            <a:off x="1028700" y="1171874"/>
            <a:ext cx="10472420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Masih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berkaitan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dengan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sifat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sebelumnya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mengikuti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wadahnya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itu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artinya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selalu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menempati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ruang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Untuk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mengetahui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maka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kita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harus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memberi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ruang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untuk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tersebut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agar tidak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meresap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ke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segala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arah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Hal ini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menunjukan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bahwa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selalu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membutuhkan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wadah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ruang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untuk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mempertahankan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massanya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kondisi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tertentu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Jika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tidak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ruang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wadah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maka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itu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mengalir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dari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tempat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tinggi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ke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tempat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lebih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rendah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meresap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ke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segala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arah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alias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menghilangkan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massanya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 </a:t>
            </a:r>
            <a:endParaRPr lang="en-US" sz="28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en-US" sz="9600" dirty="0">
              <a:solidFill>
                <a:schemeClr val="bg2">
                  <a:lumMod val="20000"/>
                  <a:lumOff val="80000"/>
                </a:schemeClr>
              </a:solidFill>
              <a:effectLst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48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9266642-FC41-DB5B-6E98-C9AE4A4A8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67" y="508000"/>
            <a:ext cx="9905955" cy="447040"/>
          </a:xfrm>
        </p:spPr>
        <p:txBody>
          <a:bodyPr>
            <a:normAutofit fontScale="90000"/>
          </a:bodyPr>
          <a:lstStyle/>
          <a:p>
            <a:r>
              <a:rPr lang="en-US" sz="3100" b="1" kern="100" dirty="0">
                <a:solidFill>
                  <a:srgbClr val="23232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100" b="1" kern="100" dirty="0" err="1">
                <a:solidFill>
                  <a:srgbClr val="23232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Mengalir</a:t>
            </a:r>
            <a:r>
              <a:rPr lang="en-US" sz="3100" b="1" kern="100" dirty="0">
                <a:solidFill>
                  <a:srgbClr val="23232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 </a:t>
            </a:r>
            <a:r>
              <a:rPr lang="en-US" sz="3100" b="1" kern="100" dirty="0" err="1">
                <a:solidFill>
                  <a:srgbClr val="23232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US" sz="3100" b="1" kern="100" dirty="0">
                <a:solidFill>
                  <a:srgbClr val="23232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100" b="1" kern="100" dirty="0" err="1">
                <a:solidFill>
                  <a:srgbClr val="23232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3100" b="1" kern="100" dirty="0">
                <a:solidFill>
                  <a:srgbClr val="23232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kern="100" dirty="0" err="1">
                <a:solidFill>
                  <a:srgbClr val="23232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Rendah</a:t>
            </a:r>
            <a:br>
              <a:rPr lang="en-US" sz="1800" b="1" kern="100" dirty="0">
                <a:solidFill>
                  <a:srgbClr val="1F376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b="1" kern="100" dirty="0">
                <a:solidFill>
                  <a:srgbClr val="1F376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3ADE993-6FD1-770E-0CF2-509E07711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967" y="266701"/>
            <a:ext cx="11366276" cy="5601064"/>
          </a:xfrm>
        </p:spPr>
        <p:txBody>
          <a:bodyPr>
            <a:noAutofit/>
          </a:bodyPr>
          <a:lstStyle/>
          <a:p>
            <a:pPr algn="just" fontAlgn="base"/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Karena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selalu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menempati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ruang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maka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tersebut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dapat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bergerak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bebas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berada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di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ruang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tempat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tidak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datar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diam.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Bergerak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bebasnya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selalu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mengalir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tempat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tinggi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ke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tempat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lebih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rendah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Mengapa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bisa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mengalir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ke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tempat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lebih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rendah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 Benda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memiliki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tekanan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menyesuaikan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dengan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gravitasi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bumi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sehingga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selalu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menuju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tempat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lebih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rendah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4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Selain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itu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selalu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mengikuti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ruang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atau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wadahnya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jadi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jika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bentuk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ruang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atau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wadahnya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juga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mengarahkan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air untuk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mengalir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maka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tersebut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mengalir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Kerapatan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molekulnya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fleksibel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juga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membuatkan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mudah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termampatkan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dalam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keadaan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tertentu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 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F1837F5-04E2-DA04-B82B-713C75D67190}"/>
              </a:ext>
            </a:extLst>
          </p:cNvPr>
          <p:cNvSpPr txBox="1">
            <a:spLocks/>
          </p:cNvSpPr>
          <p:nvPr/>
        </p:nvSpPr>
        <p:spPr>
          <a:xfrm>
            <a:off x="754967" y="266701"/>
            <a:ext cx="11366276" cy="6629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8426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9266642-FC41-DB5B-6E98-C9AE4A4A8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167" y="266701"/>
            <a:ext cx="9905955" cy="447040"/>
          </a:xfrm>
        </p:spPr>
        <p:txBody>
          <a:bodyPr>
            <a:normAutofit fontScale="90000"/>
          </a:bodyPr>
          <a:lstStyle/>
          <a:p>
            <a:r>
              <a:rPr lang="en-US" sz="3100" b="1" kern="100" dirty="0">
                <a:solidFill>
                  <a:srgbClr val="23232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100" b="1" dirty="0">
                <a:solidFill>
                  <a:srgbClr val="23232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Dapat </a:t>
            </a:r>
            <a:r>
              <a:rPr lang="en-US" sz="3100" b="1" dirty="0" err="1">
                <a:solidFill>
                  <a:srgbClr val="23232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Melarutkan</a:t>
            </a:r>
            <a:r>
              <a:rPr lang="en-US" sz="3100" b="1" dirty="0">
                <a:solidFill>
                  <a:srgbClr val="23232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100" b="1" dirty="0" err="1">
                <a:solidFill>
                  <a:srgbClr val="23232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Suatu</a:t>
            </a:r>
            <a:r>
              <a:rPr lang="en-US" sz="3100" b="1" dirty="0">
                <a:solidFill>
                  <a:srgbClr val="23232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100" b="1" dirty="0" err="1">
                <a:solidFill>
                  <a:srgbClr val="23232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Zat</a:t>
            </a:r>
            <a:r>
              <a:rPr lang="en-US" sz="3100" b="1" dirty="0">
                <a:solidFill>
                  <a:srgbClr val="23232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100" b="1" dirty="0" err="1">
                <a:solidFill>
                  <a:srgbClr val="23232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Tertentu</a:t>
            </a:r>
            <a:endParaRPr lang="en-US" b="1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3ADE993-6FD1-770E-0CF2-509E07711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967" y="873759"/>
            <a:ext cx="11366276" cy="4994005"/>
          </a:xfrm>
        </p:spPr>
        <p:txBody>
          <a:bodyPr>
            <a:noAutofit/>
          </a:bodyPr>
          <a:lstStyle/>
          <a:p>
            <a:pPr algn="just" fontAlgn="base"/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Sifat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berbeda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dengan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lainnya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adalah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dapat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melarutkan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tertentu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itu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sendiri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Sifatnya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bisa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melarutkan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tertentu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merubah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tersebut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dengan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beberapa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gejala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perubahan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seperti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perubahan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warna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rasa, dan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mengeluarkan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aroma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tertentu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Sifat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melarutkan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ini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bisa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terjadi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sempurna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disebut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mengalami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perubahan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kimia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bisa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hanya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mengalami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perubahan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fisika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tidak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bisa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larut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seutuhnya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4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/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Grames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bisa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membuktikan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sifat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ini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misalnya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pada air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hangat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dicampur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dengan gula, maka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berubah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menjadi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manis.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Kemudian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saat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dilarutkan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lagi dengan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bubuk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kopi maka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berubah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warna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aromanya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Hal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tersebut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membuktikan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bahwa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air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hangat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dapat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melarutkan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gula dan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bubuk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kopi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menjadi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satu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benda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cair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lainnya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dengan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menambahkan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unsur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kimia</a:t>
            </a:r>
            <a:r>
              <a:rPr lang="en-U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baru. </a:t>
            </a:r>
            <a:endParaRPr lang="en-US" sz="24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F1837F5-04E2-DA04-B82B-713C75D67190}"/>
              </a:ext>
            </a:extLst>
          </p:cNvPr>
          <p:cNvSpPr txBox="1">
            <a:spLocks/>
          </p:cNvSpPr>
          <p:nvPr/>
        </p:nvSpPr>
        <p:spPr>
          <a:xfrm>
            <a:off x="754967" y="266701"/>
            <a:ext cx="11366276" cy="6629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4138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CCAA55-534D-C574-028D-580A3CCF7727}"/>
              </a:ext>
            </a:extLst>
          </p:cNvPr>
          <p:cNvSpPr txBox="1"/>
          <p:nvPr/>
        </p:nvSpPr>
        <p:spPr>
          <a:xfrm>
            <a:off x="865413" y="0"/>
            <a:ext cx="10874830" cy="6435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088" indent="0">
              <a:lnSpc>
                <a:spcPct val="145000"/>
              </a:lnSpc>
              <a:spcAft>
                <a:spcPts val="0"/>
              </a:spcAft>
              <a:buNone/>
            </a:pPr>
            <a:r>
              <a:rPr lang="en-US" sz="3200" spc="-5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SIFAT  ZAT  CAIR</a:t>
            </a:r>
          </a:p>
          <a:p>
            <a:pPr marL="579438" indent="-514350">
              <a:lnSpc>
                <a:spcPct val="145000"/>
              </a:lnSpc>
              <a:spcAft>
                <a:spcPts val="0"/>
              </a:spcAft>
              <a:buAutoNum type="arabicPeriod"/>
            </a:pPr>
            <a:r>
              <a:rPr lang="en-US" sz="3200" spc="-5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pa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bil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3200" spc="4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spc="5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ua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gan</a:t>
            </a:r>
            <a:r>
              <a:rPr lang="en-US" sz="3200" spc="2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eb</a:t>
            </a:r>
            <a:r>
              <a:rPr lang="en-US" sz="3200" spc="-15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</a:t>
            </a:r>
            <a:r>
              <a:rPr lang="en-US" sz="3200" spc="2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bes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3200" spc="1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vo</a:t>
            </a:r>
            <a:r>
              <a:rPr lang="en-US" sz="3200" spc="-1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ume</a:t>
            </a:r>
            <a:r>
              <a:rPr lang="en-US" sz="3200" spc="3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zat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ai</a:t>
            </a:r>
            <a:r>
              <a:rPr lang="en-US" sz="3200" spc="-1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</a:t>
            </a:r>
            <a:r>
              <a:rPr lang="en-US" sz="3200" spc="1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spc="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aka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akan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spc="5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erb</a:t>
            </a:r>
            <a:r>
              <a:rPr lang="en-US" sz="3200" spc="-5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ntuk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per</a:t>
            </a:r>
            <a:r>
              <a:rPr lang="en-US" sz="3200" spc="5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uk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</a:t>
            </a:r>
            <a:r>
              <a:rPr lang="en-US" sz="3200" spc="2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3200" spc="2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ris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ntal</a:t>
            </a:r>
            <a:r>
              <a:rPr lang="en-US" sz="3200" spc="2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spc="-4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y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3200" spc="-1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3200" spc="4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rhu</a:t>
            </a:r>
            <a:r>
              <a:rPr lang="en-US" sz="3200" spc="-5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3200" spc="-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3200" spc="4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3200" spc="-1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</a:t>
            </a:r>
            <a:r>
              <a:rPr lang="en-US" sz="3200" spc="-1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</a:t>
            </a:r>
            <a:r>
              <a:rPr lang="en-US" sz="3200" spc="1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osfer</a:t>
            </a:r>
            <a:endParaRPr lang="en-US" sz="32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579438" indent="-514350">
              <a:lnSpc>
                <a:spcPct val="145000"/>
              </a:lnSpc>
              <a:spcAft>
                <a:spcPts val="0"/>
              </a:spcAft>
              <a:buAutoNum type="arabicPeriod"/>
            </a:pP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Mempunyai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rapat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massa</a:t>
            </a:r>
            <a:endParaRPr lang="en-US" sz="32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579438" indent="-514350">
              <a:lnSpc>
                <a:spcPct val="145000"/>
              </a:lnSpc>
              <a:spcAft>
                <a:spcPts val="0"/>
              </a:spcAft>
              <a:buAutoNum type="arabicPeriod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Dapat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dianggap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tidak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teremampatkan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incpmpressible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</a:p>
          <a:p>
            <a:pPr marL="579438" indent="-514350">
              <a:lnSpc>
                <a:spcPct val="145000"/>
              </a:lnSpc>
              <a:spcAft>
                <a:spcPts val="0"/>
              </a:spcAft>
              <a:buAutoNum type="arabicPeriod"/>
            </a:pP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Mempunyai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viskositas</a:t>
            </a:r>
            <a:r>
              <a:rPr lang="en-U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kekentalan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</a:p>
          <a:p>
            <a:pPr marL="579438" indent="-514350">
              <a:lnSpc>
                <a:spcPct val="145000"/>
              </a:lnSpc>
              <a:spcAft>
                <a:spcPts val="0"/>
              </a:spcAft>
              <a:buAutoNum type="arabicPeriod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Memppunyai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kohesi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adhesi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tegangan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permukaan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709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E56DD1-98B9-7175-D59E-3405AE386CD7}"/>
              </a:ext>
            </a:extLst>
          </p:cNvPr>
          <p:cNvSpPr txBox="1"/>
          <p:nvPr/>
        </p:nvSpPr>
        <p:spPr>
          <a:xfrm>
            <a:off x="1301930" y="247276"/>
            <a:ext cx="72825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effectLst/>
                <a:latin typeface="Goudy Stout" panose="0202090407030B020401" pitchFamily="18" charset="0"/>
                <a:ea typeface="Times New Roman" panose="02020603050405020304" pitchFamily="18" charset="0"/>
              </a:rPr>
              <a:t>RAPAT MASSA</a:t>
            </a:r>
            <a:endParaRPr lang="en-US" sz="3600" dirty="0">
              <a:solidFill>
                <a:srgbClr val="FFFF00"/>
              </a:solidFill>
              <a:latin typeface="Goudy Stout" panose="0202090407030B020401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82D25D-3D5D-E0E9-F8FD-6DDCAE18A58D}"/>
              </a:ext>
            </a:extLst>
          </p:cNvPr>
          <p:cNvSpPr txBox="1"/>
          <p:nvPr/>
        </p:nvSpPr>
        <p:spPr>
          <a:xfrm>
            <a:off x="800099" y="893607"/>
            <a:ext cx="11005457" cy="3588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4340">
              <a:lnSpc>
                <a:spcPts val="2400"/>
              </a:lnSpc>
            </a:pP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800" spc="-1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massa</a:t>
            </a:r>
            <a:r>
              <a:rPr lang="en-US" sz="2800" spc="2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alah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massa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spc="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spc="-3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800" spc="-2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spc="-2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ol</a:t>
            </a:r>
            <a:r>
              <a:rPr lang="en-US" sz="2800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</a:t>
            </a:r>
            <a:r>
              <a:rPr lang="en-US" sz="2800" spc="-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u="heavy" spc="-10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u="heavy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em</a:t>
            </a:r>
            <a:r>
              <a:rPr lang="en-US" sz="2800" u="heavy" spc="10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800" u="heavy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u="heavy" spc="-35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800" u="heavy" spc="-20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u="heavy" spc="10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u="heavy" spc="5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u="heavy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800" u="heavy" spc="-25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u="heavy" spc="5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en-US" sz="2800" u="heavy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u="heavy" spc="-10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u="heavy" spc="5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u="heavy" spc="-45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u="heavy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u="heavy" spc="15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800" u="heavy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an</a:t>
            </a:r>
            <a:r>
              <a:rPr lang="en-US" sz="2800" u="heavy" spc="-5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u="heavy" spc="-10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u="heavy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u="heavy" spc="5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800" u="heavy" spc="-10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u="heavy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u="heavy" spc="-5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800" u="heavy" spc="10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u="heavy" spc="15" dirty="0" err="1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en-US" sz="2800" spc="-3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Wingdings" panose="05000000000000000000" pitchFamily="2" charset="2"/>
                <a:ea typeface="Wingdings" panose="05000000000000000000" pitchFamily="2" charset="2"/>
                <a:cs typeface="Wingdings" panose="05000000000000000000" pitchFamily="2" charset="2"/>
              </a:rPr>
              <a:t>è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</a:t>
            </a:r>
            <a:r>
              <a:rPr lang="en-US" sz="2800" spc="-4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ism</a:t>
            </a:r>
            <a:r>
              <a:rPr lang="en-US" sz="2800" spc="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31800" indent="0">
              <a:buNone/>
            </a:pP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i="1" spc="-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uk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ir          </a:t>
            </a:r>
            <a:r>
              <a:rPr lang="en-US" sz="2800" i="1" spc="12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</a:t>
            </a:r>
            <a:r>
              <a:rPr lang="en-US" sz="2800" dirty="0">
                <a:solidFill>
                  <a:schemeClr val="bg1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r</a:t>
            </a:r>
            <a:r>
              <a:rPr lang="en-US" sz="2800" spc="-1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=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00</a:t>
            </a:r>
            <a:r>
              <a:rPr lang="en-US" sz="2800" i="1" spc="-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7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</a:t>
            </a:r>
            <a:r>
              <a:rPr lang="en-US" sz="2800" i="1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</a:t>
            </a:r>
            <a:r>
              <a:rPr lang="en-US" sz="2800" i="1" spc="18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pad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i="1" spc="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 =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</a:t>
            </a:r>
            <a:r>
              <a:rPr lang="en-US" sz="2800" i="1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500"/>
              </a:lnSpc>
              <a:buNone/>
            </a:pP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035175" indent="0">
              <a:buNone/>
            </a:pPr>
            <a:r>
              <a:rPr lang="en-US" sz="2800" dirty="0">
                <a:solidFill>
                  <a:schemeClr val="bg1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         r</a:t>
            </a:r>
            <a:r>
              <a:rPr lang="en-US" sz="2800" spc="-1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=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9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9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8</a:t>
            </a:r>
            <a:r>
              <a:rPr lang="en-US" sz="2800" i="1" spc="-2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7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</a:t>
            </a:r>
            <a:r>
              <a:rPr lang="en-US" sz="2800" i="1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</a:t>
            </a:r>
            <a:r>
              <a:rPr lang="en-US" sz="2800" i="1" spc="1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pad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i="1" spc="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 =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en-US" sz="2800" i="1" spc="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500"/>
              </a:lnSpc>
              <a:spcBef>
                <a:spcPts val="50"/>
              </a:spcBef>
              <a:buNone/>
            </a:pP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46735" indent="0">
              <a:buNone/>
            </a:pP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U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             </a:t>
            </a:r>
            <a:r>
              <a:rPr lang="en-US" sz="2800" i="1" spc="36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r</a:t>
            </a:r>
            <a:r>
              <a:rPr lang="en-US" sz="2800" spc="-1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=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1,2 </a:t>
            </a:r>
            <a:r>
              <a:rPr lang="en-US" sz="2800" i="1" spc="-7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</a:t>
            </a:r>
            <a:r>
              <a:rPr lang="en-US" sz="2800" i="1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</a:t>
            </a:r>
            <a:r>
              <a:rPr lang="en-US" sz="2800" i="1" spc="17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pad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i="1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i="1" spc="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=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en-US" sz="2800" i="1" spc="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800" i="1" spc="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7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i="1" spc="-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en-US" sz="2800" i="1" spc="-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nd</a:t>
            </a:r>
            <a:r>
              <a:rPr lang="en-US" sz="2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isi</a:t>
            </a:r>
            <a:r>
              <a:rPr lang="en-US" sz="2800" i="1" spc="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i="1" spc="-6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i="1" spc="-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ana</a:t>
            </a:r>
            <a:r>
              <a:rPr lang="en-US" sz="2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tanda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rd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500"/>
              </a:lnSpc>
              <a:buNone/>
            </a:pP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571500"/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Air</a:t>
            </a:r>
            <a:r>
              <a:rPr lang="en-US" sz="2800" i="1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</a:t>
            </a:r>
            <a:r>
              <a:rPr lang="en-US" sz="2800" i="1" spc="-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i="1" spc="-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</a:t>
            </a:r>
            <a:r>
              <a:rPr lang="en-US" sz="2800" i="1" spc="36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r</a:t>
            </a:r>
            <a:r>
              <a:rPr lang="en-US" sz="2800" spc="-1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800" spc="-1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:</a:t>
            </a:r>
            <a:r>
              <a:rPr lang="en-US" sz="2800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spc="7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</a:t>
            </a:r>
            <a:r>
              <a:rPr lang="en-US" sz="2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/m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</a:t>
            </a:r>
            <a:r>
              <a:rPr lang="en-US" sz="2800" spc="13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(S</a:t>
            </a:r>
            <a:r>
              <a:rPr lang="en-US" sz="2800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r>
              <a:rPr lang="en-US" sz="2800" spc="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en-US" sz="2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spc="-2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-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spc="-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gm</a:t>
            </a:r>
            <a:r>
              <a:rPr lang="en-US" sz="2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(M</a:t>
            </a:r>
            <a:r>
              <a:rPr lang="en-US" sz="2800" spc="-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S)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700"/>
              </a:lnSpc>
              <a:spcBef>
                <a:spcPts val="20"/>
              </a:spcBef>
              <a:buNone/>
            </a:pP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05740" indent="0">
              <a:buNone/>
            </a:pPr>
            <a:r>
              <a:rPr lang="en-US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• </a:t>
            </a:r>
            <a:r>
              <a:rPr lang="en-US" sz="2800" spc="455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sity</a:t>
            </a:r>
            <a:r>
              <a:rPr lang="en-US" sz="2800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</a:t>
            </a:r>
            <a:r>
              <a:rPr lang="en-US" sz="2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800" spc="-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spc="-2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=</a:t>
            </a:r>
            <a:r>
              <a:rPr lang="en-US" sz="2800" spc="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</a:t>
            </a:r>
            <a:r>
              <a:rPr lang="en-US" sz="2800" spc="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2800" spc="-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-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800" spc="-2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spc="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spc="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800" spc="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spc="1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800" spc="-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spc="-3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800" spc="-2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massa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 </a:t>
            </a:r>
            <a:r>
              <a:rPr lang="en-US" sz="2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-3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</a:t>
            </a:r>
            <a:r>
              <a:rPr lang="en-US" sz="2800" spc="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sz="2800" spc="-4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</a:t>
            </a:r>
            <a:r>
              <a:rPr lang="en-US" sz="2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spc="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=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en-US" sz="2800" i="1" spc="-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30</a:t>
            </a:r>
            <a:r>
              <a:rPr lang="en-US" sz="2800" i="1" spc="-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7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</a:t>
            </a:r>
            <a:r>
              <a:rPr lang="en-US" sz="2800" i="1" spc="1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sz="2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</a:t>
            </a:r>
            <a:r>
              <a:rPr lang="en-US" sz="2800" i="1" spc="-5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i="1" spc="-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n-US" sz="2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i="1" spc="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2800" i="1" spc="-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2800" i="1" spc="1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8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=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00</a:t>
            </a:r>
            <a:r>
              <a:rPr lang="en-US" sz="2800" i="1" spc="-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00" i="1" spc="-7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28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</a:t>
            </a:r>
            <a:r>
              <a:rPr lang="en-US" sz="2800" i="1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3)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C0CEC7C-315D-4025-296B-8384CECAF988}"/>
                  </a:ext>
                </a:extLst>
              </p:cNvPr>
              <p:cNvSpPr txBox="1"/>
              <p:nvPr/>
            </p:nvSpPr>
            <p:spPr>
              <a:xfrm>
                <a:off x="1436915" y="4720999"/>
                <a:ext cx="6106886" cy="7042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spc="120" dirty="0">
                    <a:solidFill>
                      <a:schemeClr val="bg1"/>
                    </a:solidFill>
                    <a:effectLst/>
                    <a:latin typeface="Symbol" panose="05050102010706020507" pitchFamily="18" charset="2"/>
                    <a:ea typeface="Symbol" panose="05050102010706020507" pitchFamily="18" charset="2"/>
                    <a:cs typeface="Symbol" panose="05050102010706020507" pitchFamily="18" charset="2"/>
                  </a:rPr>
                  <a:t>r 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Symbol" panose="05050102010706020507" pitchFamily="18" charset="2"/>
                    <a:cs typeface="Symbol" panose="05050102010706020507" pitchFamily="18" charset="2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C0CEC7C-315D-4025-296B-8384CECAF9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6915" y="4720999"/>
                <a:ext cx="6106886" cy="704295"/>
              </a:xfrm>
              <a:prstGeom prst="rect">
                <a:avLst/>
              </a:prstGeom>
              <a:blipFill>
                <a:blip r:embed="rId2"/>
                <a:stretch>
                  <a:fillRect l="-2096" b="-8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3EDBED3-81D6-731B-40A8-BDAA6844BC09}"/>
              </a:ext>
            </a:extLst>
          </p:cNvPr>
          <p:cNvSpPr txBox="1"/>
          <p:nvPr/>
        </p:nvSpPr>
        <p:spPr>
          <a:xfrm>
            <a:off x="3234479" y="5073146"/>
            <a:ext cx="6942773" cy="1679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r>
              <a:rPr lang="en-US" sz="3600" dirty="0">
                <a:solidFill>
                  <a:schemeClr val="bg1"/>
                </a:solidFill>
                <a:effectLst/>
                <a:latin typeface="MS UI Gothic" panose="020B0600070205080204" pitchFamily="34" charset="-128"/>
                <a:ea typeface="MS UI Gothic" panose="020B0600070205080204" pitchFamily="34" charset="-128"/>
                <a:cs typeface="Symbol" panose="05050102010706020507" pitchFamily="18" charset="2"/>
              </a:rPr>
              <a:t>Dimana</a:t>
            </a:r>
            <a:r>
              <a:rPr lang="en-US" sz="3600" dirty="0">
                <a:solidFill>
                  <a:schemeClr val="bg1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 :    r</a:t>
            </a:r>
            <a:r>
              <a:rPr lang="en-US" sz="3200" spc="27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=</a:t>
            </a:r>
            <a:r>
              <a:rPr lang="en-US" sz="3200" i="1" spc="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Rap</a:t>
            </a:r>
            <a:r>
              <a:rPr lang="en-US" sz="3200" spc="-3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32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3200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Mas</a:t>
            </a:r>
            <a:r>
              <a:rPr lang="en-US" sz="3200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3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3200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sz="3200" i="1" spc="-6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</a:t>
            </a:r>
            <a:r>
              <a:rPr lang="en-US" sz="3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g/</a:t>
            </a:r>
            <a:r>
              <a:rPr lang="en-US" sz="3200" i="1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n-US" sz="3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3) </a:t>
            </a:r>
          </a:p>
          <a:p>
            <a:pPr>
              <a:lnSpc>
                <a:spcPts val="1900"/>
              </a:lnSpc>
            </a:pPr>
            <a:endParaRPr lang="en-US" sz="3200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ts val="1900"/>
              </a:lnSpc>
            </a:pPr>
            <a:r>
              <a:rPr lang="en-US" sz="3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   </a:t>
            </a:r>
            <a:r>
              <a:rPr lang="en-US" sz="28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  =  Massa (kg)</a:t>
            </a:r>
          </a:p>
          <a:p>
            <a:pPr>
              <a:lnSpc>
                <a:spcPts val="1900"/>
              </a:lnSpc>
            </a:pPr>
            <a:r>
              <a:rPr lang="en-US" sz="2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</a:t>
            </a:r>
          </a:p>
          <a:p>
            <a:pPr>
              <a:lnSpc>
                <a:spcPts val="1900"/>
              </a:lnSpc>
            </a:pPr>
            <a:r>
              <a:rPr lang="en-US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     </a:t>
            </a:r>
            <a:r>
              <a:rPr lang="en-US" sz="3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  = Volume ( m3 )</a:t>
            </a:r>
            <a:endParaRPr lang="en-US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b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en-US" sz="1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2254409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62</TotalTime>
  <Words>914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9" baseType="lpstr">
      <vt:lpstr>MS UI Gothic</vt:lpstr>
      <vt:lpstr>Aharoni</vt:lpstr>
      <vt:lpstr>Algerian</vt:lpstr>
      <vt:lpstr>Arial</vt:lpstr>
      <vt:lpstr>Arial Black</vt:lpstr>
      <vt:lpstr>Calibri</vt:lpstr>
      <vt:lpstr>Calibri Light</vt:lpstr>
      <vt:lpstr>Cambria Math</vt:lpstr>
      <vt:lpstr>Goudy Stout</vt:lpstr>
      <vt:lpstr>Rockwell Extra Bold</vt:lpstr>
      <vt:lpstr>Segoe UI Black</vt:lpstr>
      <vt:lpstr>Segoe UI Light</vt:lpstr>
      <vt:lpstr>Symbol</vt:lpstr>
      <vt:lpstr>Times New Roman</vt:lpstr>
      <vt:lpstr>Tw Cen MT</vt:lpstr>
      <vt:lpstr>Wingdings</vt:lpstr>
      <vt:lpstr>Circuit</vt:lpstr>
      <vt:lpstr>ZAT  CAIR</vt:lpstr>
      <vt:lpstr>POKOK BAHASAN</vt:lpstr>
      <vt:lpstr>PENGERTIAN BENDA CAIR</vt:lpstr>
      <vt:lpstr>Sifat-sifat benda cair</vt:lpstr>
      <vt:lpstr>PowerPoint Presentation</vt:lpstr>
      <vt:lpstr>3. Mengalir Ke Tempat Yang Lebih Rendah  </vt:lpstr>
      <vt:lpstr>4. Dapat Melarutkan Suatu Zat Tertentu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ZAT  CAIR</dc:title>
  <dc:creator>Lubena Assegaf</dc:creator>
  <cp:lastModifiedBy>Lubena Assegaf</cp:lastModifiedBy>
  <cp:revision>5</cp:revision>
  <dcterms:created xsi:type="dcterms:W3CDTF">2023-11-09T03:50:23Z</dcterms:created>
  <dcterms:modified xsi:type="dcterms:W3CDTF">2023-12-06T11:48:55Z</dcterms:modified>
</cp:coreProperties>
</file>