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7"/>
  </p:notesMasterIdLst>
  <p:sldIdLst>
    <p:sldId id="256" r:id="rId2"/>
    <p:sldId id="270" r:id="rId3"/>
    <p:sldId id="286" r:id="rId4"/>
    <p:sldId id="295" r:id="rId5"/>
    <p:sldId id="278" r:id="rId6"/>
    <p:sldId id="284" r:id="rId7"/>
    <p:sldId id="285" r:id="rId8"/>
    <p:sldId id="288" r:id="rId9"/>
    <p:sldId id="291" r:id="rId10"/>
    <p:sldId id="290" r:id="rId11"/>
    <p:sldId id="292" r:id="rId12"/>
    <p:sldId id="289" r:id="rId13"/>
    <p:sldId id="294" r:id="rId14"/>
    <p:sldId id="287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C0007"/>
    <a:srgbClr val="F4FCE4"/>
    <a:srgbClr val="D1F4F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6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72D366-D4EA-4E09-B1AD-A3582E72468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BE5416-307D-4BC7-9113-4D5A6E51C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7FB68F-04C2-4D81-892F-2BFD4486B8E7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1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D9A7596-787D-402B-9164-79EEC341B30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B8224EB-F403-4CDC-82E6-05D826563C9C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FBC61E8-A35C-4F53-9FCE-20024C8435AE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48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A6DF0306-7095-4D96-A15D-7DEEE9402B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8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3E6CB-DD30-4B17-B2C2-1C8B8DDC4E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5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D387-C94D-43E9-8E0B-BDC2E62E20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E3109-71BC-469D-BA8F-17656C1639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3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701E0-94A9-4042-9D82-0F1AC4C40D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9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89007-3113-4042-8B42-D35FC5911B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5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8047B-7C29-45E0-9097-90CAB8EEC3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3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0554E-F061-4349-AF4B-4D3233AF2B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7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298E1-FB08-4141-A2F7-054842F988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17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BE56C-C031-47E2-A3FA-F4C56BB51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E6301-C031-4D82-B156-3CCA494432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B2B3922-9C9A-4ED5-9359-3B2761719A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ranslate.googleusercontent.com/translate_c?hl=id&amp;langpair=en%7Cid&amp;u=http://en.wikipedia.org/wiki/File:Fluidized_Bed_Reactor_Graphic.svg&amp;rurl=translate.google.co.id&amp;usg=ALkJrhiP06IxXVyJxxpSnpdlzJ7tPJ8Fp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52400" y="50006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tabLst>
                <a:tab pos="971550" algn="l"/>
              </a:tabLst>
              <a:defRPr/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MODUL 13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7010400" cy="855663"/>
          </a:xfrm>
          <a:ln w="57150" cmpd="thinThick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030A0"/>
                </a:solidFill>
                <a:effectLst/>
              </a:rPr>
              <a:t>Teknik</a:t>
            </a:r>
            <a:r>
              <a:rPr lang="en-US" sz="4000" dirty="0">
                <a:solidFill>
                  <a:srgbClr val="7030A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</a:rPr>
              <a:t>Reaksi</a:t>
            </a:r>
            <a:r>
              <a:rPr lang="en-US" sz="4000" dirty="0">
                <a:solidFill>
                  <a:srgbClr val="7030A0"/>
                </a:solidFill>
                <a:effectLst/>
              </a:rPr>
              <a:t> Kimia II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38150" y="31242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C00000"/>
                </a:solidFill>
              </a:rPr>
              <a:t>REAKTOR Fluidized BED</a:t>
            </a:r>
            <a:endParaRPr lang="en-US" altLang="en-US" sz="32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320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440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Ir. LUBENA, M.T.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28600"/>
                <a:ext cx="8534400" cy="6258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Penyelesaian PD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𝑑𝑒𝑛𝑔𝑎𝑛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 err="1"/>
                  <a:t>Dimana</a:t>
                </a:r>
                <a:r>
                  <a:rPr lang="en-US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𝑘𝑜𝑛𝑠𝑒𝑛𝑡𝑟𝑎𝑠𝑖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𝑐𝑢𝑓𝑡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𝑑𝑖𝑓𝑢𝑠𝑖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𝐿𝑜𝑛𝑔𝑖𝑡𝑢𝑑𝑖𝑛𝑎𝑙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𝑒𝑓𝑒𝑘𝑡𝑖𝑓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den>
                        </m:f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𝟔𝟏</m:t>
                    </m:r>
                  </m:oMath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𝑘𝑒𝑐𝑒𝑝𝑎𝑡𝑎𝑛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𝑙𝑖𝑛𝑖𝑒𝑟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 err="1"/>
                  <a:t>Sehingga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p>
                    </m:sSup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besar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difusi</a:t>
                </a:r>
                <a:r>
                  <a:rPr lang="en-US" dirty="0"/>
                  <a:t> Longitudinal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diabaikan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komposisi</a:t>
                </a:r>
                <a:r>
                  <a:rPr lang="en-US" dirty="0"/>
                  <a:t> gas, </a:t>
                </a:r>
                <a:r>
                  <a:rPr lang="en-US" dirty="0" err="1"/>
                  <a:t>katalis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suhu</a:t>
                </a:r>
                <a:r>
                  <a:rPr lang="en-US" dirty="0"/>
                  <a:t> </a:t>
                </a:r>
                <a:r>
                  <a:rPr lang="en-US" dirty="0" err="1"/>
                  <a:t>direaktor</a:t>
                </a:r>
                <a:r>
                  <a:rPr lang="en-US" dirty="0"/>
                  <a:t> </a:t>
                </a:r>
                <a:r>
                  <a:rPr lang="en-US" dirty="0" err="1"/>
                  <a:t>merata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f>
                          <m:fPr>
                            <m:type m:val="skw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den>
                        </m:f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"/>
                <a:ext cx="8534400" cy="6258188"/>
              </a:xfrm>
              <a:prstGeom prst="rect">
                <a:avLst/>
              </a:prstGeom>
              <a:blipFill>
                <a:blip r:embed="rId2"/>
                <a:stretch>
                  <a:fillRect l="-643" t="-585" b="-5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7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3941064" cy="259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47472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26251"/>
                <a:ext cx="8534400" cy="639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dirty="0" err="1"/>
                  <a:t>Sehingga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𝑠𝑒h𝑖𝑛𝑔𝑔𝑎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𝒊𝒅𝒆𝒂𝒍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f>
                      <m:fPr>
                        <m:type m:val="skw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𝒁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𝑼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endParaRPr lang="en-US" sz="2800" dirty="0"/>
              </a:p>
              <a:p>
                <a:r>
                  <a:rPr lang="en-US" sz="2800" dirty="0"/>
                  <a:t>NM Model 2 </a:t>
                </a:r>
                <a:r>
                  <a:rPr lang="en-US" sz="2800" dirty="0" err="1"/>
                  <a:t>fasa</a:t>
                </a:r>
                <a:r>
                  <a:rPr lang="en-US" sz="2800" dirty="0"/>
                  <a:t> ( </a:t>
                </a:r>
                <a:r>
                  <a:rPr lang="en-US" sz="2800" dirty="0" err="1"/>
                  <a:t>jm.</a:t>
                </a:r>
                <a:r>
                  <a:rPr lang="en-US" sz="2800" dirty="0"/>
                  <a:t> Smith)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Fasa</a:t>
                </a:r>
                <a:r>
                  <a:rPr lang="en-US" sz="2800" dirty="0"/>
                  <a:t> Bubble 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/>
              </a:p>
              <a:p>
                <a:r>
                  <a:rPr lang="en-US" sz="2800" dirty="0" err="1"/>
                  <a:t>Fasa</a:t>
                </a:r>
                <a:r>
                  <a:rPr lang="en-US" sz="2800" dirty="0"/>
                  <a:t> Dense	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𝐶𝑑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344488"/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6251"/>
                <a:ext cx="8534400" cy="6392263"/>
              </a:xfrm>
              <a:prstGeom prst="rect">
                <a:avLst/>
              </a:prstGeom>
              <a:blipFill>
                <a:blip r:embed="rId2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36038"/>
              </p:ext>
            </p:extLst>
          </p:nvPr>
        </p:nvGraphicFramePr>
        <p:xfrm>
          <a:off x="762000" y="5181600"/>
          <a:ext cx="69342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0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2B573-465E-7339-5026-3A542BDC3A9E}"/>
                  </a:ext>
                </a:extLst>
              </p:cNvPr>
              <p:cNvSpPr txBox="1"/>
              <p:nvPr/>
            </p:nvSpPr>
            <p:spPr>
              <a:xfrm>
                <a:off x="304800" y="233958"/>
                <a:ext cx="8610600" cy="681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Contoh </a:t>
                </a:r>
                <a:r>
                  <a:rPr lang="en-US" sz="2400" dirty="0" err="1"/>
                  <a:t>Soal</a:t>
                </a:r>
                <a:endParaRPr lang="en-US" sz="2400" dirty="0"/>
              </a:p>
              <a:p>
                <a:endParaRPr lang="en-US" sz="2400" dirty="0"/>
              </a:p>
              <a:p>
                <a:pPr marL="342900" indent="-342900" algn="just">
                  <a:buAutoNum type="arabicPeriod"/>
                </a:pPr>
                <a:r>
                  <a:rPr lang="en-US" sz="2000" dirty="0" err="1"/>
                  <a:t>Serbuk</a:t>
                </a:r>
                <a:r>
                  <a:rPr lang="en-US" sz="2000" dirty="0"/>
                  <a:t> alumina </a:t>
                </a:r>
                <a:r>
                  <a:rPr lang="en-US" sz="2000" dirty="0" err="1"/>
                  <a:t>dimasukkan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sebuah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pipa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berdiameter</a:t>
                </a:r>
                <a:r>
                  <a:rPr lang="en-US" sz="2000" dirty="0"/>
                  <a:t> 5,5 in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tinggi</a:t>
                </a:r>
                <a:r>
                  <a:rPr lang="en-US" sz="2000" dirty="0"/>
                  <a:t> 12 in </a:t>
                </a:r>
                <a:r>
                  <a:rPr lang="en-US" sz="2000" dirty="0" err="1"/>
                  <a:t>sampai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tebalnya</a:t>
                </a:r>
                <a:r>
                  <a:rPr lang="en-US" sz="2000" dirty="0"/>
                  <a:t> 10 in. </a:t>
                </a:r>
                <a:r>
                  <a:rPr lang="en-US" sz="2000" dirty="0" err="1"/>
                  <a:t>rapat</a:t>
                </a:r>
                <a:r>
                  <a:rPr lang="en-US" sz="2000" dirty="0"/>
                  <a:t> bulk alumina 64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pipa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duialurkan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udara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bawah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memfluidisasikan</a:t>
                </a:r>
                <a:r>
                  <a:rPr lang="en-US" sz="2000" dirty="0"/>
                  <a:t> alumina. </a:t>
                </a:r>
                <a:r>
                  <a:rPr lang="en-US" sz="2000" dirty="0" err="1"/>
                  <a:t>Kecepata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aliran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udara</a:t>
                </a:r>
                <a:r>
                  <a:rPr lang="en-US" sz="2000" dirty="0"/>
                  <a:t> 158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Butir-butir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alyumina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berukuran</a:t>
                </a:r>
                <a:r>
                  <a:rPr lang="en-US" sz="2000" dirty="0"/>
                  <a:t> 0,0042 in. </a:t>
                </a:r>
                <a:r>
                  <a:rPr lang="en-US" sz="2000" dirty="0" err="1"/>
                  <a:t>sifat-sfat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fisis</a:t>
                </a:r>
                <a:r>
                  <a:rPr lang="en-US" sz="2000" dirty="0"/>
                  <a:t> :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		 	Udara 		 	</a:t>
                </a:r>
                <a:r>
                  <a:rPr lang="en-US" sz="2000" b="0" i="0" u="none" strike="noStrike" kern="12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Butir</a:t>
                </a: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alumina</a:t>
                </a:r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7663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u="none" strike="noStrike" kern="12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Panas</a:t>
                </a: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0" i="0" u="none" strike="noStrike" kern="12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jenis</a:t>
                </a: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7663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0,25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	                </a:t>
                </a: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0,19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𝐵𝑡𝑢</m:t>
                        </m:r>
                      </m:num>
                      <m:den>
                        <m: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den>
                    </m:f>
                    <m:r>
                      <a:rPr lang="en-US" sz="2000" b="0" i="1" u="none" strike="noStrike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7663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u="none" strike="noStrike" kern="12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Rapat</a:t>
                </a:r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7663" algn="ctr" eaLnBrk="1" fontAlgn="t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0,074 </a:t>
                </a: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             16,7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𝑐𝑢𝑓𝑡</m:t>
                        </m:r>
                      </m:den>
                    </m:f>
                  </m:oMath>
                </a14:m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7663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7663" eaLnBrk="1" fontAlgn="t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0" i="0" u="none" strike="noStrike" kern="12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Viscositas</a:t>
                </a:r>
                <a:r>
                  <a:rPr lang="en-US" sz="2000" b="0" i="0" u="none" strike="noStrike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		               0,0435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en-US" sz="2000" b="0" i="1" u="none" strike="noStrike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𝑗𝑓𝑡</m:t>
                        </m:r>
                      </m:den>
                    </m:f>
                  </m:oMath>
                </a14:m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0" i="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err="1"/>
                  <a:t>Hitung</a:t>
                </a:r>
                <a:r>
                  <a:rPr lang="en-US" sz="2000" dirty="0"/>
                  <a:t> :</a:t>
                </a:r>
              </a:p>
              <a:p>
                <a:pPr marL="342900" indent="-342900">
                  <a:buAutoNum type="alphaLcPeriod"/>
                </a:pPr>
                <a:r>
                  <a:rPr lang="en-US" sz="2000" dirty="0" err="1"/>
                  <a:t>Kecepatan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fluidisasi</a:t>
                </a:r>
                <a:r>
                  <a:rPr lang="en-US" sz="2000" dirty="0"/>
                  <a:t> minimum</a:t>
                </a:r>
              </a:p>
              <a:p>
                <a:pPr marL="342900" indent="-342900">
                  <a:buAutoNum type="alphaLcPeriod"/>
                </a:pPr>
                <a:r>
                  <a:rPr lang="en-US" sz="2000" dirty="0" err="1"/>
                  <a:t>Pengembangan</a:t>
                </a:r>
                <a:r>
                  <a:rPr lang="en-US" sz="2000" dirty="0"/>
                  <a:t> bed setelah </a:t>
                </a:r>
                <a:r>
                  <a:rPr lang="en-US" sz="2000" dirty="0" err="1"/>
                  <a:t>fluidisasi</a:t>
                </a:r>
                <a:endParaRPr lang="id-ID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2B573-465E-7339-5026-3A542BDC3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3958"/>
                <a:ext cx="8610600" cy="6810262"/>
              </a:xfrm>
              <a:prstGeom prst="rect">
                <a:avLst/>
              </a:prstGeom>
              <a:blipFill>
                <a:blip r:embed="rId2"/>
                <a:stretch>
                  <a:fillRect l="-1062" t="-716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23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28600"/>
                <a:ext cx="8686800" cy="559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d-ID" dirty="0"/>
              </a:p>
              <a:p>
                <a:pPr marL="457200" indent="-403225">
                  <a:buFont typeface="+mj-lt"/>
                  <a:buAutoNum type="arabicPeriod" startAt="2"/>
                </a:pPr>
                <a:r>
                  <a:rPr lang="id-ID" sz="2400" dirty="0"/>
                  <a:t>Reaktor fluidisasi dipakai untuk reaksi tingkat 1 </a:t>
                </a:r>
                <a:r>
                  <a:rPr lang="en-US" sz="2400" dirty="0"/>
                  <a:t>  </a:t>
                </a:r>
                <a:r>
                  <a:rPr lang="id-ID" sz="2400" dirty="0"/>
                  <a:t>irrev.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id-ID" sz="2400" b="0" dirty="0">
                  <a:ea typeface="Cambria Math" panose="02040503050406030204" pitchFamily="18" charset="0"/>
                </a:endParaRPr>
              </a:p>
              <a:p>
                <a:pPr marL="457200" indent="-96838"/>
                <a:r>
                  <a:rPr lang="id-ID" sz="2400" dirty="0">
                    <a:ea typeface="Cambria Math" panose="02040503050406030204" pitchFamily="18" charset="0"/>
                  </a:rPr>
                  <a:t>Diameter reactor 0,6 ft; Dp 0,006 in. Katalisator berbentuk bola dengan tebal lapisan kat. 0,9 ft;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</m:t>
                    </m:r>
                    <m:f>
                      <m:fPr>
                        <m:type m:val="skw"/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𝑐𝑢𝑓𝑡</m:t>
                        </m:r>
                      </m:num>
                      <m:den>
                        <m:func>
                          <m:funcPr>
                            <m:ctrlPr>
                              <a:rPr lang="id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d-ID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id-ID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𝑙𝑏𝑘𝑎𝑡</m:t>
                            </m:r>
                          </m:e>
                        </m:func>
                      </m:den>
                    </m:f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id-ID" sz="2400" b="0" dirty="0">
                  <a:ea typeface="Cambria Math" panose="02040503050406030204" pitchFamily="18" charset="0"/>
                </a:endParaRPr>
              </a:p>
              <a:p>
                <a:pPr marL="457200" indent="-96838"/>
                <a:r>
                  <a:rPr lang="id-ID" sz="2400" b="0" dirty="0">
                    <a:ea typeface="Cambria Math" panose="02040503050406030204" pitchFamily="18" charset="0"/>
                  </a:rPr>
                  <a:t>Rapat butir kat. =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f>
                      <m:fPr>
                        <m:type m:val="skw"/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𝑐𝑢𝑓𝑡</m:t>
                        </m:r>
                      </m:den>
                    </m:f>
                  </m:oMath>
                </a14:m>
                <a:r>
                  <a:rPr lang="id-ID" sz="2400" b="0" dirty="0">
                    <a:ea typeface="Cambria Math" panose="02040503050406030204" pitchFamily="18" charset="0"/>
                  </a:rPr>
                  <a:t>; Gf = 10 Gmf</a:t>
                </a:r>
              </a:p>
              <a:p>
                <a:pPr marL="457200" indent="-96838"/>
                <a:r>
                  <a:rPr lang="id-ID" sz="2400" dirty="0">
                    <a:ea typeface="Cambria Math" panose="02040503050406030204" pitchFamily="18" charset="0"/>
                  </a:rPr>
                  <a:t>Tekanan dan suhu dalam reactor : 1,2 atm dan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℃</m:t>
                    </m:r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 ( 212 </a:t>
                </a:r>
                <a:r>
                  <a:rPr lang="en-US" sz="2400" b="0" baseline="30000" dirty="0">
                    <a:ea typeface="Cambria Math" panose="02040503050406030204" pitchFamily="18" charset="0"/>
                  </a:rPr>
                  <a:t>0</a:t>
                </a:r>
                <a:r>
                  <a:rPr lang="en-US" sz="2400" b="0" dirty="0">
                    <a:ea typeface="Cambria Math" panose="02040503050406030204" pitchFamily="18" charset="0"/>
                  </a:rPr>
                  <a:t>F)</a:t>
                </a:r>
                <a:endParaRPr lang="id-ID" sz="2400" b="0" dirty="0">
                  <a:ea typeface="Cambria Math" panose="02040503050406030204" pitchFamily="18" charset="0"/>
                </a:endParaRPr>
              </a:p>
              <a:p>
                <a:pPr marL="457200" indent="-96838"/>
                <a:r>
                  <a:rPr lang="id-ID" sz="2400" dirty="0">
                    <a:ea typeface="Cambria Math" panose="02040503050406030204" pitchFamily="18" charset="0"/>
                  </a:rPr>
                  <a:t>Viscositas gas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0,05 </m:t>
                    </m:r>
                    <m:f>
                      <m:fPr>
                        <m:type m:val="skw"/>
                        <m:ctrlP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𝑓𝑡</m:t>
                        </m:r>
                      </m:den>
                    </m:f>
                  </m:oMath>
                </a14:m>
                <a:r>
                  <a:rPr lang="id-ID" sz="2400" b="0" dirty="0">
                    <a:ea typeface="Cambria Math" panose="02040503050406030204" pitchFamily="18" charset="0"/>
                  </a:rPr>
                  <a:t>; Rapat gas = 0,9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𝑐𝑢𝑓𝑡</m:t>
                        </m:r>
                      </m:den>
                    </m:f>
                  </m:oMath>
                </a14:m>
                <a:endParaRPr lang="id-ID" sz="2400" b="0" dirty="0">
                  <a:ea typeface="Cambria Math" panose="02040503050406030204" pitchFamily="18" charset="0"/>
                </a:endParaRPr>
              </a:p>
              <a:p>
                <a:pPr marL="360363"/>
                <a:endParaRPr lang="id-ID" sz="2400" dirty="0">
                  <a:ea typeface="Cambria Math" panose="02040503050406030204" pitchFamily="18" charset="0"/>
                </a:endParaRPr>
              </a:p>
              <a:p>
                <a:pPr marL="360363"/>
                <a:r>
                  <a:rPr lang="id-ID" sz="2400" dirty="0">
                    <a:ea typeface="Cambria Math" panose="02040503050406030204" pitchFamily="18" charset="0"/>
                  </a:rPr>
                  <a:t>Hitung :</a:t>
                </a:r>
              </a:p>
              <a:p>
                <a:pPr marL="360363"/>
                <a:r>
                  <a:rPr lang="id-ID" sz="2400" b="0" dirty="0">
                    <a:ea typeface="Cambria Math" panose="02040503050406030204" pitchFamily="18" charset="0"/>
                  </a:rPr>
                  <a:t>Konversi x ideal dan xL jika dianggap hanya terjadi satu fase pada saat fluidisasi</a:t>
                </a:r>
                <a:r>
                  <a:rPr lang="en-US" sz="2400" b="0" dirty="0">
                    <a:ea typeface="Cambria Math" panose="02040503050406030204" pitchFamily="18" charset="0"/>
                  </a:rPr>
                  <a:t>, </a:t>
                </a:r>
                <a:r>
                  <a:rPr lang="en-US" sz="2400" b="0" dirty="0" err="1">
                    <a:ea typeface="Cambria Math" panose="02040503050406030204" pitchFamily="18" charset="0"/>
                  </a:rPr>
                  <a:t>jika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sz="2400" b="0" dirty="0">
                    <a:ea typeface="Cambria Math" panose="02040503050406030204" pitchFamily="18" charset="0"/>
                  </a:rPr>
                  <a:t>Gf =  10 </a:t>
                </a:r>
                <a:r>
                  <a:rPr lang="en-US" sz="2400" b="0" dirty="0" err="1">
                    <a:ea typeface="Cambria Math" panose="02040503050406030204" pitchFamily="18" charset="0"/>
                  </a:rPr>
                  <a:t>Gmf</a:t>
                </a:r>
                <a:endParaRPr lang="id-ID" b="0" dirty="0">
                  <a:ea typeface="Cambria Math" panose="02040503050406030204" pitchFamily="18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5592878"/>
              </a:xfrm>
              <a:prstGeom prst="rect">
                <a:avLst/>
              </a:prstGeom>
              <a:blipFill>
                <a:blip r:embed="rId2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9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92B573-465E-7339-5026-3A542BDC3A9E}"/>
              </a:ext>
            </a:extLst>
          </p:cNvPr>
          <p:cNvSpPr txBox="1"/>
          <p:nvPr/>
        </p:nvSpPr>
        <p:spPr>
          <a:xfrm>
            <a:off x="419100" y="2721114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5400" dirty="0">
                <a:solidFill>
                  <a:srgbClr val="0070C0"/>
                </a:solidFill>
                <a:latin typeface="Rockwell Extra Bold" panose="02060903040505020403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42028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541338" y="2095500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269875" y="923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Rectangle 20"/>
          <p:cNvSpPr>
            <a:spLocks noChangeArrowheads="1"/>
          </p:cNvSpPr>
          <p:nvPr/>
        </p:nvSpPr>
        <p:spPr bwMode="auto">
          <a:xfrm>
            <a:off x="138113" y="2655888"/>
            <a:ext cx="883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224" name="Rectangle 21"/>
          <p:cNvSpPr>
            <a:spLocks noChangeArrowheads="1"/>
          </p:cNvSpPr>
          <p:nvPr/>
        </p:nvSpPr>
        <p:spPr bwMode="auto">
          <a:xfrm>
            <a:off x="0" y="2667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269875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7" name="Rectangle 26"/>
          <p:cNvSpPr>
            <a:spLocks noChangeArrowheads="1"/>
          </p:cNvSpPr>
          <p:nvPr/>
        </p:nvSpPr>
        <p:spPr bwMode="auto">
          <a:xfrm>
            <a:off x="457200" y="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8" name="Rectangle 27"/>
          <p:cNvSpPr>
            <a:spLocks noChangeArrowheads="1"/>
          </p:cNvSpPr>
          <p:nvPr/>
        </p:nvSpPr>
        <p:spPr bwMode="auto">
          <a:xfrm>
            <a:off x="269875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9" name="Rectangle 28"/>
          <p:cNvSpPr>
            <a:spLocks noChangeArrowheads="1"/>
          </p:cNvSpPr>
          <p:nvPr/>
        </p:nvSpPr>
        <p:spPr bwMode="auto">
          <a:xfrm>
            <a:off x="228600" y="228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230" name="Rectangle 31"/>
          <p:cNvSpPr>
            <a:spLocks noChangeArrowheads="1"/>
          </p:cNvSpPr>
          <p:nvPr/>
        </p:nvSpPr>
        <p:spPr bwMode="auto">
          <a:xfrm>
            <a:off x="228600" y="5257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183" name="Rectangle 17"/>
          <p:cNvSpPr>
            <a:spLocks noChangeArrowheads="1"/>
          </p:cNvSpPr>
          <p:nvPr/>
        </p:nvSpPr>
        <p:spPr bwMode="auto">
          <a:xfrm>
            <a:off x="228600" y="228600"/>
            <a:ext cx="8915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70C0"/>
                </a:solidFill>
              </a:rPr>
              <a:t>Pengertian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Reaktor</a:t>
            </a:r>
            <a:r>
              <a:rPr lang="en-US" altLang="en-US" sz="2800" dirty="0">
                <a:solidFill>
                  <a:srgbClr val="0070C0"/>
                </a:solidFill>
              </a:rPr>
              <a:t> Fluidized Bed</a:t>
            </a:r>
          </a:p>
          <a:p>
            <a:pPr>
              <a:defRPr/>
            </a:pPr>
            <a:r>
              <a:rPr lang="en-US" altLang="en-US" sz="2000" dirty="0" err="1"/>
              <a:t>Adalah</a:t>
            </a:r>
            <a:r>
              <a:rPr lang="en-US" altLang="en-US" sz="2000" dirty="0"/>
              <a:t> : </a:t>
            </a:r>
            <a:r>
              <a:rPr lang="en-US" altLang="en-US" sz="2000" dirty="0" err="1"/>
              <a:t>Reaktor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reaksi</a:t>
            </a:r>
            <a:r>
              <a:rPr lang="en-US" altLang="en-US" sz="2000" dirty="0"/>
              <a:t> gas </a:t>
            </a:r>
            <a:r>
              <a:rPr lang="en-US" altLang="en-US" sz="2000" dirty="0" err="1"/>
              <a:t>padat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unggun</a:t>
            </a:r>
            <a:r>
              <a:rPr lang="en-US" altLang="en-US" sz="2000" dirty="0"/>
              <a:t>/</a:t>
            </a:r>
            <a:r>
              <a:rPr lang="en-US" altLang="en-US" sz="2000" dirty="0" err="1"/>
              <a:t>tumpukan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katalis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terfluidisasi</a:t>
            </a:r>
            <a:r>
              <a:rPr lang="en-US" altLang="en-US" sz="2000" dirty="0"/>
              <a:t>.</a:t>
            </a:r>
          </a:p>
          <a:p>
            <a:pPr>
              <a:defRPr/>
            </a:pPr>
            <a:r>
              <a:rPr lang="en-US" altLang="en-US" sz="20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000" dirty="0" err="1">
                <a:solidFill>
                  <a:srgbClr val="00B050"/>
                </a:solidFill>
              </a:rPr>
              <a:t>Dipilih</a:t>
            </a:r>
            <a:r>
              <a:rPr lang="en-US" altLang="en-US" sz="2000" dirty="0">
                <a:solidFill>
                  <a:srgbClr val="00B050"/>
                </a:solidFill>
              </a:rPr>
              <a:t> R. Fluidized Bed : </a:t>
            </a:r>
            <a:r>
              <a:rPr lang="en-US" altLang="en-US" sz="2000" dirty="0" err="1">
                <a:solidFill>
                  <a:srgbClr val="00B050"/>
                </a:solidFill>
              </a:rPr>
              <a:t>jika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Reaktan</a:t>
            </a:r>
            <a:r>
              <a:rPr lang="en-US" altLang="en-US" sz="2000" dirty="0">
                <a:solidFill>
                  <a:srgbClr val="00B050"/>
                </a:solidFill>
              </a:rPr>
              <a:t> gas &amp; </a:t>
            </a:r>
            <a:r>
              <a:rPr lang="en-US" altLang="en-US" sz="2000" dirty="0" err="1">
                <a:solidFill>
                  <a:srgbClr val="00B050"/>
                </a:solidFill>
              </a:rPr>
              <a:t>katalis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padat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serta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 </a:t>
            </a:r>
            <a:r>
              <a:rPr lang="en-US" altLang="en-US" sz="2000" dirty="0" err="1"/>
              <a:t>Kecepatan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reaksi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tinggi</a:t>
            </a:r>
            <a:r>
              <a:rPr lang="en-US" altLang="en-US" sz="2000" dirty="0"/>
              <a:t>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 </a:t>
            </a:r>
            <a:r>
              <a:rPr lang="en-US" altLang="en-US" sz="2000" dirty="0" err="1"/>
              <a:t>Reaksi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memerlukan</a:t>
            </a:r>
            <a:r>
              <a:rPr lang="en-US" altLang="en-US" sz="2000" dirty="0"/>
              <a:t> control </a:t>
            </a:r>
            <a:r>
              <a:rPr lang="en-US" altLang="en-US" sz="2000" dirty="0" err="1"/>
              <a:t>suhu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tepat</a:t>
            </a:r>
            <a:r>
              <a:rPr lang="en-US" altLang="en-US" sz="2000" dirty="0"/>
              <a:t>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 </a:t>
            </a:r>
            <a:r>
              <a:rPr lang="en-US" altLang="en-US" sz="2000" dirty="0" err="1"/>
              <a:t>Deaktivasi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katalis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singkat</a:t>
            </a:r>
            <a:r>
              <a:rPr lang="en-US" altLang="en-US" sz="2000" dirty="0"/>
              <a:t>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 </a:t>
            </a:r>
            <a:r>
              <a:rPr lang="en-US" altLang="en-US" sz="2000" dirty="0" err="1"/>
              <a:t>Padatan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reaktan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Katalis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.</a:t>
            </a:r>
          </a:p>
          <a:p>
            <a:pP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defRPr/>
            </a:pPr>
            <a:r>
              <a:rPr lang="en-US" altLang="en-US" sz="2000" b="1" dirty="0" err="1">
                <a:solidFill>
                  <a:srgbClr val="00B0F0"/>
                </a:solidFill>
              </a:rPr>
              <a:t>Keuntungan</a:t>
            </a:r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000" b="1" i="1" dirty="0">
                <a:solidFill>
                  <a:srgbClr val="00B0F0"/>
                </a:solidFill>
              </a:rPr>
              <a:t>Fluidized Bed Reactor</a:t>
            </a:r>
            <a:endParaRPr lang="en-US" altLang="en-US" sz="2000" dirty="0">
              <a:solidFill>
                <a:srgbClr val="00B0F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Perpindahan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panas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baik</a:t>
            </a:r>
            <a:r>
              <a:rPr lang="en-US" alt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Kontak</a:t>
            </a:r>
            <a:r>
              <a:rPr lang="en-US" altLang="en-US" sz="2000" dirty="0"/>
              <a:t> gas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katalis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baik</a:t>
            </a:r>
            <a:r>
              <a:rPr lang="en-US" alt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Operasi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Komposisi</a:t>
            </a:r>
            <a:r>
              <a:rPr lang="en-US" altLang="en-US" sz="2000" dirty="0"/>
              <a:t> gas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suhu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reactor uniform.</a:t>
            </a:r>
          </a:p>
          <a:p>
            <a:pPr>
              <a:defRPr/>
            </a:pPr>
            <a:endParaRPr lang="en-US" altLang="en-US" sz="2000" dirty="0"/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1143000" y="3324225"/>
            <a:ext cx="800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33" name="Rectangle 38"/>
          <p:cNvSpPr>
            <a:spLocks noChangeArrowheads="1"/>
          </p:cNvSpPr>
          <p:nvPr/>
        </p:nvSpPr>
        <p:spPr bwMode="auto">
          <a:xfrm>
            <a:off x="2133600" y="404018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1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541338" y="2095500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269875" y="923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Rectangle 20"/>
          <p:cNvSpPr>
            <a:spLocks noChangeArrowheads="1"/>
          </p:cNvSpPr>
          <p:nvPr/>
        </p:nvSpPr>
        <p:spPr bwMode="auto">
          <a:xfrm>
            <a:off x="138113" y="2655888"/>
            <a:ext cx="883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1272" name="Rectangle 21"/>
          <p:cNvSpPr>
            <a:spLocks noChangeArrowheads="1"/>
          </p:cNvSpPr>
          <p:nvPr/>
        </p:nvSpPr>
        <p:spPr bwMode="auto">
          <a:xfrm>
            <a:off x="0" y="2667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127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Rectangle 24"/>
          <p:cNvSpPr>
            <a:spLocks noChangeArrowheads="1"/>
          </p:cNvSpPr>
          <p:nvPr/>
        </p:nvSpPr>
        <p:spPr bwMode="auto">
          <a:xfrm>
            <a:off x="269875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457200" y="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Rectangle 27"/>
          <p:cNvSpPr>
            <a:spLocks noChangeArrowheads="1"/>
          </p:cNvSpPr>
          <p:nvPr/>
        </p:nvSpPr>
        <p:spPr bwMode="auto">
          <a:xfrm>
            <a:off x="269875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Rectangle 28"/>
          <p:cNvSpPr>
            <a:spLocks noChangeArrowheads="1"/>
          </p:cNvSpPr>
          <p:nvPr/>
        </p:nvSpPr>
        <p:spPr bwMode="auto">
          <a:xfrm>
            <a:off x="228600" y="228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1278" name="Rectangle 31"/>
          <p:cNvSpPr>
            <a:spLocks noChangeArrowheads="1"/>
          </p:cNvSpPr>
          <p:nvPr/>
        </p:nvSpPr>
        <p:spPr bwMode="auto">
          <a:xfrm>
            <a:off x="228600" y="5257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183" name="Rectangle 17"/>
          <p:cNvSpPr>
            <a:spLocks noChangeArrowheads="1"/>
          </p:cNvSpPr>
          <p:nvPr/>
        </p:nvSpPr>
        <p:spPr bwMode="auto">
          <a:xfrm>
            <a:off x="228600" y="228600"/>
            <a:ext cx="89154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US" altLang="en-US" sz="2000" dirty="0"/>
          </a:p>
          <a:p>
            <a:pPr>
              <a:spcAft>
                <a:spcPts val="1200"/>
              </a:spcAft>
              <a:defRPr/>
            </a:pPr>
            <a:r>
              <a:rPr lang="en-US" altLang="en-US" sz="2000" b="1" dirty="0" err="1">
                <a:solidFill>
                  <a:srgbClr val="FF0000"/>
                </a:solidFill>
              </a:rPr>
              <a:t>Kerugian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Fluidized Bed Reactor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Waktu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tinggal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reactor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Butir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katalisator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hancur</a:t>
            </a:r>
            <a:r>
              <a:rPr lang="en-US" altLang="en-US" sz="2000" dirty="0"/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/>
              <a:t>Dinding</a:t>
            </a:r>
            <a:r>
              <a:rPr lang="en-US" altLang="en-US" sz="2000" dirty="0"/>
              <a:t> reactor </a:t>
            </a:r>
            <a:r>
              <a:rPr lang="en-US" altLang="en-US" sz="2000" dirty="0" err="1"/>
              <a:t>mudah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tererosi</a:t>
            </a:r>
            <a:r>
              <a:rPr lang="en-US" altLang="en-US" sz="2000" dirty="0"/>
              <a:t>.</a:t>
            </a:r>
          </a:p>
          <a:p>
            <a:pPr>
              <a:defRPr/>
            </a:pPr>
            <a:endParaRPr lang="en-US" altLang="en-US" sz="2000" dirty="0"/>
          </a:p>
          <a:p>
            <a:pPr>
              <a:spcAft>
                <a:spcPts val="1200"/>
              </a:spcAft>
              <a:defRPr/>
            </a:pPr>
            <a:r>
              <a:rPr lang="en-US" altLang="en-US" sz="2000" dirty="0" err="1">
                <a:solidFill>
                  <a:srgbClr val="00B050"/>
                </a:solidFill>
              </a:rPr>
              <a:t>Teori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Suspensi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Katalis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dalam</a:t>
            </a:r>
            <a:r>
              <a:rPr lang="en-US" altLang="en-US" sz="2000" dirty="0">
                <a:solidFill>
                  <a:srgbClr val="00B050"/>
                </a:solidFill>
              </a:rPr>
              <a:t> bed </a:t>
            </a:r>
            <a:r>
              <a:rPr lang="en-US" altLang="en-US" sz="2000" dirty="0" err="1">
                <a:solidFill>
                  <a:srgbClr val="00B050"/>
                </a:solidFill>
              </a:rPr>
              <a:t>waktu</a:t>
            </a:r>
            <a:r>
              <a:rPr lang="en-US" altLang="en-US" sz="2000" dirty="0">
                <a:solidFill>
                  <a:srgbClr val="00B050"/>
                </a:solidFill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</a:rPr>
              <a:t>terfluidisasi</a:t>
            </a:r>
            <a:r>
              <a:rPr lang="en-US" altLang="en-US" sz="2000" dirty="0">
                <a:solidFill>
                  <a:srgbClr val="00B050"/>
                </a:solidFill>
              </a:rPr>
              <a:t> :</a:t>
            </a:r>
          </a:p>
          <a:p>
            <a:pPr marL="344488" indent="-344488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000" dirty="0" err="1">
                <a:solidFill>
                  <a:srgbClr val="00B0F0"/>
                </a:solidFill>
              </a:rPr>
              <a:t>Teori</a:t>
            </a:r>
            <a:r>
              <a:rPr lang="en-US" altLang="en-US" sz="2000" dirty="0">
                <a:solidFill>
                  <a:srgbClr val="00B0F0"/>
                </a:solidFill>
              </a:rPr>
              <a:t> Model </a:t>
            </a:r>
            <a:r>
              <a:rPr lang="en-US" altLang="en-US" sz="2000" dirty="0" err="1">
                <a:solidFill>
                  <a:srgbClr val="00B0F0"/>
                </a:solidFill>
              </a:rPr>
              <a:t>satu</a:t>
            </a:r>
            <a:r>
              <a:rPr lang="en-US" altLang="en-US" sz="2000" dirty="0">
                <a:solidFill>
                  <a:srgbClr val="00B0F0"/>
                </a:solidFill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</a:rPr>
              <a:t>Fase</a:t>
            </a:r>
            <a:r>
              <a:rPr lang="en-US" altLang="en-US" sz="2000" dirty="0">
                <a:solidFill>
                  <a:srgbClr val="00B0F0"/>
                </a:solidFill>
              </a:rPr>
              <a:t> :</a:t>
            </a:r>
          </a:p>
          <a:p>
            <a:pPr>
              <a:defRPr/>
            </a:pP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kecepatan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aliran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udara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Gmf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Umf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fluidisasi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merata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suhu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konsentrasi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merata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bersifat</a:t>
            </a:r>
            <a:r>
              <a:rPr lang="en-US" altLang="en-US" sz="2000" dirty="0"/>
              <a:t> uniform)</a:t>
            </a:r>
          </a:p>
          <a:p>
            <a:pP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defRPr/>
            </a:pPr>
            <a:r>
              <a:rPr lang="en-US" altLang="en-US" sz="2000" dirty="0">
                <a:solidFill>
                  <a:srgbClr val="00B0F0"/>
                </a:solidFill>
              </a:rPr>
              <a:t>2. </a:t>
            </a:r>
            <a:r>
              <a:rPr lang="en-US" altLang="en-US" sz="2000" dirty="0" err="1">
                <a:solidFill>
                  <a:srgbClr val="00B0F0"/>
                </a:solidFill>
              </a:rPr>
              <a:t>Teori</a:t>
            </a:r>
            <a:r>
              <a:rPr lang="en-US" altLang="en-US" sz="2000" dirty="0">
                <a:solidFill>
                  <a:srgbClr val="00B0F0"/>
                </a:solidFill>
              </a:rPr>
              <a:t> Model </a:t>
            </a:r>
            <a:r>
              <a:rPr lang="en-US" altLang="en-US" sz="2000" dirty="0" err="1">
                <a:solidFill>
                  <a:srgbClr val="00B0F0"/>
                </a:solidFill>
              </a:rPr>
              <a:t>dua</a:t>
            </a:r>
            <a:r>
              <a:rPr lang="en-US" altLang="en-US" sz="2000" dirty="0">
                <a:solidFill>
                  <a:srgbClr val="00B0F0"/>
                </a:solidFill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</a:rPr>
              <a:t>Fase</a:t>
            </a:r>
            <a:r>
              <a:rPr lang="en-US" altLang="en-US" sz="2000" dirty="0">
                <a:solidFill>
                  <a:srgbClr val="00B0F0"/>
                </a:solidFill>
              </a:rPr>
              <a:t> :</a:t>
            </a:r>
          </a:p>
          <a:p>
            <a:pPr>
              <a:defRPr/>
            </a:pP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kecepatan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aliran</a:t>
            </a:r>
            <a:r>
              <a:rPr lang="en-US" altLang="en-US" sz="2000" dirty="0"/>
              <a:t> gas </a:t>
            </a:r>
            <a:r>
              <a:rPr lang="en-US" altLang="en-US" sz="2000" dirty="0" err="1"/>
              <a:t>besar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terjadi</a:t>
            </a:r>
            <a:r>
              <a:rPr lang="en-US" altLang="en-US" sz="2000" dirty="0"/>
              <a:t> 2 </a:t>
            </a:r>
            <a:r>
              <a:rPr lang="en-US" altLang="en-US" sz="2000" dirty="0" err="1"/>
              <a:t>fase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yaitu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fase</a:t>
            </a:r>
            <a:r>
              <a:rPr lang="en-US" altLang="en-US" sz="2000" dirty="0"/>
              <a:t> kaya </a:t>
            </a:r>
            <a:r>
              <a:rPr lang="en-US" altLang="en-US" sz="2000" dirty="0" err="1"/>
              <a:t>padatan</a:t>
            </a:r>
            <a:r>
              <a:rPr lang="en-US" altLang="en-US" sz="2000" dirty="0"/>
              <a:t> (dense </a:t>
            </a:r>
            <a:r>
              <a:rPr lang="en-US" altLang="en-US" sz="2000" dirty="0" err="1"/>
              <a:t>fase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gelembung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miskin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padatan</a:t>
            </a:r>
            <a:r>
              <a:rPr lang="en-US" altLang="en-US" sz="2000" dirty="0"/>
              <a:t> (dilute </a:t>
            </a:r>
            <a:r>
              <a:rPr lang="en-US" altLang="en-US" sz="2000" dirty="0" err="1"/>
              <a:t>fase</a:t>
            </a:r>
            <a:r>
              <a:rPr lang="en-US" altLang="en-US" sz="2000" dirty="0"/>
              <a:t>).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</p:txBody>
      </p:sp>
      <p:sp>
        <p:nvSpPr>
          <p:cNvPr id="11280" name="Rectangle 36"/>
          <p:cNvSpPr>
            <a:spLocks noChangeArrowheads="1"/>
          </p:cNvSpPr>
          <p:nvPr/>
        </p:nvSpPr>
        <p:spPr bwMode="auto">
          <a:xfrm>
            <a:off x="1143000" y="3324225"/>
            <a:ext cx="800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tgtFrame="&quot;AnswersQueryWindow&quot;"/>
            <a:extLst>
              <a:ext uri="{FF2B5EF4-FFF2-40B4-BE49-F238E27FC236}">
                <a16:creationId xmlns:a16="http://schemas.microsoft.com/office/drawing/2014/main" id="{7D9D55F0-1204-9EFB-76AE-081F1ADE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66800"/>
            <a:ext cx="5943600" cy="60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2DC1F-2797-503F-429D-5D3842EF0A40}"/>
              </a:ext>
            </a:extLst>
          </p:cNvPr>
          <p:cNvSpPr txBox="1"/>
          <p:nvPr/>
        </p:nvSpPr>
        <p:spPr>
          <a:xfrm>
            <a:off x="1905000" y="30480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7030A0"/>
                </a:solidFill>
              </a:rPr>
              <a:t>Reaktor</a:t>
            </a:r>
            <a:r>
              <a:rPr lang="en-US" altLang="en-US" sz="3200" b="1" dirty="0">
                <a:solidFill>
                  <a:srgbClr val="7030A0"/>
                </a:solidFill>
              </a:rPr>
              <a:t> Fluidized Bed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3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541338" y="2095500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269875" y="923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152400" y="22860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0" y="2667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32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24"/>
          <p:cNvSpPr>
            <a:spLocks noChangeArrowheads="1"/>
          </p:cNvSpPr>
          <p:nvPr/>
        </p:nvSpPr>
        <p:spPr bwMode="auto">
          <a:xfrm>
            <a:off x="269875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3" name="Rectangle 26"/>
          <p:cNvSpPr>
            <a:spLocks noChangeArrowheads="1"/>
          </p:cNvSpPr>
          <p:nvPr/>
        </p:nvSpPr>
        <p:spPr bwMode="auto">
          <a:xfrm>
            <a:off x="457200" y="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Rectangle 27"/>
          <p:cNvSpPr>
            <a:spLocks noChangeArrowheads="1"/>
          </p:cNvSpPr>
          <p:nvPr/>
        </p:nvSpPr>
        <p:spPr bwMode="auto">
          <a:xfrm>
            <a:off x="269875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Rectangle 28"/>
          <p:cNvSpPr>
            <a:spLocks noChangeArrowheads="1"/>
          </p:cNvSpPr>
          <p:nvPr/>
        </p:nvSpPr>
        <p:spPr bwMode="auto">
          <a:xfrm>
            <a:off x="228600" y="228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326" name="Rectangle 30"/>
          <p:cNvSpPr>
            <a:spLocks noChangeArrowheads="1"/>
          </p:cNvSpPr>
          <p:nvPr/>
        </p:nvSpPr>
        <p:spPr bwMode="auto">
          <a:xfrm>
            <a:off x="228600" y="4419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327" name="Rectangle 31"/>
          <p:cNvSpPr>
            <a:spLocks noChangeArrowheads="1"/>
          </p:cNvSpPr>
          <p:nvPr/>
        </p:nvSpPr>
        <p:spPr bwMode="auto">
          <a:xfrm>
            <a:off x="228600" y="5257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sz="240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228600" y="914400"/>
            <a:ext cx="8686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	</a:t>
            </a:r>
            <a:endParaRPr lang="en-US" altLang="en-US" sz="2800"/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228600" y="9144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40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altLang="en-US" sz="2400"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76200"/>
                <a:ext cx="8839200" cy="73205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altLang="en-US" dirty="0">
                    <a:solidFill>
                      <a:srgbClr val="00B0F0"/>
                    </a:solidFill>
                  </a:rPr>
                  <a:t>3. </a:t>
                </a:r>
                <a:r>
                  <a:rPr lang="en-US" altLang="en-US" dirty="0" err="1">
                    <a:solidFill>
                      <a:srgbClr val="00B0F0"/>
                    </a:solidFill>
                  </a:rPr>
                  <a:t>Teori</a:t>
                </a:r>
                <a:r>
                  <a:rPr lang="en-US" altLang="en-US" dirty="0">
                    <a:solidFill>
                      <a:srgbClr val="00B0F0"/>
                    </a:solidFill>
                  </a:rPr>
                  <a:t> Model </a:t>
                </a:r>
                <a:r>
                  <a:rPr lang="en-US" altLang="en-US" dirty="0" err="1">
                    <a:solidFill>
                      <a:srgbClr val="00B0F0"/>
                    </a:solidFill>
                  </a:rPr>
                  <a:t>tiga</a:t>
                </a:r>
                <a:r>
                  <a:rPr lang="en-US" alt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00B0F0"/>
                    </a:solidFill>
                  </a:rPr>
                  <a:t>Fase</a:t>
                </a:r>
                <a:r>
                  <a:rPr lang="en-US" altLang="en-US" dirty="0">
                    <a:solidFill>
                      <a:srgbClr val="00B0F0"/>
                    </a:solidFill>
                  </a:rPr>
                  <a:t> :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altLang="en-US" dirty="0" err="1"/>
                  <a:t>Fase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gelembung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sedikit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membawa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padatan</a:t>
                </a:r>
                <a:endParaRPr lang="en-US" altLang="en-US" dirty="0"/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altLang="en-US" dirty="0" err="1"/>
                  <a:t>Fase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awan</a:t>
                </a:r>
                <a:r>
                  <a:rPr lang="en-US" altLang="en-US" dirty="0"/>
                  <a:t> (cloud) : </a:t>
                </a:r>
                <a:r>
                  <a:rPr lang="en-US" altLang="en-US" dirty="0" err="1"/>
                  <a:t>tiap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gelembung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yg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naik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atas</a:t>
                </a:r>
                <a:r>
                  <a:rPr lang="en-US" altLang="en-US" dirty="0"/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altLang="en-US" dirty="0" err="1"/>
                  <a:t>Fase</a:t>
                </a:r>
                <a:r>
                  <a:rPr lang="en-US" altLang="en-US" dirty="0"/>
                  <a:t> kaya </a:t>
                </a:r>
                <a:r>
                  <a:rPr lang="en-US" altLang="en-US" dirty="0" err="1"/>
                  <a:t>padatan</a:t>
                </a:r>
                <a:r>
                  <a:rPr lang="en-US" altLang="en-US" dirty="0"/>
                  <a:t> (dense </a:t>
                </a:r>
                <a:r>
                  <a:rPr lang="en-US" altLang="en-US" dirty="0" err="1"/>
                  <a:t>fase</a:t>
                </a:r>
                <a:r>
                  <a:rPr lang="en-US" altLang="en-US" dirty="0"/>
                  <a:t>)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endParaRPr lang="en-US" altLang="en-US" sz="1100" dirty="0"/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altLang="en-US" sz="2000" dirty="0" err="1">
                    <a:solidFill>
                      <a:srgbClr val="00B050"/>
                    </a:solidFill>
                  </a:rPr>
                  <a:t>Kriteria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000" dirty="0" err="1">
                    <a:solidFill>
                      <a:srgbClr val="00B050"/>
                    </a:solidFill>
                  </a:rPr>
                  <a:t>Reaktor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Fluidized Bed :</a:t>
                </a:r>
              </a:p>
              <a:p>
                <a:pPr marL="344488" indent="-344488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altLang="en-US" sz="2000" dirty="0" err="1"/>
                  <a:t>Butir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padat</a:t>
                </a:r>
                <a:r>
                  <a:rPr lang="en-US" altLang="en-US" sz="2000" dirty="0"/>
                  <a:t> relative </a:t>
                </a:r>
                <a:r>
                  <a:rPr lang="en-US" altLang="en-US" sz="2000" dirty="0" err="1"/>
                  <a:t>kecil</a:t>
                </a:r>
                <a:endParaRPr lang="en-US" altLang="en-US" sz="2000" dirty="0"/>
              </a:p>
              <a:p>
                <a:pPr marL="344488" indent="-344488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altLang="en-US" sz="2000" dirty="0" err="1"/>
                  <a:t>Beroperasi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pada</a:t>
                </a:r>
                <a:r>
                  <a:rPr lang="en-US" altLang="en-US" sz="2000" dirty="0"/>
                  <a:t> T </a:t>
                </a:r>
                <a:r>
                  <a:rPr lang="en-US" altLang="en-US" sz="2000" dirty="0" err="1"/>
                  <a:t>konstan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shg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mudah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dikontrol</a:t>
                </a:r>
                <a:endParaRPr lang="en-US" altLang="en-US" sz="2000" dirty="0"/>
              </a:p>
              <a:p>
                <a:pPr marL="344488" indent="-344488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altLang="en-US" sz="2000" dirty="0"/>
                  <a:t>Transfer </a:t>
                </a:r>
                <a:r>
                  <a:rPr lang="en-US" altLang="en-US" sz="2000" dirty="0" err="1"/>
                  <a:t>panas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melalui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jaket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atau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pipa</a:t>
                </a:r>
                <a:endParaRPr lang="en-US" altLang="en-US" sz="2000" dirty="0"/>
              </a:p>
              <a:p>
                <a:pPr marL="344488" indent="-344488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altLang="en-US" sz="2000" dirty="0" err="1"/>
                  <a:t>Perlu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diperhatikan</a:t>
                </a:r>
                <a:r>
                  <a:rPr lang="en-US" altLang="en-US" sz="2000" dirty="0"/>
                  <a:t>  : </a:t>
                </a:r>
                <a:r>
                  <a:rPr lang="en-US" altLang="en-US" sz="2000" dirty="0" err="1"/>
                  <a:t>kehilangan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katalis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dan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kerusakan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didnding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altLang="en-US" sz="600" dirty="0">
                  <a:solidFill>
                    <a:srgbClr val="00B05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altLang="en-US" sz="2000" dirty="0" err="1">
                    <a:solidFill>
                      <a:srgbClr val="00B050"/>
                    </a:solidFill>
                  </a:rPr>
                  <a:t>Kecepatan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en-US" sz="2000" dirty="0" err="1">
                    <a:solidFill>
                      <a:srgbClr val="00B050"/>
                    </a:solidFill>
                  </a:rPr>
                  <a:t>Fluidisasi</a:t>
                </a:r>
                <a:r>
                  <a:rPr lang="en-US" altLang="en-US" sz="2000" dirty="0">
                    <a:solidFill>
                      <a:srgbClr val="00B050"/>
                    </a:solidFill>
                  </a:rPr>
                  <a:t> minimum : 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altLang="en-US" sz="2000" dirty="0" err="1"/>
                  <a:t>Terjadi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jika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gradien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berat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tumpukan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katalis</a:t>
                </a:r>
                <a:r>
                  <a:rPr lang="en-US" altLang="en-US" sz="2000" dirty="0"/>
                  <a:t> = gradient </a:t>
                </a:r>
                <a:r>
                  <a:rPr lang="en-US" altLang="en-US" sz="2000" dirty="0" err="1"/>
                  <a:t>teanan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karena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gesekan</a:t>
                </a:r>
                <a:r>
                  <a:rPr lang="en-US" altLang="en-US" sz="2000" dirty="0"/>
                  <a:t> Antara </a:t>
                </a:r>
                <a:r>
                  <a:rPr lang="en-US" altLang="en-US" sz="2000" dirty="0" err="1"/>
                  <a:t>butir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katalis</a:t>
                </a:r>
                <a:r>
                  <a:rPr lang="en-US" altLang="en-US" sz="2000" dirty="0"/>
                  <a:t> (∆ </a:t>
                </a:r>
                <a:r>
                  <a:rPr lang="en-US" altLang="en-US" sz="2000" dirty="0" err="1"/>
                  <a:t>Pd</a:t>
                </a:r>
                <a:r>
                  <a:rPr lang="en-US" altLang="en-US" sz="2000" dirty="0"/>
                  <a:t>)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𝑃𝑑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𝑍𝑚𝑓</m:t>
                        </m:r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𝑚𝑓</m:t>
                        </m:r>
                      </m:e>
                    </m:d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𝑔𝑐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altLang="en-US" dirty="0"/>
                  <a:t>	</a:t>
                </a:r>
                <a:endParaRPr lang="en-US" altLang="en-US" sz="1400" dirty="0"/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altLang="en-US" dirty="0" err="1"/>
                  <a:t>Dimana</a:t>
                </a:r>
                <a:r>
                  <a:rPr lang="en-US" altLang="en-US" dirty="0"/>
                  <a:t> :  </a:t>
                </a:r>
              </a:p>
              <a:p>
                <a:pPr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𝑚𝑓</m:t>
                        </m:r>
                      </m:sub>
                    </m:sSub>
                  </m:oMath>
                </a14:m>
                <a:r>
                  <a:rPr lang="en-US" altLang="en-US" dirty="0"/>
                  <a:t>= </a:t>
                </a:r>
                <a:r>
                  <a:rPr lang="en-US" altLang="en-US" dirty="0" err="1"/>
                  <a:t>tinggi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tumpukan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katalis</a:t>
                </a:r>
                <a:r>
                  <a:rPr lang="en-US" altLang="en-US" dirty="0"/>
                  <a:t> minimum </a:t>
                </a:r>
                <a:r>
                  <a:rPr lang="en-US" altLang="en-US" dirty="0" err="1"/>
                  <a:t>fluidisasi</a:t>
                </a:r>
                <a:endParaRPr lang="en-US" altLang="en-US" dirty="0"/>
              </a:p>
              <a:p>
                <a:pPr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𝑚𝑓</m:t>
                        </m:r>
                      </m:sub>
                    </m:sSub>
                  </m:oMath>
                </a14:m>
                <a:r>
                  <a:rPr lang="en-US" altLang="en-US" dirty="0"/>
                  <a:t> = </a:t>
                </a:r>
                <a:r>
                  <a:rPr lang="en-US" altLang="en-US" dirty="0" err="1"/>
                  <a:t>Fraksi</a:t>
                </a:r>
                <a:r>
                  <a:rPr lang="en-US" altLang="en-US" dirty="0"/>
                  <a:t> volume </a:t>
                </a:r>
                <a:r>
                  <a:rPr lang="en-US" altLang="en-US" dirty="0" err="1"/>
                  <a:t>ruang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kosong</a:t>
                </a:r>
                <a:endParaRPr lang="en-US" altLang="en-US" dirty="0"/>
              </a:p>
              <a:p>
                <a:pPr>
                  <a:spcAft>
                    <a:spcPts val="0"/>
                  </a:spcAft>
                  <a:defRPr/>
                </a:pPr>
                <a:endParaRPr lang="en-US" altLang="en-US" dirty="0"/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lphaLcPeriod"/>
                  <a:defRPr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8839200" cy="7320594"/>
              </a:xfrm>
              <a:prstGeom prst="rect">
                <a:avLst/>
              </a:prstGeom>
              <a:blipFill rotWithShape="0">
                <a:blip r:embed="rId3"/>
                <a:stretch>
                  <a:fillRect l="-759" t="-500" r="-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0"/>
                <a:ext cx="8686800" cy="627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Rumus Miller &amp; </a:t>
                </a:r>
                <a:r>
                  <a:rPr lang="en-US" b="1" dirty="0" err="1"/>
                  <a:t>Logwinuk</a:t>
                </a:r>
                <a:r>
                  <a:rPr lang="en-US" b="1" dirty="0"/>
                  <a:t> 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5,23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b="1" dirty="0" err="1"/>
                  <a:t>Rumus</a:t>
                </a:r>
                <a:r>
                  <a:rPr lang="en-US" b="1" dirty="0"/>
                  <a:t> Leva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1,82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0,94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0,88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Tinggi </a:t>
                </a:r>
                <a:r>
                  <a:rPr lang="en-US" dirty="0" err="1"/>
                  <a:t>Tumpukan</a:t>
                </a:r>
                <a:r>
                  <a:rPr lang="en-US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 err="1"/>
                  <a:t>Dimana</a:t>
                </a:r>
                <a:r>
                  <a:rPr lang="en-US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𝑣𝑖𝑠𝑘𝑜𝑠𝑖𝑡𝑎𝑠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𝑔𝑎𝑠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𝑑𝑖𝑎𝑚𝑒𝑡𝑒𝑟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𝑘𝑎𝑡𝑎𝑙𝑖𝑠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𝑑𝑒𝑛𝑠𝑖𝑡𝑎𝑠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𝑘𝑎𝑡𝑎𝑙𝑖𝑠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8686800" cy="6275116"/>
              </a:xfrm>
              <a:prstGeom prst="rect">
                <a:avLst/>
              </a:prstGeom>
              <a:blipFill>
                <a:blip r:embed="rId2"/>
                <a:stretch>
                  <a:fillRect l="-632" t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2999"/>
            <a:ext cx="3352800" cy="4740165"/>
          </a:xfrm>
          <a:prstGeom prst="rect">
            <a:avLst/>
          </a:prstGeom>
        </p:spPr>
      </p:pic>
      <p:pic>
        <p:nvPicPr>
          <p:cNvPr id="20482" name="Picture 2" descr="http://www.scielo.br/img/fbpe/po/v12n3/12858f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0194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304800"/>
                <a:ext cx="8534400" cy="621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SLUGGING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r>
                  <a:rPr lang="en-US" dirty="0" err="1"/>
                  <a:t>Fluidisasi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</a:t>
                </a:r>
                <a:r>
                  <a:rPr lang="en-US" dirty="0" err="1"/>
                  <a:t>tinggi</a:t>
                </a:r>
                <a:r>
                  <a:rPr lang="en-US" dirty="0"/>
                  <a:t> bed : diameter = 1 : 1</a:t>
                </a:r>
              </a:p>
              <a:p>
                <a:endParaRPr lang="en-US" dirty="0"/>
              </a:p>
              <a:p>
                <a:r>
                  <a:rPr lang="en-US" dirty="0"/>
                  <a:t>Beda </a:t>
                </a:r>
                <a:r>
                  <a:rPr lang="en-US" dirty="0" err="1"/>
                  <a:t>semakin</a:t>
                </a:r>
                <a:r>
                  <a:rPr lang="en-US" dirty="0"/>
                  <a:t> </a:t>
                </a:r>
                <a:r>
                  <a:rPr lang="en-US" dirty="0" err="1"/>
                  <a:t>tinggi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memberi</a:t>
                </a:r>
                <a:r>
                  <a:rPr lang="en-US" dirty="0"/>
                  <a:t> </a:t>
                </a:r>
                <a:r>
                  <a:rPr lang="en-US" dirty="0" err="1"/>
                  <a:t>kesempata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gas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bergabung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D </a:t>
                </a:r>
                <a:r>
                  <a:rPr lang="en-US" dirty="0" err="1"/>
                  <a:t>gelembung</a:t>
                </a:r>
                <a:r>
                  <a:rPr lang="en-US" dirty="0"/>
                  <a:t> = D reactor (slugging)</a:t>
                </a:r>
              </a:p>
              <a:p>
                <a:endParaRPr lang="en-US" dirty="0"/>
              </a:p>
              <a:p>
                <a:r>
                  <a:rPr lang="en-US" dirty="0" err="1">
                    <a:solidFill>
                      <a:srgbClr val="0070C0"/>
                    </a:solidFill>
                  </a:rPr>
                  <a:t>Akibatnya</a:t>
                </a:r>
                <a:r>
                  <a:rPr lang="en-US" dirty="0">
                    <a:solidFill>
                      <a:srgbClr val="0070C0"/>
                    </a:solidFill>
                  </a:rPr>
                  <a:t> 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err="1"/>
                  <a:t>Aliran</a:t>
                </a:r>
                <a:r>
                  <a:rPr lang="en-US" dirty="0"/>
                  <a:t> gas </a:t>
                </a:r>
                <a:r>
                  <a:rPr lang="en-US" dirty="0" err="1"/>
                  <a:t>kadang</a:t>
                </a:r>
                <a:r>
                  <a:rPr lang="en-US" dirty="0"/>
                  <a:t> </a:t>
                </a:r>
                <a:r>
                  <a:rPr lang="en-US" dirty="0" err="1"/>
                  <a:t>terhenti</a:t>
                </a: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butiran</a:t>
                </a:r>
                <a:r>
                  <a:rPr lang="en-US" dirty="0"/>
                  <a:t> </a:t>
                </a:r>
                <a:r>
                  <a:rPr lang="en-US" dirty="0" err="1"/>
                  <a:t>halus</a:t>
                </a:r>
                <a:r>
                  <a:rPr lang="en-US" dirty="0"/>
                  <a:t> </a:t>
                </a:r>
                <a:r>
                  <a:rPr lang="en-US" dirty="0" err="1"/>
                  <a:t>keluar</a:t>
                </a:r>
                <a:r>
                  <a:rPr lang="en-US" dirty="0"/>
                  <a:t> reactor </a:t>
                </a:r>
                <a:r>
                  <a:rPr lang="en-US" dirty="0" err="1"/>
                  <a:t>bersama</a:t>
                </a:r>
                <a:r>
                  <a:rPr lang="en-US" dirty="0"/>
                  <a:t> gas </a:t>
                </a:r>
                <a:r>
                  <a:rPr lang="en-US" dirty="0" err="1"/>
                  <a:t>hasil</a:t>
                </a: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err="1"/>
                  <a:t>Butiran</a:t>
                </a:r>
                <a:r>
                  <a:rPr lang="en-US" dirty="0"/>
                  <a:t> </a:t>
                </a:r>
                <a:r>
                  <a:rPr lang="en-US" dirty="0" err="1"/>
                  <a:t>halus</a:t>
                </a:r>
                <a:r>
                  <a:rPr lang="en-US" dirty="0"/>
                  <a:t> yang </a:t>
                </a:r>
                <a:r>
                  <a:rPr lang="en-US" dirty="0" err="1"/>
                  <a:t>terbawa</a:t>
                </a:r>
                <a:r>
                  <a:rPr lang="en-US" dirty="0"/>
                  <a:t> </a:t>
                </a:r>
                <a:r>
                  <a:rPr lang="en-US" dirty="0" err="1"/>
                  <a:t>gelembung</a:t>
                </a:r>
                <a:r>
                  <a:rPr lang="en-US" dirty="0"/>
                  <a:t> yang </a:t>
                </a:r>
                <a:r>
                  <a:rPr lang="en-US" dirty="0" err="1"/>
                  <a:t>bergabung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Slug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jatuh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</a:t>
                </a:r>
                <a:r>
                  <a:rPr lang="en-US" dirty="0" err="1"/>
                  <a:t>bawah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NM Model 1 </a:t>
                </a:r>
                <a:r>
                  <a:rPr lang="en-US" dirty="0" err="1">
                    <a:solidFill>
                      <a:srgbClr val="0070C0"/>
                    </a:solidFill>
                  </a:rPr>
                  <a:t>fase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Analog </a:t>
                </a:r>
                <a:r>
                  <a:rPr lang="en-US" dirty="0" err="1">
                    <a:solidFill>
                      <a:srgbClr val="00B050"/>
                    </a:solidFill>
                  </a:rPr>
                  <a:t>dengan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</a:rPr>
                  <a:t>Reaktor</a:t>
                </a:r>
                <a:r>
                  <a:rPr lang="en-US" dirty="0">
                    <a:solidFill>
                      <a:srgbClr val="00B050"/>
                    </a:solidFill>
                  </a:rPr>
                  <a:t> Fixed Bed Isothermal</a:t>
                </a:r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pengaruh</a:t>
                </a:r>
                <a:r>
                  <a:rPr lang="en-US" dirty="0"/>
                  <a:t> </a:t>
                </a:r>
                <a:r>
                  <a:rPr lang="en-US" dirty="0" err="1"/>
                  <a:t>pengadukan</a:t>
                </a:r>
                <a:r>
                  <a:rPr lang="en-US" dirty="0"/>
                  <a:t> </a:t>
                </a:r>
                <a:r>
                  <a:rPr lang="en-US" dirty="0" err="1"/>
                  <a:t>aksial</a:t>
                </a:r>
                <a:r>
                  <a:rPr lang="en-US" dirty="0"/>
                  <a:t> </a:t>
                </a:r>
                <a:r>
                  <a:rPr lang="en-US" dirty="0" err="1"/>
                  <a:t>diperhitungkan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BC 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𝐼𝑟𝑟𝑒𝑣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534400" cy="6218882"/>
              </a:xfrm>
              <a:prstGeom prst="rect">
                <a:avLst/>
              </a:prstGeom>
              <a:blipFill rotWithShape="0">
                <a:blip r:embed="rId2"/>
                <a:stretch>
                  <a:fillRect l="-714" t="-490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05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364224" cy="2752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" y="3505200"/>
            <a:ext cx="438912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23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2728</TotalTime>
  <Words>841</Words>
  <Application>Microsoft Office PowerPoint</Application>
  <PresentationFormat>On-screen Show (4:3)</PresentationFormat>
  <Paragraphs>151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Mincho</vt:lpstr>
      <vt:lpstr>Aharoni</vt:lpstr>
      <vt:lpstr>Arial</vt:lpstr>
      <vt:lpstr>Calibri</vt:lpstr>
      <vt:lpstr>Cambria Math</vt:lpstr>
      <vt:lpstr>Gill Sans MT</vt:lpstr>
      <vt:lpstr>Rockwell Extra Bold</vt:lpstr>
      <vt:lpstr>Times New Roman</vt:lpstr>
      <vt:lpstr>Wingdings</vt:lpstr>
      <vt:lpstr>Gallery</vt:lpstr>
      <vt:lpstr>Teknik Reaksi Kimia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Reaksi Kimia II</dc:title>
  <dc:creator>Bin Yahya</dc:creator>
  <cp:lastModifiedBy>Isa Yahya</cp:lastModifiedBy>
  <cp:revision>197</cp:revision>
  <dcterms:created xsi:type="dcterms:W3CDTF">2009-03-05T03:30:14Z</dcterms:created>
  <dcterms:modified xsi:type="dcterms:W3CDTF">2025-11-14T05:01:32Z</dcterms:modified>
</cp:coreProperties>
</file>