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71014" y="215108"/>
            <a:ext cx="550650" cy="6866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53679" y="218440"/>
            <a:ext cx="965200" cy="5791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1940" y="312991"/>
            <a:ext cx="8580119" cy="835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1657" y="3314586"/>
            <a:ext cx="7843520" cy="2842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8008" y="1444131"/>
            <a:ext cx="5484397" cy="44269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33575" y="1243266"/>
            <a:ext cx="55098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35" dirty="0"/>
              <a:t>MATERI</a:t>
            </a:r>
            <a:r>
              <a:rPr sz="4400" spc="-200" dirty="0"/>
              <a:t> </a:t>
            </a:r>
            <a:r>
              <a:rPr sz="4400" spc="-10" dirty="0"/>
              <a:t>PERTEMUAN</a:t>
            </a:r>
            <a:r>
              <a:rPr sz="4400" spc="-180" dirty="0"/>
              <a:t> </a:t>
            </a:r>
            <a:r>
              <a:rPr lang="en-US" sz="4400" spc="-25" dirty="0"/>
              <a:t>11</a:t>
            </a:r>
            <a:endParaRPr sz="4400"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320" y="5737859"/>
            <a:ext cx="9123680" cy="11201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17600" y="2470336"/>
            <a:ext cx="7112000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4400" b="1" spc="-25" dirty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REAKTOR  RAP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4400" b="1" spc="-25" dirty="0">
                <a:solidFill>
                  <a:schemeClr val="accent3">
                    <a:lumMod val="50000"/>
                  </a:schemeClr>
                </a:solidFill>
                <a:latin typeface="Calibri"/>
                <a:cs typeface="Calibri"/>
              </a:rPr>
              <a:t>SERI - PARALLEL</a:t>
            </a:r>
            <a:endParaRPr sz="3600" b="1" dirty="0">
              <a:solidFill>
                <a:schemeClr val="accent3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67000" y="4652746"/>
            <a:ext cx="3957954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70" dirty="0">
                <a:latin typeface="Calibri"/>
                <a:cs typeface="Calibri"/>
              </a:rPr>
              <a:t>Ir.</a:t>
            </a:r>
            <a:r>
              <a:rPr sz="4000" b="1" spc="-125" dirty="0">
                <a:latin typeface="Calibri"/>
                <a:cs typeface="Calibri"/>
              </a:rPr>
              <a:t> </a:t>
            </a:r>
            <a:r>
              <a:rPr lang="en-US" sz="4000" b="1" spc="-30" dirty="0">
                <a:latin typeface="Calibri"/>
                <a:cs typeface="Calibri"/>
              </a:rPr>
              <a:t>LUBENA</a:t>
            </a:r>
            <a:r>
              <a:rPr sz="4000" b="1" spc="-30" dirty="0">
                <a:latin typeface="Calibri"/>
                <a:cs typeface="Calibri"/>
              </a:rPr>
              <a:t>,</a:t>
            </a:r>
            <a:r>
              <a:rPr sz="4000" b="1" spc="-75" dirty="0">
                <a:latin typeface="Calibri"/>
                <a:cs typeface="Calibri"/>
              </a:rPr>
              <a:t> </a:t>
            </a:r>
            <a:r>
              <a:rPr sz="4000" b="1" spc="-155" dirty="0">
                <a:latin typeface="Calibri"/>
                <a:cs typeface="Calibri"/>
              </a:rPr>
              <a:t>M.T</a:t>
            </a:r>
            <a:r>
              <a:rPr lang="en-US" sz="4000" b="1" spc="-155" dirty="0">
                <a:latin typeface="Calibri"/>
                <a:cs typeface="Calibri"/>
              </a:rPr>
              <a:t>.</a:t>
            </a:r>
            <a:endParaRPr sz="40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44154" y="418423"/>
            <a:ext cx="1548130" cy="688975"/>
            <a:chOff x="644154" y="418423"/>
            <a:chExt cx="1548130" cy="68897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154" y="418423"/>
              <a:ext cx="550650" cy="68895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26819" y="421640"/>
              <a:ext cx="965200" cy="58166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4390" rIns="0" bIns="0" rtlCol="0">
            <a:spAutoFit/>
          </a:bodyPr>
          <a:lstStyle/>
          <a:p>
            <a:pPr marL="266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Plug</a:t>
            </a:r>
            <a:r>
              <a:rPr sz="3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Flow</a:t>
            </a:r>
            <a:r>
              <a:rPr sz="32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Reactors</a:t>
            </a:r>
            <a:r>
              <a:rPr sz="3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3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Series/Parallel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05636" y="1841245"/>
            <a:ext cx="294640" cy="20320"/>
          </a:xfrm>
          <a:custGeom>
            <a:avLst/>
            <a:gdLst/>
            <a:ahLst/>
            <a:cxnLst/>
            <a:rect l="l" t="t" r="r" b="b"/>
            <a:pathLst>
              <a:path w="294640" h="20319">
                <a:moveTo>
                  <a:pt x="294640" y="0"/>
                </a:moveTo>
                <a:lnTo>
                  <a:pt x="0" y="0"/>
                </a:lnTo>
                <a:lnTo>
                  <a:pt x="0" y="20320"/>
                </a:lnTo>
                <a:lnTo>
                  <a:pt x="294640" y="20320"/>
                </a:lnTo>
                <a:lnTo>
                  <a:pt x="2946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93670" y="1841245"/>
            <a:ext cx="492759" cy="20320"/>
          </a:xfrm>
          <a:custGeom>
            <a:avLst/>
            <a:gdLst/>
            <a:ahLst/>
            <a:cxnLst/>
            <a:rect l="l" t="t" r="r" b="b"/>
            <a:pathLst>
              <a:path w="492760" h="20319">
                <a:moveTo>
                  <a:pt x="492759" y="0"/>
                </a:moveTo>
                <a:lnTo>
                  <a:pt x="0" y="0"/>
                </a:lnTo>
                <a:lnTo>
                  <a:pt x="0" y="20320"/>
                </a:lnTo>
                <a:lnTo>
                  <a:pt x="492759" y="20320"/>
                </a:lnTo>
                <a:lnTo>
                  <a:pt x="4927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42364" y="1320347"/>
            <a:ext cx="1591945" cy="89535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645"/>
              </a:spcBef>
              <a:tabLst>
                <a:tab pos="441959" algn="l"/>
              </a:tabLst>
            </a:pPr>
            <a:r>
              <a:rPr sz="2400" spc="-25" dirty="0">
                <a:latin typeface="Cambria Math"/>
                <a:cs typeface="Cambria Math"/>
              </a:rPr>
              <a:t>𝑉</a:t>
            </a:r>
            <a:r>
              <a:rPr sz="2625" spc="-37" baseline="-15873" dirty="0">
                <a:latin typeface="Cambria Math"/>
                <a:cs typeface="Cambria Math"/>
              </a:rPr>
              <a:t>𝑖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3600" baseline="-41666" dirty="0">
                <a:latin typeface="Cambria Math"/>
                <a:cs typeface="Cambria Math"/>
              </a:rPr>
              <a:t>=</a:t>
            </a:r>
            <a:r>
              <a:rPr sz="3600" spc="202" baseline="-41666" dirty="0">
                <a:latin typeface="Cambria Math"/>
                <a:cs typeface="Cambria Math"/>
              </a:rPr>
              <a:t> </a:t>
            </a:r>
            <a:r>
              <a:rPr sz="3600" spc="-719" baseline="-41666" dirty="0">
                <a:latin typeface="Cambria Math"/>
                <a:cs typeface="Cambria Math"/>
              </a:rPr>
              <a:t>න</a:t>
            </a:r>
            <a:r>
              <a:rPr sz="3600" spc="-195" baseline="-41666" dirty="0">
                <a:latin typeface="Cambria Math"/>
                <a:cs typeface="Cambria Math"/>
              </a:rPr>
              <a:t> </a:t>
            </a:r>
            <a:r>
              <a:rPr sz="2400" spc="25" dirty="0">
                <a:latin typeface="Cambria Math"/>
                <a:cs typeface="Cambria Math"/>
              </a:rPr>
              <a:t>dx</a:t>
            </a:r>
            <a:r>
              <a:rPr sz="2625" spc="37" baseline="-15873" dirty="0">
                <a:latin typeface="Cambria Math"/>
                <a:cs typeface="Cambria Math"/>
              </a:rPr>
              <a:t>A</a:t>
            </a:r>
            <a:endParaRPr sz="2625" baseline="-15873">
              <a:latin typeface="Cambria Math"/>
              <a:cs typeface="Cambria Math"/>
            </a:endParaRPr>
          </a:p>
          <a:p>
            <a:pPr marL="63500">
              <a:lnSpc>
                <a:spcPct val="100000"/>
              </a:lnSpc>
              <a:spcBef>
                <a:spcPts val="540"/>
              </a:spcBef>
              <a:tabLst>
                <a:tab pos="1054100" algn="l"/>
              </a:tabLst>
            </a:pPr>
            <a:r>
              <a:rPr sz="2400" spc="-25" dirty="0">
                <a:latin typeface="Cambria Math"/>
                <a:cs typeface="Cambria Math"/>
              </a:rPr>
              <a:t>𝐹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2400" spc="-25" dirty="0">
                <a:latin typeface="Cambria Math"/>
                <a:cs typeface="Cambria Math"/>
              </a:rPr>
              <a:t>−𝑟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54810" y="3028823"/>
            <a:ext cx="294640" cy="20320"/>
          </a:xfrm>
          <a:custGeom>
            <a:avLst/>
            <a:gdLst/>
            <a:ahLst/>
            <a:cxnLst/>
            <a:rect l="l" t="t" r="r" b="b"/>
            <a:pathLst>
              <a:path w="294639" h="20319">
                <a:moveTo>
                  <a:pt x="294639" y="0"/>
                </a:moveTo>
                <a:lnTo>
                  <a:pt x="0" y="0"/>
                </a:lnTo>
                <a:lnTo>
                  <a:pt x="0" y="20320"/>
                </a:lnTo>
                <a:lnTo>
                  <a:pt x="294639" y="20320"/>
                </a:lnTo>
                <a:lnTo>
                  <a:pt x="2946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17344" y="3012440"/>
            <a:ext cx="358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𝐹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46325" y="3281679"/>
            <a:ext cx="40449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𝑖=1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00350" y="3028823"/>
            <a:ext cx="294640" cy="20320"/>
          </a:xfrm>
          <a:custGeom>
            <a:avLst/>
            <a:gdLst/>
            <a:ahLst/>
            <a:cxnLst/>
            <a:rect l="l" t="t" r="r" b="b"/>
            <a:pathLst>
              <a:path w="294639" h="20319">
                <a:moveTo>
                  <a:pt x="294639" y="0"/>
                </a:moveTo>
                <a:lnTo>
                  <a:pt x="0" y="0"/>
                </a:lnTo>
                <a:lnTo>
                  <a:pt x="0" y="20320"/>
                </a:lnTo>
                <a:lnTo>
                  <a:pt x="294639" y="20320"/>
                </a:lnTo>
                <a:lnTo>
                  <a:pt x="2946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91229" y="3028823"/>
            <a:ext cx="2720340" cy="20320"/>
          </a:xfrm>
          <a:custGeom>
            <a:avLst/>
            <a:gdLst/>
            <a:ahLst/>
            <a:cxnLst/>
            <a:rect l="l" t="t" r="r" b="b"/>
            <a:pathLst>
              <a:path w="2720340" h="20319">
                <a:moveTo>
                  <a:pt x="2720340" y="0"/>
                </a:moveTo>
                <a:lnTo>
                  <a:pt x="0" y="0"/>
                </a:lnTo>
                <a:lnTo>
                  <a:pt x="0" y="20319"/>
                </a:lnTo>
                <a:lnTo>
                  <a:pt x="2720340" y="20319"/>
                </a:lnTo>
                <a:lnTo>
                  <a:pt x="27203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63064" y="2438145"/>
            <a:ext cx="4572635" cy="764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97560">
              <a:lnSpc>
                <a:spcPts val="1595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𝑁</a:t>
            </a:r>
            <a:endParaRPr sz="1750">
              <a:latin typeface="Cambria Math"/>
              <a:cs typeface="Cambria Math"/>
            </a:endParaRPr>
          </a:p>
          <a:p>
            <a:pPr marL="38100">
              <a:lnSpc>
                <a:spcPts val="1855"/>
              </a:lnSpc>
              <a:tabLst>
                <a:tab pos="1160780" algn="l"/>
                <a:tab pos="1828800" algn="l"/>
              </a:tabLst>
            </a:pPr>
            <a:r>
              <a:rPr sz="2400" spc="-50" dirty="0">
                <a:latin typeface="Cambria Math"/>
                <a:cs typeface="Cambria Math"/>
              </a:rPr>
              <a:t>𝑉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25" dirty="0">
                <a:latin typeface="Cambria Math"/>
                <a:cs typeface="Cambria Math"/>
              </a:rPr>
              <a:t>𝑉</a:t>
            </a:r>
            <a:r>
              <a:rPr sz="2625" spc="-37" baseline="-15873" dirty="0">
                <a:latin typeface="Cambria Math"/>
                <a:cs typeface="Cambria Math"/>
              </a:rPr>
              <a:t>𝑖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2400" spc="-70" dirty="0">
                <a:latin typeface="Cambria Math"/>
                <a:cs typeface="Cambria Math"/>
              </a:rPr>
              <a:t>𝑉</a:t>
            </a:r>
            <a:r>
              <a:rPr sz="2625" spc="-104" baseline="-15873" dirty="0">
                <a:latin typeface="Cambria Math"/>
                <a:cs typeface="Cambria Math"/>
              </a:rPr>
              <a:t>1</a:t>
            </a:r>
            <a:r>
              <a:rPr sz="2625" spc="82" baseline="-15873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60" dirty="0">
                <a:latin typeface="Cambria Math"/>
                <a:cs typeface="Cambria Math"/>
              </a:rPr>
              <a:t> </a:t>
            </a:r>
            <a:r>
              <a:rPr sz="2400" spc="-40" dirty="0">
                <a:latin typeface="Cambria Math"/>
                <a:cs typeface="Cambria Math"/>
              </a:rPr>
              <a:t>𝑉</a:t>
            </a:r>
            <a:r>
              <a:rPr sz="2625" spc="-60" baseline="-15873" dirty="0">
                <a:latin typeface="Cambria Math"/>
                <a:cs typeface="Cambria Math"/>
              </a:rPr>
              <a:t>2</a:t>
            </a:r>
            <a:r>
              <a:rPr sz="2625" spc="270" baseline="-15873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60" dirty="0">
                <a:latin typeface="Cambria Math"/>
                <a:cs typeface="Cambria Math"/>
              </a:rPr>
              <a:t> </a:t>
            </a:r>
            <a:r>
              <a:rPr sz="2400" spc="-55" dirty="0">
                <a:latin typeface="Cambria Math"/>
                <a:cs typeface="Cambria Math"/>
              </a:rPr>
              <a:t>𝑉</a:t>
            </a:r>
            <a:r>
              <a:rPr sz="2625" spc="-82" baseline="-15873" dirty="0">
                <a:latin typeface="Cambria Math"/>
                <a:cs typeface="Cambria Math"/>
              </a:rPr>
              <a:t>3</a:t>
            </a:r>
            <a:r>
              <a:rPr sz="2400" spc="-55" dirty="0">
                <a:latin typeface="Cambria Math"/>
                <a:cs typeface="Cambria Math"/>
              </a:rPr>
              <a:t>+.</a:t>
            </a:r>
            <a:r>
              <a:rPr sz="2400" spc="-16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.</a:t>
            </a:r>
            <a:r>
              <a:rPr sz="2400" spc="-14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.</a:t>
            </a:r>
            <a:r>
              <a:rPr sz="2400" spc="-130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+𝑉</a:t>
            </a:r>
            <a:r>
              <a:rPr sz="2625" spc="-37" baseline="-15873" dirty="0">
                <a:latin typeface="Cambria Math"/>
                <a:cs typeface="Cambria Math"/>
              </a:rPr>
              <a:t>𝑁</a:t>
            </a:r>
            <a:endParaRPr sz="2625" baseline="-15873">
              <a:latin typeface="Cambria Math"/>
              <a:cs typeface="Cambria Math"/>
            </a:endParaRPr>
          </a:p>
          <a:p>
            <a:pPr marL="370840">
              <a:lnSpc>
                <a:spcPts val="2360"/>
              </a:lnSpc>
              <a:tabLst>
                <a:tab pos="1516380" algn="l"/>
              </a:tabLst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spc="715" dirty="0">
                <a:latin typeface="Cambria Math"/>
                <a:cs typeface="Cambria Math"/>
              </a:rPr>
              <a:t>෍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50566" y="3012440"/>
            <a:ext cx="2286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953260" algn="l"/>
              </a:tabLst>
            </a:pPr>
            <a:r>
              <a:rPr sz="2400" spc="-25" dirty="0">
                <a:latin typeface="Cambria Math"/>
                <a:cs typeface="Cambria Math"/>
              </a:rPr>
              <a:t>𝐹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r>
              <a:rPr sz="2625" baseline="-15873" dirty="0">
                <a:latin typeface="Cambria Math"/>
                <a:cs typeface="Cambria Math"/>
              </a:rPr>
              <a:t>	</a:t>
            </a:r>
            <a:r>
              <a:rPr sz="2400" spc="-25" dirty="0">
                <a:latin typeface="Cambria Math"/>
                <a:cs typeface="Cambria Math"/>
              </a:rPr>
              <a:t>𝐹</a:t>
            </a:r>
            <a:r>
              <a:rPr sz="2625" spc="-37" baseline="-15873" dirty="0">
                <a:latin typeface="Cambria Math"/>
                <a:cs typeface="Cambria Math"/>
              </a:rPr>
              <a:t>0</a:t>
            </a:r>
            <a:endParaRPr sz="2625" baseline="-15873">
              <a:latin typeface="Cambria Math"/>
              <a:cs typeface="Cambria Math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271014" y="215108"/>
            <a:ext cx="1548130" cy="687070"/>
            <a:chOff x="7271014" y="215108"/>
            <a:chExt cx="1548130" cy="687070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71014" y="215108"/>
              <a:ext cx="550650" cy="68666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53679" y="218440"/>
              <a:ext cx="965200" cy="579119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3687190" y="1735073"/>
            <a:ext cx="25298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Untun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reactor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seri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maka,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91857" y="4216400"/>
            <a:ext cx="1075055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spc="-53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  <a:p>
            <a:pPr marL="485140">
              <a:lnSpc>
                <a:spcPct val="100000"/>
              </a:lnSpc>
              <a:spcBef>
                <a:spcPts val="50"/>
              </a:spcBef>
            </a:pPr>
            <a:r>
              <a:rPr sz="1750" spc="-20" dirty="0">
                <a:latin typeface="Cambria Math"/>
                <a:cs typeface="Cambria Math"/>
              </a:rPr>
              <a:t>𝑋</a:t>
            </a:r>
            <a:r>
              <a:rPr sz="2175" spc="-30" baseline="-13409" dirty="0">
                <a:latin typeface="Cambria Math"/>
                <a:cs typeface="Cambria Math"/>
              </a:rPr>
              <a:t>0</a:t>
            </a:r>
            <a:r>
              <a:rPr sz="1750" spc="-20" dirty="0">
                <a:latin typeface="Cambria Math"/>
                <a:cs typeface="Cambria Math"/>
              </a:rPr>
              <a:t>=0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50594" y="3951541"/>
            <a:ext cx="32512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𝑋</a:t>
            </a:r>
            <a:r>
              <a:rPr sz="2175" spc="-37" baseline="-13409" dirty="0">
                <a:latin typeface="Cambria Math"/>
                <a:cs typeface="Cambria Math"/>
              </a:rPr>
              <a:t>1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973579" y="4435602"/>
            <a:ext cx="485140" cy="20320"/>
          </a:xfrm>
          <a:custGeom>
            <a:avLst/>
            <a:gdLst/>
            <a:ahLst/>
            <a:cxnLst/>
            <a:rect l="l" t="t" r="r" b="b"/>
            <a:pathLst>
              <a:path w="485139" h="20320">
                <a:moveTo>
                  <a:pt x="485140" y="0"/>
                </a:moveTo>
                <a:lnTo>
                  <a:pt x="0" y="0"/>
                </a:lnTo>
                <a:lnTo>
                  <a:pt x="0" y="20320"/>
                </a:lnTo>
                <a:lnTo>
                  <a:pt x="485140" y="20320"/>
                </a:lnTo>
                <a:lnTo>
                  <a:pt x="4851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012314" y="3985259"/>
            <a:ext cx="4006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𝑑𝑋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61514" y="4419282"/>
            <a:ext cx="3994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−𝑟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86635" y="4561840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89835" y="4216400"/>
            <a:ext cx="754380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+ </a:t>
            </a:r>
            <a:r>
              <a:rPr sz="2400" spc="-53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  <a:p>
            <a:pPr marL="467359">
              <a:lnSpc>
                <a:spcPct val="100000"/>
              </a:lnSpc>
              <a:spcBef>
                <a:spcPts val="50"/>
              </a:spcBef>
            </a:pPr>
            <a:r>
              <a:rPr sz="1750" spc="-25" dirty="0">
                <a:latin typeface="Cambria Math"/>
                <a:cs typeface="Cambria Math"/>
              </a:rPr>
              <a:t>𝑋</a:t>
            </a:r>
            <a:r>
              <a:rPr sz="2175" spc="-37" baseline="-13409" dirty="0">
                <a:latin typeface="Cambria Math"/>
                <a:cs typeface="Cambria Math"/>
              </a:rPr>
              <a:t>1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31235" y="3951541"/>
            <a:ext cx="32766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𝑋</a:t>
            </a:r>
            <a:r>
              <a:rPr sz="2175" spc="-37" baseline="-13409" dirty="0">
                <a:latin typeface="Cambria Math"/>
                <a:cs typeface="Cambria Math"/>
              </a:rPr>
              <a:t>2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375659" y="4435602"/>
            <a:ext cx="485140" cy="20320"/>
          </a:xfrm>
          <a:custGeom>
            <a:avLst/>
            <a:gdLst/>
            <a:ahLst/>
            <a:cxnLst/>
            <a:rect l="l" t="t" r="r" b="b"/>
            <a:pathLst>
              <a:path w="485139" h="20320">
                <a:moveTo>
                  <a:pt x="485139" y="0"/>
                </a:moveTo>
                <a:lnTo>
                  <a:pt x="0" y="0"/>
                </a:lnTo>
                <a:lnTo>
                  <a:pt x="0" y="20320"/>
                </a:lnTo>
                <a:lnTo>
                  <a:pt x="485139" y="20320"/>
                </a:lnTo>
                <a:lnTo>
                  <a:pt x="4851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414776" y="3985259"/>
            <a:ext cx="4006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𝑑𝑋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63976" y="4419282"/>
            <a:ext cx="3994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−𝑟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89096" y="4561840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92550" y="4147127"/>
            <a:ext cx="1663700" cy="77978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45"/>
              </a:spcBef>
            </a:pP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⋯</a:t>
            </a:r>
            <a:r>
              <a:rPr sz="2400" spc="-1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53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  <a:p>
            <a:pPr marL="1074420">
              <a:lnSpc>
                <a:spcPct val="100000"/>
              </a:lnSpc>
              <a:spcBef>
                <a:spcPts val="409"/>
              </a:spcBef>
            </a:pPr>
            <a:r>
              <a:rPr sz="2625" spc="52" baseline="11111" dirty="0">
                <a:latin typeface="Cambria Math"/>
                <a:cs typeface="Cambria Math"/>
              </a:rPr>
              <a:t>𝑋</a:t>
            </a:r>
            <a:r>
              <a:rPr sz="1450" spc="35" dirty="0">
                <a:latin typeface="Cambria Math"/>
                <a:cs typeface="Cambria Math"/>
              </a:rPr>
              <a:t>𝑁−1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040884" y="3951541"/>
            <a:ext cx="38036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750" spc="65" dirty="0">
                <a:latin typeface="Cambria Math"/>
                <a:cs typeface="Cambria Math"/>
              </a:rPr>
              <a:t>𝑋</a:t>
            </a:r>
            <a:r>
              <a:rPr sz="2175" spc="97" baseline="-13409" dirty="0">
                <a:latin typeface="Cambria Math"/>
                <a:cs typeface="Cambria Math"/>
              </a:rPr>
              <a:t>𝑁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575300" y="4435602"/>
            <a:ext cx="485140" cy="20320"/>
          </a:xfrm>
          <a:custGeom>
            <a:avLst/>
            <a:gdLst/>
            <a:ahLst/>
            <a:cxnLst/>
            <a:rect l="l" t="t" r="r" b="b"/>
            <a:pathLst>
              <a:path w="485139" h="20320">
                <a:moveTo>
                  <a:pt x="485139" y="0"/>
                </a:moveTo>
                <a:lnTo>
                  <a:pt x="0" y="0"/>
                </a:lnTo>
                <a:lnTo>
                  <a:pt x="0" y="20320"/>
                </a:lnTo>
                <a:lnTo>
                  <a:pt x="485139" y="20320"/>
                </a:lnTo>
                <a:lnTo>
                  <a:pt x="4851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615051" y="3985259"/>
            <a:ext cx="4006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𝑑𝑋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64251" y="4419282"/>
            <a:ext cx="3994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−𝑟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889371" y="4561840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136004" y="4216400"/>
            <a:ext cx="601980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spc="-53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  <a:p>
            <a:pPr marR="5080" algn="r">
              <a:lnSpc>
                <a:spcPct val="100000"/>
              </a:lnSpc>
              <a:spcBef>
                <a:spcPts val="50"/>
              </a:spcBef>
            </a:pPr>
            <a:r>
              <a:rPr sz="1750" spc="-50" dirty="0">
                <a:latin typeface="Cambria Math"/>
                <a:cs typeface="Cambria Math"/>
              </a:rPr>
              <a:t>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669405" y="3951541"/>
            <a:ext cx="37782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750" spc="55" dirty="0">
                <a:latin typeface="Cambria Math"/>
                <a:cs typeface="Cambria Math"/>
              </a:rPr>
              <a:t>𝑋</a:t>
            </a:r>
            <a:r>
              <a:rPr sz="2175" spc="82" baseline="-13409" dirty="0">
                <a:latin typeface="Cambria Math"/>
                <a:cs typeface="Cambria Math"/>
              </a:rPr>
              <a:t>𝑁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7071359" y="4435602"/>
            <a:ext cx="485140" cy="20320"/>
          </a:xfrm>
          <a:custGeom>
            <a:avLst/>
            <a:gdLst/>
            <a:ahLst/>
            <a:cxnLst/>
            <a:rect l="l" t="t" r="r" b="b"/>
            <a:pathLst>
              <a:path w="485140" h="20320">
                <a:moveTo>
                  <a:pt x="485140" y="0"/>
                </a:moveTo>
                <a:lnTo>
                  <a:pt x="0" y="0"/>
                </a:lnTo>
                <a:lnTo>
                  <a:pt x="0" y="20320"/>
                </a:lnTo>
                <a:lnTo>
                  <a:pt x="485140" y="20320"/>
                </a:lnTo>
                <a:lnTo>
                  <a:pt x="4851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111365" y="3985259"/>
            <a:ext cx="401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𝑑𝑋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060565" y="4419282"/>
            <a:ext cx="4000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−𝑟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385939" y="4561840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38200" y="5237479"/>
            <a:ext cx="7015480" cy="119888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26670" rIns="0" bIns="0" rtlCol="0">
            <a:spAutoFit/>
          </a:bodyPr>
          <a:lstStyle/>
          <a:p>
            <a:pPr marL="91440" marR="753110" algn="just">
              <a:lnSpc>
                <a:spcPct val="100000"/>
              </a:lnSpc>
              <a:spcBef>
                <a:spcPts val="210"/>
              </a:spcBef>
            </a:pPr>
            <a:r>
              <a:rPr sz="2400" dirty="0">
                <a:latin typeface="Calibri"/>
                <a:cs typeface="Calibri"/>
              </a:rPr>
              <a:t>Oleh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karena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itu,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beberapa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PFR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dirangkai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seri </a:t>
            </a:r>
            <a:r>
              <a:rPr sz="2400" dirty="0">
                <a:latin typeface="Calibri"/>
                <a:cs typeface="Calibri"/>
              </a:rPr>
              <a:t>dengan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volume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total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memberikan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konversi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yang </a:t>
            </a:r>
            <a:r>
              <a:rPr sz="2400" dirty="0">
                <a:latin typeface="Calibri"/>
                <a:cs typeface="Calibri"/>
              </a:rPr>
              <a:t>sama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dengan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satu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PFR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volume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V.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1676400"/>
            <a:ext cx="8382000" cy="3886200"/>
          </a:xfrm>
          <a:custGeom>
            <a:avLst/>
            <a:gdLst/>
            <a:ahLst/>
            <a:cxnLst/>
            <a:rect l="l" t="t" r="r" b="b"/>
            <a:pathLst>
              <a:path w="7015480" h="3416300">
                <a:moveTo>
                  <a:pt x="7015480" y="0"/>
                </a:moveTo>
                <a:lnTo>
                  <a:pt x="0" y="0"/>
                </a:lnTo>
                <a:lnTo>
                  <a:pt x="0" y="3416300"/>
                </a:lnTo>
                <a:lnTo>
                  <a:pt x="7015480" y="3416300"/>
                </a:lnTo>
                <a:lnTo>
                  <a:pt x="7015480" y="0"/>
                </a:lnTo>
                <a:close/>
              </a:path>
            </a:pathLst>
          </a:custGeom>
          <a:solidFill>
            <a:srgbClr val="C3D5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4810" y="1676400"/>
            <a:ext cx="8382000" cy="37746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reaktor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aliran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sumbat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dihubungkan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secara</a:t>
            </a:r>
            <a:endParaRPr sz="28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Calibri"/>
                <a:cs typeface="Calibri"/>
              </a:rPr>
              <a:t>paralel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atau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kombinasi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seri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parallel:</a:t>
            </a: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dapat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dianggap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bahwa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keseluruhan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sistem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sebagai </a:t>
            </a:r>
            <a:r>
              <a:rPr sz="2800" dirty="0">
                <a:latin typeface="Calibri"/>
                <a:cs typeface="Calibri"/>
              </a:rPr>
              <a:t>reaktor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pipa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tunggal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volumenya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sama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dengan </a:t>
            </a:r>
            <a:r>
              <a:rPr sz="2800" dirty="0">
                <a:latin typeface="Calibri"/>
                <a:cs typeface="Calibri"/>
              </a:rPr>
              <a:t>volume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total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masing-</a:t>
            </a:r>
            <a:r>
              <a:rPr sz="2800" dirty="0">
                <a:latin typeface="Calibri"/>
                <a:cs typeface="Calibri"/>
              </a:rPr>
              <a:t>masing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unit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jika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umpan didistribusikan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sedemikian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sehingga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aliran-</a:t>
            </a:r>
            <a:r>
              <a:rPr sz="2800" dirty="0">
                <a:latin typeface="Calibri"/>
                <a:cs typeface="Calibri"/>
              </a:rPr>
              <a:t>aliran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fluida mempunyai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komposisi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sama.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Jadi,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reaktor</a:t>
            </a:r>
            <a:endParaRPr sz="2800" dirty="0">
              <a:latin typeface="Calibri"/>
              <a:cs typeface="Calibri"/>
            </a:endParaRPr>
          </a:p>
          <a:p>
            <a:pPr marL="12700" algn="just">
              <a:lnSpc>
                <a:spcPts val="2860"/>
              </a:lnSpc>
              <a:spcBef>
                <a:spcPts val="45"/>
              </a:spcBef>
            </a:pPr>
            <a:r>
              <a:rPr sz="2800" dirty="0">
                <a:latin typeface="Calibri"/>
                <a:cs typeface="Calibri"/>
              </a:rPr>
              <a:t>paralel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V/F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atau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Symbol"/>
                <a:cs typeface="Symbol"/>
              </a:rPr>
              <a:t>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harus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sama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setiap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aliran</a:t>
            </a:r>
            <a:endParaRPr sz="2800" dirty="0">
              <a:latin typeface="Calibri"/>
              <a:cs typeface="Calibri"/>
            </a:endParaRPr>
          </a:p>
          <a:p>
            <a:pPr marL="12700" algn="just">
              <a:lnSpc>
                <a:spcPts val="2860"/>
              </a:lnSpc>
            </a:pPr>
            <a:r>
              <a:rPr sz="2800" spc="-10" dirty="0">
                <a:latin typeface="Calibri"/>
                <a:cs typeface="Calibri"/>
              </a:rPr>
              <a:t>paralel.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817880"/>
            <a:ext cx="4731163" cy="532044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213396"/>
            <a:ext cx="3208020" cy="643886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69559" y="797559"/>
            <a:ext cx="1978660" cy="19786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34559" y="3657600"/>
            <a:ext cx="3573780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0752" y="312991"/>
            <a:ext cx="23863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</a:rPr>
              <a:t>PFR</a:t>
            </a:r>
            <a:r>
              <a:rPr sz="3200" spc="-25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Multitube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12457" y="939165"/>
            <a:ext cx="8069580" cy="237299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434"/>
              </a:spcBef>
            </a:pPr>
            <a:r>
              <a:rPr sz="2800" dirty="0">
                <a:latin typeface="Calibri"/>
                <a:cs typeface="Calibri"/>
              </a:rPr>
              <a:t>Sebuah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reactor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Alir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pipa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digunakan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menghasilkan </a:t>
            </a:r>
            <a:r>
              <a:rPr sz="2800" dirty="0">
                <a:latin typeface="Calibri"/>
                <a:cs typeface="Calibri"/>
              </a:rPr>
              <a:t>200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juta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kg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etilen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pertahun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(1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Tahun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360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hari)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dengan </a:t>
            </a:r>
            <a:r>
              <a:rPr sz="2800" dirty="0">
                <a:latin typeface="Calibri"/>
                <a:cs typeface="Calibri"/>
              </a:rPr>
              <a:t>proses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cracking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etana.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Reaksi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adalah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reaksi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ireversibel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elementer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fase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gas.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Ingin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dicapai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konversi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85</a:t>
            </a:r>
            <a:r>
              <a:rPr sz="2800" spc="-50" dirty="0">
                <a:latin typeface="Calibri"/>
                <a:cs typeface="Calibri"/>
              </a:rPr>
              <a:t> % </a:t>
            </a:r>
            <a:r>
              <a:rPr sz="2800" dirty="0">
                <a:latin typeface="Calibri"/>
                <a:cs typeface="Calibri"/>
              </a:rPr>
              <a:t>terhadap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etana.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Reaktor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beroperasi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isotermal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pada </a:t>
            </a:r>
            <a:r>
              <a:rPr sz="2800" dirty="0">
                <a:latin typeface="Calibri"/>
                <a:cs typeface="Calibri"/>
              </a:rPr>
              <a:t>1200K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tekanan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6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atm,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jika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harga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adalah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457" y="3388042"/>
            <a:ext cx="418401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0,072/det.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8,314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𝑃𝑎.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41240" y="3643629"/>
            <a:ext cx="744220" cy="22860"/>
          </a:xfrm>
          <a:custGeom>
            <a:avLst/>
            <a:gdLst/>
            <a:ahLst/>
            <a:cxnLst/>
            <a:rect l="l" t="t" r="r" b="b"/>
            <a:pathLst>
              <a:path w="744220" h="22860">
                <a:moveTo>
                  <a:pt x="744220" y="0"/>
                </a:moveTo>
                <a:lnTo>
                  <a:pt x="0" y="0"/>
                </a:lnTo>
                <a:lnTo>
                  <a:pt x="0" y="22860"/>
                </a:lnTo>
                <a:lnTo>
                  <a:pt x="744220" y="22860"/>
                </a:lnTo>
                <a:lnTo>
                  <a:pt x="7442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985130" y="3182302"/>
            <a:ext cx="449580" cy="3371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3075" spc="187" baseline="-20325" dirty="0">
                <a:latin typeface="Cambria Math"/>
                <a:cs typeface="Cambria Math"/>
              </a:rPr>
              <a:t>𝑚</a:t>
            </a:r>
            <a:r>
              <a:rPr sz="1650" spc="125" dirty="0">
                <a:latin typeface="Cambria Math"/>
                <a:cs typeface="Cambria Math"/>
              </a:rPr>
              <a:t>3</a:t>
            </a:r>
            <a:endParaRPr sz="16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29809" y="3662934"/>
            <a:ext cx="76136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70" dirty="0">
                <a:latin typeface="Cambria Math"/>
                <a:cs typeface="Cambria Math"/>
              </a:rPr>
              <a:t>𝑚𝑜𝑙.𝐾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74284" y="3388042"/>
            <a:ext cx="1155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7057" y="3886034"/>
            <a:ext cx="7871459" cy="183007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581025" indent="-542925">
              <a:lnSpc>
                <a:spcPct val="100000"/>
              </a:lnSpc>
              <a:spcBef>
                <a:spcPts val="445"/>
              </a:spcBef>
              <a:buAutoNum type="alphaUcPeriod"/>
              <a:tabLst>
                <a:tab pos="581025" algn="l"/>
              </a:tabLst>
            </a:pPr>
            <a:r>
              <a:rPr sz="2800" spc="-35" dirty="0">
                <a:latin typeface="Calibri"/>
                <a:cs typeface="Calibri"/>
              </a:rPr>
              <a:t>Tentukan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volume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total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reaktor</a:t>
            </a:r>
            <a:endParaRPr sz="2800">
              <a:latin typeface="Calibri"/>
              <a:cs typeface="Calibri"/>
            </a:endParaRPr>
          </a:p>
          <a:p>
            <a:pPr marL="581660" marR="43180" indent="-543560">
              <a:lnSpc>
                <a:spcPts val="3020"/>
              </a:lnSpc>
              <a:spcBef>
                <a:spcPts val="725"/>
              </a:spcBef>
              <a:buAutoNum type="alphaUcPeriod"/>
              <a:tabLst>
                <a:tab pos="581660" algn="l"/>
              </a:tabLst>
            </a:pPr>
            <a:r>
              <a:rPr sz="2800" dirty="0">
                <a:latin typeface="Calibri"/>
                <a:cs typeface="Calibri"/>
              </a:rPr>
              <a:t>jika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digunakan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: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tube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1½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in.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80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dengan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panjang </a:t>
            </a:r>
            <a:r>
              <a:rPr sz="2800" dirty="0">
                <a:latin typeface="Calibri"/>
                <a:cs typeface="Calibri"/>
              </a:rPr>
              <a:t>tube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40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berapa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jumlah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tube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digunakan</a:t>
            </a:r>
            <a:endParaRPr sz="2800">
              <a:latin typeface="Calibri"/>
              <a:cs typeface="Calibri"/>
            </a:endParaRPr>
          </a:p>
          <a:p>
            <a:pPr marL="647065">
              <a:lnSpc>
                <a:spcPct val="100000"/>
              </a:lnSpc>
              <a:spcBef>
                <a:spcPts val="855"/>
              </a:spcBef>
            </a:pPr>
            <a:r>
              <a:rPr sz="2400" dirty="0">
                <a:latin typeface="Calibri"/>
                <a:cs typeface="Calibri"/>
              </a:rPr>
              <a:t>Reaksi: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6</a:t>
            </a:r>
            <a:r>
              <a:rPr sz="2400" spc="195" baseline="-20833" dirty="0">
                <a:latin typeface="Calibri"/>
                <a:cs typeface="Calibri"/>
              </a:rPr>
              <a:t> 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4</a:t>
            </a:r>
            <a:r>
              <a:rPr sz="2400" spc="-60" baseline="-20833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H</a:t>
            </a:r>
            <a:r>
              <a:rPr sz="2400" spc="-37" baseline="-20833" dirty="0">
                <a:latin typeface="Calibri"/>
                <a:cs typeface="Calibri"/>
              </a:rPr>
              <a:t>2</a:t>
            </a:r>
            <a:endParaRPr sz="2400" baseline="-20833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20040"/>
            <a:ext cx="4876800" cy="739140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33019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59"/>
              </a:spcBef>
            </a:pPr>
            <a:r>
              <a:rPr sz="4000" spc="-10" dirty="0"/>
              <a:t>SOLUTION: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26732" y="1420495"/>
            <a:ext cx="3052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PFR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orde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1: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09690" y="1699577"/>
            <a:ext cx="30226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58280" y="1778000"/>
            <a:ext cx="492759" cy="20320"/>
          </a:xfrm>
          <a:custGeom>
            <a:avLst/>
            <a:gdLst/>
            <a:ahLst/>
            <a:cxnLst/>
            <a:rect l="l" t="t" r="r" b="b"/>
            <a:pathLst>
              <a:path w="492759" h="20319">
                <a:moveTo>
                  <a:pt x="492759" y="0"/>
                </a:moveTo>
                <a:lnTo>
                  <a:pt x="0" y="0"/>
                </a:lnTo>
                <a:lnTo>
                  <a:pt x="0" y="20320"/>
                </a:lnTo>
                <a:lnTo>
                  <a:pt x="492759" y="20320"/>
                </a:lnTo>
                <a:lnTo>
                  <a:pt x="4927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150103" y="1326515"/>
            <a:ext cx="1939925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3180" algn="r">
              <a:lnSpc>
                <a:spcPts val="2350"/>
              </a:lnSpc>
              <a:spcBef>
                <a:spcPts val="100"/>
              </a:spcBef>
            </a:pPr>
            <a:r>
              <a:rPr sz="2400" spc="25" dirty="0">
                <a:latin typeface="Cambria Math"/>
                <a:cs typeface="Cambria Math"/>
              </a:rPr>
              <a:t>dx</a:t>
            </a:r>
            <a:r>
              <a:rPr sz="2625" spc="37" baseline="-15873" dirty="0">
                <a:latin typeface="Cambria Math"/>
                <a:cs typeface="Cambria Math"/>
              </a:rPr>
              <a:t>A</a:t>
            </a:r>
            <a:endParaRPr sz="2625" baseline="-15873">
              <a:latin typeface="Cambria Math"/>
              <a:cs typeface="Cambria Math"/>
            </a:endParaRPr>
          </a:p>
          <a:p>
            <a:pPr marL="38100">
              <a:lnSpc>
                <a:spcPts val="2350"/>
              </a:lnSpc>
              <a:tabLst>
                <a:tab pos="1112520" algn="l"/>
              </a:tabLst>
            </a:pP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204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𝐹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4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24625" y="1760537"/>
            <a:ext cx="5499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−𝑟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5307" y="2280030"/>
            <a:ext cx="18522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fase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gas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46728" y="2773616"/>
            <a:ext cx="30289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12795" y="2631503"/>
            <a:ext cx="13462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7120" algn="l"/>
              </a:tabLst>
            </a:pP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204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𝐹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4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196079" y="2851657"/>
            <a:ext cx="492759" cy="20320"/>
          </a:xfrm>
          <a:custGeom>
            <a:avLst/>
            <a:gdLst/>
            <a:ahLst/>
            <a:cxnLst/>
            <a:rect l="l" t="t" r="r" b="b"/>
            <a:pathLst>
              <a:path w="492760" h="20319">
                <a:moveTo>
                  <a:pt x="492760" y="0"/>
                </a:moveTo>
                <a:lnTo>
                  <a:pt x="0" y="0"/>
                </a:lnTo>
                <a:lnTo>
                  <a:pt x="0" y="20320"/>
                </a:lnTo>
                <a:lnTo>
                  <a:pt x="492760" y="20320"/>
                </a:lnTo>
                <a:lnTo>
                  <a:pt x="4927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159250" y="2400553"/>
            <a:ext cx="5549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25" dirty="0">
                <a:latin typeface="Cambria Math"/>
                <a:cs typeface="Cambria Math"/>
              </a:rPr>
              <a:t>dx</a:t>
            </a:r>
            <a:r>
              <a:rPr sz="2625" spc="37" baseline="-15873" dirty="0">
                <a:latin typeface="Cambria Math"/>
                <a:cs typeface="Cambria Math"/>
              </a:rPr>
              <a:t>A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87190" y="2834576"/>
            <a:ext cx="3994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−𝑟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12309" y="2977514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17675" y="3834384"/>
            <a:ext cx="30162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83297" y="3692270"/>
            <a:ext cx="1473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7120" algn="l"/>
              </a:tabLst>
            </a:pP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204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𝐹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204" dirty="0">
                <a:latin typeface="Cambria Math"/>
                <a:cs typeface="Cambria Math"/>
              </a:rPr>
              <a:t>න(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443479" y="3911600"/>
            <a:ext cx="1000760" cy="20320"/>
          </a:xfrm>
          <a:custGeom>
            <a:avLst/>
            <a:gdLst/>
            <a:ahLst/>
            <a:cxnLst/>
            <a:rect l="l" t="t" r="r" b="b"/>
            <a:pathLst>
              <a:path w="1000760" h="20320">
                <a:moveTo>
                  <a:pt x="1000759" y="0"/>
                </a:moveTo>
                <a:lnTo>
                  <a:pt x="0" y="0"/>
                </a:lnTo>
                <a:lnTo>
                  <a:pt x="0" y="20319"/>
                </a:lnTo>
                <a:lnTo>
                  <a:pt x="1000759" y="20319"/>
                </a:lnTo>
                <a:lnTo>
                  <a:pt x="10007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431414" y="3460432"/>
            <a:ext cx="88074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 +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𝜀𝑋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69996" y="3603371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74595" y="3895470"/>
            <a:ext cx="923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1 −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32428" y="3692270"/>
            <a:ext cx="5276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)𝑑𝑋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05250" y="3834384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8576" y="4785791"/>
            <a:ext cx="4257842" cy="642095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4652009" y="3645471"/>
            <a:ext cx="18300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Hasil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integrasi: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20040"/>
            <a:ext cx="2514600" cy="739140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33019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59"/>
              </a:spcBef>
            </a:pPr>
            <a:r>
              <a:rPr sz="4000" spc="-10" dirty="0"/>
              <a:t>SOLUTION: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45440" y="2668015"/>
            <a:ext cx="810577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Menentukan</a:t>
            </a:r>
            <a:r>
              <a:rPr sz="2400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kMol</a:t>
            </a:r>
            <a:r>
              <a:rPr sz="2400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produk</a:t>
            </a:r>
            <a:r>
              <a:rPr sz="24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50800" marR="4318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200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10</a:t>
            </a:r>
            <a:r>
              <a:rPr sz="2400" baseline="24305" dirty="0">
                <a:latin typeface="Calibri"/>
                <a:cs typeface="Calibri"/>
              </a:rPr>
              <a:t>6</a:t>
            </a:r>
            <a:r>
              <a:rPr sz="2400" spc="232" baseline="243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kg/tahun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1th/360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hari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hari/24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jam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jam/60 </a:t>
            </a:r>
            <a:r>
              <a:rPr sz="2400" dirty="0">
                <a:latin typeface="Calibri"/>
                <a:cs typeface="Calibri"/>
              </a:rPr>
              <a:t>menit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menit/60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detik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kg/menit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1kmol/28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kg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0,2296 kmol/detik</a:t>
            </a:r>
            <a:endParaRPr sz="24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  <a:tabLst>
                <a:tab pos="2113280" algn="l"/>
              </a:tabLst>
            </a:pPr>
            <a:r>
              <a:rPr sz="2400" dirty="0">
                <a:latin typeface="Calibri"/>
                <a:cs typeface="Calibri"/>
              </a:rPr>
              <a:t>Dari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reaksi: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mol</a:t>
            </a:r>
            <a:r>
              <a:rPr sz="2400" dirty="0">
                <a:latin typeface="Calibri"/>
                <a:cs typeface="Calibri"/>
              </a:rPr>
              <a:t>	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6</a:t>
            </a:r>
            <a:r>
              <a:rPr sz="2400" spc="209" baseline="-20833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bereaksi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4</a:t>
            </a:r>
            <a:r>
              <a:rPr sz="2400" spc="-44" baseline="-20833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hasil.</a:t>
            </a:r>
            <a:endParaRPr sz="24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2880"/>
              </a:spcBef>
            </a:pP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Menentukan</a:t>
            </a:r>
            <a:r>
              <a:rPr sz="2400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Laju</a:t>
            </a:r>
            <a:r>
              <a:rPr sz="24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Mol</a:t>
            </a:r>
            <a:r>
              <a:rPr sz="24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umpan</a:t>
            </a:r>
            <a:r>
              <a:rPr sz="24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etana</a:t>
            </a:r>
            <a:r>
              <a:rPr sz="24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umpan</a:t>
            </a:r>
            <a:r>
              <a:rPr sz="24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(F</a:t>
            </a:r>
            <a:r>
              <a:rPr sz="2400" u="sng" spc="-15" baseline="-2083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A0</a:t>
            </a: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Laju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6</a:t>
            </a:r>
            <a:r>
              <a:rPr sz="2400" spc="209" baseline="-20833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mula2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6</a:t>
            </a:r>
            <a:r>
              <a:rPr sz="2400" spc="209" baseline="-20833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bereaksi/fraksi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konversi</a:t>
            </a:r>
            <a:endParaRPr sz="2400">
              <a:latin typeface="Calibri"/>
              <a:cs typeface="Calibri"/>
            </a:endParaRPr>
          </a:p>
          <a:p>
            <a:pPr marL="2304415">
              <a:lnSpc>
                <a:spcPct val="100000"/>
              </a:lnSpc>
              <a:tabLst>
                <a:tab pos="6854190" algn="l"/>
              </a:tabLst>
            </a:pPr>
            <a:r>
              <a:rPr sz="2400" dirty="0">
                <a:latin typeface="Calibri"/>
                <a:cs typeface="Calibri"/>
              </a:rPr>
              <a:t>=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0,2296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/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0,85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0,2702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kmol/detik</a:t>
            </a:r>
            <a:r>
              <a:rPr sz="2400" dirty="0">
                <a:latin typeface="Calibri"/>
                <a:cs typeface="Calibri"/>
              </a:rPr>
              <a:t>	=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F</a:t>
            </a:r>
            <a:r>
              <a:rPr sz="2400" spc="-37" baseline="-20833" dirty="0">
                <a:latin typeface="Calibri"/>
                <a:cs typeface="Calibri"/>
              </a:rPr>
              <a:t>A0</a:t>
            </a:r>
            <a:endParaRPr sz="2400" baseline="-2083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50945" y="1849754"/>
            <a:ext cx="487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𝜀</a:t>
            </a:r>
            <a:r>
              <a:rPr sz="2400" spc="220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06189" y="2069845"/>
            <a:ext cx="698500" cy="20320"/>
          </a:xfrm>
          <a:custGeom>
            <a:avLst/>
            <a:gdLst/>
            <a:ahLst/>
            <a:cxnLst/>
            <a:rect l="l" t="t" r="r" b="b"/>
            <a:pathLst>
              <a:path w="698500" h="20319">
                <a:moveTo>
                  <a:pt x="698500" y="0"/>
                </a:moveTo>
                <a:lnTo>
                  <a:pt x="0" y="0"/>
                </a:lnTo>
                <a:lnTo>
                  <a:pt x="0" y="20319"/>
                </a:lnTo>
                <a:lnTo>
                  <a:pt x="698500" y="20319"/>
                </a:lnTo>
                <a:lnTo>
                  <a:pt x="6985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94759" y="1617916"/>
            <a:ext cx="7258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2 −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1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59046" y="2052954"/>
            <a:ext cx="194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Cambria Math"/>
                <a:cs typeface="Cambria Math"/>
              </a:rPr>
              <a:t>1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80000" y="1849754"/>
            <a:ext cx="506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1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3257" y="1089278"/>
            <a:ext cx="3121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Reaksi: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6</a:t>
            </a:r>
            <a:r>
              <a:rPr sz="2400" spc="195" baseline="-20833" dirty="0">
                <a:latin typeface="Calibri"/>
                <a:cs typeface="Calibri"/>
              </a:rPr>
              <a:t> 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baseline="-20833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H</a:t>
            </a:r>
            <a:r>
              <a:rPr sz="2400" baseline="-20833" dirty="0">
                <a:latin typeface="Calibri"/>
                <a:cs typeface="Calibri"/>
              </a:rPr>
              <a:t>4</a:t>
            </a:r>
            <a:r>
              <a:rPr sz="2400" spc="-52" baseline="-20833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H</a:t>
            </a:r>
            <a:r>
              <a:rPr sz="2400" spc="-37" baseline="-20833" dirty="0">
                <a:latin typeface="Calibri"/>
                <a:cs typeface="Calibri"/>
              </a:rPr>
              <a:t>2</a:t>
            </a:r>
            <a:endParaRPr sz="2400" baseline="-20833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4836" y="376351"/>
            <a:ext cx="4257842" cy="64209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320040"/>
            <a:ext cx="2514600" cy="739140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33019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59"/>
              </a:spcBef>
            </a:pPr>
            <a:r>
              <a:rPr sz="4000" spc="-10" dirty="0"/>
              <a:t>SOLUTION:</a:t>
            </a:r>
            <a:endParaRPr sz="4000"/>
          </a:p>
        </p:txBody>
      </p:sp>
      <p:sp>
        <p:nvSpPr>
          <p:cNvPr id="4" name="object 4"/>
          <p:cNvSpPr/>
          <p:nvPr/>
        </p:nvSpPr>
        <p:spPr>
          <a:xfrm>
            <a:off x="2870200" y="2079498"/>
            <a:ext cx="734060" cy="20320"/>
          </a:xfrm>
          <a:custGeom>
            <a:avLst/>
            <a:gdLst/>
            <a:ahLst/>
            <a:cxnLst/>
            <a:rect l="l" t="t" r="r" b="b"/>
            <a:pathLst>
              <a:path w="734060" h="20319">
                <a:moveTo>
                  <a:pt x="734060" y="0"/>
                </a:moveTo>
                <a:lnTo>
                  <a:pt x="0" y="0"/>
                </a:lnTo>
                <a:lnTo>
                  <a:pt x="0" y="20320"/>
                </a:lnTo>
                <a:lnTo>
                  <a:pt x="734060" y="20320"/>
                </a:lnTo>
                <a:lnTo>
                  <a:pt x="7340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15161" y="1628140"/>
            <a:ext cx="2362200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56055">
              <a:lnSpc>
                <a:spcPts val="2350"/>
              </a:lnSpc>
              <a:spcBef>
                <a:spcPts val="100"/>
              </a:spcBef>
            </a:pPr>
            <a:r>
              <a:rPr sz="2400" spc="-10" dirty="0">
                <a:latin typeface="Cambria Math"/>
                <a:cs typeface="Cambria Math"/>
              </a:rPr>
              <a:t>0,072</a:t>
            </a:r>
            <a:endParaRPr sz="2400">
              <a:latin typeface="Cambria Math"/>
              <a:cs typeface="Cambria Math"/>
            </a:endParaRPr>
          </a:p>
          <a:p>
            <a:pPr marL="38100">
              <a:lnSpc>
                <a:spcPts val="2350"/>
              </a:lnSpc>
            </a:pPr>
            <a:r>
              <a:rPr sz="2400" dirty="0">
                <a:latin typeface="Cambria Math"/>
                <a:cs typeface="Cambria Math"/>
              </a:rPr>
              <a:t>𝜀</a:t>
            </a:r>
            <a:r>
              <a:rPr sz="2400" spc="2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1;</a:t>
            </a:r>
            <a:r>
              <a:rPr sz="2400" spc="-13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𝑘</a:t>
            </a:r>
            <a:r>
              <a:rPr sz="2400" spc="20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365" dirty="0">
                <a:latin typeface="Cambria Math"/>
                <a:cs typeface="Cambria Math"/>
              </a:rPr>
              <a:t> </a:t>
            </a:r>
            <a:r>
              <a:rPr sz="3600" baseline="-37037" dirty="0">
                <a:latin typeface="Cambria Math"/>
                <a:cs typeface="Cambria Math"/>
              </a:rPr>
              <a:t>detik</a:t>
            </a:r>
            <a:r>
              <a:rPr sz="3600" spc="225" baseline="-37037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;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7670" y="1858962"/>
            <a:ext cx="31000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𝐹</a:t>
            </a:r>
            <a:r>
              <a:rPr sz="2625" spc="-37" baseline="-15873" dirty="0">
                <a:latin typeface="Cambria Math"/>
                <a:cs typeface="Cambria Math"/>
              </a:rPr>
              <a:t>𝐴0</a:t>
            </a:r>
            <a:r>
              <a:rPr sz="2625" spc="359" baseline="-15873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2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libri"/>
                <a:cs typeface="Calibri"/>
              </a:rPr>
              <a:t>0,2702kmol/detik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657" y="1086865"/>
            <a:ext cx="2033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Inventarisir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data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50339" y="3392423"/>
            <a:ext cx="429259" cy="20320"/>
          </a:xfrm>
          <a:custGeom>
            <a:avLst/>
            <a:gdLst/>
            <a:ahLst/>
            <a:cxnLst/>
            <a:rect l="l" t="t" r="r" b="b"/>
            <a:pathLst>
              <a:path w="429260" h="20320">
                <a:moveTo>
                  <a:pt x="429259" y="0"/>
                </a:moveTo>
                <a:lnTo>
                  <a:pt x="0" y="0"/>
                </a:lnTo>
                <a:lnTo>
                  <a:pt x="0" y="20320"/>
                </a:lnTo>
                <a:lnTo>
                  <a:pt x="429259" y="20320"/>
                </a:lnTo>
                <a:lnTo>
                  <a:pt x="4292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12494" y="3002534"/>
            <a:ext cx="49275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37" baseline="11574" dirty="0">
                <a:latin typeface="Cambria Math"/>
                <a:cs typeface="Cambria Math"/>
              </a:rPr>
              <a:t>𝑃</a:t>
            </a: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6897" y="3172840"/>
            <a:ext cx="16535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𝐶</a:t>
            </a:r>
            <a:r>
              <a:rPr sz="2625" baseline="-15873" dirty="0">
                <a:latin typeface="Cambria Math"/>
                <a:cs typeface="Cambria Math"/>
              </a:rPr>
              <a:t>𝐴0</a:t>
            </a:r>
            <a:r>
              <a:rPr sz="2625" spc="472" baseline="-15873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245" dirty="0">
                <a:latin typeface="Cambria Math"/>
                <a:cs typeface="Cambria Math"/>
              </a:rPr>
              <a:t> </a:t>
            </a:r>
            <a:r>
              <a:rPr sz="3600" baseline="-37037" dirty="0">
                <a:latin typeface="Cambria Math"/>
                <a:cs typeface="Cambria Math"/>
              </a:rPr>
              <a:t>𝑅𝑇</a:t>
            </a:r>
            <a:r>
              <a:rPr sz="3600" spc="457" baseline="-37037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275839" y="3392423"/>
            <a:ext cx="3609340" cy="20320"/>
          </a:xfrm>
          <a:custGeom>
            <a:avLst/>
            <a:gdLst/>
            <a:ahLst/>
            <a:cxnLst/>
            <a:rect l="l" t="t" r="r" b="b"/>
            <a:pathLst>
              <a:path w="3609340" h="20320">
                <a:moveTo>
                  <a:pt x="3609340" y="0"/>
                </a:moveTo>
                <a:lnTo>
                  <a:pt x="0" y="0"/>
                </a:lnTo>
                <a:lnTo>
                  <a:pt x="0" y="20320"/>
                </a:lnTo>
                <a:lnTo>
                  <a:pt x="3609340" y="20320"/>
                </a:lnTo>
                <a:lnTo>
                  <a:pt x="36093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914269" y="2941573"/>
            <a:ext cx="2324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6 𝑥</a:t>
            </a:r>
            <a:r>
              <a:rPr sz="2400" spc="7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1,01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𝑥</a:t>
            </a:r>
            <a:r>
              <a:rPr sz="2400" spc="7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10</a:t>
            </a:r>
            <a:r>
              <a:rPr sz="2625" baseline="28571" dirty="0">
                <a:latin typeface="Cambria Math"/>
                <a:cs typeface="Cambria Math"/>
              </a:rPr>
              <a:t>5</a:t>
            </a:r>
            <a:r>
              <a:rPr sz="2625" spc="345" baseline="28571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𝑃𝑎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683000" y="3765803"/>
            <a:ext cx="858519" cy="20320"/>
          </a:xfrm>
          <a:custGeom>
            <a:avLst/>
            <a:gdLst/>
            <a:ahLst/>
            <a:cxnLst/>
            <a:rect l="l" t="t" r="r" b="b"/>
            <a:pathLst>
              <a:path w="858520" h="20320">
                <a:moveTo>
                  <a:pt x="858520" y="0"/>
                </a:moveTo>
                <a:lnTo>
                  <a:pt x="0" y="0"/>
                </a:lnTo>
                <a:lnTo>
                  <a:pt x="0" y="20320"/>
                </a:lnTo>
                <a:lnTo>
                  <a:pt x="858520" y="20320"/>
                </a:lnTo>
                <a:lnTo>
                  <a:pt x="858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874770" y="3276853"/>
            <a:ext cx="46735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37" baseline="-16203" dirty="0">
                <a:latin typeface="Cambria Math"/>
                <a:cs typeface="Cambria Math"/>
              </a:rPr>
              <a:t>𝑚</a:t>
            </a:r>
            <a:r>
              <a:rPr sz="1750" spc="-25" dirty="0">
                <a:latin typeface="Cambria Math"/>
                <a:cs typeface="Cambria Math"/>
              </a:rPr>
              <a:t>3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066280" y="3392423"/>
            <a:ext cx="523240" cy="20320"/>
          </a:xfrm>
          <a:custGeom>
            <a:avLst/>
            <a:gdLst/>
            <a:ahLst/>
            <a:cxnLst/>
            <a:rect l="l" t="t" r="r" b="b"/>
            <a:pathLst>
              <a:path w="523240" h="20320">
                <a:moveTo>
                  <a:pt x="523240" y="0"/>
                </a:moveTo>
                <a:lnTo>
                  <a:pt x="0" y="0"/>
                </a:lnTo>
                <a:lnTo>
                  <a:pt x="0" y="20320"/>
                </a:lnTo>
                <a:lnTo>
                  <a:pt x="523240" y="20320"/>
                </a:lnTo>
                <a:lnTo>
                  <a:pt x="5232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932551" y="2941573"/>
            <a:ext cx="1689100" cy="734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5380">
              <a:lnSpc>
                <a:spcPts val="235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𝑚𝑜𝑙</a:t>
            </a:r>
            <a:endParaRPr sz="2400">
              <a:latin typeface="Cambria Math"/>
              <a:cs typeface="Cambria Math"/>
            </a:endParaRPr>
          </a:p>
          <a:p>
            <a:pPr marL="38100">
              <a:lnSpc>
                <a:spcPts val="1350"/>
              </a:lnSpc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0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60,74</a:t>
            </a:r>
            <a:endParaRPr sz="2400">
              <a:latin typeface="Cambria Math"/>
              <a:cs typeface="Cambria Math"/>
            </a:endParaRPr>
          </a:p>
          <a:p>
            <a:pPr marL="1196340">
              <a:lnSpc>
                <a:spcPts val="1880"/>
              </a:lnSpc>
            </a:pPr>
            <a:r>
              <a:rPr sz="3600" spc="-37" baseline="-16203" dirty="0">
                <a:latin typeface="Cambria Math"/>
                <a:cs typeface="Cambria Math"/>
              </a:rPr>
              <a:t>𝑚</a:t>
            </a:r>
            <a:r>
              <a:rPr sz="1750" spc="-25" dirty="0">
                <a:latin typeface="Cambria Math"/>
                <a:cs typeface="Cambria Math"/>
              </a:rPr>
              <a:t>3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8157" y="3466636"/>
            <a:ext cx="5439410" cy="915669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778000">
              <a:lnSpc>
                <a:spcPct val="100000"/>
              </a:lnSpc>
              <a:spcBef>
                <a:spcPts val="725"/>
              </a:spcBef>
            </a:pPr>
            <a:r>
              <a:rPr sz="2400" dirty="0">
                <a:latin typeface="Cambria Math"/>
                <a:cs typeface="Cambria Math"/>
              </a:rPr>
              <a:t>(8,314</a:t>
            </a:r>
            <a:r>
              <a:rPr sz="2400" spc="3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𝑃𝑎.</a:t>
            </a:r>
            <a:r>
              <a:rPr sz="2400" spc="-114" dirty="0">
                <a:latin typeface="Cambria Math"/>
                <a:cs typeface="Cambria Math"/>
              </a:rPr>
              <a:t> </a:t>
            </a:r>
            <a:r>
              <a:rPr sz="3600" baseline="-28935" dirty="0">
                <a:latin typeface="Cambria Math"/>
                <a:cs typeface="Cambria Math"/>
              </a:rPr>
              <a:t>𝑚𝑜𝑙.</a:t>
            </a:r>
            <a:r>
              <a:rPr sz="3600" spc="-172" baseline="-28935" dirty="0">
                <a:latin typeface="Cambria Math"/>
                <a:cs typeface="Cambria Math"/>
              </a:rPr>
              <a:t> </a:t>
            </a:r>
            <a:r>
              <a:rPr sz="3600" baseline="-28935" dirty="0">
                <a:latin typeface="Cambria Math"/>
                <a:cs typeface="Cambria Math"/>
              </a:rPr>
              <a:t>𝐾</a:t>
            </a:r>
            <a:r>
              <a:rPr sz="2400" dirty="0">
                <a:latin typeface="Cambria Math"/>
                <a:cs typeface="Cambria Math"/>
              </a:rPr>
              <a:t>)(1200</a:t>
            </a:r>
            <a:r>
              <a:rPr sz="2400" spc="3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𝐾)</a:t>
            </a:r>
            <a:endParaRPr sz="2400">
              <a:latin typeface="Cambria Math"/>
              <a:cs typeface="Cambria Math"/>
            </a:endParaRPr>
          </a:p>
          <a:p>
            <a:pPr marL="50800">
              <a:lnSpc>
                <a:spcPct val="100000"/>
              </a:lnSpc>
              <a:spcBef>
                <a:spcPts val="62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0,06074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𝑘𝑚𝑜𝑙/𝑚</a:t>
            </a:r>
            <a:r>
              <a:rPr sz="2625" spc="-15" baseline="28571" dirty="0">
                <a:latin typeface="Cambria Math"/>
                <a:cs typeface="Cambria Math"/>
              </a:rPr>
              <a:t>3</a:t>
            </a:r>
            <a:endParaRPr sz="2625" baseline="28571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2740" y="4439920"/>
            <a:ext cx="5125720" cy="739140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141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15"/>
              </a:spcBef>
            </a:pPr>
            <a:r>
              <a:rPr sz="2700" dirty="0">
                <a:latin typeface="Calibri"/>
                <a:cs typeface="Calibri"/>
              </a:rPr>
              <a:t>Menghitung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Volume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PFR: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306830" y="5626658"/>
            <a:ext cx="3329940" cy="20320"/>
          </a:xfrm>
          <a:custGeom>
            <a:avLst/>
            <a:gdLst/>
            <a:ahLst/>
            <a:cxnLst/>
            <a:rect l="l" t="t" r="r" b="b"/>
            <a:pathLst>
              <a:path w="3329940" h="20320">
                <a:moveTo>
                  <a:pt x="3329940" y="0"/>
                </a:moveTo>
                <a:lnTo>
                  <a:pt x="0" y="0"/>
                </a:lnTo>
                <a:lnTo>
                  <a:pt x="0" y="20320"/>
                </a:lnTo>
                <a:lnTo>
                  <a:pt x="3329940" y="20320"/>
                </a:lnTo>
                <a:lnTo>
                  <a:pt x="33299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825625" y="5176202"/>
            <a:ext cx="22961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0,2702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kmol/detik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2147" y="5575617"/>
            <a:ext cx="1408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baseline="30092" dirty="0">
                <a:latin typeface="Cambria Math"/>
                <a:cs typeface="Cambria Math"/>
              </a:rPr>
              <a:t>𝑉</a:t>
            </a:r>
            <a:r>
              <a:rPr sz="3600" spc="315" baseline="30092" dirty="0">
                <a:latin typeface="Cambria Math"/>
                <a:cs typeface="Cambria Math"/>
              </a:rPr>
              <a:t> </a:t>
            </a:r>
            <a:r>
              <a:rPr sz="3600" baseline="30092" dirty="0">
                <a:latin typeface="Cambria Math"/>
                <a:cs typeface="Cambria Math"/>
              </a:rPr>
              <a:t>=</a:t>
            </a:r>
            <a:r>
              <a:rPr sz="3600" spc="202" baseline="30092" dirty="0">
                <a:latin typeface="Cambria Math"/>
                <a:cs typeface="Cambria Math"/>
              </a:rPr>
              <a:t> </a:t>
            </a:r>
            <a:r>
              <a:rPr sz="2400" u="sng" spc="-2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0,072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74063" y="5753100"/>
            <a:ext cx="33921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baseline="-28935" dirty="0">
                <a:latin typeface="Cambria Math"/>
                <a:cs typeface="Cambria Math"/>
              </a:rPr>
              <a:t>𝑑𝑒𝑡𝑖𝑘</a:t>
            </a:r>
            <a:r>
              <a:rPr sz="3600" spc="-75" baseline="-2893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𝑥0,06074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𝑘𝑚𝑜𝑙/𝑚</a:t>
            </a:r>
            <a:r>
              <a:rPr sz="2625" spc="-15" baseline="22222" dirty="0">
                <a:latin typeface="Cambria Math"/>
                <a:cs typeface="Cambria Math"/>
              </a:rPr>
              <a:t>3</a:t>
            </a:r>
            <a:endParaRPr sz="2625" baseline="22222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821046" y="5497957"/>
            <a:ext cx="898525" cy="282575"/>
          </a:xfrm>
          <a:custGeom>
            <a:avLst/>
            <a:gdLst/>
            <a:ahLst/>
            <a:cxnLst/>
            <a:rect l="l" t="t" r="r" b="b"/>
            <a:pathLst>
              <a:path w="898525" h="282575">
                <a:moveTo>
                  <a:pt x="808354" y="0"/>
                </a:moveTo>
                <a:lnTo>
                  <a:pt x="804417" y="11430"/>
                </a:lnTo>
                <a:lnTo>
                  <a:pt x="820725" y="18522"/>
                </a:lnTo>
                <a:lnTo>
                  <a:pt x="834770" y="28352"/>
                </a:lnTo>
                <a:lnTo>
                  <a:pt x="863294" y="73858"/>
                </a:lnTo>
                <a:lnTo>
                  <a:pt x="871545" y="115352"/>
                </a:lnTo>
                <a:lnTo>
                  <a:pt x="872616" y="139750"/>
                </a:lnTo>
                <a:lnTo>
                  <a:pt x="871571" y="164649"/>
                </a:lnTo>
                <a:lnTo>
                  <a:pt x="863240" y="207587"/>
                </a:lnTo>
                <a:lnTo>
                  <a:pt x="834818" y="253828"/>
                </a:lnTo>
                <a:lnTo>
                  <a:pt x="804799" y="270865"/>
                </a:lnTo>
                <a:lnTo>
                  <a:pt x="808354" y="282321"/>
                </a:lnTo>
                <a:lnTo>
                  <a:pt x="846851" y="264263"/>
                </a:lnTo>
                <a:lnTo>
                  <a:pt x="875156" y="232994"/>
                </a:lnTo>
                <a:lnTo>
                  <a:pt x="892587" y="191111"/>
                </a:lnTo>
                <a:lnTo>
                  <a:pt x="898398" y="141236"/>
                </a:lnTo>
                <a:lnTo>
                  <a:pt x="896962" y="115661"/>
                </a:lnTo>
                <a:lnTo>
                  <a:pt x="896945" y="115352"/>
                </a:lnTo>
                <a:lnTo>
                  <a:pt x="885324" y="69484"/>
                </a:lnTo>
                <a:lnTo>
                  <a:pt x="862201" y="32146"/>
                </a:lnTo>
                <a:lnTo>
                  <a:pt x="828811" y="7381"/>
                </a:lnTo>
                <a:lnTo>
                  <a:pt x="808354" y="0"/>
                </a:lnTo>
                <a:close/>
              </a:path>
              <a:path w="898525" h="282575">
                <a:moveTo>
                  <a:pt x="90042" y="0"/>
                </a:moveTo>
                <a:lnTo>
                  <a:pt x="51641" y="18097"/>
                </a:lnTo>
                <a:lnTo>
                  <a:pt x="23240" y="49530"/>
                </a:lnTo>
                <a:lnTo>
                  <a:pt x="5810" y="91430"/>
                </a:lnTo>
                <a:lnTo>
                  <a:pt x="83" y="139750"/>
                </a:lnTo>
                <a:lnTo>
                  <a:pt x="0" y="141236"/>
                </a:lnTo>
                <a:lnTo>
                  <a:pt x="5810" y="191111"/>
                </a:lnTo>
                <a:lnTo>
                  <a:pt x="23240" y="232994"/>
                </a:lnTo>
                <a:lnTo>
                  <a:pt x="51546" y="264263"/>
                </a:lnTo>
                <a:lnTo>
                  <a:pt x="90042" y="282321"/>
                </a:lnTo>
                <a:lnTo>
                  <a:pt x="93599" y="270865"/>
                </a:lnTo>
                <a:lnTo>
                  <a:pt x="77531" y="263743"/>
                </a:lnTo>
                <a:lnTo>
                  <a:pt x="63642" y="253828"/>
                </a:lnTo>
                <a:lnTo>
                  <a:pt x="35210" y="207587"/>
                </a:lnTo>
                <a:lnTo>
                  <a:pt x="26828" y="164649"/>
                </a:lnTo>
                <a:lnTo>
                  <a:pt x="25780" y="139750"/>
                </a:lnTo>
                <a:lnTo>
                  <a:pt x="26828" y="115661"/>
                </a:lnTo>
                <a:lnTo>
                  <a:pt x="35210" y="73858"/>
                </a:lnTo>
                <a:lnTo>
                  <a:pt x="63753" y="28352"/>
                </a:lnTo>
                <a:lnTo>
                  <a:pt x="94106" y="11430"/>
                </a:lnTo>
                <a:lnTo>
                  <a:pt x="900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074409" y="5626658"/>
            <a:ext cx="1097280" cy="20320"/>
          </a:xfrm>
          <a:custGeom>
            <a:avLst/>
            <a:gdLst/>
            <a:ahLst/>
            <a:cxnLst/>
            <a:rect l="l" t="t" r="r" b="b"/>
            <a:pathLst>
              <a:path w="1097279" h="20320">
                <a:moveTo>
                  <a:pt x="1097280" y="0"/>
                </a:moveTo>
                <a:lnTo>
                  <a:pt x="0" y="0"/>
                </a:lnTo>
                <a:lnTo>
                  <a:pt x="0" y="20320"/>
                </a:lnTo>
                <a:lnTo>
                  <a:pt x="1097280" y="20320"/>
                </a:lnTo>
                <a:lnTo>
                  <a:pt x="10972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650740" y="5176202"/>
            <a:ext cx="3597910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1790" algn="ctr">
              <a:lnSpc>
                <a:spcPts val="2350"/>
              </a:lnSpc>
              <a:spcBef>
                <a:spcPts val="100"/>
              </a:spcBef>
            </a:pPr>
            <a:r>
              <a:rPr sz="2400" spc="-50" dirty="0">
                <a:latin typeface="Cambria Math"/>
                <a:cs typeface="Cambria Math"/>
              </a:rPr>
              <a:t>1</a:t>
            </a:r>
            <a:endParaRPr sz="2400">
              <a:latin typeface="Cambria Math"/>
              <a:cs typeface="Cambria Math"/>
            </a:endParaRPr>
          </a:p>
          <a:p>
            <a:pPr marL="38100">
              <a:lnSpc>
                <a:spcPts val="2350"/>
              </a:lnSpc>
            </a:pPr>
            <a:r>
              <a:rPr sz="2400" dirty="0">
                <a:latin typeface="Cambria Math"/>
                <a:cs typeface="Cambria Math"/>
              </a:rPr>
              <a:t>[</a:t>
            </a:r>
            <a:r>
              <a:rPr sz="2400" spc="459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 +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</a:t>
            </a:r>
            <a:r>
              <a:rPr sz="2400" spc="45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𝑙𝑛</a:t>
            </a:r>
            <a:r>
              <a:rPr sz="2400" spc="-90" dirty="0">
                <a:latin typeface="Cambria Math"/>
                <a:cs typeface="Cambria Math"/>
              </a:rPr>
              <a:t> </a:t>
            </a:r>
            <a:r>
              <a:rPr sz="3600" baseline="-37037" dirty="0">
                <a:latin typeface="Cambria Math"/>
                <a:cs typeface="Cambria Math"/>
              </a:rPr>
              <a:t>1</a:t>
            </a:r>
            <a:r>
              <a:rPr sz="3600" spc="-30" baseline="-37037" dirty="0">
                <a:latin typeface="Cambria Math"/>
                <a:cs typeface="Cambria Math"/>
              </a:rPr>
              <a:t> </a:t>
            </a:r>
            <a:r>
              <a:rPr sz="3600" baseline="-37037" dirty="0">
                <a:latin typeface="Cambria Math"/>
                <a:cs typeface="Cambria Math"/>
              </a:rPr>
              <a:t>−</a:t>
            </a:r>
            <a:r>
              <a:rPr sz="3600" spc="22" baseline="-37037" dirty="0">
                <a:latin typeface="Cambria Math"/>
                <a:cs typeface="Cambria Math"/>
              </a:rPr>
              <a:t> </a:t>
            </a:r>
            <a:r>
              <a:rPr sz="3600" baseline="-37037" dirty="0">
                <a:latin typeface="Cambria Math"/>
                <a:cs typeface="Cambria Math"/>
              </a:rPr>
              <a:t>0,85</a:t>
            </a:r>
            <a:r>
              <a:rPr sz="3600" spc="-30" baseline="-37037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−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0,85]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06107" y="6197600"/>
            <a:ext cx="16948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libri"/>
                <a:cs typeface="Calibri"/>
              </a:rPr>
              <a:t>181,91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35" dirty="0">
                <a:latin typeface="Cambria Math"/>
                <a:cs typeface="Cambria Math"/>
              </a:rPr>
              <a:t>𝑚</a:t>
            </a:r>
            <a:r>
              <a:rPr sz="2625" spc="-52" baseline="28571" dirty="0">
                <a:latin typeface="Cambria Math"/>
                <a:cs typeface="Cambria Math"/>
              </a:rPr>
              <a:t>3</a:t>
            </a:r>
            <a:endParaRPr sz="2625" baseline="28571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20040"/>
            <a:ext cx="4800600" cy="739140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66040" rIns="0" bIns="0" rtlCol="0">
            <a:spAutoFit/>
          </a:bodyPr>
          <a:lstStyle/>
          <a:p>
            <a:pPr marL="213995">
              <a:lnSpc>
                <a:spcPct val="100000"/>
              </a:lnSpc>
              <a:spcBef>
                <a:spcPts val="520"/>
              </a:spcBef>
            </a:pPr>
            <a:r>
              <a:rPr dirty="0"/>
              <a:t>Mengitung</a:t>
            </a:r>
            <a:r>
              <a:rPr spc="-35" dirty="0"/>
              <a:t> </a:t>
            </a:r>
            <a:r>
              <a:rPr dirty="0"/>
              <a:t>jumlah</a:t>
            </a:r>
            <a:r>
              <a:rPr spc="-5" dirty="0"/>
              <a:t> </a:t>
            </a:r>
            <a:r>
              <a:rPr spc="-20" dirty="0"/>
              <a:t>tube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3257" y="1086865"/>
            <a:ext cx="787780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Dari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table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pipa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80;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1½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in.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maka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pipa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0,011876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ft</a:t>
            </a:r>
            <a:r>
              <a:rPr sz="2400" spc="-37" baseline="24305" dirty="0">
                <a:latin typeface="Calibri"/>
                <a:cs typeface="Calibri"/>
              </a:rPr>
              <a:t>2</a:t>
            </a:r>
            <a:endParaRPr sz="2400" baseline="2430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4640" y="2133600"/>
            <a:ext cx="5125720" cy="739140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142240" rIns="0" bIns="0" rtlCol="0">
            <a:spAutoFit/>
          </a:bodyPr>
          <a:lstStyle/>
          <a:p>
            <a:pPr marL="542290">
              <a:lnSpc>
                <a:spcPct val="100000"/>
              </a:lnSpc>
              <a:spcBef>
                <a:spcPts val="1120"/>
              </a:spcBef>
            </a:pPr>
            <a:r>
              <a:rPr sz="2700" dirty="0">
                <a:latin typeface="Calibri"/>
                <a:cs typeface="Calibri"/>
              </a:rPr>
              <a:t>Menghitung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volume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per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pipa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2772" y="3047936"/>
            <a:ext cx="5555615" cy="1188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𝑉</a:t>
            </a:r>
            <a:r>
              <a:rPr sz="2625" baseline="-15873" dirty="0">
                <a:latin typeface="Cambria Math"/>
                <a:cs typeface="Cambria Math"/>
              </a:rPr>
              <a:t>𝑡</a:t>
            </a:r>
            <a:r>
              <a:rPr sz="2625" spc="585" baseline="-15873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𝐴.</a:t>
            </a:r>
            <a:r>
              <a:rPr sz="2400" spc="-14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𝐿</a:t>
            </a:r>
            <a:r>
              <a:rPr sz="2400" spc="17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05" dirty="0">
                <a:latin typeface="Cambria Math"/>
                <a:cs typeface="Cambria Math"/>
              </a:rPr>
              <a:t> </a:t>
            </a:r>
            <a:r>
              <a:rPr sz="2400" i="1" dirty="0">
                <a:latin typeface="Calibri"/>
                <a:cs typeface="Calibri"/>
              </a:rPr>
              <a:t>0,011876</a:t>
            </a:r>
            <a:r>
              <a:rPr sz="2400" dirty="0">
                <a:latin typeface="Cambria Math"/>
                <a:cs typeface="Cambria Math"/>
              </a:rPr>
              <a:t>𝑓𝑡</a:t>
            </a:r>
            <a:r>
              <a:rPr sz="2625" baseline="28571" dirty="0">
                <a:latin typeface="Cambria Math"/>
                <a:cs typeface="Cambria Math"/>
              </a:rPr>
              <a:t>2</a:t>
            </a:r>
            <a:r>
              <a:rPr sz="2625" spc="359" baseline="28571" dirty="0">
                <a:latin typeface="Cambria Math"/>
                <a:cs typeface="Cambria Math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40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ft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=0,475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𝑓𝑡</a:t>
            </a:r>
            <a:r>
              <a:rPr sz="2625" spc="-37" baseline="28571" dirty="0">
                <a:latin typeface="Cambria Math"/>
                <a:cs typeface="Cambria Math"/>
              </a:rPr>
              <a:t>3</a:t>
            </a:r>
            <a:endParaRPr sz="2625" baseline="28571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2400">
              <a:latin typeface="Cambria Math"/>
              <a:cs typeface="Cambria Math"/>
            </a:endParaRPr>
          </a:p>
          <a:p>
            <a:pPr marL="50800">
              <a:lnSpc>
                <a:spcPct val="100000"/>
              </a:lnSpc>
            </a:pP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22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5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</a:t>
            </a:r>
            <a:r>
              <a:rPr sz="2400" dirty="0">
                <a:latin typeface="Calibri"/>
                <a:cs typeface="Calibri"/>
              </a:rPr>
              <a:t>81,91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mbria Math"/>
                <a:cs typeface="Cambria Math"/>
              </a:rPr>
              <a:t>𝑚</a:t>
            </a:r>
            <a:r>
              <a:rPr sz="2625" baseline="28571" dirty="0">
                <a:latin typeface="Cambria Math"/>
                <a:cs typeface="Cambria Math"/>
              </a:rPr>
              <a:t>3</a:t>
            </a:r>
            <a:r>
              <a:rPr sz="2625" spc="330" baseline="28571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5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6424,091𝑓𝑡</a:t>
            </a:r>
            <a:r>
              <a:rPr sz="2625" spc="-15" baseline="28571" dirty="0">
                <a:latin typeface="Cambria Math"/>
                <a:cs typeface="Cambria Math"/>
              </a:rPr>
              <a:t>3</a:t>
            </a:r>
            <a:endParaRPr sz="2625" baseline="28571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2740" y="4795520"/>
            <a:ext cx="5125720" cy="741680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144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35"/>
              </a:spcBef>
            </a:pPr>
            <a:r>
              <a:rPr sz="2700" dirty="0">
                <a:latin typeface="Calibri"/>
                <a:cs typeface="Calibri"/>
              </a:rPr>
              <a:t>Menghitung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Jumlah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Pipa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32100" y="6201092"/>
            <a:ext cx="1602740" cy="20320"/>
          </a:xfrm>
          <a:custGeom>
            <a:avLst/>
            <a:gdLst/>
            <a:ahLst/>
            <a:cxnLst/>
            <a:rect l="l" t="t" r="r" b="b"/>
            <a:pathLst>
              <a:path w="1602739" h="20320">
                <a:moveTo>
                  <a:pt x="1602739" y="0"/>
                </a:moveTo>
                <a:lnTo>
                  <a:pt x="0" y="0"/>
                </a:lnTo>
                <a:lnTo>
                  <a:pt x="0" y="20320"/>
                </a:lnTo>
                <a:lnTo>
                  <a:pt x="1602739" y="20320"/>
                </a:lnTo>
                <a:lnTo>
                  <a:pt x="16027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043808" y="6135052"/>
            <a:ext cx="11734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Calibri"/>
                <a:cs typeface="Calibri"/>
              </a:rPr>
              <a:t>0,475</a:t>
            </a:r>
            <a:r>
              <a:rPr sz="2400" i="1" spc="-160" dirty="0">
                <a:latin typeface="Calibri"/>
                <a:cs typeface="Calibri"/>
              </a:rPr>
              <a:t> </a:t>
            </a:r>
            <a:r>
              <a:rPr sz="1750" spc="75" dirty="0">
                <a:latin typeface="Cambria Math"/>
                <a:cs typeface="Cambria Math"/>
              </a:rPr>
              <a:t>𝑓𝑡</a:t>
            </a:r>
            <a:r>
              <a:rPr sz="2175" spc="112" baseline="19157" dirty="0">
                <a:latin typeface="Cambria Math"/>
                <a:cs typeface="Cambria Math"/>
              </a:rPr>
              <a:t>3</a:t>
            </a:r>
            <a:endParaRPr sz="2175" baseline="19157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9297" y="5982017"/>
            <a:ext cx="56102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𝐽𝑢𝑚𝑙𝑎ℎ</a:t>
            </a:r>
            <a:r>
              <a:rPr sz="2400" spc="5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𝑝𝑖𝑝𝑎</a:t>
            </a:r>
            <a:r>
              <a:rPr sz="2400" spc="24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75" dirty="0">
                <a:latin typeface="Cambria Math"/>
                <a:cs typeface="Cambria Math"/>
              </a:rPr>
              <a:t> </a:t>
            </a:r>
            <a:r>
              <a:rPr sz="3600" baseline="32407" dirty="0">
                <a:latin typeface="Cambria Math"/>
                <a:cs typeface="Cambria Math"/>
              </a:rPr>
              <a:t>6424,091</a:t>
            </a:r>
            <a:r>
              <a:rPr sz="2625" baseline="44444" dirty="0">
                <a:latin typeface="Cambria Math"/>
                <a:cs typeface="Cambria Math"/>
              </a:rPr>
              <a:t>𝑓𝑡</a:t>
            </a:r>
            <a:r>
              <a:rPr sz="2175" baseline="78544" dirty="0">
                <a:latin typeface="Cambria Math"/>
                <a:cs typeface="Cambria Math"/>
              </a:rPr>
              <a:t>3</a:t>
            </a:r>
            <a:r>
              <a:rPr sz="2175" spc="719" baseline="78544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5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13524</a:t>
            </a:r>
            <a:r>
              <a:rPr sz="2400" spc="-10" dirty="0">
                <a:latin typeface="Calibri"/>
                <a:cs typeface="Calibri"/>
              </a:rPr>
              <a:t>buah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479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Tabel</a:t>
            </a:r>
            <a:r>
              <a:rPr spc="-80" dirty="0"/>
              <a:t> </a:t>
            </a:r>
            <a:r>
              <a:rPr dirty="0"/>
              <a:t>Pipa</a:t>
            </a:r>
            <a:r>
              <a:rPr spc="-45" dirty="0"/>
              <a:t> </a:t>
            </a:r>
            <a:r>
              <a:rPr dirty="0"/>
              <a:t>SN</a:t>
            </a:r>
            <a:r>
              <a:rPr spc="-60" dirty="0"/>
              <a:t> </a:t>
            </a:r>
            <a:r>
              <a:rPr spc="-25" dirty="0"/>
              <a:t>80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4488" y="1242802"/>
            <a:ext cx="8241231" cy="48551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634" y="1245552"/>
            <a:ext cx="72434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solidFill>
                  <a:srgbClr val="FF0000"/>
                </a:solidFill>
                <a:latin typeface="Calibri Light"/>
                <a:cs typeface="Calibri Light"/>
              </a:rPr>
              <a:t>Apa</a:t>
            </a:r>
            <a:r>
              <a:rPr sz="4400" spc="-204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4400" spc="-20" dirty="0">
                <a:solidFill>
                  <a:srgbClr val="FF0000"/>
                </a:solidFill>
                <a:latin typeface="Calibri Light"/>
                <a:cs typeface="Calibri Light"/>
              </a:rPr>
              <a:t>yang</a:t>
            </a:r>
            <a:r>
              <a:rPr sz="4400" spc="-215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4400" spc="-30" dirty="0">
                <a:solidFill>
                  <a:srgbClr val="FF0000"/>
                </a:solidFill>
                <a:latin typeface="Calibri Light"/>
                <a:cs typeface="Calibri Light"/>
              </a:rPr>
              <a:t>akan</a:t>
            </a:r>
            <a:r>
              <a:rPr sz="4400" spc="-220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4400" spc="-30" dirty="0">
                <a:solidFill>
                  <a:srgbClr val="FF0000"/>
                </a:solidFill>
                <a:latin typeface="Calibri Light"/>
                <a:cs typeface="Calibri Light"/>
              </a:rPr>
              <a:t>dipelajari</a:t>
            </a:r>
            <a:r>
              <a:rPr sz="4400" spc="-185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4400" dirty="0">
                <a:solidFill>
                  <a:srgbClr val="FF0000"/>
                </a:solidFill>
                <a:latin typeface="Calibri Light"/>
                <a:cs typeface="Calibri Light"/>
              </a:rPr>
              <a:t>hari</a:t>
            </a:r>
            <a:r>
              <a:rPr sz="4400" spc="-210" dirty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sz="4400" spc="-20" dirty="0">
                <a:solidFill>
                  <a:srgbClr val="FF0000"/>
                </a:solidFill>
                <a:latin typeface="Calibri Light"/>
                <a:cs typeface="Calibri Light"/>
              </a:rPr>
              <a:t>ini?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5060" y="2438400"/>
            <a:ext cx="7200900" cy="1709420"/>
          </a:xfrm>
          <a:prstGeom prst="rect">
            <a:avLst/>
          </a:prstGeom>
          <a:solidFill>
            <a:srgbClr val="EC7C30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54659" indent="-363220">
              <a:lnSpc>
                <a:spcPts val="3625"/>
              </a:lnSpc>
              <a:buSzPct val="96875"/>
              <a:buFont typeface="Wingdings"/>
              <a:buChar char=""/>
              <a:tabLst>
                <a:tab pos="454659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RAP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Single: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Review</a:t>
            </a:r>
            <a:endParaRPr sz="3200">
              <a:latin typeface="Calibri"/>
              <a:cs typeface="Calibri"/>
            </a:endParaRPr>
          </a:p>
          <a:p>
            <a:pPr marL="454659" indent="-363855">
              <a:lnSpc>
                <a:spcPct val="100000"/>
              </a:lnSpc>
              <a:spcBef>
                <a:spcPts val="400"/>
              </a:spcBef>
              <a:buSzPct val="96875"/>
              <a:buFont typeface="Wingdings"/>
              <a:buChar char=""/>
              <a:tabLst>
                <a:tab pos="454659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RAP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Seri/Paralel</a:t>
            </a:r>
            <a:endParaRPr sz="3200">
              <a:latin typeface="Calibri"/>
              <a:cs typeface="Calibri"/>
            </a:endParaRPr>
          </a:p>
          <a:p>
            <a:pPr marL="548640" indent="-456565">
              <a:lnSpc>
                <a:spcPct val="100000"/>
              </a:lnSpc>
              <a:spcBef>
                <a:spcPts val="425"/>
              </a:spcBef>
              <a:buSzPct val="96875"/>
              <a:buFont typeface="Wingdings"/>
              <a:buChar char=""/>
              <a:tabLst>
                <a:tab pos="548640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RAP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Multitube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59" y="5791200"/>
            <a:ext cx="9108440" cy="106680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128192" y="235012"/>
            <a:ext cx="1764664" cy="929640"/>
            <a:chOff x="7128192" y="235012"/>
            <a:chExt cx="1764664" cy="92964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28192" y="235012"/>
              <a:ext cx="628015" cy="92929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92720" y="238760"/>
              <a:ext cx="1099820" cy="784859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0429" y="2789237"/>
            <a:ext cx="462343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latin typeface="MV Boli"/>
                <a:cs typeface="MV Boli"/>
              </a:rPr>
              <a:t>T</a:t>
            </a:r>
            <a:r>
              <a:rPr sz="6000" dirty="0">
                <a:solidFill>
                  <a:srgbClr val="FF0000"/>
                </a:solidFill>
                <a:latin typeface="MV Boli"/>
                <a:cs typeface="MV Boli"/>
              </a:rPr>
              <a:t>HA</a:t>
            </a:r>
            <a:r>
              <a:rPr sz="6000" dirty="0">
                <a:solidFill>
                  <a:srgbClr val="006FC0"/>
                </a:solidFill>
                <a:latin typeface="MV Boli"/>
                <a:cs typeface="MV Boli"/>
              </a:rPr>
              <a:t>N</a:t>
            </a:r>
            <a:r>
              <a:rPr sz="6000" dirty="0">
                <a:latin typeface="MV Boli"/>
                <a:cs typeface="MV Boli"/>
              </a:rPr>
              <a:t>K</a:t>
            </a:r>
            <a:r>
              <a:rPr sz="6000" spc="-600" dirty="0">
                <a:latin typeface="MV Boli"/>
                <a:cs typeface="MV Boli"/>
              </a:rPr>
              <a:t> </a:t>
            </a:r>
            <a:endParaRPr sz="6000" dirty="0">
              <a:latin typeface="MV Boli"/>
              <a:cs typeface="MV Bol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047865" y="6319837"/>
            <a:ext cx="153416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062866" y="390368"/>
            <a:ext cx="1550670" cy="687070"/>
            <a:chOff x="7062866" y="390368"/>
            <a:chExt cx="1550670" cy="68707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62866" y="390368"/>
              <a:ext cx="552926" cy="68666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47939" y="391159"/>
              <a:ext cx="965200" cy="58166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674" rIns="0" bIns="0" rtlCol="0">
            <a:spAutoFit/>
          </a:bodyPr>
          <a:lstStyle/>
          <a:p>
            <a:pPr marL="46482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</a:rPr>
              <a:t>PLUG</a:t>
            </a:r>
            <a:r>
              <a:rPr sz="3200" spc="-160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FLOW</a:t>
            </a:r>
            <a:r>
              <a:rPr sz="3200" spc="-140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REACTOR:</a:t>
            </a:r>
            <a:r>
              <a:rPr sz="3200" spc="-140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GRAPHICAL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87057" y="1355661"/>
            <a:ext cx="7779384" cy="877569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38100" marR="30480">
              <a:lnSpc>
                <a:spcPts val="3340"/>
              </a:lnSpc>
              <a:spcBef>
                <a:spcPts val="225"/>
              </a:spcBef>
            </a:pPr>
            <a:r>
              <a:rPr sz="2800" dirty="0">
                <a:latin typeface="Calibri"/>
                <a:cs typeface="Calibri"/>
              </a:rPr>
              <a:t>Sebuah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reaksi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homogen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fase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gas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Wingdings"/>
                <a:cs typeface="Wingdings"/>
              </a:rPr>
              <a:t>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3R</a:t>
            </a:r>
            <a:r>
              <a:rPr sz="2800" spc="-10" dirty="0">
                <a:latin typeface="Calibri"/>
                <a:cs typeface="Calibri"/>
              </a:rPr>
              <a:t> berlangsung </a:t>
            </a:r>
            <a:r>
              <a:rPr sz="2800" dirty="0">
                <a:latin typeface="Calibri"/>
                <a:cs typeface="Calibri"/>
              </a:rPr>
              <a:t>pada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215</a:t>
            </a:r>
            <a:r>
              <a:rPr sz="2775" baseline="2552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C,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memiliki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persamaan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laju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reaksi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sbb: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138934" y="423503"/>
            <a:ext cx="1548130" cy="688975"/>
            <a:chOff x="7138934" y="423503"/>
            <a:chExt cx="1548130" cy="68897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934" y="423503"/>
              <a:ext cx="550650" cy="68895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1600" y="426719"/>
              <a:ext cx="965200" cy="581660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02876" y="2683101"/>
            <a:ext cx="5533252" cy="398695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75"/>
              </a:spcBef>
            </a:pPr>
            <a:r>
              <a:rPr spc="-10" dirty="0"/>
              <a:t>Tentukan</a:t>
            </a:r>
          </a:p>
          <a:p>
            <a:pPr marL="579120" marR="68580" indent="-515620">
              <a:lnSpc>
                <a:spcPct val="100000"/>
              </a:lnSpc>
              <a:spcBef>
                <a:spcPts val="680"/>
              </a:spcBef>
              <a:buAutoNum type="alphaLcPeriod"/>
              <a:tabLst>
                <a:tab pos="579120" algn="l"/>
              </a:tabLst>
            </a:pPr>
            <a:r>
              <a:rPr spc="-10" dirty="0"/>
              <a:t>space-</a:t>
            </a:r>
            <a:r>
              <a:rPr dirty="0"/>
              <a:t>time</a:t>
            </a:r>
            <a:r>
              <a:rPr spc="-65" dirty="0"/>
              <a:t> </a:t>
            </a:r>
            <a:r>
              <a:rPr dirty="0"/>
              <a:t>yang</a:t>
            </a:r>
            <a:r>
              <a:rPr spc="-25" dirty="0"/>
              <a:t> </a:t>
            </a:r>
            <a:r>
              <a:rPr dirty="0"/>
              <a:t>diperlukan</a:t>
            </a:r>
            <a:r>
              <a:rPr spc="-100" dirty="0"/>
              <a:t> </a:t>
            </a:r>
            <a:r>
              <a:rPr dirty="0"/>
              <a:t>agar</a:t>
            </a:r>
            <a:r>
              <a:rPr spc="-35" dirty="0"/>
              <a:t> </a:t>
            </a:r>
            <a:r>
              <a:rPr spc="-20" dirty="0"/>
              <a:t>konversi</a:t>
            </a:r>
            <a:r>
              <a:rPr spc="-90" dirty="0"/>
              <a:t> </a:t>
            </a:r>
            <a:r>
              <a:rPr spc="-25" dirty="0"/>
              <a:t>80% </a:t>
            </a:r>
            <a:r>
              <a:rPr dirty="0"/>
              <a:t>terhadap</a:t>
            </a:r>
            <a:r>
              <a:rPr spc="-75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(dimana</a:t>
            </a:r>
            <a:r>
              <a:rPr spc="-55" dirty="0"/>
              <a:t> </a:t>
            </a:r>
            <a:r>
              <a:rPr dirty="0"/>
              <a:t>umpan</a:t>
            </a:r>
            <a:r>
              <a:rPr spc="-55" dirty="0"/>
              <a:t> </a:t>
            </a:r>
            <a:r>
              <a:rPr dirty="0"/>
              <a:t>terdiri</a:t>
            </a:r>
            <a:r>
              <a:rPr spc="-80" dirty="0"/>
              <a:t> </a:t>
            </a:r>
            <a:r>
              <a:rPr dirty="0"/>
              <a:t>dari</a:t>
            </a:r>
            <a:r>
              <a:rPr spc="-40" dirty="0"/>
              <a:t> </a:t>
            </a:r>
            <a:r>
              <a:rPr dirty="0"/>
              <a:t>50%</a:t>
            </a:r>
            <a:r>
              <a:rPr spc="-50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spc="-25" dirty="0"/>
              <a:t>dan </a:t>
            </a:r>
            <a:r>
              <a:rPr dirty="0"/>
              <a:t>50%</a:t>
            </a:r>
            <a:r>
              <a:rPr spc="-35" dirty="0"/>
              <a:t> </a:t>
            </a:r>
            <a:r>
              <a:rPr dirty="0"/>
              <a:t>inert)</a:t>
            </a:r>
            <a:r>
              <a:rPr spc="-55" dirty="0"/>
              <a:t> </a:t>
            </a:r>
            <a:r>
              <a:rPr dirty="0"/>
              <a:t>Reaksi</a:t>
            </a:r>
            <a:r>
              <a:rPr spc="-35" dirty="0"/>
              <a:t> </a:t>
            </a:r>
            <a:r>
              <a:rPr dirty="0"/>
              <a:t>berlangsung</a:t>
            </a:r>
            <a:r>
              <a:rPr spc="-80" dirty="0"/>
              <a:t> </a:t>
            </a:r>
            <a:r>
              <a:rPr dirty="0"/>
              <a:t>pada</a:t>
            </a:r>
            <a:r>
              <a:rPr spc="-40" dirty="0"/>
              <a:t> </a:t>
            </a:r>
            <a:r>
              <a:rPr dirty="0"/>
              <a:t>215</a:t>
            </a:r>
            <a:r>
              <a:rPr sz="2775" baseline="25525" dirty="0"/>
              <a:t>O</a:t>
            </a:r>
            <a:r>
              <a:rPr sz="2800" dirty="0"/>
              <a:t>C</a:t>
            </a:r>
            <a:r>
              <a:rPr sz="2800" spc="-30" dirty="0"/>
              <a:t> </a:t>
            </a:r>
            <a:r>
              <a:rPr sz="2800" dirty="0"/>
              <a:t>dan</a:t>
            </a:r>
            <a:r>
              <a:rPr sz="2800" spc="-45" dirty="0"/>
              <a:t> </a:t>
            </a:r>
            <a:r>
              <a:rPr sz="2800" spc="-50" dirty="0"/>
              <a:t>5 </a:t>
            </a:r>
            <a:r>
              <a:rPr sz="2800" dirty="0"/>
              <a:t>atm</a:t>
            </a:r>
            <a:r>
              <a:rPr sz="2800" spc="-40" dirty="0"/>
              <a:t> </a:t>
            </a:r>
            <a:r>
              <a:rPr sz="2800" dirty="0"/>
              <a:t>(dimana</a:t>
            </a:r>
            <a:r>
              <a:rPr sz="2800" spc="-25" dirty="0"/>
              <a:t> </a:t>
            </a:r>
            <a:r>
              <a:rPr sz="2800" dirty="0"/>
              <a:t>CAo</a:t>
            </a:r>
            <a:r>
              <a:rPr sz="2800" spc="-40" dirty="0"/>
              <a:t> </a:t>
            </a:r>
            <a:r>
              <a:rPr sz="2800" dirty="0"/>
              <a:t>=</a:t>
            </a:r>
            <a:r>
              <a:rPr sz="2800" spc="-30" dirty="0"/>
              <a:t> </a:t>
            </a:r>
            <a:r>
              <a:rPr sz="2800" dirty="0"/>
              <a:t>0.0625</a:t>
            </a:r>
            <a:r>
              <a:rPr sz="2800" spc="-10" dirty="0"/>
              <a:t> mol/liter).</a:t>
            </a:r>
            <a:endParaRPr sz="2800"/>
          </a:p>
          <a:p>
            <a:pPr marL="578485" indent="-514984">
              <a:lnSpc>
                <a:spcPct val="100000"/>
              </a:lnSpc>
              <a:spcBef>
                <a:spcPts val="665"/>
              </a:spcBef>
              <a:buAutoNum type="alphaLcPeriod"/>
              <a:tabLst>
                <a:tab pos="578485" algn="l"/>
              </a:tabLst>
            </a:pPr>
            <a:r>
              <a:rPr dirty="0"/>
              <a:t>Volume</a:t>
            </a:r>
            <a:r>
              <a:rPr spc="-80" dirty="0"/>
              <a:t> </a:t>
            </a:r>
            <a:r>
              <a:rPr dirty="0"/>
              <a:t>reactor</a:t>
            </a:r>
            <a:r>
              <a:rPr spc="-85" dirty="0"/>
              <a:t> </a:t>
            </a:r>
            <a:r>
              <a:rPr dirty="0"/>
              <a:t>jika</a:t>
            </a:r>
            <a:r>
              <a:rPr spc="-75" dirty="0"/>
              <a:t> </a:t>
            </a:r>
            <a:r>
              <a:rPr dirty="0"/>
              <a:t>10</a:t>
            </a:r>
            <a:r>
              <a:rPr spc="-45" dirty="0"/>
              <a:t> </a:t>
            </a:r>
            <a:r>
              <a:rPr dirty="0"/>
              <a:t>mol/detik</a:t>
            </a:r>
            <a:r>
              <a:rPr spc="-90" dirty="0"/>
              <a:t> </a:t>
            </a:r>
            <a:r>
              <a:rPr spc="-10" dirty="0"/>
              <a:t>umpan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</a:rPr>
              <a:t>Diagram</a:t>
            </a:r>
            <a:r>
              <a:rPr sz="3200" spc="-150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proses:</a:t>
            </a:r>
            <a:endParaRPr sz="3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138934" y="423503"/>
            <a:ext cx="1548130" cy="688975"/>
            <a:chOff x="7138934" y="423503"/>
            <a:chExt cx="1548130" cy="68897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934" y="423503"/>
              <a:ext cx="550650" cy="68895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1600" y="426719"/>
              <a:ext cx="965200" cy="581660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36257" y="3163570"/>
            <a:ext cx="7991475" cy="2245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273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stoikiometri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pada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kasus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ini: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terdapat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50%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inert maka: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80"/>
              </a:spcBef>
            </a:pPr>
            <a:r>
              <a:rPr sz="2800" dirty="0">
                <a:latin typeface="Calibri"/>
                <a:cs typeface="Calibri"/>
              </a:rPr>
              <a:t>dua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volume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gas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umpan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akan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menghasilkan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empat </a:t>
            </a:r>
            <a:r>
              <a:rPr sz="2800" dirty="0">
                <a:latin typeface="Calibri"/>
                <a:cs typeface="Calibri"/>
              </a:rPr>
              <a:t>volume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gas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produk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terkonversi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sempurna;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dengan demikian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1485" y="1395330"/>
            <a:ext cx="5012988" cy="128165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95600" y="5293367"/>
            <a:ext cx="2350497" cy="86350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900" dirty="0">
                <a:solidFill>
                  <a:srgbClr val="FF0000"/>
                </a:solidFill>
              </a:rPr>
              <a:t>Persamaan</a:t>
            </a:r>
            <a:r>
              <a:rPr sz="2900" spc="-105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untuk</a:t>
            </a:r>
            <a:r>
              <a:rPr sz="2900" spc="-90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plug</a:t>
            </a:r>
            <a:r>
              <a:rPr sz="2900" spc="-90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flow</a:t>
            </a:r>
            <a:r>
              <a:rPr sz="2900" spc="-85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reactor</a:t>
            </a:r>
            <a:r>
              <a:rPr sz="2900" spc="-90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adalah</a:t>
            </a:r>
            <a:r>
              <a:rPr sz="2900" spc="-50" dirty="0">
                <a:solidFill>
                  <a:srgbClr val="FF0000"/>
                </a:solidFill>
              </a:rPr>
              <a:t> :</a:t>
            </a:r>
            <a:endParaRPr sz="29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138934" y="423503"/>
            <a:ext cx="1548130" cy="688975"/>
            <a:chOff x="7138934" y="423503"/>
            <a:chExt cx="1548130" cy="68897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934" y="423503"/>
              <a:ext cx="550650" cy="68895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1600" y="426719"/>
              <a:ext cx="965200" cy="581660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36257" y="4154868"/>
            <a:ext cx="72504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Kasus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ini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akan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diselesaikan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dengan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cara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grafis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sbb: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81835" y="1677352"/>
            <a:ext cx="30162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28900" y="1755775"/>
            <a:ext cx="492759" cy="20320"/>
          </a:xfrm>
          <a:custGeom>
            <a:avLst/>
            <a:gdLst/>
            <a:ahLst/>
            <a:cxnLst/>
            <a:rect l="l" t="t" r="r" b="b"/>
            <a:pathLst>
              <a:path w="492760" h="20319">
                <a:moveTo>
                  <a:pt x="492760" y="0"/>
                </a:moveTo>
                <a:lnTo>
                  <a:pt x="0" y="0"/>
                </a:lnTo>
                <a:lnTo>
                  <a:pt x="0" y="20320"/>
                </a:lnTo>
                <a:lnTo>
                  <a:pt x="492760" y="20320"/>
                </a:lnTo>
                <a:lnTo>
                  <a:pt x="4927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262633" y="1304290"/>
            <a:ext cx="1896745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3180" algn="r">
              <a:lnSpc>
                <a:spcPts val="2350"/>
              </a:lnSpc>
              <a:spcBef>
                <a:spcPts val="100"/>
              </a:spcBef>
            </a:pPr>
            <a:r>
              <a:rPr sz="2400" spc="25" dirty="0">
                <a:latin typeface="Cambria Math"/>
                <a:cs typeface="Cambria Math"/>
              </a:rPr>
              <a:t>dx</a:t>
            </a:r>
            <a:r>
              <a:rPr sz="2625" spc="37" baseline="-15873" dirty="0">
                <a:latin typeface="Cambria Math"/>
                <a:cs typeface="Cambria Math"/>
              </a:rPr>
              <a:t>A</a:t>
            </a:r>
            <a:endParaRPr sz="2625" baseline="-15873">
              <a:latin typeface="Cambria Math"/>
              <a:cs typeface="Cambria Math"/>
            </a:endParaRPr>
          </a:p>
          <a:p>
            <a:pPr marL="38100">
              <a:lnSpc>
                <a:spcPts val="2350"/>
              </a:lnSpc>
              <a:tabLst>
                <a:tab pos="1069340" algn="l"/>
              </a:tabLst>
            </a:pPr>
            <a:r>
              <a:rPr sz="2400" dirty="0">
                <a:latin typeface="Cambria Math"/>
                <a:cs typeface="Cambria Math"/>
              </a:rPr>
              <a:t>τ</a:t>
            </a:r>
            <a:r>
              <a:rPr sz="2400" spc="13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0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𝐶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3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3975" y="1738312"/>
            <a:ext cx="5499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−𝑟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45609" y="1694497"/>
            <a:ext cx="44088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Subtitusikan </a:t>
            </a:r>
            <a:r>
              <a:rPr sz="1800" dirty="0">
                <a:latin typeface="Calibri"/>
                <a:cs typeface="Calibri"/>
              </a:rPr>
              <a:t>nilai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persamaan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laju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</a:t>
            </a:r>
            <a:r>
              <a:rPr sz="1800" baseline="-20833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maka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7557" y="2738373"/>
            <a:ext cx="13538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τ</a:t>
            </a:r>
            <a:r>
              <a:rPr sz="2400" spc="7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7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𝐶</a:t>
            </a:r>
            <a:r>
              <a:rPr sz="2625" spc="-15" baseline="-15873" dirty="0">
                <a:latin typeface="Cambria Math"/>
                <a:cs typeface="Cambria Math"/>
              </a:rPr>
              <a:t>𝐴0</a:t>
            </a:r>
            <a:r>
              <a:rPr sz="2625" spc="75" baseline="-15873" dirty="0">
                <a:latin typeface="Cambria Math"/>
                <a:cs typeface="Cambria Math"/>
              </a:rPr>
              <a:t> </a:t>
            </a:r>
            <a:r>
              <a:rPr sz="2400" spc="-530" dirty="0">
                <a:latin typeface="Cambria Math"/>
                <a:cs typeface="Cambria Math"/>
              </a:rPr>
              <a:t>න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43886" y="2958083"/>
            <a:ext cx="2519680" cy="20320"/>
          </a:xfrm>
          <a:custGeom>
            <a:avLst/>
            <a:gdLst/>
            <a:ahLst/>
            <a:cxnLst/>
            <a:rect l="l" t="t" r="r" b="b"/>
            <a:pathLst>
              <a:path w="2519679" h="20319">
                <a:moveTo>
                  <a:pt x="2519679" y="0"/>
                </a:moveTo>
                <a:lnTo>
                  <a:pt x="0" y="0"/>
                </a:lnTo>
                <a:lnTo>
                  <a:pt x="0" y="20319"/>
                </a:lnTo>
                <a:lnTo>
                  <a:pt x="2519679" y="20319"/>
                </a:lnTo>
                <a:lnTo>
                  <a:pt x="25196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120135" y="2506662"/>
            <a:ext cx="5556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spc="25" dirty="0">
                <a:latin typeface="Cambria Math"/>
                <a:cs typeface="Cambria Math"/>
              </a:rPr>
              <a:t>dx</a:t>
            </a:r>
            <a:r>
              <a:rPr sz="2625" spc="37" baseline="-15873" dirty="0">
                <a:latin typeface="Cambria Math"/>
                <a:cs typeface="Cambria Math"/>
              </a:rPr>
              <a:t>A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59735" y="3266820"/>
            <a:ext cx="30162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06295" y="2923921"/>
            <a:ext cx="955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15" baseline="-28935" dirty="0">
                <a:latin typeface="Cambria Math"/>
                <a:cs typeface="Cambria Math"/>
              </a:rPr>
              <a:t>𝑘𝐶</a:t>
            </a:r>
            <a:r>
              <a:rPr sz="1750" spc="-10" dirty="0">
                <a:latin typeface="Cambria Math"/>
                <a:cs typeface="Cambria Math"/>
              </a:rPr>
              <a:t>1/2</a:t>
            </a:r>
            <a:r>
              <a:rPr sz="3600" spc="-15" baseline="-28935" dirty="0">
                <a:latin typeface="Cambria Math"/>
                <a:cs typeface="Cambria Math"/>
              </a:rPr>
              <a:t>(</a:t>
            </a:r>
            <a:endParaRPr sz="3600" baseline="-28935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10026" y="2903473"/>
            <a:ext cx="1165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2525" algn="l"/>
              </a:tabLst>
            </a:pPr>
            <a:r>
              <a:rPr sz="2400" u="sng" spc="50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1 − </a:t>
            </a:r>
            <a:r>
              <a:rPr sz="2400" u="sng" spc="-5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𝑋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49370" y="3045714"/>
            <a:ext cx="1739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𝐴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85516" y="3236023"/>
            <a:ext cx="12052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𝜀</a:t>
            </a:r>
            <a:r>
              <a:rPr sz="2625" spc="-30" baseline="-15873" dirty="0">
                <a:latin typeface="Cambria Math"/>
                <a:cs typeface="Cambria Math"/>
              </a:rPr>
              <a:t>𝐴</a:t>
            </a:r>
            <a:r>
              <a:rPr sz="2400" spc="-20" dirty="0">
                <a:latin typeface="Cambria Math"/>
                <a:cs typeface="Cambria Math"/>
              </a:rPr>
              <a:t>𝑋</a:t>
            </a:r>
            <a:r>
              <a:rPr sz="2625" spc="-30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28770" y="2992373"/>
            <a:ext cx="5638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30" baseline="-16203" dirty="0">
                <a:latin typeface="Cambria Math"/>
                <a:cs typeface="Cambria Math"/>
              </a:rPr>
              <a:t>)</a:t>
            </a:r>
            <a:r>
              <a:rPr sz="1750" spc="-20" dirty="0">
                <a:latin typeface="Cambria Math"/>
                <a:cs typeface="Cambria Math"/>
              </a:rPr>
              <a:t>1/2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36084" y="2738373"/>
            <a:ext cx="25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059807" y="2958083"/>
            <a:ext cx="810260" cy="20320"/>
          </a:xfrm>
          <a:custGeom>
            <a:avLst/>
            <a:gdLst/>
            <a:ahLst/>
            <a:cxnLst/>
            <a:rect l="l" t="t" r="r" b="b"/>
            <a:pathLst>
              <a:path w="810260" h="20319">
                <a:moveTo>
                  <a:pt x="810260" y="0"/>
                </a:moveTo>
                <a:lnTo>
                  <a:pt x="0" y="0"/>
                </a:lnTo>
                <a:lnTo>
                  <a:pt x="0" y="20320"/>
                </a:lnTo>
                <a:lnTo>
                  <a:pt x="810260" y="20320"/>
                </a:lnTo>
                <a:lnTo>
                  <a:pt x="8102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023103" y="2369502"/>
            <a:ext cx="8769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15" baseline="-25462" dirty="0">
                <a:latin typeface="Cambria Math"/>
                <a:cs typeface="Cambria Math"/>
              </a:rPr>
              <a:t>𝐶</a:t>
            </a:r>
            <a:r>
              <a:rPr sz="2625" spc="-15" baseline="-49206" dirty="0">
                <a:latin typeface="Cambria Math"/>
                <a:cs typeface="Cambria Math"/>
              </a:rPr>
              <a:t>𝐴0</a:t>
            </a:r>
            <a:r>
              <a:rPr sz="1750" spc="-10" dirty="0">
                <a:latin typeface="Cambria Math"/>
                <a:cs typeface="Cambria Math"/>
              </a:rPr>
              <a:t>1/2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63464" y="2941573"/>
            <a:ext cx="193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Cambria Math"/>
                <a:cs typeface="Cambria Math"/>
              </a:rPr>
              <a:t>𝑘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09945" y="2738373"/>
            <a:ext cx="398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4" dirty="0">
                <a:latin typeface="Cambria Math"/>
                <a:cs typeface="Cambria Math"/>
              </a:rPr>
              <a:t>න(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294246" y="2958083"/>
            <a:ext cx="861060" cy="20320"/>
          </a:xfrm>
          <a:custGeom>
            <a:avLst/>
            <a:gdLst/>
            <a:ahLst/>
            <a:cxnLst/>
            <a:rect l="l" t="t" r="r" b="b"/>
            <a:pathLst>
              <a:path w="861059" h="20319">
                <a:moveTo>
                  <a:pt x="861059" y="0"/>
                </a:moveTo>
                <a:lnTo>
                  <a:pt x="0" y="0"/>
                </a:lnTo>
                <a:lnTo>
                  <a:pt x="0" y="20320"/>
                </a:lnTo>
                <a:lnTo>
                  <a:pt x="861059" y="20320"/>
                </a:lnTo>
                <a:lnTo>
                  <a:pt x="8610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257925" y="2506662"/>
            <a:ext cx="9232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 +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57925" y="2941573"/>
            <a:ext cx="923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1 − </a:t>
            </a:r>
            <a:r>
              <a:rPr sz="2400" spc="-25" dirty="0">
                <a:latin typeface="Cambria Math"/>
                <a:cs typeface="Cambria Math"/>
              </a:rPr>
              <a:t>𝑋</a:t>
            </a:r>
            <a:r>
              <a:rPr sz="2625" spc="-37" baseline="-15873" dirty="0">
                <a:latin typeface="Cambria Math"/>
                <a:cs typeface="Cambria Math"/>
              </a:rPr>
              <a:t>𝐴</a:t>
            </a:r>
            <a:endParaRPr sz="2625" baseline="-15873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119366" y="2626359"/>
            <a:ext cx="1070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15" baseline="-20833" dirty="0">
                <a:latin typeface="Cambria Math"/>
                <a:cs typeface="Cambria Math"/>
              </a:rPr>
              <a:t>)</a:t>
            </a:r>
            <a:r>
              <a:rPr sz="1750" spc="-10" dirty="0">
                <a:latin typeface="Cambria Math"/>
                <a:cs typeface="Cambria Math"/>
              </a:rPr>
              <a:t>1/2</a:t>
            </a:r>
            <a:r>
              <a:rPr sz="3600" spc="-15" baseline="-20833" dirty="0">
                <a:latin typeface="Cambria Math"/>
                <a:cs typeface="Cambria Math"/>
              </a:rPr>
              <a:t>𝑑𝑋</a:t>
            </a:r>
            <a:r>
              <a:rPr sz="2625" spc="-15" baseline="-42857" dirty="0">
                <a:latin typeface="Cambria Math"/>
                <a:cs typeface="Cambria Math"/>
              </a:rPr>
              <a:t>𝐴</a:t>
            </a:r>
            <a:endParaRPr sz="2625" baseline="-42857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5980810" y="653161"/>
            <a:ext cx="647700" cy="15240"/>
          </a:xfrm>
          <a:custGeom>
            <a:avLst/>
            <a:gdLst/>
            <a:ahLst/>
            <a:cxnLst/>
            <a:rect l="l" t="t" r="r" b="b"/>
            <a:pathLst>
              <a:path w="647700" h="15240">
                <a:moveTo>
                  <a:pt x="647699" y="0"/>
                </a:moveTo>
                <a:lnTo>
                  <a:pt x="0" y="0"/>
                </a:lnTo>
                <a:lnTo>
                  <a:pt x="0" y="15239"/>
                </a:lnTo>
                <a:lnTo>
                  <a:pt x="647699" y="15239"/>
                </a:lnTo>
                <a:lnTo>
                  <a:pt x="6476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78065" y="653161"/>
            <a:ext cx="647700" cy="15240"/>
          </a:xfrm>
          <a:custGeom>
            <a:avLst/>
            <a:gdLst/>
            <a:ahLst/>
            <a:cxnLst/>
            <a:rect l="l" t="t" r="r" b="b"/>
            <a:pathLst>
              <a:path w="647700" h="15240">
                <a:moveTo>
                  <a:pt x="647700" y="0"/>
                </a:moveTo>
                <a:lnTo>
                  <a:pt x="0" y="0"/>
                </a:lnTo>
                <a:lnTo>
                  <a:pt x="0" y="15239"/>
                </a:lnTo>
                <a:lnTo>
                  <a:pt x="647700" y="15239"/>
                </a:lnTo>
                <a:lnTo>
                  <a:pt x="6477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916170" y="355981"/>
          <a:ext cx="3861435" cy="25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5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4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635" algn="ctr">
                        <a:lnSpc>
                          <a:spcPts val="2090"/>
                        </a:lnSpc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889"/>
                        </a:lnSpc>
                      </a:pPr>
                      <a:r>
                        <a:rPr sz="1800" dirty="0">
                          <a:latin typeface="Cambria Math"/>
                          <a:cs typeface="Cambria Math"/>
                        </a:rPr>
                        <a:t>1</a:t>
                      </a:r>
                      <a:r>
                        <a:rPr sz="1800" spc="-1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dirty="0">
                          <a:latin typeface="Cambria Math"/>
                          <a:cs typeface="Cambria Math"/>
                        </a:rPr>
                        <a:t>+</a:t>
                      </a:r>
                      <a:r>
                        <a:rPr sz="1800" spc="-1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25" dirty="0">
                          <a:latin typeface="Cambria Math"/>
                          <a:cs typeface="Cambria Math"/>
                        </a:rPr>
                        <a:t>𝑋</a:t>
                      </a:r>
                      <a:r>
                        <a:rPr sz="1950" spc="-37" baseline="-14957" dirty="0">
                          <a:latin typeface="Cambria Math"/>
                          <a:cs typeface="Cambria Math"/>
                        </a:rPr>
                        <a:t>𝐴</a:t>
                      </a:r>
                      <a:endParaRPr sz="1950" baseline="-14957">
                        <a:latin typeface="Cambria Math"/>
                        <a:cs typeface="Cambria Math"/>
                      </a:endParaRPr>
                    </a:p>
                    <a:p>
                      <a:pPr marL="177800">
                        <a:lnSpc>
                          <a:spcPts val="1510"/>
                        </a:lnSpc>
                        <a:spcBef>
                          <a:spcPts val="400"/>
                        </a:spcBef>
                      </a:pPr>
                      <a:r>
                        <a:rPr sz="2700" baseline="37037" dirty="0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1800" dirty="0">
                          <a:latin typeface="Cambria Math"/>
                          <a:cs typeface="Cambria Math"/>
                        </a:rPr>
                        <a:t>1</a:t>
                      </a:r>
                      <a:r>
                        <a:rPr sz="1800" spc="-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1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dirty="0">
                          <a:latin typeface="Cambria Math"/>
                          <a:cs typeface="Cambria Math"/>
                        </a:rPr>
                        <a:t>𝑋</a:t>
                      </a:r>
                      <a:r>
                        <a:rPr sz="1800" spc="39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700" spc="-75" baseline="37037" dirty="0">
                          <a:latin typeface="Cambria Math"/>
                          <a:cs typeface="Cambria Math"/>
                        </a:rPr>
                        <a:t>)</a:t>
                      </a:r>
                      <a:endParaRPr sz="2700" baseline="37037">
                        <a:latin typeface="Cambria Math"/>
                        <a:cs typeface="Cambria Math"/>
                      </a:endParaRPr>
                    </a:p>
                    <a:p>
                      <a:pPr marR="276860" algn="r">
                        <a:lnSpc>
                          <a:spcPts val="910"/>
                        </a:lnSpc>
                      </a:pPr>
                      <a:r>
                        <a:rPr sz="1300" spc="-50" dirty="0">
                          <a:latin typeface="Cambria Math"/>
                          <a:cs typeface="Cambria Math"/>
                        </a:rPr>
                        <a:t>𝐴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ts val="1160"/>
                        </a:lnSpc>
                      </a:pPr>
                      <a:r>
                        <a:rPr sz="1800" dirty="0">
                          <a:latin typeface="Cambria Math"/>
                          <a:cs typeface="Cambria Math"/>
                        </a:rPr>
                        <a:t>1</a:t>
                      </a:r>
                      <a:r>
                        <a:rPr sz="1800" spc="-1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dirty="0">
                          <a:latin typeface="Cambria Math"/>
                          <a:cs typeface="Cambria Math"/>
                        </a:rPr>
                        <a:t>+</a:t>
                      </a:r>
                      <a:r>
                        <a:rPr sz="1800" spc="-1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25" dirty="0">
                          <a:latin typeface="Cambria Math"/>
                          <a:cs typeface="Cambria Math"/>
                        </a:rPr>
                        <a:t>𝑋</a:t>
                      </a:r>
                      <a:r>
                        <a:rPr sz="1950" spc="-37" baseline="-14957" dirty="0">
                          <a:latin typeface="Cambria Math"/>
                          <a:cs typeface="Cambria Math"/>
                        </a:rPr>
                        <a:t>𝐴</a:t>
                      </a:r>
                      <a:endParaRPr sz="1950" baseline="-14957">
                        <a:latin typeface="Cambria Math"/>
                        <a:cs typeface="Cambria Math"/>
                      </a:endParaRPr>
                    </a:p>
                    <a:p>
                      <a:pPr marL="381635">
                        <a:lnSpc>
                          <a:spcPts val="1280"/>
                        </a:lnSpc>
                        <a:tabLst>
                          <a:tab pos="1125855" algn="l"/>
                        </a:tabLst>
                      </a:pPr>
                      <a:r>
                        <a:rPr sz="2700" spc="-75" baseline="-20061" dirty="0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sz="2700" baseline="-20061" dirty="0">
                          <a:latin typeface="Cambria Math"/>
                          <a:cs typeface="Cambria Math"/>
                        </a:rPr>
                        <a:t>	</a:t>
                      </a:r>
                      <a:r>
                        <a:rPr sz="2700" spc="-30" baseline="-20061" dirty="0">
                          <a:latin typeface="Cambria Math"/>
                          <a:cs typeface="Cambria Math"/>
                        </a:rPr>
                        <a:t>)</a:t>
                      </a:r>
                      <a:r>
                        <a:rPr sz="1300" spc="-20" dirty="0">
                          <a:latin typeface="Cambria Math"/>
                          <a:cs typeface="Cambria Math"/>
                        </a:rPr>
                        <a:t>1/2</a:t>
                      </a:r>
                      <a:endParaRPr sz="1300">
                        <a:latin typeface="Cambria Math"/>
                        <a:cs typeface="Cambria Math"/>
                      </a:endParaRPr>
                    </a:p>
                    <a:p>
                      <a:pPr marL="478155">
                        <a:lnSpc>
                          <a:spcPts val="2010"/>
                        </a:lnSpc>
                      </a:pPr>
                      <a:r>
                        <a:rPr sz="1800" dirty="0">
                          <a:latin typeface="Cambria Math"/>
                          <a:cs typeface="Cambria Math"/>
                        </a:rPr>
                        <a:t>1</a:t>
                      </a:r>
                      <a:r>
                        <a:rPr sz="1800" spc="-1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dirty="0">
                          <a:latin typeface="Cambria Math"/>
                          <a:cs typeface="Cambria Math"/>
                        </a:rPr>
                        <a:t>−</a:t>
                      </a:r>
                      <a:r>
                        <a:rPr sz="1800" spc="-1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1800" spc="-25" dirty="0">
                          <a:latin typeface="Cambria Math"/>
                          <a:cs typeface="Cambria Math"/>
                        </a:rPr>
                        <a:t>𝑋</a:t>
                      </a:r>
                      <a:r>
                        <a:rPr sz="1950" spc="-37" baseline="-14957" dirty="0">
                          <a:latin typeface="Cambria Math"/>
                          <a:cs typeface="Cambria Math"/>
                        </a:rPr>
                        <a:t>𝐴</a:t>
                      </a:r>
                      <a:endParaRPr sz="1950" baseline="-14957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1,000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0,2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1,5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1,225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0,4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2,3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1,528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0,6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2,000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0,8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3,000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03542" y="4536058"/>
            <a:ext cx="35477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Tinggi</a:t>
            </a:r>
            <a:r>
              <a:rPr sz="1800" spc="-30" dirty="0">
                <a:latin typeface="Calibri"/>
                <a:cs typeface="Calibri"/>
              </a:rPr>
              <a:t> rata-</a:t>
            </a:r>
            <a:r>
              <a:rPr sz="1800" dirty="0">
                <a:latin typeface="Calibri"/>
                <a:cs typeface="Calibri"/>
              </a:rPr>
              <a:t>rata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kurva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1,75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maka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luas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area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bawah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kurva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adalah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=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(1,75)(0,8)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25" dirty="0">
                <a:latin typeface="Calibri"/>
                <a:cs typeface="Calibri"/>
              </a:rPr>
              <a:t> 1,4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65625" y="3912552"/>
            <a:ext cx="4845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τ</a:t>
            </a:r>
            <a:r>
              <a:rPr sz="2400" spc="125" dirty="0">
                <a:latin typeface="Cambria Math"/>
                <a:cs typeface="Cambria Math"/>
              </a:rPr>
              <a:t> </a:t>
            </a:r>
            <a:r>
              <a:rPr sz="2400" spc="-6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920615" y="4132326"/>
            <a:ext cx="1130300" cy="20320"/>
          </a:xfrm>
          <a:custGeom>
            <a:avLst/>
            <a:gdLst/>
            <a:ahLst/>
            <a:cxnLst/>
            <a:rect l="l" t="t" r="r" b="b"/>
            <a:pathLst>
              <a:path w="1130300" h="20320">
                <a:moveTo>
                  <a:pt x="1130300" y="0"/>
                </a:moveTo>
                <a:lnTo>
                  <a:pt x="0" y="0"/>
                </a:lnTo>
                <a:lnTo>
                  <a:pt x="0" y="20319"/>
                </a:lnTo>
                <a:lnTo>
                  <a:pt x="1130300" y="20319"/>
                </a:lnTo>
                <a:lnTo>
                  <a:pt x="1130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97626" y="3483609"/>
            <a:ext cx="15494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u="heavy" spc="-5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96484" y="3681729"/>
            <a:ext cx="1169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mbria Math"/>
                <a:cs typeface="Cambria Math"/>
              </a:rPr>
              <a:t>(0,065)</a:t>
            </a:r>
            <a:r>
              <a:rPr sz="2625" spc="-15" baseline="9523" dirty="0">
                <a:latin typeface="Cambria Math"/>
                <a:cs typeface="Cambria Math"/>
              </a:rPr>
              <a:t>2</a:t>
            </a:r>
            <a:endParaRPr sz="2625" baseline="9523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27625" y="4024883"/>
            <a:ext cx="706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30" baseline="-16203" dirty="0">
                <a:latin typeface="Cambria Math"/>
                <a:cs typeface="Cambria Math"/>
              </a:rPr>
              <a:t>10</a:t>
            </a:r>
            <a:r>
              <a:rPr sz="1750" spc="-20" dirty="0">
                <a:latin typeface="Cambria Math"/>
                <a:cs typeface="Cambria Math"/>
              </a:rPr>
              <a:t>−2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128384" y="4003675"/>
            <a:ext cx="598805" cy="282575"/>
          </a:xfrm>
          <a:custGeom>
            <a:avLst/>
            <a:gdLst/>
            <a:ahLst/>
            <a:cxnLst/>
            <a:rect l="l" t="t" r="r" b="b"/>
            <a:pathLst>
              <a:path w="598804" h="282575">
                <a:moveTo>
                  <a:pt x="508762" y="0"/>
                </a:moveTo>
                <a:lnTo>
                  <a:pt x="504697" y="11430"/>
                </a:lnTo>
                <a:lnTo>
                  <a:pt x="521061" y="18522"/>
                </a:lnTo>
                <a:lnTo>
                  <a:pt x="535114" y="28352"/>
                </a:lnTo>
                <a:lnTo>
                  <a:pt x="563647" y="73852"/>
                </a:lnTo>
                <a:lnTo>
                  <a:pt x="571938" y="115341"/>
                </a:lnTo>
                <a:lnTo>
                  <a:pt x="573023" y="139700"/>
                </a:lnTo>
                <a:lnTo>
                  <a:pt x="571976" y="164635"/>
                </a:lnTo>
                <a:lnTo>
                  <a:pt x="563594" y="207601"/>
                </a:lnTo>
                <a:lnTo>
                  <a:pt x="535114" y="253857"/>
                </a:lnTo>
                <a:lnTo>
                  <a:pt x="505206" y="270891"/>
                </a:lnTo>
                <a:lnTo>
                  <a:pt x="508762" y="282320"/>
                </a:lnTo>
                <a:lnTo>
                  <a:pt x="547258" y="264255"/>
                </a:lnTo>
                <a:lnTo>
                  <a:pt x="575563" y="233044"/>
                </a:lnTo>
                <a:lnTo>
                  <a:pt x="592994" y="191134"/>
                </a:lnTo>
                <a:lnTo>
                  <a:pt x="598805" y="141224"/>
                </a:lnTo>
                <a:lnTo>
                  <a:pt x="597366" y="115623"/>
                </a:lnTo>
                <a:lnTo>
                  <a:pt x="585678" y="69482"/>
                </a:lnTo>
                <a:lnTo>
                  <a:pt x="562554" y="32146"/>
                </a:lnTo>
                <a:lnTo>
                  <a:pt x="529216" y="7381"/>
                </a:lnTo>
                <a:lnTo>
                  <a:pt x="508762" y="0"/>
                </a:lnTo>
                <a:close/>
              </a:path>
              <a:path w="598804" h="282575">
                <a:moveTo>
                  <a:pt x="90042" y="0"/>
                </a:moveTo>
                <a:lnTo>
                  <a:pt x="51657" y="18097"/>
                </a:lnTo>
                <a:lnTo>
                  <a:pt x="23367" y="49530"/>
                </a:lnTo>
                <a:lnTo>
                  <a:pt x="5873" y="91424"/>
                </a:lnTo>
                <a:lnTo>
                  <a:pt x="86" y="139700"/>
                </a:lnTo>
                <a:lnTo>
                  <a:pt x="0" y="141224"/>
                </a:lnTo>
                <a:lnTo>
                  <a:pt x="5810" y="191135"/>
                </a:lnTo>
                <a:lnTo>
                  <a:pt x="23240" y="233044"/>
                </a:lnTo>
                <a:lnTo>
                  <a:pt x="51593" y="264255"/>
                </a:lnTo>
                <a:lnTo>
                  <a:pt x="90042" y="282320"/>
                </a:lnTo>
                <a:lnTo>
                  <a:pt x="93725" y="270891"/>
                </a:lnTo>
                <a:lnTo>
                  <a:pt x="77602" y="263773"/>
                </a:lnTo>
                <a:lnTo>
                  <a:pt x="63706" y="253857"/>
                </a:lnTo>
                <a:lnTo>
                  <a:pt x="35210" y="207601"/>
                </a:lnTo>
                <a:lnTo>
                  <a:pt x="26828" y="164635"/>
                </a:lnTo>
                <a:lnTo>
                  <a:pt x="25845" y="141224"/>
                </a:lnTo>
                <a:lnTo>
                  <a:pt x="25780" y="139700"/>
                </a:lnTo>
                <a:lnTo>
                  <a:pt x="29971" y="93678"/>
                </a:lnTo>
                <a:lnTo>
                  <a:pt x="42544" y="56133"/>
                </a:lnTo>
                <a:lnTo>
                  <a:pt x="77817" y="18522"/>
                </a:lnTo>
                <a:lnTo>
                  <a:pt x="94106" y="11430"/>
                </a:lnTo>
                <a:lnTo>
                  <a:pt x="900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217665" y="3912552"/>
            <a:ext cx="24625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2300" algn="l"/>
              </a:tabLst>
            </a:pPr>
            <a:r>
              <a:rPr sz="2400" spc="-25" dirty="0">
                <a:latin typeface="Cambria Math"/>
                <a:cs typeface="Cambria Math"/>
              </a:rPr>
              <a:t>1,4</a:t>
            </a:r>
            <a:r>
              <a:rPr sz="2400" dirty="0">
                <a:latin typeface="Cambria Math"/>
                <a:cs typeface="Cambria Math"/>
              </a:rPr>
              <a:t>	=</a:t>
            </a:r>
            <a:r>
              <a:rPr sz="2400" spc="10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35,69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𝑑𝑒𝑡𝑖𝑘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964429" y="5130927"/>
            <a:ext cx="1798320" cy="20320"/>
          </a:xfrm>
          <a:custGeom>
            <a:avLst/>
            <a:gdLst/>
            <a:ahLst/>
            <a:cxnLst/>
            <a:rect l="l" t="t" r="r" b="b"/>
            <a:pathLst>
              <a:path w="1798320" h="20320">
                <a:moveTo>
                  <a:pt x="1798320" y="0"/>
                </a:moveTo>
                <a:lnTo>
                  <a:pt x="0" y="0"/>
                </a:lnTo>
                <a:lnTo>
                  <a:pt x="0" y="20320"/>
                </a:lnTo>
                <a:lnTo>
                  <a:pt x="1798320" y="20320"/>
                </a:lnTo>
                <a:lnTo>
                  <a:pt x="17983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356100" y="4680267"/>
            <a:ext cx="4149090" cy="62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9600">
              <a:lnSpc>
                <a:spcPts val="235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10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𝑚𝑜𝑙/𝑑𝑒𝑡𝑖𝑘</a:t>
            </a:r>
            <a:endParaRPr sz="2400">
              <a:latin typeface="Cambria Math"/>
              <a:cs typeface="Cambria Math"/>
            </a:endParaRPr>
          </a:p>
          <a:p>
            <a:pPr marL="12700">
              <a:lnSpc>
                <a:spcPts val="2350"/>
              </a:lnSpc>
              <a:tabLst>
                <a:tab pos="2458720" algn="l"/>
              </a:tabLst>
            </a:pP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210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=</a:t>
            </a:r>
            <a:r>
              <a:rPr sz="2400" dirty="0">
                <a:latin typeface="Cambria Math"/>
                <a:cs typeface="Cambria Math"/>
              </a:rPr>
              <a:t>	𝑥35,69</a:t>
            </a:r>
            <a:r>
              <a:rPr sz="2400" spc="-5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𝑑𝑒𝑡𝑖𝑘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90059" y="5115178"/>
            <a:ext cx="2406015" cy="742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1205">
              <a:lnSpc>
                <a:spcPts val="282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0,065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𝑚𝑜𝑙/𝐿</a:t>
            </a:r>
            <a:endParaRPr sz="2400">
              <a:latin typeface="Cambria Math"/>
              <a:cs typeface="Cambria Math"/>
            </a:endParaRPr>
          </a:p>
          <a:p>
            <a:pPr marL="12700">
              <a:lnSpc>
                <a:spcPts val="2820"/>
              </a:lnSpc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5491,25</a:t>
            </a:r>
            <a:r>
              <a:rPr sz="2400" spc="-40" dirty="0">
                <a:latin typeface="Cambria Math"/>
                <a:cs typeface="Cambria Math"/>
              </a:rPr>
              <a:t> </a:t>
            </a:r>
            <a:r>
              <a:rPr sz="2400" spc="-60" dirty="0">
                <a:latin typeface="Cambria Math"/>
                <a:cs typeface="Cambria Math"/>
              </a:rPr>
              <a:t>𝐿</a:t>
            </a:r>
            <a:endParaRPr sz="2400">
              <a:latin typeface="Cambria Math"/>
              <a:cs typeface="Cambria Math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57200" y="342900"/>
            <a:ext cx="4353560" cy="3888740"/>
            <a:chOff x="457200" y="342900"/>
            <a:chExt cx="4353560" cy="3888740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342900"/>
              <a:ext cx="4353560" cy="388874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546987" y="1325879"/>
              <a:ext cx="2034539" cy="2103120"/>
            </a:xfrm>
            <a:custGeom>
              <a:avLst/>
              <a:gdLst/>
              <a:ahLst/>
              <a:cxnLst/>
              <a:rect l="l" t="t" r="r" b="b"/>
              <a:pathLst>
                <a:path w="2034539" h="2103120">
                  <a:moveTo>
                    <a:pt x="2034413" y="1417320"/>
                  </a:moveTo>
                  <a:lnTo>
                    <a:pt x="2016633" y="1417320"/>
                  </a:lnTo>
                  <a:lnTo>
                    <a:pt x="2016633" y="0"/>
                  </a:lnTo>
                  <a:lnTo>
                    <a:pt x="1428153" y="789317"/>
                  </a:lnTo>
                  <a:lnTo>
                    <a:pt x="488188" y="1267383"/>
                  </a:lnTo>
                  <a:lnTo>
                    <a:pt x="0" y="1349375"/>
                  </a:lnTo>
                  <a:lnTo>
                    <a:pt x="84620" y="1417320"/>
                  </a:lnTo>
                  <a:lnTo>
                    <a:pt x="53213" y="1417320"/>
                  </a:lnTo>
                  <a:lnTo>
                    <a:pt x="53213" y="2103120"/>
                  </a:lnTo>
                  <a:lnTo>
                    <a:pt x="2034413" y="2103120"/>
                  </a:lnTo>
                  <a:lnTo>
                    <a:pt x="2034413" y="141732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277870" y="1716532"/>
              <a:ext cx="1304290" cy="664845"/>
            </a:xfrm>
            <a:custGeom>
              <a:avLst/>
              <a:gdLst/>
              <a:ahLst/>
              <a:cxnLst/>
              <a:rect l="l" t="t" r="r" b="b"/>
              <a:pathLst>
                <a:path w="1304289" h="664844">
                  <a:moveTo>
                    <a:pt x="76707" y="562101"/>
                  </a:moveTo>
                  <a:lnTo>
                    <a:pt x="0" y="664209"/>
                  </a:lnTo>
                  <a:lnTo>
                    <a:pt x="127762" y="664337"/>
                  </a:lnTo>
                  <a:lnTo>
                    <a:pt x="114950" y="638682"/>
                  </a:lnTo>
                  <a:lnTo>
                    <a:pt x="93725" y="638682"/>
                  </a:lnTo>
                  <a:lnTo>
                    <a:pt x="76707" y="604646"/>
                  </a:lnTo>
                  <a:lnTo>
                    <a:pt x="93711" y="596151"/>
                  </a:lnTo>
                  <a:lnTo>
                    <a:pt x="76707" y="562101"/>
                  </a:lnTo>
                  <a:close/>
                </a:path>
                <a:path w="1304289" h="664844">
                  <a:moveTo>
                    <a:pt x="93711" y="596151"/>
                  </a:moveTo>
                  <a:lnTo>
                    <a:pt x="76707" y="604646"/>
                  </a:lnTo>
                  <a:lnTo>
                    <a:pt x="93725" y="638682"/>
                  </a:lnTo>
                  <a:lnTo>
                    <a:pt x="110712" y="630195"/>
                  </a:lnTo>
                  <a:lnTo>
                    <a:pt x="93711" y="596151"/>
                  </a:lnTo>
                  <a:close/>
                </a:path>
                <a:path w="1304289" h="664844">
                  <a:moveTo>
                    <a:pt x="110712" y="630195"/>
                  </a:moveTo>
                  <a:lnTo>
                    <a:pt x="93725" y="638682"/>
                  </a:lnTo>
                  <a:lnTo>
                    <a:pt x="114950" y="638682"/>
                  </a:lnTo>
                  <a:lnTo>
                    <a:pt x="110712" y="630195"/>
                  </a:lnTo>
                  <a:close/>
                </a:path>
                <a:path w="1304289" h="664844">
                  <a:moveTo>
                    <a:pt x="1286890" y="0"/>
                  </a:moveTo>
                  <a:lnTo>
                    <a:pt x="93711" y="596151"/>
                  </a:lnTo>
                  <a:lnTo>
                    <a:pt x="110712" y="630195"/>
                  </a:lnTo>
                  <a:lnTo>
                    <a:pt x="1303908" y="34035"/>
                  </a:lnTo>
                  <a:lnTo>
                    <a:pt x="128689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674" rIns="0" bIns="0" rtlCol="0">
            <a:spAutoFit/>
          </a:bodyPr>
          <a:lstStyle/>
          <a:p>
            <a:pPr marL="5969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</a:rPr>
              <a:t>PLUG</a:t>
            </a:r>
            <a:r>
              <a:rPr sz="3200" spc="-160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FLOW</a:t>
            </a:r>
            <a:r>
              <a:rPr sz="3200" spc="-140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REACTOR:</a:t>
            </a:r>
            <a:r>
              <a:rPr sz="3200" spc="-140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INTEGRAL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87057" y="1353248"/>
            <a:ext cx="770191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Sebuah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reaksi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homogen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fase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gas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Dekomposisi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Pospin </a:t>
            </a:r>
            <a:r>
              <a:rPr sz="2800" dirty="0">
                <a:latin typeface="Calibri"/>
                <a:cs typeface="Calibri"/>
              </a:rPr>
              <a:t>berlangsung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pada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649</a:t>
            </a:r>
            <a:r>
              <a:rPr sz="2775" baseline="2552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first-</a:t>
            </a:r>
            <a:r>
              <a:rPr sz="2800" spc="-10" dirty="0">
                <a:latin typeface="Calibri"/>
                <a:cs typeface="Calibri"/>
              </a:rPr>
              <a:t>order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7138934" y="423503"/>
            <a:ext cx="1548130" cy="688975"/>
            <a:chOff x="7138934" y="423503"/>
            <a:chExt cx="1548130" cy="68897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8934" y="423503"/>
              <a:ext cx="550650" cy="68895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21600" y="426719"/>
              <a:ext cx="965200" cy="58166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75"/>
              </a:spcBef>
            </a:pPr>
            <a:r>
              <a:rPr spc="-10" dirty="0"/>
              <a:t>Tentukan</a:t>
            </a:r>
          </a:p>
          <a:p>
            <a:pPr marL="63500" marR="5080">
              <a:lnSpc>
                <a:spcPct val="100000"/>
              </a:lnSpc>
              <a:spcBef>
                <a:spcPts val="680"/>
              </a:spcBef>
            </a:pPr>
            <a:r>
              <a:rPr dirty="0"/>
              <a:t>Volume</a:t>
            </a:r>
            <a:r>
              <a:rPr spc="-70" dirty="0"/>
              <a:t> </a:t>
            </a:r>
            <a:r>
              <a:rPr dirty="0"/>
              <a:t>plug</a:t>
            </a:r>
            <a:r>
              <a:rPr spc="-65" dirty="0"/>
              <a:t> </a:t>
            </a:r>
            <a:r>
              <a:rPr dirty="0"/>
              <a:t>flow</a:t>
            </a:r>
            <a:r>
              <a:rPr spc="-80" dirty="0"/>
              <a:t> </a:t>
            </a:r>
            <a:r>
              <a:rPr dirty="0"/>
              <a:t>reactor</a:t>
            </a:r>
            <a:r>
              <a:rPr spc="-60" dirty="0"/>
              <a:t> </a:t>
            </a:r>
            <a:r>
              <a:rPr dirty="0"/>
              <a:t>pada</a:t>
            </a:r>
            <a:r>
              <a:rPr spc="-65" dirty="0"/>
              <a:t> </a:t>
            </a:r>
            <a:r>
              <a:rPr dirty="0"/>
              <a:t>kondisi</a:t>
            </a:r>
            <a:r>
              <a:rPr spc="-65" dirty="0"/>
              <a:t> </a:t>
            </a:r>
            <a:r>
              <a:rPr dirty="0"/>
              <a:t>operasi</a:t>
            </a:r>
            <a:r>
              <a:rPr spc="-95" dirty="0"/>
              <a:t> </a:t>
            </a:r>
            <a:r>
              <a:rPr spc="-10" dirty="0"/>
              <a:t>649°C </a:t>
            </a:r>
            <a:r>
              <a:rPr dirty="0"/>
              <a:t>dan</a:t>
            </a:r>
            <a:r>
              <a:rPr spc="-65" dirty="0"/>
              <a:t> </a:t>
            </a:r>
            <a:r>
              <a:rPr dirty="0"/>
              <a:t>460</a:t>
            </a:r>
            <a:r>
              <a:rPr spc="-25" dirty="0"/>
              <a:t> </a:t>
            </a:r>
            <a:r>
              <a:rPr dirty="0"/>
              <a:t>kPa</a:t>
            </a:r>
            <a:r>
              <a:rPr spc="-30" dirty="0"/>
              <a:t> </a:t>
            </a:r>
            <a:r>
              <a:rPr dirty="0"/>
              <a:t>dimana</a:t>
            </a:r>
            <a:r>
              <a:rPr spc="-50" dirty="0"/>
              <a:t> </a:t>
            </a:r>
            <a:r>
              <a:rPr spc="-25" dirty="0"/>
              <a:t>konversi</a:t>
            </a:r>
            <a:r>
              <a:rPr spc="-100" dirty="0"/>
              <a:t> </a:t>
            </a:r>
            <a:r>
              <a:rPr dirty="0"/>
              <a:t>reaksi</a:t>
            </a:r>
            <a:r>
              <a:rPr spc="-55" dirty="0"/>
              <a:t> </a:t>
            </a:r>
            <a:r>
              <a:rPr dirty="0"/>
              <a:t>80%</a:t>
            </a:r>
            <a:r>
              <a:rPr spc="-45" dirty="0"/>
              <a:t> </a:t>
            </a:r>
            <a:r>
              <a:rPr spc="-10" dirty="0"/>
              <a:t>terhadap </a:t>
            </a:r>
            <a:r>
              <a:rPr dirty="0"/>
              <a:t>umpan</a:t>
            </a:r>
            <a:r>
              <a:rPr spc="-50" dirty="0"/>
              <a:t> </a:t>
            </a:r>
            <a:r>
              <a:rPr dirty="0"/>
              <a:t>40</a:t>
            </a:r>
            <a:r>
              <a:rPr spc="-45" dirty="0"/>
              <a:t> </a:t>
            </a:r>
            <a:r>
              <a:rPr dirty="0"/>
              <a:t>mol/jam</a:t>
            </a:r>
            <a:r>
              <a:rPr spc="-40" dirty="0"/>
              <a:t> </a:t>
            </a:r>
            <a:r>
              <a:rPr dirty="0"/>
              <a:t>phosphine</a:t>
            </a:r>
            <a:r>
              <a:rPr spc="-70" dirty="0"/>
              <a:t> </a:t>
            </a:r>
            <a:r>
              <a:rPr spc="-10" dirty="0"/>
              <a:t>murni</a:t>
            </a: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60598" y="2618949"/>
            <a:ext cx="2648819" cy="27023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59632" y="2590311"/>
            <a:ext cx="2376736" cy="339773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</a:rPr>
              <a:t>Diagram</a:t>
            </a:r>
            <a:r>
              <a:rPr sz="3200" spc="-150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proses:</a:t>
            </a:r>
            <a:endParaRPr sz="3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6257" y="3163570"/>
            <a:ext cx="687450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Untuk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reaksi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fase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gas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pada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PFR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orde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satu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maka: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45423" y="1106169"/>
            <a:ext cx="5268089" cy="190415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34376" y="3983151"/>
            <a:ext cx="4257842" cy="64209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755139" y="4968875"/>
            <a:ext cx="3714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𝜀</a:t>
            </a:r>
            <a:r>
              <a:rPr sz="1800" spc="150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78685" y="5132070"/>
            <a:ext cx="528320" cy="15240"/>
          </a:xfrm>
          <a:custGeom>
            <a:avLst/>
            <a:gdLst/>
            <a:ahLst/>
            <a:cxnLst/>
            <a:rect l="l" t="t" r="r" b="b"/>
            <a:pathLst>
              <a:path w="528319" h="15239">
                <a:moveTo>
                  <a:pt x="528319" y="0"/>
                </a:moveTo>
                <a:lnTo>
                  <a:pt x="0" y="0"/>
                </a:lnTo>
                <a:lnTo>
                  <a:pt x="0" y="15239"/>
                </a:lnTo>
                <a:lnTo>
                  <a:pt x="528319" y="15239"/>
                </a:lnTo>
                <a:lnTo>
                  <a:pt x="5283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66620" y="4796154"/>
            <a:ext cx="5511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7</a:t>
            </a:r>
            <a:r>
              <a:rPr sz="1800" spc="-1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-1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4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67279" y="5120957"/>
            <a:ext cx="1524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Cambria Math"/>
                <a:cs typeface="Cambria Math"/>
              </a:rPr>
              <a:t>4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56280" y="4968875"/>
            <a:ext cx="6883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00" dirty="0">
                <a:latin typeface="Cambria Math"/>
                <a:cs typeface="Cambria Math"/>
              </a:rPr>
              <a:t> </a:t>
            </a:r>
            <a:r>
              <a:rPr sz="1800" spc="-20" dirty="0">
                <a:latin typeface="Cambria Math"/>
                <a:cs typeface="Cambria Math"/>
              </a:rPr>
              <a:t>0,75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869564" y="5650204"/>
            <a:ext cx="373380" cy="15240"/>
          </a:xfrm>
          <a:custGeom>
            <a:avLst/>
            <a:gdLst/>
            <a:ahLst/>
            <a:cxnLst/>
            <a:rect l="l" t="t" r="r" b="b"/>
            <a:pathLst>
              <a:path w="373380" h="15239">
                <a:moveTo>
                  <a:pt x="373380" y="0"/>
                </a:moveTo>
                <a:lnTo>
                  <a:pt x="0" y="0"/>
                </a:lnTo>
                <a:lnTo>
                  <a:pt x="0" y="15239"/>
                </a:lnTo>
                <a:lnTo>
                  <a:pt x="373380" y="15239"/>
                </a:lnTo>
                <a:lnTo>
                  <a:pt x="3733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857880" y="5314696"/>
            <a:ext cx="4000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ambria Math"/>
                <a:cs typeface="Cambria Math"/>
              </a:rPr>
              <a:t>mol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20239" y="5487352"/>
            <a:ext cx="1356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mbria Math"/>
                <a:cs typeface="Cambria Math"/>
              </a:rPr>
              <a:t>𝐹</a:t>
            </a:r>
            <a:r>
              <a:rPr sz="1950" spc="-30" baseline="-14957" dirty="0">
                <a:latin typeface="Cambria Math"/>
                <a:cs typeface="Cambria Math"/>
              </a:rPr>
              <a:t>𝐴0</a:t>
            </a:r>
            <a:r>
              <a:rPr sz="1950" spc="292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4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40</a:t>
            </a:r>
            <a:r>
              <a:rPr sz="1800" spc="-100" dirty="0">
                <a:latin typeface="Cambria Math"/>
                <a:cs typeface="Cambria Math"/>
              </a:rPr>
              <a:t> </a:t>
            </a:r>
            <a:r>
              <a:rPr sz="2700" spc="-37" baseline="-37037" dirty="0">
                <a:latin typeface="Cambria Math"/>
                <a:cs typeface="Cambria Math"/>
              </a:rPr>
              <a:t>jam</a:t>
            </a:r>
            <a:endParaRPr sz="2700" baseline="-37037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86279" y="5903912"/>
            <a:ext cx="1223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𝑘</a:t>
            </a:r>
            <a:r>
              <a:rPr sz="1800" spc="14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9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10/𝑗𝑎𝑚</a:t>
            </a:r>
            <a:endParaRPr sz="1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" y="312991"/>
            <a:ext cx="7071359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</a:rPr>
              <a:t>Dari</a:t>
            </a:r>
            <a:r>
              <a:rPr sz="3200" spc="-95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persamaan</a:t>
            </a:r>
            <a:r>
              <a:rPr sz="3200" spc="-85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gas</a:t>
            </a:r>
            <a:r>
              <a:rPr sz="3200" spc="-85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ideal</a:t>
            </a:r>
            <a:r>
              <a:rPr sz="3200" spc="-80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menentukan</a:t>
            </a:r>
            <a:r>
              <a:rPr sz="3200" spc="-110" dirty="0">
                <a:solidFill>
                  <a:srgbClr val="FF0000"/>
                </a:solidFill>
              </a:rPr>
              <a:t> </a:t>
            </a:r>
            <a:r>
              <a:rPr sz="3200" spc="-25" dirty="0">
                <a:solidFill>
                  <a:srgbClr val="FF0000"/>
                </a:solidFill>
              </a:rPr>
              <a:t>CA</a:t>
            </a:r>
            <a:r>
              <a:rPr sz="3225" spc="-37" baseline="-20671" dirty="0">
                <a:solidFill>
                  <a:srgbClr val="FF0000"/>
                </a:solidFill>
              </a:rPr>
              <a:t>0</a:t>
            </a:r>
            <a:endParaRPr sz="3225" baseline="-20671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6257" y="2348865"/>
            <a:ext cx="78816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Subtitusikan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semua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data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persamaan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Volume,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maka: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99197" y="1484566"/>
            <a:ext cx="30162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97252" y="1563116"/>
            <a:ext cx="429259" cy="20320"/>
          </a:xfrm>
          <a:custGeom>
            <a:avLst/>
            <a:gdLst/>
            <a:ahLst/>
            <a:cxnLst/>
            <a:rect l="l" t="t" r="r" b="b"/>
            <a:pathLst>
              <a:path w="429260" h="20319">
                <a:moveTo>
                  <a:pt x="429260" y="0"/>
                </a:moveTo>
                <a:lnTo>
                  <a:pt x="0" y="0"/>
                </a:lnTo>
                <a:lnTo>
                  <a:pt x="0" y="20320"/>
                </a:lnTo>
                <a:lnTo>
                  <a:pt x="429260" y="20320"/>
                </a:lnTo>
                <a:lnTo>
                  <a:pt x="4292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07920" y="1545653"/>
            <a:ext cx="3987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mbria Math"/>
                <a:cs typeface="Cambria Math"/>
              </a:rPr>
              <a:t>𝑅𝑇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23619" y="1172590"/>
            <a:ext cx="1666239" cy="561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3760">
              <a:lnSpc>
                <a:spcPts val="2110"/>
              </a:lnSpc>
              <a:spcBef>
                <a:spcPts val="100"/>
              </a:spcBef>
            </a:pPr>
            <a:r>
              <a:rPr sz="3600" spc="-37" baseline="11574" dirty="0">
                <a:latin typeface="Cambria Math"/>
                <a:cs typeface="Cambria Math"/>
              </a:rPr>
              <a:t>𝑃</a:t>
            </a:r>
            <a:r>
              <a:rPr sz="1750" spc="-25" dirty="0">
                <a:latin typeface="Cambria Math"/>
                <a:cs typeface="Cambria Math"/>
              </a:rPr>
              <a:t>𝐴0</a:t>
            </a:r>
            <a:endParaRPr sz="1750">
              <a:latin typeface="Cambria Math"/>
              <a:cs typeface="Cambria Math"/>
            </a:endParaRPr>
          </a:p>
          <a:p>
            <a:pPr marL="38100">
              <a:lnSpc>
                <a:spcPts val="2110"/>
              </a:lnSpc>
              <a:tabLst>
                <a:tab pos="561340" algn="l"/>
                <a:tab pos="1386840" algn="l"/>
              </a:tabLst>
            </a:pPr>
            <a:r>
              <a:rPr sz="2400" spc="-50" dirty="0">
                <a:latin typeface="Cambria Math"/>
                <a:cs typeface="Cambria Math"/>
              </a:rPr>
              <a:t>𝐶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0" dirty="0">
                <a:latin typeface="Cambria Math"/>
                <a:cs typeface="Cambria Math"/>
              </a:rPr>
              <a:t>=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722752" y="1563116"/>
            <a:ext cx="3441700" cy="20320"/>
          </a:xfrm>
          <a:custGeom>
            <a:avLst/>
            <a:gdLst/>
            <a:ahLst/>
            <a:cxnLst/>
            <a:rect l="l" t="t" r="r" b="b"/>
            <a:pathLst>
              <a:path w="3441700" h="20319">
                <a:moveTo>
                  <a:pt x="3441700" y="0"/>
                </a:moveTo>
                <a:lnTo>
                  <a:pt x="0" y="0"/>
                </a:lnTo>
                <a:lnTo>
                  <a:pt x="0" y="20320"/>
                </a:lnTo>
                <a:lnTo>
                  <a:pt x="3441700" y="20320"/>
                </a:lnTo>
                <a:lnTo>
                  <a:pt x="34417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678809" y="1111503"/>
            <a:ext cx="15208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460.000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𝑃𝑎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129913" y="1936495"/>
            <a:ext cx="858519" cy="20320"/>
          </a:xfrm>
          <a:custGeom>
            <a:avLst/>
            <a:gdLst/>
            <a:ahLst/>
            <a:cxnLst/>
            <a:rect l="l" t="t" r="r" b="b"/>
            <a:pathLst>
              <a:path w="858520" h="20319">
                <a:moveTo>
                  <a:pt x="858519" y="0"/>
                </a:moveTo>
                <a:lnTo>
                  <a:pt x="0" y="0"/>
                </a:lnTo>
                <a:lnTo>
                  <a:pt x="0" y="20320"/>
                </a:lnTo>
                <a:lnTo>
                  <a:pt x="858519" y="20320"/>
                </a:lnTo>
                <a:lnTo>
                  <a:pt x="8585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321428" y="1446466"/>
            <a:ext cx="4679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spc="-37" baseline="-16203" dirty="0">
                <a:latin typeface="Cambria Math"/>
                <a:cs typeface="Cambria Math"/>
              </a:rPr>
              <a:t>𝑚</a:t>
            </a:r>
            <a:r>
              <a:rPr sz="1750" spc="-25" dirty="0">
                <a:latin typeface="Cambria Math"/>
                <a:cs typeface="Cambria Math"/>
              </a:rPr>
              <a:t>3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85414" y="1716404"/>
            <a:ext cx="35185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(8,314</a:t>
            </a:r>
            <a:r>
              <a:rPr sz="2400" spc="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𝑃𝑎.</a:t>
            </a:r>
            <a:r>
              <a:rPr sz="2400" spc="-120" dirty="0">
                <a:latin typeface="Cambria Math"/>
                <a:cs typeface="Cambria Math"/>
              </a:rPr>
              <a:t> </a:t>
            </a:r>
            <a:r>
              <a:rPr sz="3600" baseline="-28935" dirty="0">
                <a:latin typeface="Cambria Math"/>
                <a:cs typeface="Cambria Math"/>
              </a:rPr>
              <a:t>𝑚𝑜𝑙.</a:t>
            </a:r>
            <a:r>
              <a:rPr sz="3600" spc="-187" baseline="-28935" dirty="0">
                <a:latin typeface="Cambria Math"/>
                <a:cs typeface="Cambria Math"/>
              </a:rPr>
              <a:t> </a:t>
            </a:r>
            <a:r>
              <a:rPr sz="3600" baseline="-28935" dirty="0">
                <a:latin typeface="Cambria Math"/>
                <a:cs typeface="Cambria Math"/>
              </a:rPr>
              <a:t>𝐾</a:t>
            </a:r>
            <a:r>
              <a:rPr sz="2400" dirty="0">
                <a:latin typeface="Cambria Math"/>
                <a:cs typeface="Cambria Math"/>
              </a:rPr>
              <a:t>)(922</a:t>
            </a:r>
            <a:r>
              <a:rPr sz="2400" spc="10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𝐾)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11951" y="1342326"/>
            <a:ext cx="18573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2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60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𝑚𝑜𝑙/𝑚</a:t>
            </a:r>
            <a:r>
              <a:rPr sz="2625" spc="-15" baseline="28571" dirty="0">
                <a:latin typeface="Cambria Math"/>
                <a:cs typeface="Cambria Math"/>
              </a:rPr>
              <a:t>3</a:t>
            </a:r>
            <a:endParaRPr sz="2625" baseline="28571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07097" y="3655441"/>
            <a:ext cx="537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𝑉</a:t>
            </a:r>
            <a:r>
              <a:rPr sz="2400" spc="210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516380" y="3874770"/>
            <a:ext cx="2446020" cy="20320"/>
          </a:xfrm>
          <a:custGeom>
            <a:avLst/>
            <a:gdLst/>
            <a:ahLst/>
            <a:cxnLst/>
            <a:rect l="l" t="t" r="r" b="b"/>
            <a:pathLst>
              <a:path w="2446020" h="20320">
                <a:moveTo>
                  <a:pt x="2446020" y="0"/>
                </a:moveTo>
                <a:lnTo>
                  <a:pt x="0" y="0"/>
                </a:lnTo>
                <a:lnTo>
                  <a:pt x="0" y="20319"/>
                </a:lnTo>
                <a:lnTo>
                  <a:pt x="2446020" y="20319"/>
                </a:lnTo>
                <a:lnTo>
                  <a:pt x="2446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918335" y="3423602"/>
            <a:ext cx="16383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40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𝑚𝑜𝑙/𝑗𝑎𝑚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00476" y="3830573"/>
            <a:ext cx="541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sng" spc="-2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𝑚𝑜𝑙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5657" y="4008056"/>
            <a:ext cx="3188335" cy="1223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104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(10/𝑗𝑎𝑚)(60</a:t>
            </a:r>
            <a:r>
              <a:rPr sz="2400" spc="380" dirty="0">
                <a:latin typeface="Cambria Math"/>
                <a:cs typeface="Cambria Math"/>
              </a:rPr>
              <a:t> </a:t>
            </a:r>
            <a:r>
              <a:rPr sz="3600" baseline="-32407" dirty="0">
                <a:latin typeface="Cambria Math"/>
                <a:cs typeface="Cambria Math"/>
              </a:rPr>
              <a:t>𝑚</a:t>
            </a:r>
            <a:r>
              <a:rPr sz="2625" baseline="-20634" dirty="0">
                <a:latin typeface="Cambria Math"/>
                <a:cs typeface="Cambria Math"/>
              </a:rPr>
              <a:t>3</a:t>
            </a:r>
            <a:r>
              <a:rPr sz="2625" spc="322" baseline="-20634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)</a:t>
            </a:r>
            <a:endParaRPr sz="24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240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</a:pP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3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0,148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𝑚</a:t>
            </a:r>
            <a:r>
              <a:rPr sz="2625" baseline="28571" dirty="0">
                <a:latin typeface="Cambria Math"/>
                <a:cs typeface="Cambria Math"/>
              </a:rPr>
              <a:t>3</a:t>
            </a:r>
            <a:r>
              <a:rPr sz="2625" spc="569" baseline="28571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4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148 </a:t>
            </a:r>
            <a:r>
              <a:rPr sz="2400" spc="-50" dirty="0">
                <a:latin typeface="Cambria Math"/>
                <a:cs typeface="Cambria Math"/>
              </a:rPr>
              <a:t>𝐿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161657" y="3502659"/>
            <a:ext cx="709295" cy="768350"/>
          </a:xfrm>
          <a:custGeom>
            <a:avLst/>
            <a:gdLst/>
            <a:ahLst/>
            <a:cxnLst/>
            <a:rect l="l" t="t" r="r" b="b"/>
            <a:pathLst>
              <a:path w="709295" h="768350">
                <a:moveTo>
                  <a:pt x="94107" y="254889"/>
                </a:moveTo>
                <a:lnTo>
                  <a:pt x="90043" y="243459"/>
                </a:lnTo>
                <a:lnTo>
                  <a:pt x="69583" y="250850"/>
                </a:lnTo>
                <a:lnTo>
                  <a:pt x="51638" y="261543"/>
                </a:lnTo>
                <a:lnTo>
                  <a:pt x="23241" y="292862"/>
                </a:lnTo>
                <a:lnTo>
                  <a:pt x="5803" y="334873"/>
                </a:lnTo>
                <a:lnTo>
                  <a:pt x="76" y="383159"/>
                </a:lnTo>
                <a:lnTo>
                  <a:pt x="0" y="384683"/>
                </a:lnTo>
                <a:lnTo>
                  <a:pt x="1447" y="410629"/>
                </a:lnTo>
                <a:lnTo>
                  <a:pt x="13068" y="456450"/>
                </a:lnTo>
                <a:lnTo>
                  <a:pt x="36118" y="493687"/>
                </a:lnTo>
                <a:lnTo>
                  <a:pt x="69507" y="518401"/>
                </a:lnTo>
                <a:lnTo>
                  <a:pt x="90043" y="525780"/>
                </a:lnTo>
                <a:lnTo>
                  <a:pt x="93599" y="514223"/>
                </a:lnTo>
                <a:lnTo>
                  <a:pt x="77520" y="507123"/>
                </a:lnTo>
                <a:lnTo>
                  <a:pt x="63639" y="497243"/>
                </a:lnTo>
                <a:lnTo>
                  <a:pt x="35204" y="450989"/>
                </a:lnTo>
                <a:lnTo>
                  <a:pt x="26822" y="408051"/>
                </a:lnTo>
                <a:lnTo>
                  <a:pt x="25781" y="383159"/>
                </a:lnTo>
                <a:lnTo>
                  <a:pt x="26822" y="359092"/>
                </a:lnTo>
                <a:lnTo>
                  <a:pt x="35204" y="317322"/>
                </a:lnTo>
                <a:lnTo>
                  <a:pt x="63754" y="271767"/>
                </a:lnTo>
                <a:lnTo>
                  <a:pt x="77787" y="261975"/>
                </a:lnTo>
                <a:lnTo>
                  <a:pt x="94107" y="254889"/>
                </a:lnTo>
                <a:close/>
              </a:path>
              <a:path w="709295" h="768350">
                <a:moveTo>
                  <a:pt x="598678" y="384683"/>
                </a:moveTo>
                <a:lnTo>
                  <a:pt x="597230" y="359092"/>
                </a:lnTo>
                <a:lnTo>
                  <a:pt x="597217" y="358800"/>
                </a:lnTo>
                <a:lnTo>
                  <a:pt x="592861" y="334873"/>
                </a:lnTo>
                <a:lnTo>
                  <a:pt x="575437" y="292862"/>
                </a:lnTo>
                <a:lnTo>
                  <a:pt x="547027" y="261543"/>
                </a:lnTo>
                <a:lnTo>
                  <a:pt x="508635" y="243459"/>
                </a:lnTo>
                <a:lnTo>
                  <a:pt x="504698" y="254889"/>
                </a:lnTo>
                <a:lnTo>
                  <a:pt x="521004" y="261975"/>
                </a:lnTo>
                <a:lnTo>
                  <a:pt x="535051" y="271767"/>
                </a:lnTo>
                <a:lnTo>
                  <a:pt x="563562" y="317322"/>
                </a:lnTo>
                <a:lnTo>
                  <a:pt x="571817" y="358800"/>
                </a:lnTo>
                <a:lnTo>
                  <a:pt x="571868" y="359092"/>
                </a:lnTo>
                <a:lnTo>
                  <a:pt x="571842" y="408051"/>
                </a:lnTo>
                <a:lnTo>
                  <a:pt x="563511" y="450989"/>
                </a:lnTo>
                <a:lnTo>
                  <a:pt x="535089" y="497243"/>
                </a:lnTo>
                <a:lnTo>
                  <a:pt x="505079" y="514223"/>
                </a:lnTo>
                <a:lnTo>
                  <a:pt x="508635" y="525780"/>
                </a:lnTo>
                <a:lnTo>
                  <a:pt x="547128" y="507707"/>
                </a:lnTo>
                <a:lnTo>
                  <a:pt x="575437" y="476377"/>
                </a:lnTo>
                <a:lnTo>
                  <a:pt x="592861" y="434530"/>
                </a:lnTo>
                <a:lnTo>
                  <a:pt x="597217" y="410629"/>
                </a:lnTo>
                <a:lnTo>
                  <a:pt x="598678" y="384683"/>
                </a:lnTo>
                <a:close/>
              </a:path>
              <a:path w="709295" h="768350">
                <a:moveTo>
                  <a:pt x="709168" y="0"/>
                </a:moveTo>
                <a:lnTo>
                  <a:pt x="632714" y="0"/>
                </a:lnTo>
                <a:lnTo>
                  <a:pt x="632714" y="13970"/>
                </a:lnTo>
                <a:lnTo>
                  <a:pt x="680212" y="13970"/>
                </a:lnTo>
                <a:lnTo>
                  <a:pt x="680212" y="754380"/>
                </a:lnTo>
                <a:lnTo>
                  <a:pt x="632714" y="754380"/>
                </a:lnTo>
                <a:lnTo>
                  <a:pt x="632714" y="768350"/>
                </a:lnTo>
                <a:lnTo>
                  <a:pt x="709168" y="768350"/>
                </a:lnTo>
                <a:lnTo>
                  <a:pt x="709168" y="754380"/>
                </a:lnTo>
                <a:lnTo>
                  <a:pt x="709168" y="13970"/>
                </a:lnTo>
                <a:lnTo>
                  <a:pt x="7091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46982" y="3502659"/>
            <a:ext cx="1407160" cy="768350"/>
          </a:xfrm>
          <a:custGeom>
            <a:avLst/>
            <a:gdLst/>
            <a:ahLst/>
            <a:cxnLst/>
            <a:rect l="l" t="t" r="r" b="b"/>
            <a:pathLst>
              <a:path w="1407160" h="768350">
                <a:moveTo>
                  <a:pt x="76454" y="0"/>
                </a:moveTo>
                <a:lnTo>
                  <a:pt x="0" y="0"/>
                </a:lnTo>
                <a:lnTo>
                  <a:pt x="0" y="13970"/>
                </a:lnTo>
                <a:lnTo>
                  <a:pt x="0" y="754380"/>
                </a:lnTo>
                <a:lnTo>
                  <a:pt x="0" y="768350"/>
                </a:lnTo>
                <a:lnTo>
                  <a:pt x="76454" y="768350"/>
                </a:lnTo>
                <a:lnTo>
                  <a:pt x="76454" y="754380"/>
                </a:lnTo>
                <a:lnTo>
                  <a:pt x="29083" y="754380"/>
                </a:lnTo>
                <a:lnTo>
                  <a:pt x="29083" y="13970"/>
                </a:lnTo>
                <a:lnTo>
                  <a:pt x="76454" y="13970"/>
                </a:lnTo>
                <a:lnTo>
                  <a:pt x="76454" y="0"/>
                </a:lnTo>
                <a:close/>
              </a:path>
              <a:path w="1407160" h="768350">
                <a:moveTo>
                  <a:pt x="203962" y="254889"/>
                </a:moveTo>
                <a:lnTo>
                  <a:pt x="199898" y="243459"/>
                </a:lnTo>
                <a:lnTo>
                  <a:pt x="179438" y="250850"/>
                </a:lnTo>
                <a:lnTo>
                  <a:pt x="161493" y="261543"/>
                </a:lnTo>
                <a:lnTo>
                  <a:pt x="133096" y="292862"/>
                </a:lnTo>
                <a:lnTo>
                  <a:pt x="115658" y="334873"/>
                </a:lnTo>
                <a:lnTo>
                  <a:pt x="109931" y="383159"/>
                </a:lnTo>
                <a:lnTo>
                  <a:pt x="109855" y="384683"/>
                </a:lnTo>
                <a:lnTo>
                  <a:pt x="111302" y="410629"/>
                </a:lnTo>
                <a:lnTo>
                  <a:pt x="122923" y="456450"/>
                </a:lnTo>
                <a:lnTo>
                  <a:pt x="145973" y="493687"/>
                </a:lnTo>
                <a:lnTo>
                  <a:pt x="179362" y="518401"/>
                </a:lnTo>
                <a:lnTo>
                  <a:pt x="199898" y="525780"/>
                </a:lnTo>
                <a:lnTo>
                  <a:pt x="203454" y="514223"/>
                </a:lnTo>
                <a:lnTo>
                  <a:pt x="187375" y="507123"/>
                </a:lnTo>
                <a:lnTo>
                  <a:pt x="173494" y="497243"/>
                </a:lnTo>
                <a:lnTo>
                  <a:pt x="145059" y="450989"/>
                </a:lnTo>
                <a:lnTo>
                  <a:pt x="136677" y="408051"/>
                </a:lnTo>
                <a:lnTo>
                  <a:pt x="135636" y="383159"/>
                </a:lnTo>
                <a:lnTo>
                  <a:pt x="136677" y="359092"/>
                </a:lnTo>
                <a:lnTo>
                  <a:pt x="145059" y="317322"/>
                </a:lnTo>
                <a:lnTo>
                  <a:pt x="173609" y="271767"/>
                </a:lnTo>
                <a:lnTo>
                  <a:pt x="187642" y="261975"/>
                </a:lnTo>
                <a:lnTo>
                  <a:pt x="203962" y="254889"/>
                </a:lnTo>
                <a:close/>
              </a:path>
              <a:path w="1407160" h="768350">
                <a:moveTo>
                  <a:pt x="1407033" y="384683"/>
                </a:moveTo>
                <a:lnTo>
                  <a:pt x="1405585" y="359092"/>
                </a:lnTo>
                <a:lnTo>
                  <a:pt x="1405572" y="358800"/>
                </a:lnTo>
                <a:lnTo>
                  <a:pt x="1401216" y="334873"/>
                </a:lnTo>
                <a:lnTo>
                  <a:pt x="1383792" y="292862"/>
                </a:lnTo>
                <a:lnTo>
                  <a:pt x="1355382" y="261543"/>
                </a:lnTo>
                <a:lnTo>
                  <a:pt x="1316990" y="243459"/>
                </a:lnTo>
                <a:lnTo>
                  <a:pt x="1313053" y="254889"/>
                </a:lnTo>
                <a:lnTo>
                  <a:pt x="1329359" y="261975"/>
                </a:lnTo>
                <a:lnTo>
                  <a:pt x="1343406" y="271767"/>
                </a:lnTo>
                <a:lnTo>
                  <a:pt x="1371917" y="317322"/>
                </a:lnTo>
                <a:lnTo>
                  <a:pt x="1380172" y="358800"/>
                </a:lnTo>
                <a:lnTo>
                  <a:pt x="1380223" y="359092"/>
                </a:lnTo>
                <a:lnTo>
                  <a:pt x="1380197" y="408051"/>
                </a:lnTo>
                <a:lnTo>
                  <a:pt x="1371866" y="450989"/>
                </a:lnTo>
                <a:lnTo>
                  <a:pt x="1343444" y="497243"/>
                </a:lnTo>
                <a:lnTo>
                  <a:pt x="1313434" y="514223"/>
                </a:lnTo>
                <a:lnTo>
                  <a:pt x="1316990" y="525780"/>
                </a:lnTo>
                <a:lnTo>
                  <a:pt x="1355483" y="507707"/>
                </a:lnTo>
                <a:lnTo>
                  <a:pt x="1383792" y="476377"/>
                </a:lnTo>
                <a:lnTo>
                  <a:pt x="1401216" y="434530"/>
                </a:lnTo>
                <a:lnTo>
                  <a:pt x="1405572" y="410629"/>
                </a:lnTo>
                <a:lnTo>
                  <a:pt x="1407033" y="3846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806440" y="3874770"/>
            <a:ext cx="398780" cy="20320"/>
          </a:xfrm>
          <a:custGeom>
            <a:avLst/>
            <a:gdLst/>
            <a:ahLst/>
            <a:cxnLst/>
            <a:rect l="l" t="t" r="r" b="b"/>
            <a:pathLst>
              <a:path w="398779" h="20320">
                <a:moveTo>
                  <a:pt x="398779" y="0"/>
                </a:moveTo>
                <a:lnTo>
                  <a:pt x="0" y="0"/>
                </a:lnTo>
                <a:lnTo>
                  <a:pt x="0" y="20319"/>
                </a:lnTo>
                <a:lnTo>
                  <a:pt x="398779" y="20319"/>
                </a:lnTo>
                <a:lnTo>
                  <a:pt x="3987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220209" y="3423602"/>
            <a:ext cx="3482340" cy="623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 algn="ctr">
              <a:lnSpc>
                <a:spcPts val="2350"/>
              </a:lnSpc>
              <a:spcBef>
                <a:spcPts val="100"/>
              </a:spcBef>
            </a:pPr>
            <a:r>
              <a:rPr sz="2400" spc="-50" dirty="0">
                <a:latin typeface="Cambria Math"/>
                <a:cs typeface="Cambria Math"/>
              </a:rPr>
              <a:t>1</a:t>
            </a:r>
            <a:endParaRPr sz="2400">
              <a:latin typeface="Cambria Math"/>
              <a:cs typeface="Cambria Math"/>
            </a:endParaRPr>
          </a:p>
          <a:p>
            <a:pPr marL="38100">
              <a:lnSpc>
                <a:spcPts val="2350"/>
              </a:lnSpc>
            </a:pPr>
            <a:r>
              <a:rPr sz="2400" dirty="0">
                <a:latin typeface="Cambria Math"/>
                <a:cs typeface="Cambria Math"/>
              </a:rPr>
              <a:t>1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0,75</a:t>
            </a:r>
            <a:r>
              <a:rPr sz="2400" spc="45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𝑙𝑛</a:t>
            </a:r>
            <a:r>
              <a:rPr sz="2400" spc="-110" dirty="0">
                <a:latin typeface="Cambria Math"/>
                <a:cs typeface="Cambria Math"/>
              </a:rPr>
              <a:t> </a:t>
            </a:r>
            <a:r>
              <a:rPr sz="3600" baseline="-37037" dirty="0">
                <a:latin typeface="Cambria Math"/>
                <a:cs typeface="Cambria Math"/>
              </a:rPr>
              <a:t>0,2</a:t>
            </a:r>
            <a:r>
              <a:rPr sz="3600" spc="-30" baseline="-37037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−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0,75</a:t>
            </a:r>
            <a:r>
              <a:rPr sz="2400" spc="45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0,8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47865" y="6377066"/>
            <a:ext cx="153416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latin typeface="Calibri"/>
                <a:cs typeface="Calibri"/>
              </a:rPr>
              <a:t>Copyright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FTI-</a:t>
            </a:r>
            <a:r>
              <a:rPr sz="1800" spc="-25" dirty="0">
                <a:latin typeface="Calibri"/>
                <a:cs typeface="Calibri"/>
              </a:rPr>
              <a:t>UJ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1065</Words>
  <Application>Microsoft Office PowerPoint</Application>
  <PresentationFormat>On-screen Show (4:3)</PresentationFormat>
  <Paragraphs>226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Calibri</vt:lpstr>
      <vt:lpstr>Calibri Light</vt:lpstr>
      <vt:lpstr>Cambria Math</vt:lpstr>
      <vt:lpstr>MV Boli</vt:lpstr>
      <vt:lpstr>Symbol</vt:lpstr>
      <vt:lpstr>Times New Roman</vt:lpstr>
      <vt:lpstr>Wingdings</vt:lpstr>
      <vt:lpstr>Office Theme</vt:lpstr>
      <vt:lpstr>MATERI PERTEMUAN 11</vt:lpstr>
      <vt:lpstr>Apa yang akan dipelajari hari ini?</vt:lpstr>
      <vt:lpstr>PLUG FLOW REACTOR: GRAPHICAL</vt:lpstr>
      <vt:lpstr>Diagram proses:</vt:lpstr>
      <vt:lpstr>Persamaan untuk plug flow reactor adalah :</vt:lpstr>
      <vt:lpstr>PowerPoint Presentation</vt:lpstr>
      <vt:lpstr>PLUG FLOW REACTOR: INTEGRAL</vt:lpstr>
      <vt:lpstr>Diagram proses:</vt:lpstr>
      <vt:lpstr>Dari persamaan gas ideal menentukan CA0</vt:lpstr>
      <vt:lpstr>Plug Flow Reactors in Series/Parallel</vt:lpstr>
      <vt:lpstr>PowerPoint Presentation</vt:lpstr>
      <vt:lpstr>PowerPoint Presentation</vt:lpstr>
      <vt:lpstr>PowerPoint Presentation</vt:lpstr>
      <vt:lpstr>PFR Multitube</vt:lpstr>
      <vt:lpstr>SOLUTION:</vt:lpstr>
      <vt:lpstr>SOLUTION:</vt:lpstr>
      <vt:lpstr>SOLUTION:</vt:lpstr>
      <vt:lpstr>Mengitung jumlah tube</vt:lpstr>
      <vt:lpstr>Tabel Pipa SN 80</vt:lpstr>
      <vt:lpstr>THANK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Reaktor Ideal Untuk Reaksi Single</dc:title>
  <dc:creator>User</dc:creator>
  <cp:lastModifiedBy>Isa Yahya</cp:lastModifiedBy>
  <cp:revision>2</cp:revision>
  <dcterms:created xsi:type="dcterms:W3CDTF">2025-05-22T04:51:57Z</dcterms:created>
  <dcterms:modified xsi:type="dcterms:W3CDTF">2025-05-22T05:16:59Z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2023-11-15T00:00:00Z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2025-05-22T00:00:00Z</vt:filetime>
  </property>
  <property fmtid="{D5CDD505-2E9C-101B-9397-08002B2CF9AE}" pid="5" name="Producer">
    <vt:lpwstr>Microsoft® PowerPoint® 2021</vt:lpwstr>
  </property>
</Properties>
</file>