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4" r:id="rId2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0707" y="461899"/>
            <a:ext cx="5975908" cy="1348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38452" y="1891995"/>
            <a:ext cx="6940550" cy="2426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047103" y="6376365"/>
            <a:ext cx="1532890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9003" y="1431244"/>
            <a:ext cx="79248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spc="-50" dirty="0">
                <a:solidFill>
                  <a:srgbClr val="000000"/>
                </a:solidFill>
                <a:latin typeface="Bodoni MT" panose="02070603080606020203" pitchFamily="18" charset="0"/>
                <a:cs typeface="Calibri Light"/>
              </a:rPr>
              <a:t>MATERI</a:t>
            </a:r>
            <a:r>
              <a:rPr sz="4000" b="0" spc="-185" dirty="0">
                <a:solidFill>
                  <a:srgbClr val="000000"/>
                </a:solidFill>
                <a:latin typeface="Bodoni MT" panose="02070603080606020203" pitchFamily="18" charset="0"/>
                <a:cs typeface="Calibri Light"/>
              </a:rPr>
              <a:t> </a:t>
            </a:r>
            <a:r>
              <a:rPr sz="4000" b="0" dirty="0">
                <a:ln w="0"/>
                <a:solidFill>
                  <a:schemeClr val="tx1"/>
                </a:solidFill>
                <a:latin typeface="Bodoni MT" panose="02070603080606020203" pitchFamily="18" charset="0"/>
                <a:cs typeface="Calibri Light"/>
              </a:rPr>
              <a:t>PERTEMUAN</a:t>
            </a:r>
            <a:r>
              <a:rPr sz="4000" b="0" spc="-160" dirty="0">
                <a:solidFill>
                  <a:srgbClr val="000000"/>
                </a:solidFill>
                <a:latin typeface="Bodoni MT" panose="02070603080606020203" pitchFamily="18" charset="0"/>
                <a:cs typeface="Calibri Light"/>
              </a:rPr>
              <a:t> </a:t>
            </a:r>
            <a:r>
              <a:rPr lang="en-US" sz="4000" b="0" spc="-50" dirty="0">
                <a:solidFill>
                  <a:srgbClr val="000000"/>
                </a:solidFill>
                <a:latin typeface="Bodoni MT" panose="02070603080606020203" pitchFamily="18" charset="0"/>
                <a:cs typeface="Calibri Light"/>
              </a:rPr>
              <a:t>10 TRK2 </a:t>
            </a:r>
            <a:endParaRPr sz="4000" dirty="0">
              <a:latin typeface="Bodoni MT" panose="02070603080606020203" pitchFamily="18" charset="0"/>
              <a:cs typeface="Calibri Ligh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1" y="5737859"/>
            <a:ext cx="9124188" cy="11201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298002" y="2806807"/>
            <a:ext cx="6931598" cy="2217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3600" b="1" spc="-135" dirty="0">
                <a:latin typeface="Bodoni MT Black" panose="02070A03080606020203" pitchFamily="18" charset="0"/>
                <a:cs typeface="Calibri Light"/>
              </a:rPr>
              <a:t>RATB SERI DAN PARALLEL</a:t>
            </a:r>
            <a:endParaRPr sz="3600" b="1" dirty="0">
              <a:latin typeface="Bodoni MT Black" panose="02070A03080606020203" pitchFamily="18" charset="0"/>
              <a:cs typeface="Calibri Light"/>
            </a:endParaRPr>
          </a:p>
          <a:p>
            <a:pPr>
              <a:lnSpc>
                <a:spcPct val="100000"/>
              </a:lnSpc>
            </a:pPr>
            <a:endParaRPr sz="34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3400" dirty="0">
              <a:latin typeface="Calibri Light"/>
              <a:cs typeface="Calibri Light"/>
            </a:endParaRPr>
          </a:p>
          <a:p>
            <a:pPr marL="6985" algn="ctr">
              <a:lnSpc>
                <a:spcPct val="100000"/>
              </a:lnSpc>
            </a:pPr>
            <a:r>
              <a:rPr sz="3400" spc="-85" dirty="0">
                <a:latin typeface="Calibri Light"/>
                <a:cs typeface="Calibri Light"/>
              </a:rPr>
              <a:t> </a:t>
            </a:r>
            <a:r>
              <a:rPr sz="3600" b="1" spc="-140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Ir.</a:t>
            </a:r>
            <a:r>
              <a:rPr sz="3600" b="1" spc="-80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 </a:t>
            </a:r>
            <a:r>
              <a:rPr lang="en-US" sz="3600" b="1" spc="-55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LUBENA</a:t>
            </a:r>
            <a:r>
              <a:rPr sz="3600" b="1" spc="-55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,</a:t>
            </a:r>
            <a:r>
              <a:rPr sz="3600" b="1" spc="-85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 </a:t>
            </a:r>
            <a:r>
              <a:rPr sz="3600" b="1" spc="-195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M.T</a:t>
            </a:r>
            <a:r>
              <a:rPr lang="en-US" sz="3600" b="1" spc="-195" dirty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  <a:cs typeface="Calibri Light"/>
              </a:rPr>
              <a:t>.</a:t>
            </a:r>
            <a:endParaRPr sz="3400" b="1" dirty="0">
              <a:solidFill>
                <a:schemeClr val="accent3">
                  <a:lumMod val="50000"/>
                </a:schemeClr>
              </a:solidFill>
              <a:latin typeface="Bodoni MT Black" panose="02070A03080606020203" pitchFamily="18" charset="0"/>
              <a:cs typeface="Calibri Ligh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43191" y="418885"/>
            <a:ext cx="1550035" cy="688340"/>
            <a:chOff x="643191" y="418885"/>
            <a:chExt cx="1550035" cy="68834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3191" y="418885"/>
              <a:ext cx="551560" cy="68804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26820" y="422147"/>
              <a:ext cx="966216" cy="580643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2060" rIns="0" bIns="0" rtlCol="0">
            <a:spAutoFit/>
          </a:bodyPr>
          <a:lstStyle/>
          <a:p>
            <a:pPr marL="1487805">
              <a:lnSpc>
                <a:spcPct val="100000"/>
              </a:lnSpc>
              <a:spcBef>
                <a:spcPts val="100"/>
              </a:spcBef>
            </a:pPr>
            <a:r>
              <a:rPr sz="3300" b="0" spc="-90" dirty="0">
                <a:latin typeface="Calibri Light"/>
                <a:cs typeface="Calibri Light"/>
              </a:rPr>
              <a:t>RATB</a:t>
            </a:r>
            <a:r>
              <a:rPr sz="3300" b="0" spc="-100" dirty="0">
                <a:latin typeface="Calibri Light"/>
                <a:cs typeface="Calibri Light"/>
              </a:rPr>
              <a:t> </a:t>
            </a:r>
            <a:r>
              <a:rPr sz="3300" b="0" spc="-25" dirty="0">
                <a:latin typeface="Calibri Light"/>
                <a:cs typeface="Calibri Light"/>
              </a:rPr>
              <a:t>DISUSUN</a:t>
            </a:r>
            <a:r>
              <a:rPr sz="3300" b="0" spc="-125" dirty="0">
                <a:latin typeface="Calibri Light"/>
                <a:cs typeface="Calibri Light"/>
              </a:rPr>
              <a:t> </a:t>
            </a:r>
            <a:r>
              <a:rPr sz="3300" b="0" spc="-20" dirty="0">
                <a:latin typeface="Calibri Light"/>
                <a:cs typeface="Calibri Light"/>
              </a:rPr>
              <a:t>SERI</a:t>
            </a:r>
            <a:endParaRPr sz="33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39341" y="2218944"/>
            <a:ext cx="5638165" cy="1797050"/>
            <a:chOff x="1839341" y="2218944"/>
            <a:chExt cx="5638165" cy="1797050"/>
          </a:xfrm>
        </p:grpSpPr>
        <p:sp>
          <p:nvSpPr>
            <p:cNvPr id="4" name="object 4"/>
            <p:cNvSpPr/>
            <p:nvPr/>
          </p:nvSpPr>
          <p:spPr>
            <a:xfrm>
              <a:off x="2958083" y="2784348"/>
              <a:ext cx="998219" cy="1225550"/>
            </a:xfrm>
            <a:custGeom>
              <a:avLst/>
              <a:gdLst/>
              <a:ahLst/>
              <a:cxnLst/>
              <a:rect l="l" t="t" r="r" b="b"/>
              <a:pathLst>
                <a:path w="998220" h="1225550">
                  <a:moveTo>
                    <a:pt x="998219" y="0"/>
                  </a:moveTo>
                  <a:lnTo>
                    <a:pt x="0" y="0"/>
                  </a:lnTo>
                  <a:lnTo>
                    <a:pt x="0" y="1225295"/>
                  </a:lnTo>
                  <a:lnTo>
                    <a:pt x="998219" y="1225295"/>
                  </a:lnTo>
                  <a:lnTo>
                    <a:pt x="99821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58083" y="2784348"/>
              <a:ext cx="998219" cy="1225550"/>
            </a:xfrm>
            <a:custGeom>
              <a:avLst/>
              <a:gdLst/>
              <a:ahLst/>
              <a:cxnLst/>
              <a:rect l="l" t="t" r="r" b="b"/>
              <a:pathLst>
                <a:path w="998220" h="1225550">
                  <a:moveTo>
                    <a:pt x="0" y="1225295"/>
                  </a:moveTo>
                  <a:lnTo>
                    <a:pt x="998219" y="1225295"/>
                  </a:lnTo>
                  <a:lnTo>
                    <a:pt x="998219" y="0"/>
                  </a:lnTo>
                  <a:lnTo>
                    <a:pt x="0" y="0"/>
                  </a:lnTo>
                  <a:lnTo>
                    <a:pt x="0" y="122529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187695" y="2784348"/>
              <a:ext cx="998219" cy="1225550"/>
            </a:xfrm>
            <a:custGeom>
              <a:avLst/>
              <a:gdLst/>
              <a:ahLst/>
              <a:cxnLst/>
              <a:rect l="l" t="t" r="r" b="b"/>
              <a:pathLst>
                <a:path w="998220" h="1225550">
                  <a:moveTo>
                    <a:pt x="998220" y="0"/>
                  </a:moveTo>
                  <a:lnTo>
                    <a:pt x="0" y="0"/>
                  </a:lnTo>
                  <a:lnTo>
                    <a:pt x="0" y="1225295"/>
                  </a:lnTo>
                  <a:lnTo>
                    <a:pt x="998220" y="1225295"/>
                  </a:lnTo>
                  <a:lnTo>
                    <a:pt x="99822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187695" y="2784348"/>
              <a:ext cx="998219" cy="1225550"/>
            </a:xfrm>
            <a:custGeom>
              <a:avLst/>
              <a:gdLst/>
              <a:ahLst/>
              <a:cxnLst/>
              <a:rect l="l" t="t" r="r" b="b"/>
              <a:pathLst>
                <a:path w="998220" h="1225550">
                  <a:moveTo>
                    <a:pt x="0" y="1225295"/>
                  </a:moveTo>
                  <a:lnTo>
                    <a:pt x="998220" y="1225295"/>
                  </a:lnTo>
                  <a:lnTo>
                    <a:pt x="998220" y="0"/>
                  </a:lnTo>
                  <a:lnTo>
                    <a:pt x="0" y="0"/>
                  </a:lnTo>
                  <a:lnTo>
                    <a:pt x="0" y="122529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42516" y="2269236"/>
              <a:ext cx="1232535" cy="1905"/>
            </a:xfrm>
            <a:custGeom>
              <a:avLst/>
              <a:gdLst/>
              <a:ahLst/>
              <a:cxnLst/>
              <a:rect l="l" t="t" r="r" b="b"/>
              <a:pathLst>
                <a:path w="1232535" h="1905">
                  <a:moveTo>
                    <a:pt x="0" y="0"/>
                  </a:moveTo>
                  <a:lnTo>
                    <a:pt x="1232408" y="139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23997" y="2269236"/>
              <a:ext cx="103505" cy="515620"/>
            </a:xfrm>
            <a:custGeom>
              <a:avLst/>
              <a:gdLst/>
              <a:ahLst/>
              <a:cxnLst/>
              <a:rect l="l" t="t" r="r" b="b"/>
              <a:pathLst>
                <a:path w="103505" h="515619">
                  <a:moveTo>
                    <a:pt x="7111" y="419480"/>
                  </a:moveTo>
                  <a:lnTo>
                    <a:pt x="3829" y="421386"/>
                  </a:lnTo>
                  <a:lnTo>
                    <a:pt x="1015" y="422910"/>
                  </a:lnTo>
                  <a:lnTo>
                    <a:pt x="0" y="426847"/>
                  </a:lnTo>
                  <a:lnTo>
                    <a:pt x="51434" y="515619"/>
                  </a:lnTo>
                  <a:lnTo>
                    <a:pt x="58814" y="503047"/>
                  </a:lnTo>
                  <a:lnTo>
                    <a:pt x="45084" y="503047"/>
                  </a:lnTo>
                  <a:lnTo>
                    <a:pt x="45144" y="479539"/>
                  </a:lnTo>
                  <a:lnTo>
                    <a:pt x="10995" y="420624"/>
                  </a:lnTo>
                  <a:lnTo>
                    <a:pt x="11398" y="420624"/>
                  </a:lnTo>
                  <a:lnTo>
                    <a:pt x="7111" y="419480"/>
                  </a:lnTo>
                  <a:close/>
                </a:path>
                <a:path w="103505" h="515619">
                  <a:moveTo>
                    <a:pt x="45213" y="479539"/>
                  </a:moveTo>
                  <a:lnTo>
                    <a:pt x="45117" y="490350"/>
                  </a:lnTo>
                  <a:lnTo>
                    <a:pt x="45084" y="503047"/>
                  </a:lnTo>
                  <a:lnTo>
                    <a:pt x="57784" y="503047"/>
                  </a:lnTo>
                  <a:lnTo>
                    <a:pt x="57793" y="499872"/>
                  </a:lnTo>
                  <a:lnTo>
                    <a:pt x="45973" y="499744"/>
                  </a:lnTo>
                  <a:lnTo>
                    <a:pt x="51492" y="490350"/>
                  </a:lnTo>
                  <a:lnTo>
                    <a:pt x="45213" y="479539"/>
                  </a:lnTo>
                  <a:close/>
                </a:path>
                <a:path w="103505" h="515619">
                  <a:moveTo>
                    <a:pt x="96265" y="419735"/>
                  </a:moveTo>
                  <a:lnTo>
                    <a:pt x="92455" y="420624"/>
                  </a:lnTo>
                  <a:lnTo>
                    <a:pt x="57844" y="479539"/>
                  </a:lnTo>
                  <a:lnTo>
                    <a:pt x="57784" y="503047"/>
                  </a:lnTo>
                  <a:lnTo>
                    <a:pt x="58814" y="503047"/>
                  </a:lnTo>
                  <a:lnTo>
                    <a:pt x="103377" y="427100"/>
                  </a:lnTo>
                  <a:lnTo>
                    <a:pt x="102361" y="423163"/>
                  </a:lnTo>
                  <a:lnTo>
                    <a:pt x="99313" y="421386"/>
                  </a:lnTo>
                  <a:lnTo>
                    <a:pt x="96265" y="419735"/>
                  </a:lnTo>
                  <a:close/>
                </a:path>
                <a:path w="103505" h="515619">
                  <a:moveTo>
                    <a:pt x="51492" y="490350"/>
                  </a:moveTo>
                  <a:lnTo>
                    <a:pt x="45973" y="499744"/>
                  </a:lnTo>
                  <a:lnTo>
                    <a:pt x="57022" y="499872"/>
                  </a:lnTo>
                  <a:lnTo>
                    <a:pt x="51492" y="490350"/>
                  </a:lnTo>
                  <a:close/>
                </a:path>
                <a:path w="103505" h="515619">
                  <a:moveTo>
                    <a:pt x="57844" y="479539"/>
                  </a:moveTo>
                  <a:lnTo>
                    <a:pt x="51492" y="490350"/>
                  </a:lnTo>
                  <a:lnTo>
                    <a:pt x="56949" y="499744"/>
                  </a:lnTo>
                  <a:lnTo>
                    <a:pt x="57022" y="499872"/>
                  </a:lnTo>
                  <a:lnTo>
                    <a:pt x="57793" y="499872"/>
                  </a:lnTo>
                  <a:lnTo>
                    <a:pt x="57844" y="479539"/>
                  </a:lnTo>
                  <a:close/>
                </a:path>
                <a:path w="103505" h="515619">
                  <a:moveTo>
                    <a:pt x="59054" y="0"/>
                  </a:moveTo>
                  <a:lnTo>
                    <a:pt x="46354" y="0"/>
                  </a:lnTo>
                  <a:lnTo>
                    <a:pt x="45295" y="419480"/>
                  </a:lnTo>
                  <a:lnTo>
                    <a:pt x="45213" y="479539"/>
                  </a:lnTo>
                  <a:lnTo>
                    <a:pt x="51492" y="490350"/>
                  </a:lnTo>
                  <a:lnTo>
                    <a:pt x="57844" y="479539"/>
                  </a:lnTo>
                  <a:lnTo>
                    <a:pt x="5905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86150" y="2335530"/>
              <a:ext cx="1270" cy="1289050"/>
            </a:xfrm>
            <a:custGeom>
              <a:avLst/>
              <a:gdLst/>
              <a:ahLst/>
              <a:cxnLst/>
              <a:rect l="l" t="t" r="r" b="b"/>
              <a:pathLst>
                <a:path w="1270" h="1289050">
                  <a:moveTo>
                    <a:pt x="1270" y="0"/>
                  </a:moveTo>
                  <a:lnTo>
                    <a:pt x="0" y="1288923"/>
                  </a:lnTo>
                </a:path>
              </a:pathLst>
            </a:custGeom>
            <a:ln w="2857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70148" y="3558540"/>
              <a:ext cx="294640" cy="128270"/>
            </a:xfrm>
            <a:custGeom>
              <a:avLst/>
              <a:gdLst/>
              <a:ahLst/>
              <a:cxnLst/>
              <a:rect l="l" t="t" r="r" b="b"/>
              <a:pathLst>
                <a:path w="294639" h="128270">
                  <a:moveTo>
                    <a:pt x="147065" y="0"/>
                  </a:moveTo>
                  <a:lnTo>
                    <a:pt x="89796" y="5036"/>
                  </a:lnTo>
                  <a:lnTo>
                    <a:pt x="43052" y="18764"/>
                  </a:lnTo>
                  <a:lnTo>
                    <a:pt x="11549" y="39112"/>
                  </a:lnTo>
                  <a:lnTo>
                    <a:pt x="0" y="64008"/>
                  </a:lnTo>
                  <a:lnTo>
                    <a:pt x="11549" y="88903"/>
                  </a:lnTo>
                  <a:lnTo>
                    <a:pt x="43052" y="109251"/>
                  </a:lnTo>
                  <a:lnTo>
                    <a:pt x="89796" y="122979"/>
                  </a:lnTo>
                  <a:lnTo>
                    <a:pt x="147065" y="128016"/>
                  </a:lnTo>
                  <a:lnTo>
                    <a:pt x="204335" y="122979"/>
                  </a:lnTo>
                  <a:lnTo>
                    <a:pt x="251078" y="109251"/>
                  </a:lnTo>
                  <a:lnTo>
                    <a:pt x="282582" y="88903"/>
                  </a:lnTo>
                  <a:lnTo>
                    <a:pt x="294131" y="64008"/>
                  </a:lnTo>
                  <a:lnTo>
                    <a:pt x="282582" y="39112"/>
                  </a:lnTo>
                  <a:lnTo>
                    <a:pt x="251079" y="18764"/>
                  </a:lnTo>
                  <a:lnTo>
                    <a:pt x="204335" y="5036"/>
                  </a:lnTo>
                  <a:lnTo>
                    <a:pt x="14706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70148" y="3558540"/>
              <a:ext cx="294640" cy="128270"/>
            </a:xfrm>
            <a:custGeom>
              <a:avLst/>
              <a:gdLst/>
              <a:ahLst/>
              <a:cxnLst/>
              <a:rect l="l" t="t" r="r" b="b"/>
              <a:pathLst>
                <a:path w="294639" h="128270">
                  <a:moveTo>
                    <a:pt x="0" y="64008"/>
                  </a:moveTo>
                  <a:lnTo>
                    <a:pt x="11549" y="39112"/>
                  </a:lnTo>
                  <a:lnTo>
                    <a:pt x="43052" y="18764"/>
                  </a:lnTo>
                  <a:lnTo>
                    <a:pt x="89796" y="5036"/>
                  </a:lnTo>
                  <a:lnTo>
                    <a:pt x="147065" y="0"/>
                  </a:lnTo>
                  <a:lnTo>
                    <a:pt x="204335" y="5036"/>
                  </a:lnTo>
                  <a:lnTo>
                    <a:pt x="251079" y="18764"/>
                  </a:lnTo>
                  <a:lnTo>
                    <a:pt x="282582" y="39112"/>
                  </a:lnTo>
                  <a:lnTo>
                    <a:pt x="294131" y="64008"/>
                  </a:lnTo>
                  <a:lnTo>
                    <a:pt x="282582" y="88903"/>
                  </a:lnTo>
                  <a:lnTo>
                    <a:pt x="251078" y="109251"/>
                  </a:lnTo>
                  <a:lnTo>
                    <a:pt x="204335" y="122979"/>
                  </a:lnTo>
                  <a:lnTo>
                    <a:pt x="147065" y="128016"/>
                  </a:lnTo>
                  <a:lnTo>
                    <a:pt x="89796" y="122979"/>
                  </a:lnTo>
                  <a:lnTo>
                    <a:pt x="43052" y="109251"/>
                  </a:lnTo>
                  <a:lnTo>
                    <a:pt x="11549" y="88903"/>
                  </a:lnTo>
                  <a:lnTo>
                    <a:pt x="0" y="6400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192780" y="3570732"/>
              <a:ext cx="294640" cy="129539"/>
            </a:xfrm>
            <a:custGeom>
              <a:avLst/>
              <a:gdLst/>
              <a:ahLst/>
              <a:cxnLst/>
              <a:rect l="l" t="t" r="r" b="b"/>
              <a:pathLst>
                <a:path w="294639" h="129539">
                  <a:moveTo>
                    <a:pt x="147066" y="0"/>
                  </a:moveTo>
                  <a:lnTo>
                    <a:pt x="89796" y="5083"/>
                  </a:lnTo>
                  <a:lnTo>
                    <a:pt x="43052" y="18954"/>
                  </a:lnTo>
                  <a:lnTo>
                    <a:pt x="11549" y="39540"/>
                  </a:lnTo>
                  <a:lnTo>
                    <a:pt x="0" y="64769"/>
                  </a:lnTo>
                  <a:lnTo>
                    <a:pt x="11549" y="89999"/>
                  </a:lnTo>
                  <a:lnTo>
                    <a:pt x="43052" y="110585"/>
                  </a:lnTo>
                  <a:lnTo>
                    <a:pt x="89796" y="124456"/>
                  </a:lnTo>
                  <a:lnTo>
                    <a:pt x="147066" y="129539"/>
                  </a:lnTo>
                  <a:lnTo>
                    <a:pt x="204335" y="124456"/>
                  </a:lnTo>
                  <a:lnTo>
                    <a:pt x="251079" y="110585"/>
                  </a:lnTo>
                  <a:lnTo>
                    <a:pt x="282582" y="89999"/>
                  </a:lnTo>
                  <a:lnTo>
                    <a:pt x="294131" y="64769"/>
                  </a:lnTo>
                  <a:lnTo>
                    <a:pt x="282582" y="39540"/>
                  </a:lnTo>
                  <a:lnTo>
                    <a:pt x="251079" y="18954"/>
                  </a:lnTo>
                  <a:lnTo>
                    <a:pt x="204335" y="5083"/>
                  </a:lnTo>
                  <a:lnTo>
                    <a:pt x="14706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92780" y="3570732"/>
              <a:ext cx="294640" cy="129539"/>
            </a:xfrm>
            <a:custGeom>
              <a:avLst/>
              <a:gdLst/>
              <a:ahLst/>
              <a:cxnLst/>
              <a:rect l="l" t="t" r="r" b="b"/>
              <a:pathLst>
                <a:path w="294639" h="129539">
                  <a:moveTo>
                    <a:pt x="0" y="64769"/>
                  </a:moveTo>
                  <a:lnTo>
                    <a:pt x="11549" y="39540"/>
                  </a:lnTo>
                  <a:lnTo>
                    <a:pt x="43052" y="18954"/>
                  </a:lnTo>
                  <a:lnTo>
                    <a:pt x="89796" y="5083"/>
                  </a:lnTo>
                  <a:lnTo>
                    <a:pt x="147066" y="0"/>
                  </a:lnTo>
                  <a:lnTo>
                    <a:pt x="204335" y="5083"/>
                  </a:lnTo>
                  <a:lnTo>
                    <a:pt x="251079" y="18954"/>
                  </a:lnTo>
                  <a:lnTo>
                    <a:pt x="282582" y="39540"/>
                  </a:lnTo>
                  <a:lnTo>
                    <a:pt x="294131" y="64769"/>
                  </a:lnTo>
                  <a:lnTo>
                    <a:pt x="282582" y="89999"/>
                  </a:lnTo>
                  <a:lnTo>
                    <a:pt x="251079" y="110585"/>
                  </a:lnTo>
                  <a:lnTo>
                    <a:pt x="204335" y="124456"/>
                  </a:lnTo>
                  <a:lnTo>
                    <a:pt x="147066" y="129539"/>
                  </a:lnTo>
                  <a:lnTo>
                    <a:pt x="89796" y="124456"/>
                  </a:lnTo>
                  <a:lnTo>
                    <a:pt x="43052" y="110585"/>
                  </a:lnTo>
                  <a:lnTo>
                    <a:pt x="11549" y="89999"/>
                  </a:lnTo>
                  <a:lnTo>
                    <a:pt x="0" y="647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9520" y="2269236"/>
              <a:ext cx="1270" cy="515620"/>
            </a:xfrm>
            <a:custGeom>
              <a:avLst/>
              <a:gdLst/>
              <a:ahLst/>
              <a:cxnLst/>
              <a:rect l="l" t="t" r="r" b="b"/>
              <a:pathLst>
                <a:path w="1270" h="515619">
                  <a:moveTo>
                    <a:pt x="0" y="515619"/>
                  </a:moveTo>
                  <a:lnTo>
                    <a:pt x="1269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779520" y="2269236"/>
              <a:ext cx="1525905" cy="1905"/>
            </a:xfrm>
            <a:custGeom>
              <a:avLst/>
              <a:gdLst/>
              <a:ahLst/>
              <a:cxnLst/>
              <a:rect l="l" t="t" r="r" b="b"/>
              <a:pathLst>
                <a:path w="1525904" h="1905">
                  <a:moveTo>
                    <a:pt x="0" y="0"/>
                  </a:moveTo>
                  <a:lnTo>
                    <a:pt x="1525777" y="139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253608" y="2269236"/>
              <a:ext cx="103505" cy="515620"/>
            </a:xfrm>
            <a:custGeom>
              <a:avLst/>
              <a:gdLst/>
              <a:ahLst/>
              <a:cxnLst/>
              <a:rect l="l" t="t" r="r" b="b"/>
              <a:pathLst>
                <a:path w="103504" h="515619">
                  <a:moveTo>
                    <a:pt x="7112" y="419480"/>
                  </a:moveTo>
                  <a:lnTo>
                    <a:pt x="3829" y="421386"/>
                  </a:lnTo>
                  <a:lnTo>
                    <a:pt x="1015" y="422910"/>
                  </a:lnTo>
                  <a:lnTo>
                    <a:pt x="0" y="426847"/>
                  </a:lnTo>
                  <a:lnTo>
                    <a:pt x="51435" y="515619"/>
                  </a:lnTo>
                  <a:lnTo>
                    <a:pt x="58814" y="503047"/>
                  </a:lnTo>
                  <a:lnTo>
                    <a:pt x="45085" y="503047"/>
                  </a:lnTo>
                  <a:lnTo>
                    <a:pt x="45144" y="479539"/>
                  </a:lnTo>
                  <a:lnTo>
                    <a:pt x="10995" y="420624"/>
                  </a:lnTo>
                  <a:lnTo>
                    <a:pt x="11398" y="420624"/>
                  </a:lnTo>
                  <a:lnTo>
                    <a:pt x="7112" y="419480"/>
                  </a:lnTo>
                  <a:close/>
                </a:path>
                <a:path w="103504" h="515619">
                  <a:moveTo>
                    <a:pt x="45213" y="479539"/>
                  </a:moveTo>
                  <a:lnTo>
                    <a:pt x="45117" y="490350"/>
                  </a:lnTo>
                  <a:lnTo>
                    <a:pt x="45085" y="503047"/>
                  </a:lnTo>
                  <a:lnTo>
                    <a:pt x="57785" y="503047"/>
                  </a:lnTo>
                  <a:lnTo>
                    <a:pt x="57793" y="499872"/>
                  </a:lnTo>
                  <a:lnTo>
                    <a:pt x="45974" y="499744"/>
                  </a:lnTo>
                  <a:lnTo>
                    <a:pt x="51492" y="490350"/>
                  </a:lnTo>
                  <a:lnTo>
                    <a:pt x="45213" y="479539"/>
                  </a:lnTo>
                  <a:close/>
                </a:path>
                <a:path w="103504" h="515619">
                  <a:moveTo>
                    <a:pt x="96265" y="419735"/>
                  </a:moveTo>
                  <a:lnTo>
                    <a:pt x="92455" y="420624"/>
                  </a:lnTo>
                  <a:lnTo>
                    <a:pt x="57844" y="479539"/>
                  </a:lnTo>
                  <a:lnTo>
                    <a:pt x="57785" y="503047"/>
                  </a:lnTo>
                  <a:lnTo>
                    <a:pt x="58814" y="503047"/>
                  </a:lnTo>
                  <a:lnTo>
                    <a:pt x="103377" y="427100"/>
                  </a:lnTo>
                  <a:lnTo>
                    <a:pt x="102362" y="423163"/>
                  </a:lnTo>
                  <a:lnTo>
                    <a:pt x="99313" y="421386"/>
                  </a:lnTo>
                  <a:lnTo>
                    <a:pt x="96265" y="419735"/>
                  </a:lnTo>
                  <a:close/>
                </a:path>
                <a:path w="103504" h="515619">
                  <a:moveTo>
                    <a:pt x="51492" y="490350"/>
                  </a:moveTo>
                  <a:lnTo>
                    <a:pt x="45974" y="499744"/>
                  </a:lnTo>
                  <a:lnTo>
                    <a:pt x="57023" y="499872"/>
                  </a:lnTo>
                  <a:lnTo>
                    <a:pt x="51492" y="490350"/>
                  </a:lnTo>
                  <a:close/>
                </a:path>
                <a:path w="103504" h="515619">
                  <a:moveTo>
                    <a:pt x="57844" y="479539"/>
                  </a:moveTo>
                  <a:lnTo>
                    <a:pt x="51492" y="490350"/>
                  </a:lnTo>
                  <a:lnTo>
                    <a:pt x="56949" y="499744"/>
                  </a:lnTo>
                  <a:lnTo>
                    <a:pt x="57023" y="499872"/>
                  </a:lnTo>
                  <a:lnTo>
                    <a:pt x="57793" y="499872"/>
                  </a:lnTo>
                  <a:lnTo>
                    <a:pt x="57844" y="479539"/>
                  </a:lnTo>
                  <a:close/>
                </a:path>
                <a:path w="103504" h="515619">
                  <a:moveTo>
                    <a:pt x="59054" y="0"/>
                  </a:moveTo>
                  <a:lnTo>
                    <a:pt x="46354" y="0"/>
                  </a:lnTo>
                  <a:lnTo>
                    <a:pt x="45295" y="419480"/>
                  </a:lnTo>
                  <a:lnTo>
                    <a:pt x="45213" y="479539"/>
                  </a:lnTo>
                  <a:lnTo>
                    <a:pt x="51492" y="490350"/>
                  </a:lnTo>
                  <a:lnTo>
                    <a:pt x="57844" y="479539"/>
                  </a:lnTo>
                  <a:lnTo>
                    <a:pt x="5905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715762" y="2269998"/>
              <a:ext cx="1270" cy="1289050"/>
            </a:xfrm>
            <a:custGeom>
              <a:avLst/>
              <a:gdLst/>
              <a:ahLst/>
              <a:cxnLst/>
              <a:rect l="l" t="t" r="r" b="b"/>
              <a:pathLst>
                <a:path w="1270" h="1289050">
                  <a:moveTo>
                    <a:pt x="1270" y="0"/>
                  </a:moveTo>
                  <a:lnTo>
                    <a:pt x="0" y="1288923"/>
                  </a:lnTo>
                </a:path>
              </a:pathLst>
            </a:custGeom>
            <a:ln w="2857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69280" y="3506724"/>
              <a:ext cx="294640" cy="128270"/>
            </a:xfrm>
            <a:custGeom>
              <a:avLst/>
              <a:gdLst/>
              <a:ahLst/>
              <a:cxnLst/>
              <a:rect l="l" t="t" r="r" b="b"/>
              <a:pathLst>
                <a:path w="294639" h="128270">
                  <a:moveTo>
                    <a:pt x="147066" y="0"/>
                  </a:moveTo>
                  <a:lnTo>
                    <a:pt x="89796" y="5036"/>
                  </a:lnTo>
                  <a:lnTo>
                    <a:pt x="43053" y="18764"/>
                  </a:lnTo>
                  <a:lnTo>
                    <a:pt x="11549" y="39112"/>
                  </a:lnTo>
                  <a:lnTo>
                    <a:pt x="0" y="64008"/>
                  </a:lnTo>
                  <a:lnTo>
                    <a:pt x="11549" y="88903"/>
                  </a:lnTo>
                  <a:lnTo>
                    <a:pt x="43052" y="109251"/>
                  </a:lnTo>
                  <a:lnTo>
                    <a:pt x="89796" y="122979"/>
                  </a:lnTo>
                  <a:lnTo>
                    <a:pt x="147066" y="128015"/>
                  </a:lnTo>
                  <a:lnTo>
                    <a:pt x="204335" y="122979"/>
                  </a:lnTo>
                  <a:lnTo>
                    <a:pt x="251079" y="109251"/>
                  </a:lnTo>
                  <a:lnTo>
                    <a:pt x="282582" y="88903"/>
                  </a:lnTo>
                  <a:lnTo>
                    <a:pt x="294132" y="64008"/>
                  </a:lnTo>
                  <a:lnTo>
                    <a:pt x="282582" y="39112"/>
                  </a:lnTo>
                  <a:lnTo>
                    <a:pt x="251079" y="18764"/>
                  </a:lnTo>
                  <a:lnTo>
                    <a:pt x="204335" y="5036"/>
                  </a:lnTo>
                  <a:lnTo>
                    <a:pt x="14706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69280" y="3506724"/>
              <a:ext cx="294640" cy="128270"/>
            </a:xfrm>
            <a:custGeom>
              <a:avLst/>
              <a:gdLst/>
              <a:ahLst/>
              <a:cxnLst/>
              <a:rect l="l" t="t" r="r" b="b"/>
              <a:pathLst>
                <a:path w="294639" h="128270">
                  <a:moveTo>
                    <a:pt x="0" y="64008"/>
                  </a:moveTo>
                  <a:lnTo>
                    <a:pt x="11549" y="39112"/>
                  </a:lnTo>
                  <a:lnTo>
                    <a:pt x="43053" y="18764"/>
                  </a:lnTo>
                  <a:lnTo>
                    <a:pt x="89796" y="5036"/>
                  </a:lnTo>
                  <a:lnTo>
                    <a:pt x="147066" y="0"/>
                  </a:lnTo>
                  <a:lnTo>
                    <a:pt x="204335" y="5036"/>
                  </a:lnTo>
                  <a:lnTo>
                    <a:pt x="251079" y="18764"/>
                  </a:lnTo>
                  <a:lnTo>
                    <a:pt x="282582" y="39112"/>
                  </a:lnTo>
                  <a:lnTo>
                    <a:pt x="294132" y="64008"/>
                  </a:lnTo>
                  <a:lnTo>
                    <a:pt x="282582" y="88903"/>
                  </a:lnTo>
                  <a:lnTo>
                    <a:pt x="251079" y="109251"/>
                  </a:lnTo>
                  <a:lnTo>
                    <a:pt x="204335" y="122979"/>
                  </a:lnTo>
                  <a:lnTo>
                    <a:pt x="147066" y="128015"/>
                  </a:lnTo>
                  <a:lnTo>
                    <a:pt x="89796" y="122979"/>
                  </a:lnTo>
                  <a:lnTo>
                    <a:pt x="43052" y="109251"/>
                  </a:lnTo>
                  <a:lnTo>
                    <a:pt x="11549" y="88903"/>
                  </a:lnTo>
                  <a:lnTo>
                    <a:pt x="0" y="6400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422392" y="3506724"/>
              <a:ext cx="294640" cy="128270"/>
            </a:xfrm>
            <a:custGeom>
              <a:avLst/>
              <a:gdLst/>
              <a:ahLst/>
              <a:cxnLst/>
              <a:rect l="l" t="t" r="r" b="b"/>
              <a:pathLst>
                <a:path w="294639" h="128270">
                  <a:moveTo>
                    <a:pt x="147066" y="0"/>
                  </a:moveTo>
                  <a:lnTo>
                    <a:pt x="89796" y="5036"/>
                  </a:lnTo>
                  <a:lnTo>
                    <a:pt x="43053" y="18764"/>
                  </a:lnTo>
                  <a:lnTo>
                    <a:pt x="11549" y="39112"/>
                  </a:lnTo>
                  <a:lnTo>
                    <a:pt x="0" y="64008"/>
                  </a:lnTo>
                  <a:lnTo>
                    <a:pt x="11549" y="88903"/>
                  </a:lnTo>
                  <a:lnTo>
                    <a:pt x="43052" y="109251"/>
                  </a:lnTo>
                  <a:lnTo>
                    <a:pt x="89796" y="122979"/>
                  </a:lnTo>
                  <a:lnTo>
                    <a:pt x="147066" y="128015"/>
                  </a:lnTo>
                  <a:lnTo>
                    <a:pt x="204335" y="122979"/>
                  </a:lnTo>
                  <a:lnTo>
                    <a:pt x="251079" y="109251"/>
                  </a:lnTo>
                  <a:lnTo>
                    <a:pt x="282582" y="88903"/>
                  </a:lnTo>
                  <a:lnTo>
                    <a:pt x="294132" y="64008"/>
                  </a:lnTo>
                  <a:lnTo>
                    <a:pt x="282582" y="39112"/>
                  </a:lnTo>
                  <a:lnTo>
                    <a:pt x="251079" y="18764"/>
                  </a:lnTo>
                  <a:lnTo>
                    <a:pt x="204335" y="5036"/>
                  </a:lnTo>
                  <a:lnTo>
                    <a:pt x="14706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422392" y="3506724"/>
              <a:ext cx="294640" cy="128270"/>
            </a:xfrm>
            <a:custGeom>
              <a:avLst/>
              <a:gdLst/>
              <a:ahLst/>
              <a:cxnLst/>
              <a:rect l="l" t="t" r="r" b="b"/>
              <a:pathLst>
                <a:path w="294639" h="128270">
                  <a:moveTo>
                    <a:pt x="0" y="64008"/>
                  </a:moveTo>
                  <a:lnTo>
                    <a:pt x="11549" y="39112"/>
                  </a:lnTo>
                  <a:lnTo>
                    <a:pt x="43053" y="18764"/>
                  </a:lnTo>
                  <a:lnTo>
                    <a:pt x="89796" y="5036"/>
                  </a:lnTo>
                  <a:lnTo>
                    <a:pt x="147066" y="0"/>
                  </a:lnTo>
                  <a:lnTo>
                    <a:pt x="204335" y="5036"/>
                  </a:lnTo>
                  <a:lnTo>
                    <a:pt x="251079" y="18764"/>
                  </a:lnTo>
                  <a:lnTo>
                    <a:pt x="282582" y="39112"/>
                  </a:lnTo>
                  <a:lnTo>
                    <a:pt x="294132" y="64008"/>
                  </a:lnTo>
                  <a:lnTo>
                    <a:pt x="282582" y="88903"/>
                  </a:lnTo>
                  <a:lnTo>
                    <a:pt x="251079" y="109251"/>
                  </a:lnTo>
                  <a:lnTo>
                    <a:pt x="204335" y="122979"/>
                  </a:lnTo>
                  <a:lnTo>
                    <a:pt x="147066" y="128015"/>
                  </a:lnTo>
                  <a:lnTo>
                    <a:pt x="89796" y="122979"/>
                  </a:lnTo>
                  <a:lnTo>
                    <a:pt x="43052" y="109251"/>
                  </a:lnTo>
                  <a:lnTo>
                    <a:pt x="11549" y="88903"/>
                  </a:lnTo>
                  <a:lnTo>
                    <a:pt x="0" y="6400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951219" y="2269236"/>
              <a:ext cx="1270" cy="515620"/>
            </a:xfrm>
            <a:custGeom>
              <a:avLst/>
              <a:gdLst/>
              <a:ahLst/>
              <a:cxnLst/>
              <a:rect l="l" t="t" r="r" b="b"/>
              <a:pathLst>
                <a:path w="1270" h="515619">
                  <a:moveTo>
                    <a:pt x="0" y="515619"/>
                  </a:moveTo>
                  <a:lnTo>
                    <a:pt x="1269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951219" y="2218944"/>
              <a:ext cx="1525905" cy="103505"/>
            </a:xfrm>
            <a:custGeom>
              <a:avLst/>
              <a:gdLst/>
              <a:ahLst/>
              <a:cxnLst/>
              <a:rect l="l" t="t" r="r" b="b"/>
              <a:pathLst>
                <a:path w="1525904" h="103505">
                  <a:moveTo>
                    <a:pt x="1500668" y="51688"/>
                  </a:moveTo>
                  <a:lnTo>
                    <a:pt x="1430781" y="92328"/>
                  </a:lnTo>
                  <a:lnTo>
                    <a:pt x="1429765" y="96265"/>
                  </a:lnTo>
                  <a:lnTo>
                    <a:pt x="1433322" y="102361"/>
                  </a:lnTo>
                  <a:lnTo>
                    <a:pt x="1437131" y="103377"/>
                  </a:lnTo>
                  <a:lnTo>
                    <a:pt x="1514999" y="58038"/>
                  </a:lnTo>
                  <a:lnTo>
                    <a:pt x="1513204" y="58038"/>
                  </a:lnTo>
                  <a:lnTo>
                    <a:pt x="1513204" y="57150"/>
                  </a:lnTo>
                  <a:lnTo>
                    <a:pt x="1510029" y="57150"/>
                  </a:lnTo>
                  <a:lnTo>
                    <a:pt x="1500668" y="51688"/>
                  </a:lnTo>
                  <a:close/>
                </a:path>
                <a:path w="1525904" h="103505">
                  <a:moveTo>
                    <a:pt x="0" y="43941"/>
                  </a:moveTo>
                  <a:lnTo>
                    <a:pt x="0" y="56641"/>
                  </a:lnTo>
                  <a:lnTo>
                    <a:pt x="1513205" y="58038"/>
                  </a:lnTo>
                  <a:lnTo>
                    <a:pt x="1489726" y="58038"/>
                  </a:lnTo>
                  <a:lnTo>
                    <a:pt x="1500642" y="51688"/>
                  </a:lnTo>
                  <a:lnTo>
                    <a:pt x="1489782" y="45338"/>
                  </a:lnTo>
                  <a:lnTo>
                    <a:pt x="1513205" y="45338"/>
                  </a:lnTo>
                  <a:lnTo>
                    <a:pt x="0" y="43941"/>
                  </a:lnTo>
                  <a:close/>
                </a:path>
                <a:path w="1525904" h="103505">
                  <a:moveTo>
                    <a:pt x="1515042" y="45338"/>
                  </a:moveTo>
                  <a:lnTo>
                    <a:pt x="1513204" y="45338"/>
                  </a:lnTo>
                  <a:lnTo>
                    <a:pt x="1513204" y="58038"/>
                  </a:lnTo>
                  <a:lnTo>
                    <a:pt x="1514999" y="58038"/>
                  </a:lnTo>
                  <a:lnTo>
                    <a:pt x="1525904" y="51688"/>
                  </a:lnTo>
                  <a:lnTo>
                    <a:pt x="1515042" y="45338"/>
                  </a:lnTo>
                  <a:close/>
                </a:path>
                <a:path w="1525904" h="103505">
                  <a:moveTo>
                    <a:pt x="1510029" y="46227"/>
                  </a:moveTo>
                  <a:lnTo>
                    <a:pt x="1500668" y="51688"/>
                  </a:lnTo>
                  <a:lnTo>
                    <a:pt x="1510029" y="57150"/>
                  </a:lnTo>
                  <a:lnTo>
                    <a:pt x="1510029" y="46227"/>
                  </a:lnTo>
                  <a:close/>
                </a:path>
                <a:path w="1525904" h="103505">
                  <a:moveTo>
                    <a:pt x="1513204" y="46227"/>
                  </a:moveTo>
                  <a:lnTo>
                    <a:pt x="1510029" y="46227"/>
                  </a:lnTo>
                  <a:lnTo>
                    <a:pt x="1510029" y="57150"/>
                  </a:lnTo>
                  <a:lnTo>
                    <a:pt x="1513204" y="57150"/>
                  </a:lnTo>
                  <a:lnTo>
                    <a:pt x="1513204" y="46227"/>
                  </a:lnTo>
                  <a:close/>
                </a:path>
                <a:path w="1525904" h="103505">
                  <a:moveTo>
                    <a:pt x="1437258" y="0"/>
                  </a:moveTo>
                  <a:lnTo>
                    <a:pt x="1433322" y="1015"/>
                  </a:lnTo>
                  <a:lnTo>
                    <a:pt x="1431544" y="3936"/>
                  </a:lnTo>
                  <a:lnTo>
                    <a:pt x="1429893" y="6984"/>
                  </a:lnTo>
                  <a:lnTo>
                    <a:pt x="1430908" y="10921"/>
                  </a:lnTo>
                  <a:lnTo>
                    <a:pt x="1433829" y="12700"/>
                  </a:lnTo>
                  <a:lnTo>
                    <a:pt x="1500668" y="51688"/>
                  </a:lnTo>
                  <a:lnTo>
                    <a:pt x="1510029" y="46227"/>
                  </a:lnTo>
                  <a:lnTo>
                    <a:pt x="1513204" y="46227"/>
                  </a:lnTo>
                  <a:lnTo>
                    <a:pt x="1513204" y="45338"/>
                  </a:lnTo>
                  <a:lnTo>
                    <a:pt x="1515042" y="45338"/>
                  </a:lnTo>
                  <a:lnTo>
                    <a:pt x="1440306" y="1650"/>
                  </a:lnTo>
                  <a:lnTo>
                    <a:pt x="14372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720595" y="2351913"/>
            <a:ext cx="408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CA</a:t>
            </a:r>
            <a:r>
              <a:rPr sz="1800" spc="-37" baseline="-20833" dirty="0">
                <a:latin typeface="Calibri"/>
                <a:cs typeface="Calibri"/>
              </a:rPr>
              <a:t>0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371721" y="2250821"/>
            <a:ext cx="408305" cy="647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20" marR="30480" indent="-59055">
              <a:lnSpc>
                <a:spcPct val="113399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CA</a:t>
            </a:r>
            <a:r>
              <a:rPr sz="1800" spc="-37" baseline="-20833" dirty="0">
                <a:latin typeface="Calibri"/>
                <a:cs typeface="Calibri"/>
              </a:rPr>
              <a:t>1 </a:t>
            </a:r>
            <a:r>
              <a:rPr sz="1800" spc="-25" dirty="0">
                <a:latin typeface="Calibri"/>
                <a:cs typeface="Calibri"/>
              </a:rPr>
              <a:t>X</a:t>
            </a:r>
            <a:r>
              <a:rPr sz="1800" spc="-37" baseline="-20833" dirty="0">
                <a:latin typeface="Calibri"/>
                <a:cs typeface="Calibri"/>
              </a:rPr>
              <a:t>1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19316" y="2239772"/>
            <a:ext cx="408305" cy="669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6995" marR="30480" indent="-49530">
              <a:lnSpc>
                <a:spcPct val="117500"/>
              </a:lnSpc>
              <a:spcBef>
                <a:spcPts val="95"/>
              </a:spcBef>
            </a:pPr>
            <a:r>
              <a:rPr sz="1800" spc="-25" dirty="0">
                <a:latin typeface="Calibri"/>
                <a:cs typeface="Calibri"/>
              </a:rPr>
              <a:t>CA</a:t>
            </a:r>
            <a:r>
              <a:rPr sz="1800" spc="-37" baseline="-20833" dirty="0">
                <a:latin typeface="Calibri"/>
                <a:cs typeface="Calibri"/>
              </a:rPr>
              <a:t>2 </a:t>
            </a:r>
            <a:r>
              <a:rPr sz="1800" spc="-25" dirty="0">
                <a:latin typeface="Calibri"/>
                <a:cs typeface="Calibri"/>
              </a:rPr>
              <a:t>X</a:t>
            </a:r>
            <a:r>
              <a:rPr sz="1800" spc="-37" baseline="-20833" dirty="0">
                <a:latin typeface="Calibri"/>
                <a:cs typeface="Calibri"/>
              </a:rPr>
              <a:t>2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14953" y="4098657"/>
            <a:ext cx="392430" cy="66929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70"/>
              </a:spcBef>
            </a:pPr>
            <a:r>
              <a:rPr sz="1800" dirty="0">
                <a:latin typeface="Calibri"/>
                <a:cs typeface="Calibri"/>
              </a:rPr>
              <a:t>-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-37" baseline="-20833" dirty="0">
                <a:latin typeface="Calibri"/>
                <a:cs typeface="Calibri"/>
              </a:rPr>
              <a:t>A1</a:t>
            </a:r>
            <a:endParaRPr sz="1800" baseline="-20833">
              <a:latin typeface="Calibri"/>
              <a:cs typeface="Calibri"/>
            </a:endParaRPr>
          </a:p>
          <a:p>
            <a:pPr marL="86995">
              <a:lnSpc>
                <a:spcPct val="100000"/>
              </a:lnSpc>
              <a:spcBef>
                <a:spcPts val="380"/>
              </a:spcBef>
            </a:pP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37" baseline="-20833" dirty="0">
                <a:latin typeface="Calibri"/>
                <a:cs typeface="Calibri"/>
              </a:rPr>
              <a:t>1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45582" y="4220921"/>
            <a:ext cx="391795" cy="558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095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-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-37" baseline="-20833" dirty="0">
                <a:latin typeface="Calibri"/>
                <a:cs typeface="Calibri"/>
              </a:rPr>
              <a:t>A2</a:t>
            </a:r>
            <a:endParaRPr sz="1800" baseline="-20833">
              <a:latin typeface="Calibri"/>
              <a:cs typeface="Calibri"/>
            </a:endParaRPr>
          </a:p>
          <a:p>
            <a:pPr marL="86995">
              <a:lnSpc>
                <a:spcPts val="2095"/>
              </a:lnSpc>
            </a:pP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37" baseline="-20833" dirty="0">
                <a:latin typeface="Calibri"/>
                <a:cs typeface="Calibri"/>
              </a:rPr>
              <a:t>2</a:t>
            </a:r>
            <a:endParaRPr sz="1800" baseline="-20833">
              <a:latin typeface="Calibri"/>
              <a:cs typeface="Calibri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34" name="object 3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839092"/>
            <a:ext cx="710295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</a:pPr>
            <a:r>
              <a:rPr sz="2800" spc="-10" dirty="0">
                <a:latin typeface="Calibri"/>
                <a:cs typeface="Calibri"/>
              </a:rPr>
              <a:t>Perhatikan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Gambar!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reaktor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seri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atas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81393" y="1921722"/>
            <a:ext cx="749935" cy="0"/>
          </a:xfrm>
          <a:custGeom>
            <a:avLst/>
            <a:gdLst/>
            <a:ahLst/>
            <a:cxnLst/>
            <a:rect l="l" t="t" r="r" b="b"/>
            <a:pathLst>
              <a:path w="749935">
                <a:moveTo>
                  <a:pt x="0" y="0"/>
                </a:moveTo>
                <a:lnTo>
                  <a:pt x="749466" y="0"/>
                </a:lnTo>
              </a:path>
            </a:pathLst>
          </a:custGeom>
          <a:ln w="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9592" y="2594069"/>
            <a:ext cx="805180" cy="0"/>
          </a:xfrm>
          <a:custGeom>
            <a:avLst/>
            <a:gdLst/>
            <a:ahLst/>
            <a:cxnLst/>
            <a:rect l="l" t="t" r="r" b="b"/>
            <a:pathLst>
              <a:path w="805180">
                <a:moveTo>
                  <a:pt x="0" y="0"/>
                </a:moveTo>
                <a:lnTo>
                  <a:pt x="804827" y="0"/>
                </a:lnTo>
              </a:path>
            </a:pathLst>
          </a:custGeom>
          <a:ln w="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9592" y="3268122"/>
            <a:ext cx="1877060" cy="0"/>
          </a:xfrm>
          <a:custGeom>
            <a:avLst/>
            <a:gdLst/>
            <a:ahLst/>
            <a:cxnLst/>
            <a:rect l="l" t="t" r="r" b="b"/>
            <a:pathLst>
              <a:path w="1877060">
                <a:moveTo>
                  <a:pt x="0" y="0"/>
                </a:moveTo>
                <a:lnTo>
                  <a:pt x="1876457" y="0"/>
                </a:lnTo>
              </a:path>
            </a:pathLst>
          </a:custGeom>
          <a:ln w="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03330" y="4628931"/>
            <a:ext cx="868044" cy="0"/>
          </a:xfrm>
          <a:custGeom>
            <a:avLst/>
            <a:gdLst/>
            <a:ahLst/>
            <a:cxnLst/>
            <a:rect l="l" t="t" r="r" b="b"/>
            <a:pathLst>
              <a:path w="868044">
                <a:moveTo>
                  <a:pt x="0" y="0"/>
                </a:moveTo>
                <a:lnTo>
                  <a:pt x="868016" y="0"/>
                </a:lnTo>
              </a:path>
            </a:pathLst>
          </a:custGeom>
          <a:ln w="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50080" y="5292271"/>
            <a:ext cx="868044" cy="0"/>
          </a:xfrm>
          <a:custGeom>
            <a:avLst/>
            <a:gdLst/>
            <a:ahLst/>
            <a:cxnLst/>
            <a:rect l="l" t="t" r="r" b="b"/>
            <a:pathLst>
              <a:path w="868044">
                <a:moveTo>
                  <a:pt x="0" y="0"/>
                </a:moveTo>
                <a:lnTo>
                  <a:pt x="868016" y="0"/>
                </a:lnTo>
              </a:path>
            </a:pathLst>
          </a:custGeom>
          <a:ln w="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025562" y="4930607"/>
            <a:ext cx="882650" cy="66230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5560" algn="ctr">
              <a:lnSpc>
                <a:spcPct val="100000"/>
              </a:lnSpc>
              <a:spcBef>
                <a:spcPts val="365"/>
              </a:spcBef>
            </a:pPr>
            <a:r>
              <a:rPr sz="1800" spc="45" dirty="0">
                <a:latin typeface="Times New Roman"/>
                <a:cs typeface="Times New Roman"/>
              </a:rPr>
              <a:t>1</a:t>
            </a: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1800" spc="-10" dirty="0">
                <a:latin typeface="Times New Roman"/>
                <a:cs typeface="Times New Roman"/>
              </a:rPr>
              <a:t>(1</a:t>
            </a:r>
            <a:r>
              <a:rPr sz="1800" spc="-19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</a:t>
            </a:r>
            <a:r>
              <a:rPr sz="1800" spc="-20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Symbol"/>
                <a:cs typeface="Symbol"/>
              </a:rPr>
              <a:t></a:t>
            </a:r>
            <a:r>
              <a:rPr sz="1800" i="1" dirty="0">
                <a:latin typeface="Times New Roman"/>
                <a:cs typeface="Times New Roman"/>
              </a:rPr>
              <a:t>k</a:t>
            </a:r>
            <a:r>
              <a:rPr sz="1800" i="1" spc="-25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)</a:t>
            </a:r>
            <a:r>
              <a:rPr sz="1575" i="1" spc="165" baseline="42328" dirty="0">
                <a:latin typeface="Times New Roman"/>
                <a:cs typeface="Times New Roman"/>
              </a:rPr>
              <a:t>n</a:t>
            </a:r>
            <a:endParaRPr sz="1575" baseline="42328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78812" y="4350838"/>
            <a:ext cx="882650" cy="578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2120"/>
              </a:lnSpc>
              <a:spcBef>
                <a:spcPts val="95"/>
              </a:spcBef>
            </a:pPr>
            <a:r>
              <a:rPr sz="2700" i="1" spc="202" baseline="13888" dirty="0">
                <a:latin typeface="Times New Roman"/>
                <a:cs typeface="Times New Roman"/>
              </a:rPr>
              <a:t>C</a:t>
            </a:r>
            <a:r>
              <a:rPr sz="1050" i="1" spc="135" dirty="0">
                <a:latin typeface="Times New Roman"/>
                <a:cs typeface="Times New Roman"/>
              </a:rPr>
              <a:t>A</a:t>
            </a:r>
            <a:r>
              <a:rPr sz="1050" spc="135" dirty="0">
                <a:latin typeface="Times New Roman"/>
                <a:cs typeface="Times New Roman"/>
              </a:rPr>
              <a:t>0</a:t>
            </a: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ts val="2240"/>
              </a:lnSpc>
            </a:pPr>
            <a:r>
              <a:rPr sz="1800" spc="-10" dirty="0">
                <a:latin typeface="Times New Roman"/>
                <a:cs typeface="Times New Roman"/>
              </a:rPr>
              <a:t>(1</a:t>
            </a:r>
            <a:r>
              <a:rPr sz="1800" spc="-20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</a:t>
            </a:r>
            <a:r>
              <a:rPr sz="1800" spc="-20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Symbol"/>
                <a:cs typeface="Symbol"/>
              </a:rPr>
              <a:t></a:t>
            </a:r>
            <a:r>
              <a:rPr sz="1800" i="1" dirty="0">
                <a:latin typeface="Times New Roman"/>
                <a:cs typeface="Times New Roman"/>
              </a:rPr>
              <a:t>k</a:t>
            </a:r>
            <a:r>
              <a:rPr sz="1800" i="1" spc="-25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)</a:t>
            </a:r>
            <a:r>
              <a:rPr sz="1575" i="1" spc="165" baseline="42328" dirty="0">
                <a:latin typeface="Times New Roman"/>
                <a:cs typeface="Times New Roman"/>
              </a:rPr>
              <a:t>n</a:t>
            </a:r>
            <a:endParaRPr sz="1575" baseline="42328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13784" y="4596958"/>
            <a:ext cx="197485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i="1" spc="60" dirty="0">
                <a:latin typeface="Times New Roman"/>
                <a:cs typeface="Times New Roman"/>
              </a:rPr>
              <a:t>An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13784" y="3236622"/>
            <a:ext cx="198755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i="1" spc="65" dirty="0">
                <a:latin typeface="Times New Roman"/>
                <a:cs typeface="Times New Roman"/>
              </a:rPr>
              <a:t>A</a:t>
            </a:r>
            <a:r>
              <a:rPr sz="1050" spc="6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13784" y="2562569"/>
            <a:ext cx="198755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i="1" spc="65" dirty="0">
                <a:latin typeface="Times New Roman"/>
                <a:cs typeface="Times New Roman"/>
              </a:rPr>
              <a:t>A</a:t>
            </a:r>
            <a:r>
              <a:rPr sz="1050" spc="6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13784" y="1889843"/>
            <a:ext cx="181610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i="1" spc="-25" dirty="0">
                <a:latin typeface="Times New Roman"/>
                <a:cs typeface="Times New Roman"/>
              </a:rPr>
              <a:t>A</a:t>
            </a:r>
            <a:r>
              <a:rPr sz="1050" spc="-25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47708" y="5108678"/>
            <a:ext cx="760730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i="1" spc="120" dirty="0">
                <a:latin typeface="Times New Roman"/>
                <a:cs typeface="Times New Roman"/>
              </a:rPr>
              <a:t>X</a:t>
            </a:r>
            <a:r>
              <a:rPr sz="1800" i="1" spc="39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</a:t>
            </a:r>
            <a:r>
              <a:rPr sz="1800" spc="-14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1</a:t>
            </a:r>
            <a:r>
              <a:rPr sz="1800" spc="-23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Symbol"/>
                <a:cs typeface="Symbol"/>
              </a:rPr>
              <a:t></a:t>
            </a:r>
            <a:endParaRPr sz="1800" dirty="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20027" y="4445338"/>
            <a:ext cx="626110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73075" algn="l"/>
              </a:tabLst>
            </a:pPr>
            <a:r>
              <a:rPr sz="1800" i="1" spc="80" dirty="0">
                <a:latin typeface="Times New Roman"/>
                <a:cs typeface="Times New Roman"/>
              </a:rPr>
              <a:t>C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spc="55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20027" y="3084529"/>
            <a:ext cx="63182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78790" algn="l"/>
              </a:tabLst>
            </a:pPr>
            <a:r>
              <a:rPr sz="1800" i="1" spc="80" dirty="0">
                <a:latin typeface="Times New Roman"/>
                <a:cs typeface="Times New Roman"/>
              </a:rPr>
              <a:t>C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spc="55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0027" y="2410476"/>
            <a:ext cx="63182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78790" algn="l"/>
              </a:tabLst>
            </a:pPr>
            <a:r>
              <a:rPr sz="1800" i="1" spc="80" dirty="0">
                <a:latin typeface="Times New Roman"/>
                <a:cs typeface="Times New Roman"/>
              </a:rPr>
              <a:t>C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spc="55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20027" y="1738129"/>
            <a:ext cx="60388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0850" algn="l"/>
              </a:tabLst>
            </a:pPr>
            <a:r>
              <a:rPr sz="1800" i="1" spc="80" dirty="0">
                <a:latin typeface="Times New Roman"/>
                <a:cs typeface="Times New Roman"/>
              </a:rPr>
              <a:t>C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spc="55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16533" y="4445338"/>
            <a:ext cx="506346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65" dirty="0">
                <a:solidFill>
                  <a:srgbClr val="C00000"/>
                </a:solidFill>
                <a:latin typeface="Times New Roman"/>
                <a:cs typeface="Times New Roman"/>
              </a:rPr>
              <a:t>konversi</a:t>
            </a:r>
            <a:r>
              <a:rPr sz="2000" spc="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110" dirty="0">
                <a:solidFill>
                  <a:srgbClr val="C00000"/>
                </a:solidFill>
                <a:latin typeface="Times New Roman"/>
                <a:cs typeface="Times New Roman"/>
              </a:rPr>
              <a:t>untuk</a:t>
            </a:r>
            <a:r>
              <a:rPr sz="2000" spc="-1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95" dirty="0">
                <a:solidFill>
                  <a:srgbClr val="C00000"/>
                </a:solidFill>
                <a:latin typeface="Times New Roman"/>
                <a:cs typeface="Times New Roman"/>
              </a:rPr>
              <a:t>n</a:t>
            </a:r>
            <a:r>
              <a:rPr sz="2000" spc="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80" dirty="0">
                <a:solidFill>
                  <a:srgbClr val="C00000"/>
                </a:solidFill>
                <a:latin typeface="Times New Roman"/>
                <a:cs typeface="Times New Roman"/>
              </a:rPr>
              <a:t>reaktor</a:t>
            </a:r>
            <a:r>
              <a:rPr sz="2000" spc="-1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75" dirty="0">
                <a:solidFill>
                  <a:srgbClr val="C00000"/>
                </a:solidFill>
                <a:latin typeface="Times New Roman"/>
                <a:cs typeface="Times New Roman"/>
              </a:rPr>
              <a:t>secara</a:t>
            </a:r>
            <a:r>
              <a:rPr sz="20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60" dirty="0">
                <a:solidFill>
                  <a:srgbClr val="C00000"/>
                </a:solidFill>
                <a:latin typeface="Times New Roman"/>
                <a:cs typeface="Times New Roman"/>
              </a:rPr>
              <a:t>seri</a:t>
            </a:r>
            <a:r>
              <a:rPr sz="20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85" dirty="0">
                <a:solidFill>
                  <a:srgbClr val="C00000"/>
                </a:solidFill>
                <a:latin typeface="Times New Roman"/>
                <a:cs typeface="Times New Roman"/>
              </a:rPr>
              <a:t>adalah</a:t>
            </a:r>
            <a:endParaRPr sz="2000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16611" y="2410476"/>
            <a:ext cx="110807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75" dirty="0">
                <a:latin typeface="Times New Roman"/>
                <a:cs typeface="Times New Roman"/>
              </a:rPr>
              <a:t>subtitusi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C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27514" y="3414284"/>
            <a:ext cx="1238885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26465" algn="l"/>
                <a:tab pos="1151255" algn="l"/>
              </a:tabLst>
            </a:pPr>
            <a:r>
              <a:rPr sz="1050" spc="55" dirty="0">
                <a:latin typeface="Times New Roman"/>
                <a:cs typeface="Times New Roman"/>
              </a:rPr>
              <a:t>1</a:t>
            </a:r>
            <a:r>
              <a:rPr sz="1050" spc="220" dirty="0">
                <a:latin typeface="Times New Roman"/>
                <a:cs typeface="Times New Roman"/>
              </a:rPr>
              <a:t>  </a:t>
            </a:r>
            <a:r>
              <a:rPr sz="1050" spc="5" dirty="0">
                <a:latin typeface="Times New Roman"/>
                <a:cs typeface="Times New Roman"/>
              </a:rPr>
              <a:t>1</a:t>
            </a:r>
            <a:r>
              <a:rPr sz="1050" dirty="0">
                <a:latin typeface="Times New Roman"/>
                <a:cs typeface="Times New Roman"/>
              </a:rPr>
              <a:t>	</a:t>
            </a:r>
            <a:r>
              <a:rPr sz="1050" spc="5" dirty="0">
                <a:latin typeface="Times New Roman"/>
                <a:cs typeface="Times New Roman"/>
              </a:rPr>
              <a:t>2</a:t>
            </a:r>
            <a:r>
              <a:rPr sz="1050" dirty="0">
                <a:latin typeface="Times New Roman"/>
                <a:cs typeface="Times New Roman"/>
              </a:rPr>
              <a:t>	</a:t>
            </a:r>
            <a:r>
              <a:rPr sz="1050" spc="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17624" y="2562569"/>
            <a:ext cx="199390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spc="-25" dirty="0">
                <a:latin typeface="Times New Roman"/>
                <a:cs typeface="Times New Roman"/>
              </a:rPr>
              <a:t>A1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31605" y="2687546"/>
            <a:ext cx="718820" cy="60198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9"/>
              </a:spcBef>
              <a:tabLst>
                <a:tab pos="262890" algn="l"/>
              </a:tabLst>
            </a:pPr>
            <a:r>
              <a:rPr sz="1050" spc="5" dirty="0">
                <a:latin typeface="Times New Roman"/>
                <a:cs typeface="Times New Roman"/>
              </a:rPr>
              <a:t>2</a:t>
            </a:r>
            <a:r>
              <a:rPr sz="1050" dirty="0">
                <a:latin typeface="Times New Roman"/>
                <a:cs typeface="Times New Roman"/>
              </a:rPr>
              <a:t>	</a:t>
            </a:r>
            <a:r>
              <a:rPr sz="1050" spc="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  <a:p>
            <a:pPr marL="316230">
              <a:lnSpc>
                <a:spcPct val="100000"/>
              </a:lnSpc>
              <a:spcBef>
                <a:spcPts val="705"/>
              </a:spcBef>
            </a:pPr>
            <a:r>
              <a:rPr sz="2700" i="1" spc="202" baseline="13888" dirty="0">
                <a:latin typeface="Times New Roman"/>
                <a:cs typeface="Times New Roman"/>
              </a:rPr>
              <a:t>C</a:t>
            </a:r>
            <a:r>
              <a:rPr sz="1050" i="1" spc="135" dirty="0">
                <a:latin typeface="Times New Roman"/>
                <a:cs typeface="Times New Roman"/>
              </a:rPr>
              <a:t>A</a:t>
            </a:r>
            <a:r>
              <a:rPr sz="1050" spc="135" dirty="0">
                <a:latin typeface="Times New Roman"/>
                <a:cs typeface="Times New Roman"/>
              </a:rPr>
              <a:t>0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86148" y="2317758"/>
            <a:ext cx="426720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700" i="1" spc="150" baseline="13888" dirty="0">
                <a:latin typeface="Times New Roman"/>
                <a:cs typeface="Times New Roman"/>
              </a:rPr>
              <a:t>C</a:t>
            </a:r>
            <a:r>
              <a:rPr sz="1050" i="1" spc="100" dirty="0">
                <a:latin typeface="Times New Roman"/>
                <a:cs typeface="Times New Roman"/>
              </a:rPr>
              <a:t>A</a:t>
            </a:r>
            <a:r>
              <a:rPr sz="1050" spc="10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98805" y="3558152"/>
            <a:ext cx="7491730" cy="71282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 marR="30480" indent="7620">
              <a:lnSpc>
                <a:spcPct val="119900"/>
              </a:lnSpc>
              <a:spcBef>
                <a:spcPts val="50"/>
              </a:spcBef>
            </a:pPr>
            <a:r>
              <a:rPr sz="2000" spc="105" dirty="0">
                <a:latin typeface="Times New Roman"/>
                <a:cs typeface="Times New Roman"/>
              </a:rPr>
              <a:t>Untuk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reaktor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dengan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ukuran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yang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sama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yang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dihubungkan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secara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seri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: </a:t>
            </a:r>
            <a:r>
              <a:rPr sz="2000" spc="50" dirty="0">
                <a:latin typeface="Times New Roman"/>
                <a:cs typeface="Times New Roman"/>
              </a:rPr>
              <a:t>(</a:t>
            </a:r>
            <a:r>
              <a:rPr sz="2000" spc="50" dirty="0">
                <a:latin typeface="Symbol"/>
                <a:cs typeface="Symbol"/>
              </a:rPr>
              <a:t></a:t>
            </a:r>
            <a:r>
              <a:rPr sz="1600" spc="75" baseline="-23809" dirty="0">
                <a:latin typeface="Times New Roman"/>
                <a:cs typeface="Times New Roman"/>
              </a:rPr>
              <a:t>1</a:t>
            </a:r>
            <a:r>
              <a:rPr sz="1600" spc="667" baseline="-23809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Symbol"/>
                <a:cs typeface="Symbol"/>
              </a:rPr>
              <a:t>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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1600" spc="82" baseline="-23809" dirty="0">
                <a:latin typeface="Times New Roman"/>
                <a:cs typeface="Times New Roman"/>
              </a:rPr>
              <a:t>2</a:t>
            </a:r>
            <a:r>
              <a:rPr sz="1600" spc="209" baseline="-23809" dirty="0">
                <a:latin typeface="Times New Roman"/>
                <a:cs typeface="Times New Roman"/>
              </a:rPr>
              <a:t>  </a:t>
            </a:r>
            <a:r>
              <a:rPr sz="2000" spc="105" dirty="0">
                <a:latin typeface="Symbol"/>
                <a:cs typeface="Symbol"/>
              </a:rPr>
              <a:t>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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1600" spc="82" baseline="-23809" dirty="0">
                <a:latin typeface="Times New Roman"/>
                <a:cs typeface="Times New Roman"/>
              </a:rPr>
              <a:t>n</a:t>
            </a:r>
            <a:r>
              <a:rPr sz="1600" spc="254" baseline="-23809" dirty="0">
                <a:latin typeface="Times New Roman"/>
                <a:cs typeface="Times New Roman"/>
              </a:rPr>
              <a:t>  </a:t>
            </a:r>
            <a:r>
              <a:rPr sz="2000" spc="105" dirty="0">
                <a:latin typeface="Symbol"/>
                <a:cs typeface="Symbol"/>
              </a:rPr>
              <a:t>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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),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55" dirty="0">
                <a:latin typeface="Times New Roman"/>
                <a:cs typeface="Times New Roman"/>
              </a:rPr>
              <a:t>maka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909945" y="3246939"/>
            <a:ext cx="1877060" cy="3175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539240" algn="l"/>
                <a:tab pos="1779270" algn="l"/>
              </a:tabLst>
            </a:pPr>
            <a:r>
              <a:rPr sz="1800" spc="-10" dirty="0">
                <a:latin typeface="Times New Roman"/>
                <a:cs typeface="Times New Roman"/>
              </a:rPr>
              <a:t>(1</a:t>
            </a:r>
            <a:r>
              <a:rPr sz="1800" spc="-229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</a:t>
            </a:r>
            <a:r>
              <a:rPr sz="1800" spc="-22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Symbol"/>
                <a:cs typeface="Symbol"/>
              </a:rPr>
              <a:t></a:t>
            </a:r>
            <a:r>
              <a:rPr sz="1900" spc="380" dirty="0">
                <a:latin typeface="Times New Roman"/>
                <a:cs typeface="Times New Roman"/>
              </a:rPr>
              <a:t> </a:t>
            </a:r>
            <a:r>
              <a:rPr sz="1800" i="1" spc="85" dirty="0">
                <a:latin typeface="Times New Roman"/>
                <a:cs typeface="Times New Roman"/>
              </a:rPr>
              <a:t>k</a:t>
            </a:r>
            <a:r>
              <a:rPr sz="1800" i="1" spc="3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)(1</a:t>
            </a:r>
            <a:r>
              <a:rPr sz="1800" spc="-22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</a:t>
            </a:r>
            <a:r>
              <a:rPr sz="1800" spc="-235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Symbol"/>
                <a:cs typeface="Symbol"/>
              </a:rPr>
              <a:t>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800" i="1" spc="35" dirty="0">
                <a:latin typeface="Times New Roman"/>
                <a:cs typeface="Times New Roman"/>
              </a:rPr>
              <a:t>k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spc="15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85934" y="2572886"/>
            <a:ext cx="704215" cy="3175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77850" algn="l"/>
              </a:tabLst>
            </a:pPr>
            <a:r>
              <a:rPr sz="1800" spc="95" dirty="0">
                <a:latin typeface="Times New Roman"/>
                <a:cs typeface="Times New Roman"/>
              </a:rPr>
              <a:t>1</a:t>
            </a:r>
            <a:r>
              <a:rPr sz="1800" spc="-229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</a:t>
            </a:r>
            <a:r>
              <a:rPr sz="1800" spc="-235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Symbol"/>
                <a:cs typeface="Symbol"/>
              </a:rPr>
              <a:t>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800" i="1" spc="35" dirty="0">
                <a:latin typeface="Times New Roman"/>
                <a:cs typeface="Times New Roman"/>
              </a:rPr>
              <a:t>k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312623" y="2068074"/>
            <a:ext cx="297180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spc="55" dirty="0">
                <a:latin typeface="Times New Roman"/>
                <a:cs typeface="Times New Roman"/>
              </a:rPr>
              <a:t>1</a:t>
            </a:r>
            <a:r>
              <a:rPr sz="1050" spc="220" dirty="0">
                <a:latin typeface="Times New Roman"/>
                <a:cs typeface="Times New Roman"/>
              </a:rPr>
              <a:t>  </a:t>
            </a:r>
            <a:r>
              <a:rPr sz="1050" spc="5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18242" y="1643705"/>
            <a:ext cx="44005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700" i="1" spc="202" baseline="13888" dirty="0">
                <a:latin typeface="Times New Roman"/>
                <a:cs typeface="Times New Roman"/>
              </a:rPr>
              <a:t>C</a:t>
            </a:r>
            <a:r>
              <a:rPr sz="1050" i="1" spc="135" dirty="0">
                <a:latin typeface="Times New Roman"/>
                <a:cs typeface="Times New Roman"/>
              </a:rPr>
              <a:t>A</a:t>
            </a:r>
            <a:r>
              <a:rPr sz="1050" spc="135" dirty="0">
                <a:latin typeface="Times New Roman"/>
                <a:cs typeface="Times New Roman"/>
              </a:rPr>
              <a:t>0</a:t>
            </a:r>
            <a:endParaRPr sz="1050" dirty="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858243" y="1900729"/>
            <a:ext cx="676275" cy="3175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00" spc="95" dirty="0">
                <a:latin typeface="Times New Roman"/>
                <a:cs typeface="Times New Roman"/>
              </a:rPr>
              <a:t>1</a:t>
            </a:r>
            <a:r>
              <a:rPr sz="1800" spc="-22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Symbol"/>
                <a:cs typeface="Symbol"/>
              </a:rPr>
              <a:t></a:t>
            </a:r>
            <a:r>
              <a:rPr sz="1800" spc="-2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Symbol"/>
                <a:cs typeface="Symbol"/>
              </a:rPr>
              <a:t></a:t>
            </a:r>
            <a:r>
              <a:rPr sz="1900" spc="375" dirty="0">
                <a:latin typeface="Times New Roman"/>
                <a:cs typeface="Times New Roman"/>
              </a:rPr>
              <a:t> </a:t>
            </a:r>
            <a:r>
              <a:rPr sz="1800" i="1" spc="35" dirty="0">
                <a:latin typeface="Times New Roman"/>
                <a:cs typeface="Times New Roman"/>
              </a:rPr>
              <a:t>k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1" name="object 3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33" name="object 3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2326" rIns="0" bIns="0" rtlCol="0">
            <a:spAutoFit/>
          </a:bodyPr>
          <a:lstStyle/>
          <a:p>
            <a:pPr marL="1170305">
              <a:lnSpc>
                <a:spcPct val="100000"/>
              </a:lnSpc>
              <a:spcBef>
                <a:spcPts val="100"/>
              </a:spcBef>
            </a:pPr>
            <a:r>
              <a:rPr sz="3300" b="0" spc="-90" dirty="0">
                <a:latin typeface="Calibri Light"/>
                <a:cs typeface="Calibri Light"/>
              </a:rPr>
              <a:t>RATB</a:t>
            </a:r>
            <a:r>
              <a:rPr sz="3300" b="0" spc="-100" dirty="0">
                <a:latin typeface="Calibri Light"/>
                <a:cs typeface="Calibri Light"/>
              </a:rPr>
              <a:t> </a:t>
            </a:r>
            <a:r>
              <a:rPr sz="3300" b="0" spc="-25" dirty="0">
                <a:latin typeface="Calibri Light"/>
                <a:cs typeface="Calibri Light"/>
              </a:rPr>
              <a:t>DISUSUN</a:t>
            </a:r>
            <a:r>
              <a:rPr sz="3300" b="0" spc="-135" dirty="0">
                <a:latin typeface="Calibri Light"/>
                <a:cs typeface="Calibri Light"/>
              </a:rPr>
              <a:t> </a:t>
            </a:r>
            <a:r>
              <a:rPr sz="3300" b="0" spc="-40" dirty="0">
                <a:latin typeface="Calibri Light"/>
                <a:cs typeface="Calibri Light"/>
              </a:rPr>
              <a:t>PARALEL</a:t>
            </a:r>
            <a:endParaRPr sz="33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144" y="1595500"/>
            <a:ext cx="9135110" cy="5262880"/>
            <a:chOff x="9144" y="1595500"/>
            <a:chExt cx="9135110" cy="5262880"/>
          </a:xfrm>
        </p:grpSpPr>
        <p:sp>
          <p:nvSpPr>
            <p:cNvPr id="4" name="object 4"/>
            <p:cNvSpPr/>
            <p:nvPr/>
          </p:nvSpPr>
          <p:spPr>
            <a:xfrm>
              <a:off x="3116580" y="2170175"/>
              <a:ext cx="1214755" cy="1356360"/>
            </a:xfrm>
            <a:custGeom>
              <a:avLst/>
              <a:gdLst/>
              <a:ahLst/>
              <a:cxnLst/>
              <a:rect l="l" t="t" r="r" b="b"/>
              <a:pathLst>
                <a:path w="1214754" h="1356360">
                  <a:moveTo>
                    <a:pt x="1214628" y="0"/>
                  </a:moveTo>
                  <a:lnTo>
                    <a:pt x="0" y="0"/>
                  </a:lnTo>
                  <a:lnTo>
                    <a:pt x="0" y="1356360"/>
                  </a:lnTo>
                  <a:lnTo>
                    <a:pt x="1214628" y="1356360"/>
                  </a:lnTo>
                  <a:lnTo>
                    <a:pt x="121462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116580" y="2170175"/>
              <a:ext cx="1214755" cy="1356360"/>
            </a:xfrm>
            <a:custGeom>
              <a:avLst/>
              <a:gdLst/>
              <a:ahLst/>
              <a:cxnLst/>
              <a:rect l="l" t="t" r="r" b="b"/>
              <a:pathLst>
                <a:path w="1214754" h="1356360">
                  <a:moveTo>
                    <a:pt x="0" y="1356360"/>
                  </a:moveTo>
                  <a:lnTo>
                    <a:pt x="1214628" y="1356360"/>
                  </a:lnTo>
                  <a:lnTo>
                    <a:pt x="1214628" y="0"/>
                  </a:lnTo>
                  <a:lnTo>
                    <a:pt x="0" y="0"/>
                  </a:lnTo>
                  <a:lnTo>
                    <a:pt x="0" y="135636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188208" y="4456175"/>
              <a:ext cx="1214755" cy="1356360"/>
            </a:xfrm>
            <a:custGeom>
              <a:avLst/>
              <a:gdLst/>
              <a:ahLst/>
              <a:cxnLst/>
              <a:rect l="l" t="t" r="r" b="b"/>
              <a:pathLst>
                <a:path w="1214754" h="1356360">
                  <a:moveTo>
                    <a:pt x="1214628" y="0"/>
                  </a:moveTo>
                  <a:lnTo>
                    <a:pt x="0" y="0"/>
                  </a:lnTo>
                  <a:lnTo>
                    <a:pt x="0" y="1356360"/>
                  </a:lnTo>
                  <a:lnTo>
                    <a:pt x="1214628" y="1356360"/>
                  </a:lnTo>
                  <a:lnTo>
                    <a:pt x="121462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188208" y="4456175"/>
              <a:ext cx="1214755" cy="1356360"/>
            </a:xfrm>
            <a:custGeom>
              <a:avLst/>
              <a:gdLst/>
              <a:ahLst/>
              <a:cxnLst/>
              <a:rect l="l" t="t" r="r" b="b"/>
              <a:pathLst>
                <a:path w="1214754" h="1356360">
                  <a:moveTo>
                    <a:pt x="0" y="1356360"/>
                  </a:moveTo>
                  <a:lnTo>
                    <a:pt x="1214628" y="1356360"/>
                  </a:lnTo>
                  <a:lnTo>
                    <a:pt x="1214628" y="0"/>
                  </a:lnTo>
                  <a:lnTo>
                    <a:pt x="0" y="0"/>
                  </a:lnTo>
                  <a:lnTo>
                    <a:pt x="0" y="135636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87195" y="3241547"/>
              <a:ext cx="1500505" cy="1905"/>
            </a:xfrm>
            <a:custGeom>
              <a:avLst/>
              <a:gdLst/>
              <a:ahLst/>
              <a:cxnLst/>
              <a:rect l="l" t="t" r="r" b="b"/>
              <a:pathLst>
                <a:path w="1500505" h="1905">
                  <a:moveTo>
                    <a:pt x="0" y="0"/>
                  </a:moveTo>
                  <a:lnTo>
                    <a:pt x="1500251" y="1650"/>
                  </a:lnTo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36772" y="1598675"/>
              <a:ext cx="103505" cy="571500"/>
            </a:xfrm>
            <a:custGeom>
              <a:avLst/>
              <a:gdLst/>
              <a:ahLst/>
              <a:cxnLst/>
              <a:rect l="l" t="t" r="r" b="b"/>
              <a:pathLst>
                <a:path w="103505" h="571500">
                  <a:moveTo>
                    <a:pt x="7112" y="475361"/>
                  </a:moveTo>
                  <a:lnTo>
                    <a:pt x="1015" y="478916"/>
                  </a:lnTo>
                  <a:lnTo>
                    <a:pt x="0" y="482726"/>
                  </a:lnTo>
                  <a:lnTo>
                    <a:pt x="51434" y="571500"/>
                  </a:lnTo>
                  <a:lnTo>
                    <a:pt x="58814" y="558926"/>
                  </a:lnTo>
                  <a:lnTo>
                    <a:pt x="45084" y="558926"/>
                  </a:lnTo>
                  <a:lnTo>
                    <a:pt x="45154" y="535317"/>
                  </a:lnTo>
                  <a:lnTo>
                    <a:pt x="10921" y="476376"/>
                  </a:lnTo>
                  <a:lnTo>
                    <a:pt x="7112" y="475361"/>
                  </a:lnTo>
                  <a:close/>
                </a:path>
                <a:path w="103505" h="571500">
                  <a:moveTo>
                    <a:pt x="45277" y="535529"/>
                  </a:moveTo>
                  <a:lnTo>
                    <a:pt x="45122" y="546294"/>
                  </a:lnTo>
                  <a:lnTo>
                    <a:pt x="45084" y="558926"/>
                  </a:lnTo>
                  <a:lnTo>
                    <a:pt x="57784" y="558926"/>
                  </a:lnTo>
                  <a:lnTo>
                    <a:pt x="57794" y="555751"/>
                  </a:lnTo>
                  <a:lnTo>
                    <a:pt x="45974" y="555751"/>
                  </a:lnTo>
                  <a:lnTo>
                    <a:pt x="51530" y="546294"/>
                  </a:lnTo>
                  <a:lnTo>
                    <a:pt x="45277" y="535529"/>
                  </a:lnTo>
                  <a:close/>
                </a:path>
                <a:path w="103505" h="571500">
                  <a:moveTo>
                    <a:pt x="96265" y="475614"/>
                  </a:moveTo>
                  <a:lnTo>
                    <a:pt x="92456" y="476631"/>
                  </a:lnTo>
                  <a:lnTo>
                    <a:pt x="57978" y="535317"/>
                  </a:lnTo>
                  <a:lnTo>
                    <a:pt x="57854" y="535529"/>
                  </a:lnTo>
                  <a:lnTo>
                    <a:pt x="57784" y="558926"/>
                  </a:lnTo>
                  <a:lnTo>
                    <a:pt x="58814" y="558926"/>
                  </a:lnTo>
                  <a:lnTo>
                    <a:pt x="103377" y="482981"/>
                  </a:lnTo>
                  <a:lnTo>
                    <a:pt x="102362" y="479171"/>
                  </a:lnTo>
                  <a:lnTo>
                    <a:pt x="96265" y="475614"/>
                  </a:lnTo>
                  <a:close/>
                </a:path>
                <a:path w="103505" h="571500">
                  <a:moveTo>
                    <a:pt x="51530" y="546294"/>
                  </a:moveTo>
                  <a:lnTo>
                    <a:pt x="45974" y="555751"/>
                  </a:lnTo>
                  <a:lnTo>
                    <a:pt x="57022" y="555751"/>
                  </a:lnTo>
                  <a:lnTo>
                    <a:pt x="51530" y="546294"/>
                  </a:lnTo>
                  <a:close/>
                </a:path>
                <a:path w="103505" h="571500">
                  <a:moveTo>
                    <a:pt x="57854" y="535529"/>
                  </a:moveTo>
                  <a:lnTo>
                    <a:pt x="51530" y="546294"/>
                  </a:lnTo>
                  <a:lnTo>
                    <a:pt x="57022" y="555751"/>
                  </a:lnTo>
                  <a:lnTo>
                    <a:pt x="57794" y="555751"/>
                  </a:lnTo>
                  <a:lnTo>
                    <a:pt x="57854" y="535529"/>
                  </a:lnTo>
                  <a:close/>
                </a:path>
                <a:path w="103505" h="571500">
                  <a:moveTo>
                    <a:pt x="59435" y="0"/>
                  </a:moveTo>
                  <a:lnTo>
                    <a:pt x="46735" y="0"/>
                  </a:lnTo>
                  <a:lnTo>
                    <a:pt x="45331" y="475361"/>
                  </a:lnTo>
                  <a:lnTo>
                    <a:pt x="45277" y="535529"/>
                  </a:lnTo>
                  <a:lnTo>
                    <a:pt x="51530" y="546294"/>
                  </a:lnTo>
                  <a:lnTo>
                    <a:pt x="57854" y="535529"/>
                  </a:lnTo>
                  <a:lnTo>
                    <a:pt x="594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58945" y="1671065"/>
              <a:ext cx="1905" cy="1428750"/>
            </a:xfrm>
            <a:custGeom>
              <a:avLst/>
              <a:gdLst/>
              <a:ahLst/>
              <a:cxnLst/>
              <a:rect l="l" t="t" r="r" b="b"/>
              <a:pathLst>
                <a:path w="1904" h="1428750">
                  <a:moveTo>
                    <a:pt x="1650" y="0"/>
                  </a:moveTo>
                  <a:lnTo>
                    <a:pt x="0" y="142875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739895" y="3026663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179069" y="0"/>
                  </a:moveTo>
                  <a:lnTo>
                    <a:pt x="109352" y="5637"/>
                  </a:lnTo>
                  <a:lnTo>
                    <a:pt x="52435" y="21002"/>
                  </a:lnTo>
                  <a:lnTo>
                    <a:pt x="14067" y="43773"/>
                  </a:lnTo>
                  <a:lnTo>
                    <a:pt x="0" y="71627"/>
                  </a:lnTo>
                  <a:lnTo>
                    <a:pt x="14067" y="99482"/>
                  </a:lnTo>
                  <a:lnTo>
                    <a:pt x="52435" y="122253"/>
                  </a:lnTo>
                  <a:lnTo>
                    <a:pt x="109352" y="137618"/>
                  </a:lnTo>
                  <a:lnTo>
                    <a:pt x="179069" y="143256"/>
                  </a:lnTo>
                  <a:lnTo>
                    <a:pt x="248787" y="137618"/>
                  </a:lnTo>
                  <a:lnTo>
                    <a:pt x="305704" y="122253"/>
                  </a:lnTo>
                  <a:lnTo>
                    <a:pt x="344072" y="99482"/>
                  </a:lnTo>
                  <a:lnTo>
                    <a:pt x="358139" y="71627"/>
                  </a:lnTo>
                  <a:lnTo>
                    <a:pt x="344072" y="43773"/>
                  </a:lnTo>
                  <a:lnTo>
                    <a:pt x="305704" y="21002"/>
                  </a:lnTo>
                  <a:lnTo>
                    <a:pt x="248787" y="5637"/>
                  </a:lnTo>
                  <a:lnTo>
                    <a:pt x="17906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739895" y="3026663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0" y="71627"/>
                  </a:moveTo>
                  <a:lnTo>
                    <a:pt x="14067" y="43773"/>
                  </a:lnTo>
                  <a:lnTo>
                    <a:pt x="52435" y="21002"/>
                  </a:lnTo>
                  <a:lnTo>
                    <a:pt x="109352" y="5637"/>
                  </a:lnTo>
                  <a:lnTo>
                    <a:pt x="179069" y="0"/>
                  </a:lnTo>
                  <a:lnTo>
                    <a:pt x="248787" y="5637"/>
                  </a:lnTo>
                  <a:lnTo>
                    <a:pt x="305704" y="21002"/>
                  </a:lnTo>
                  <a:lnTo>
                    <a:pt x="344072" y="43773"/>
                  </a:lnTo>
                  <a:lnTo>
                    <a:pt x="358139" y="71627"/>
                  </a:lnTo>
                  <a:lnTo>
                    <a:pt x="344072" y="99482"/>
                  </a:lnTo>
                  <a:lnTo>
                    <a:pt x="305704" y="122253"/>
                  </a:lnTo>
                  <a:lnTo>
                    <a:pt x="248787" y="137618"/>
                  </a:lnTo>
                  <a:lnTo>
                    <a:pt x="179069" y="143256"/>
                  </a:lnTo>
                  <a:lnTo>
                    <a:pt x="109352" y="137618"/>
                  </a:lnTo>
                  <a:lnTo>
                    <a:pt x="52435" y="122253"/>
                  </a:lnTo>
                  <a:lnTo>
                    <a:pt x="14067" y="99482"/>
                  </a:lnTo>
                  <a:lnTo>
                    <a:pt x="0" y="716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01568" y="3041903"/>
              <a:ext cx="358140" cy="142240"/>
            </a:xfrm>
            <a:custGeom>
              <a:avLst/>
              <a:gdLst/>
              <a:ahLst/>
              <a:cxnLst/>
              <a:rect l="l" t="t" r="r" b="b"/>
              <a:pathLst>
                <a:path w="358139" h="142239">
                  <a:moveTo>
                    <a:pt x="179070" y="0"/>
                  </a:moveTo>
                  <a:lnTo>
                    <a:pt x="109352" y="5572"/>
                  </a:lnTo>
                  <a:lnTo>
                    <a:pt x="52435" y="20764"/>
                  </a:lnTo>
                  <a:lnTo>
                    <a:pt x="14067" y="43291"/>
                  </a:lnTo>
                  <a:lnTo>
                    <a:pt x="0" y="70866"/>
                  </a:lnTo>
                  <a:lnTo>
                    <a:pt x="14067" y="98440"/>
                  </a:lnTo>
                  <a:lnTo>
                    <a:pt x="52435" y="120967"/>
                  </a:lnTo>
                  <a:lnTo>
                    <a:pt x="109352" y="136159"/>
                  </a:lnTo>
                  <a:lnTo>
                    <a:pt x="179070" y="141732"/>
                  </a:lnTo>
                  <a:lnTo>
                    <a:pt x="248787" y="136159"/>
                  </a:lnTo>
                  <a:lnTo>
                    <a:pt x="305704" y="120967"/>
                  </a:lnTo>
                  <a:lnTo>
                    <a:pt x="344072" y="98440"/>
                  </a:lnTo>
                  <a:lnTo>
                    <a:pt x="358140" y="70866"/>
                  </a:lnTo>
                  <a:lnTo>
                    <a:pt x="344072" y="43291"/>
                  </a:lnTo>
                  <a:lnTo>
                    <a:pt x="305704" y="20764"/>
                  </a:lnTo>
                  <a:lnTo>
                    <a:pt x="248787" y="5572"/>
                  </a:lnTo>
                  <a:lnTo>
                    <a:pt x="17907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401568" y="3041903"/>
              <a:ext cx="358140" cy="142240"/>
            </a:xfrm>
            <a:custGeom>
              <a:avLst/>
              <a:gdLst/>
              <a:ahLst/>
              <a:cxnLst/>
              <a:rect l="l" t="t" r="r" b="b"/>
              <a:pathLst>
                <a:path w="358139" h="142239">
                  <a:moveTo>
                    <a:pt x="0" y="70866"/>
                  </a:moveTo>
                  <a:lnTo>
                    <a:pt x="14067" y="43291"/>
                  </a:lnTo>
                  <a:lnTo>
                    <a:pt x="52435" y="20764"/>
                  </a:lnTo>
                  <a:lnTo>
                    <a:pt x="109352" y="5572"/>
                  </a:lnTo>
                  <a:lnTo>
                    <a:pt x="179070" y="0"/>
                  </a:lnTo>
                  <a:lnTo>
                    <a:pt x="248787" y="5572"/>
                  </a:lnTo>
                  <a:lnTo>
                    <a:pt x="305704" y="20764"/>
                  </a:lnTo>
                  <a:lnTo>
                    <a:pt x="344072" y="43291"/>
                  </a:lnTo>
                  <a:lnTo>
                    <a:pt x="358140" y="70866"/>
                  </a:lnTo>
                  <a:lnTo>
                    <a:pt x="344072" y="98440"/>
                  </a:lnTo>
                  <a:lnTo>
                    <a:pt x="305704" y="120967"/>
                  </a:lnTo>
                  <a:lnTo>
                    <a:pt x="248787" y="136159"/>
                  </a:lnTo>
                  <a:lnTo>
                    <a:pt x="179070" y="141732"/>
                  </a:lnTo>
                  <a:lnTo>
                    <a:pt x="109352" y="136159"/>
                  </a:lnTo>
                  <a:lnTo>
                    <a:pt x="52435" y="120967"/>
                  </a:lnTo>
                  <a:lnTo>
                    <a:pt x="14067" y="98440"/>
                  </a:lnTo>
                  <a:lnTo>
                    <a:pt x="0" y="708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686812" y="1598675"/>
              <a:ext cx="1905" cy="2428875"/>
            </a:xfrm>
            <a:custGeom>
              <a:avLst/>
              <a:gdLst/>
              <a:ahLst/>
              <a:cxnLst/>
              <a:rect l="l" t="t" r="r" b="b"/>
              <a:pathLst>
                <a:path w="1905" h="2428875">
                  <a:moveTo>
                    <a:pt x="0" y="2428875"/>
                  </a:moveTo>
                  <a:lnTo>
                    <a:pt x="1650" y="0"/>
                  </a:lnTo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280028" y="4027931"/>
              <a:ext cx="103505" cy="428625"/>
            </a:xfrm>
            <a:custGeom>
              <a:avLst/>
              <a:gdLst/>
              <a:ahLst/>
              <a:cxnLst/>
              <a:rect l="l" t="t" r="r" b="b"/>
              <a:pathLst>
                <a:path w="103504" h="428625">
                  <a:moveTo>
                    <a:pt x="7112" y="332486"/>
                  </a:moveTo>
                  <a:lnTo>
                    <a:pt x="4191" y="334137"/>
                  </a:lnTo>
                  <a:lnTo>
                    <a:pt x="1143" y="335915"/>
                  </a:lnTo>
                  <a:lnTo>
                    <a:pt x="0" y="339852"/>
                  </a:lnTo>
                  <a:lnTo>
                    <a:pt x="51435" y="428625"/>
                  </a:lnTo>
                  <a:lnTo>
                    <a:pt x="58844" y="416052"/>
                  </a:lnTo>
                  <a:lnTo>
                    <a:pt x="45085" y="416052"/>
                  </a:lnTo>
                  <a:lnTo>
                    <a:pt x="45178" y="392427"/>
                  </a:lnTo>
                  <a:lnTo>
                    <a:pt x="11049" y="333502"/>
                  </a:lnTo>
                  <a:lnTo>
                    <a:pt x="7112" y="332486"/>
                  </a:lnTo>
                  <a:close/>
                </a:path>
                <a:path w="103504" h="428625">
                  <a:moveTo>
                    <a:pt x="45286" y="392614"/>
                  </a:moveTo>
                  <a:lnTo>
                    <a:pt x="45135" y="403406"/>
                  </a:lnTo>
                  <a:lnTo>
                    <a:pt x="45085" y="416052"/>
                  </a:lnTo>
                  <a:lnTo>
                    <a:pt x="57785" y="416052"/>
                  </a:lnTo>
                  <a:lnTo>
                    <a:pt x="57797" y="412877"/>
                  </a:lnTo>
                  <a:lnTo>
                    <a:pt x="45974" y="412877"/>
                  </a:lnTo>
                  <a:lnTo>
                    <a:pt x="51537" y="403406"/>
                  </a:lnTo>
                  <a:lnTo>
                    <a:pt x="45286" y="392614"/>
                  </a:lnTo>
                  <a:close/>
                </a:path>
                <a:path w="103504" h="428625">
                  <a:moveTo>
                    <a:pt x="96393" y="332740"/>
                  </a:moveTo>
                  <a:lnTo>
                    <a:pt x="92456" y="333756"/>
                  </a:lnTo>
                  <a:lnTo>
                    <a:pt x="57987" y="392427"/>
                  </a:lnTo>
                  <a:lnTo>
                    <a:pt x="57878" y="392614"/>
                  </a:lnTo>
                  <a:lnTo>
                    <a:pt x="57785" y="416052"/>
                  </a:lnTo>
                  <a:lnTo>
                    <a:pt x="58844" y="416052"/>
                  </a:lnTo>
                  <a:lnTo>
                    <a:pt x="101726" y="343281"/>
                  </a:lnTo>
                  <a:lnTo>
                    <a:pt x="103505" y="340233"/>
                  </a:lnTo>
                  <a:lnTo>
                    <a:pt x="102488" y="336296"/>
                  </a:lnTo>
                  <a:lnTo>
                    <a:pt x="96393" y="332740"/>
                  </a:lnTo>
                  <a:close/>
                </a:path>
                <a:path w="103504" h="428625">
                  <a:moveTo>
                    <a:pt x="51537" y="403406"/>
                  </a:moveTo>
                  <a:lnTo>
                    <a:pt x="45974" y="412877"/>
                  </a:lnTo>
                  <a:lnTo>
                    <a:pt x="57023" y="412877"/>
                  </a:lnTo>
                  <a:lnTo>
                    <a:pt x="51537" y="403406"/>
                  </a:lnTo>
                  <a:close/>
                </a:path>
                <a:path w="103504" h="428625">
                  <a:moveTo>
                    <a:pt x="57878" y="392614"/>
                  </a:moveTo>
                  <a:lnTo>
                    <a:pt x="51537" y="403406"/>
                  </a:lnTo>
                  <a:lnTo>
                    <a:pt x="57023" y="412877"/>
                  </a:lnTo>
                  <a:lnTo>
                    <a:pt x="57797" y="412877"/>
                  </a:lnTo>
                  <a:lnTo>
                    <a:pt x="57878" y="392614"/>
                  </a:lnTo>
                  <a:close/>
                </a:path>
                <a:path w="103504" h="428625">
                  <a:moveTo>
                    <a:pt x="59436" y="0"/>
                  </a:moveTo>
                  <a:lnTo>
                    <a:pt x="46736" y="0"/>
                  </a:lnTo>
                  <a:lnTo>
                    <a:pt x="45416" y="332486"/>
                  </a:lnTo>
                  <a:lnTo>
                    <a:pt x="45412" y="333502"/>
                  </a:lnTo>
                  <a:lnTo>
                    <a:pt x="45286" y="392614"/>
                  </a:lnTo>
                  <a:lnTo>
                    <a:pt x="51537" y="403406"/>
                  </a:lnTo>
                  <a:lnTo>
                    <a:pt x="57878" y="392614"/>
                  </a:lnTo>
                  <a:lnTo>
                    <a:pt x="5943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832097" y="4027169"/>
              <a:ext cx="1905" cy="1428750"/>
            </a:xfrm>
            <a:custGeom>
              <a:avLst/>
              <a:gdLst/>
              <a:ahLst/>
              <a:cxnLst/>
              <a:rect l="l" t="t" r="r" b="b"/>
              <a:pathLst>
                <a:path w="1904" h="1428750">
                  <a:moveTo>
                    <a:pt x="1650" y="0"/>
                  </a:moveTo>
                  <a:lnTo>
                    <a:pt x="0" y="1428749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831336" y="5384291"/>
              <a:ext cx="356870" cy="143510"/>
            </a:xfrm>
            <a:custGeom>
              <a:avLst/>
              <a:gdLst/>
              <a:ahLst/>
              <a:cxnLst/>
              <a:rect l="l" t="t" r="r" b="b"/>
              <a:pathLst>
                <a:path w="356870" h="143510">
                  <a:moveTo>
                    <a:pt x="178308" y="0"/>
                  </a:moveTo>
                  <a:lnTo>
                    <a:pt x="108924" y="5637"/>
                  </a:lnTo>
                  <a:lnTo>
                    <a:pt x="52244" y="21002"/>
                  </a:lnTo>
                  <a:lnTo>
                    <a:pt x="14019" y="43773"/>
                  </a:lnTo>
                  <a:lnTo>
                    <a:pt x="0" y="71628"/>
                  </a:lnTo>
                  <a:lnTo>
                    <a:pt x="14019" y="99482"/>
                  </a:lnTo>
                  <a:lnTo>
                    <a:pt x="52244" y="122253"/>
                  </a:lnTo>
                  <a:lnTo>
                    <a:pt x="108924" y="137618"/>
                  </a:lnTo>
                  <a:lnTo>
                    <a:pt x="178308" y="143256"/>
                  </a:lnTo>
                  <a:lnTo>
                    <a:pt x="247691" y="137618"/>
                  </a:lnTo>
                  <a:lnTo>
                    <a:pt x="304371" y="122253"/>
                  </a:lnTo>
                  <a:lnTo>
                    <a:pt x="342596" y="99482"/>
                  </a:lnTo>
                  <a:lnTo>
                    <a:pt x="356615" y="71628"/>
                  </a:lnTo>
                  <a:lnTo>
                    <a:pt x="342596" y="43773"/>
                  </a:lnTo>
                  <a:lnTo>
                    <a:pt x="304371" y="21002"/>
                  </a:lnTo>
                  <a:lnTo>
                    <a:pt x="247691" y="5637"/>
                  </a:lnTo>
                  <a:lnTo>
                    <a:pt x="1783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831336" y="5384291"/>
              <a:ext cx="356870" cy="143510"/>
            </a:xfrm>
            <a:custGeom>
              <a:avLst/>
              <a:gdLst/>
              <a:ahLst/>
              <a:cxnLst/>
              <a:rect l="l" t="t" r="r" b="b"/>
              <a:pathLst>
                <a:path w="356870" h="143510">
                  <a:moveTo>
                    <a:pt x="0" y="71628"/>
                  </a:moveTo>
                  <a:lnTo>
                    <a:pt x="14019" y="43773"/>
                  </a:lnTo>
                  <a:lnTo>
                    <a:pt x="52244" y="21002"/>
                  </a:lnTo>
                  <a:lnTo>
                    <a:pt x="108924" y="5637"/>
                  </a:lnTo>
                  <a:lnTo>
                    <a:pt x="178308" y="0"/>
                  </a:lnTo>
                  <a:lnTo>
                    <a:pt x="247691" y="5637"/>
                  </a:lnTo>
                  <a:lnTo>
                    <a:pt x="304371" y="21002"/>
                  </a:lnTo>
                  <a:lnTo>
                    <a:pt x="342596" y="43773"/>
                  </a:lnTo>
                  <a:lnTo>
                    <a:pt x="356615" y="71628"/>
                  </a:lnTo>
                  <a:lnTo>
                    <a:pt x="342596" y="99482"/>
                  </a:lnTo>
                  <a:lnTo>
                    <a:pt x="304371" y="122253"/>
                  </a:lnTo>
                  <a:lnTo>
                    <a:pt x="247691" y="137618"/>
                  </a:lnTo>
                  <a:lnTo>
                    <a:pt x="178308" y="143256"/>
                  </a:lnTo>
                  <a:lnTo>
                    <a:pt x="108924" y="137618"/>
                  </a:lnTo>
                  <a:lnTo>
                    <a:pt x="52244" y="122253"/>
                  </a:lnTo>
                  <a:lnTo>
                    <a:pt x="14019" y="99482"/>
                  </a:lnTo>
                  <a:lnTo>
                    <a:pt x="0" y="71628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473195" y="5384291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179069" y="0"/>
                  </a:moveTo>
                  <a:lnTo>
                    <a:pt x="109352" y="5637"/>
                  </a:lnTo>
                  <a:lnTo>
                    <a:pt x="52435" y="21002"/>
                  </a:lnTo>
                  <a:lnTo>
                    <a:pt x="14067" y="43773"/>
                  </a:lnTo>
                  <a:lnTo>
                    <a:pt x="0" y="71628"/>
                  </a:lnTo>
                  <a:lnTo>
                    <a:pt x="14067" y="99482"/>
                  </a:lnTo>
                  <a:lnTo>
                    <a:pt x="52435" y="122253"/>
                  </a:lnTo>
                  <a:lnTo>
                    <a:pt x="109352" y="137618"/>
                  </a:lnTo>
                  <a:lnTo>
                    <a:pt x="179069" y="143256"/>
                  </a:lnTo>
                  <a:lnTo>
                    <a:pt x="248787" y="137618"/>
                  </a:lnTo>
                  <a:lnTo>
                    <a:pt x="305704" y="122253"/>
                  </a:lnTo>
                  <a:lnTo>
                    <a:pt x="344072" y="99482"/>
                  </a:lnTo>
                  <a:lnTo>
                    <a:pt x="358139" y="71628"/>
                  </a:lnTo>
                  <a:lnTo>
                    <a:pt x="344072" y="43773"/>
                  </a:lnTo>
                  <a:lnTo>
                    <a:pt x="305704" y="21002"/>
                  </a:lnTo>
                  <a:lnTo>
                    <a:pt x="248787" y="5637"/>
                  </a:lnTo>
                  <a:lnTo>
                    <a:pt x="17906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73195" y="5384291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0" y="71628"/>
                  </a:moveTo>
                  <a:lnTo>
                    <a:pt x="14067" y="43773"/>
                  </a:lnTo>
                  <a:lnTo>
                    <a:pt x="52435" y="21002"/>
                  </a:lnTo>
                  <a:lnTo>
                    <a:pt x="109352" y="5637"/>
                  </a:lnTo>
                  <a:lnTo>
                    <a:pt x="179069" y="0"/>
                  </a:lnTo>
                  <a:lnTo>
                    <a:pt x="248787" y="5637"/>
                  </a:lnTo>
                  <a:lnTo>
                    <a:pt x="305704" y="21002"/>
                  </a:lnTo>
                  <a:lnTo>
                    <a:pt x="344072" y="43773"/>
                  </a:lnTo>
                  <a:lnTo>
                    <a:pt x="358139" y="71628"/>
                  </a:lnTo>
                  <a:lnTo>
                    <a:pt x="344072" y="99482"/>
                  </a:lnTo>
                  <a:lnTo>
                    <a:pt x="305704" y="122253"/>
                  </a:lnTo>
                  <a:lnTo>
                    <a:pt x="248787" y="137618"/>
                  </a:lnTo>
                  <a:lnTo>
                    <a:pt x="179069" y="143256"/>
                  </a:lnTo>
                  <a:lnTo>
                    <a:pt x="109352" y="137618"/>
                  </a:lnTo>
                  <a:lnTo>
                    <a:pt x="52435" y="122253"/>
                  </a:lnTo>
                  <a:lnTo>
                    <a:pt x="14067" y="99482"/>
                  </a:lnTo>
                  <a:lnTo>
                    <a:pt x="0" y="7162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331207" y="3119754"/>
              <a:ext cx="1858010" cy="103505"/>
            </a:xfrm>
            <a:custGeom>
              <a:avLst/>
              <a:gdLst/>
              <a:ahLst/>
              <a:cxnLst/>
              <a:rect l="l" t="t" r="r" b="b"/>
              <a:pathLst>
                <a:path w="1858010" h="103505">
                  <a:moveTo>
                    <a:pt x="1832169" y="51744"/>
                  </a:moveTo>
                  <a:lnTo>
                    <a:pt x="1762378" y="92456"/>
                  </a:lnTo>
                  <a:lnTo>
                    <a:pt x="1761363" y="96266"/>
                  </a:lnTo>
                  <a:lnTo>
                    <a:pt x="1763140" y="99314"/>
                  </a:lnTo>
                  <a:lnTo>
                    <a:pt x="1764791" y="102362"/>
                  </a:lnTo>
                  <a:lnTo>
                    <a:pt x="1768728" y="103378"/>
                  </a:lnTo>
                  <a:lnTo>
                    <a:pt x="1846484" y="58039"/>
                  </a:lnTo>
                  <a:lnTo>
                    <a:pt x="1844802" y="58039"/>
                  </a:lnTo>
                  <a:lnTo>
                    <a:pt x="1844802" y="57277"/>
                  </a:lnTo>
                  <a:lnTo>
                    <a:pt x="1841627" y="57277"/>
                  </a:lnTo>
                  <a:lnTo>
                    <a:pt x="1832169" y="51744"/>
                  </a:lnTo>
                  <a:close/>
                </a:path>
                <a:path w="1858010" h="103505">
                  <a:moveTo>
                    <a:pt x="0" y="43815"/>
                  </a:moveTo>
                  <a:lnTo>
                    <a:pt x="0" y="56515"/>
                  </a:lnTo>
                  <a:lnTo>
                    <a:pt x="1844802" y="58039"/>
                  </a:lnTo>
                  <a:lnTo>
                    <a:pt x="1821379" y="58039"/>
                  </a:lnTo>
                  <a:lnTo>
                    <a:pt x="1832169" y="51744"/>
                  </a:lnTo>
                  <a:lnTo>
                    <a:pt x="1821217" y="45339"/>
                  </a:lnTo>
                  <a:lnTo>
                    <a:pt x="1844802" y="45339"/>
                  </a:lnTo>
                  <a:lnTo>
                    <a:pt x="0" y="43815"/>
                  </a:lnTo>
                  <a:close/>
                </a:path>
                <a:path w="1858010" h="103505">
                  <a:moveTo>
                    <a:pt x="1846500" y="45339"/>
                  </a:moveTo>
                  <a:lnTo>
                    <a:pt x="1844802" y="45339"/>
                  </a:lnTo>
                  <a:lnTo>
                    <a:pt x="1844802" y="58039"/>
                  </a:lnTo>
                  <a:lnTo>
                    <a:pt x="1846484" y="58039"/>
                  </a:lnTo>
                  <a:lnTo>
                    <a:pt x="1857279" y="51744"/>
                  </a:lnTo>
                  <a:lnTo>
                    <a:pt x="1857470" y="51744"/>
                  </a:lnTo>
                  <a:lnTo>
                    <a:pt x="1846500" y="45339"/>
                  </a:lnTo>
                  <a:close/>
                </a:path>
                <a:path w="1858010" h="103505">
                  <a:moveTo>
                    <a:pt x="1841627" y="46228"/>
                  </a:moveTo>
                  <a:lnTo>
                    <a:pt x="1832169" y="51744"/>
                  </a:lnTo>
                  <a:lnTo>
                    <a:pt x="1841627" y="57277"/>
                  </a:lnTo>
                  <a:lnTo>
                    <a:pt x="1841627" y="46228"/>
                  </a:lnTo>
                  <a:close/>
                </a:path>
                <a:path w="1858010" h="103505">
                  <a:moveTo>
                    <a:pt x="1844802" y="46228"/>
                  </a:moveTo>
                  <a:lnTo>
                    <a:pt x="1841627" y="46228"/>
                  </a:lnTo>
                  <a:lnTo>
                    <a:pt x="1841627" y="57277"/>
                  </a:lnTo>
                  <a:lnTo>
                    <a:pt x="1844802" y="57277"/>
                  </a:lnTo>
                  <a:lnTo>
                    <a:pt x="1844802" y="46228"/>
                  </a:lnTo>
                  <a:close/>
                </a:path>
                <a:path w="1858010" h="103505">
                  <a:moveTo>
                    <a:pt x="1768855" y="0"/>
                  </a:moveTo>
                  <a:lnTo>
                    <a:pt x="1764918" y="1016"/>
                  </a:lnTo>
                  <a:lnTo>
                    <a:pt x="1761363" y="7112"/>
                  </a:lnTo>
                  <a:lnTo>
                    <a:pt x="1762378" y="10922"/>
                  </a:lnTo>
                  <a:lnTo>
                    <a:pt x="1832169" y="51744"/>
                  </a:lnTo>
                  <a:lnTo>
                    <a:pt x="1841627" y="46228"/>
                  </a:lnTo>
                  <a:lnTo>
                    <a:pt x="1844802" y="46228"/>
                  </a:lnTo>
                  <a:lnTo>
                    <a:pt x="1844802" y="45339"/>
                  </a:lnTo>
                  <a:lnTo>
                    <a:pt x="1846500" y="45339"/>
                  </a:lnTo>
                  <a:lnTo>
                    <a:pt x="176885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688336" y="1598675"/>
              <a:ext cx="643255" cy="2429510"/>
            </a:xfrm>
            <a:custGeom>
              <a:avLst/>
              <a:gdLst/>
              <a:ahLst/>
              <a:cxnLst/>
              <a:rect l="l" t="t" r="r" b="b"/>
              <a:pathLst>
                <a:path w="643254" h="2429510">
                  <a:moveTo>
                    <a:pt x="0" y="0"/>
                  </a:moveTo>
                  <a:lnTo>
                    <a:pt x="500125" y="1650"/>
                  </a:lnTo>
                </a:path>
                <a:path w="643254" h="2429510">
                  <a:moveTo>
                    <a:pt x="0" y="2427732"/>
                  </a:moveTo>
                  <a:lnTo>
                    <a:pt x="643001" y="2429383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402836" y="5404230"/>
              <a:ext cx="1858010" cy="103505"/>
            </a:xfrm>
            <a:custGeom>
              <a:avLst/>
              <a:gdLst/>
              <a:ahLst/>
              <a:cxnLst/>
              <a:rect l="l" t="t" r="r" b="b"/>
              <a:pathLst>
                <a:path w="1858010" h="103504">
                  <a:moveTo>
                    <a:pt x="1832169" y="51744"/>
                  </a:moveTo>
                  <a:lnTo>
                    <a:pt x="1762378" y="92456"/>
                  </a:lnTo>
                  <a:lnTo>
                    <a:pt x="1761363" y="96266"/>
                  </a:lnTo>
                  <a:lnTo>
                    <a:pt x="1763140" y="99314"/>
                  </a:lnTo>
                  <a:lnTo>
                    <a:pt x="1764791" y="102362"/>
                  </a:lnTo>
                  <a:lnTo>
                    <a:pt x="1768728" y="103378"/>
                  </a:lnTo>
                  <a:lnTo>
                    <a:pt x="1846484" y="58039"/>
                  </a:lnTo>
                  <a:lnTo>
                    <a:pt x="1844802" y="58039"/>
                  </a:lnTo>
                  <a:lnTo>
                    <a:pt x="1844802" y="57277"/>
                  </a:lnTo>
                  <a:lnTo>
                    <a:pt x="1841627" y="57277"/>
                  </a:lnTo>
                  <a:lnTo>
                    <a:pt x="1832169" y="51744"/>
                  </a:lnTo>
                  <a:close/>
                </a:path>
                <a:path w="1858010" h="103504">
                  <a:moveTo>
                    <a:pt x="0" y="43815"/>
                  </a:moveTo>
                  <a:lnTo>
                    <a:pt x="0" y="56515"/>
                  </a:lnTo>
                  <a:lnTo>
                    <a:pt x="1844801" y="58039"/>
                  </a:lnTo>
                  <a:lnTo>
                    <a:pt x="1821379" y="58039"/>
                  </a:lnTo>
                  <a:lnTo>
                    <a:pt x="1832169" y="51744"/>
                  </a:lnTo>
                  <a:lnTo>
                    <a:pt x="1821217" y="45339"/>
                  </a:lnTo>
                  <a:lnTo>
                    <a:pt x="1844802" y="45339"/>
                  </a:lnTo>
                  <a:lnTo>
                    <a:pt x="0" y="43815"/>
                  </a:lnTo>
                  <a:close/>
                </a:path>
                <a:path w="1858010" h="103504">
                  <a:moveTo>
                    <a:pt x="1846500" y="45339"/>
                  </a:moveTo>
                  <a:lnTo>
                    <a:pt x="1844802" y="45339"/>
                  </a:lnTo>
                  <a:lnTo>
                    <a:pt x="1844802" y="58039"/>
                  </a:lnTo>
                  <a:lnTo>
                    <a:pt x="1846484" y="58039"/>
                  </a:lnTo>
                  <a:lnTo>
                    <a:pt x="1857279" y="51744"/>
                  </a:lnTo>
                  <a:lnTo>
                    <a:pt x="1857470" y="51744"/>
                  </a:lnTo>
                  <a:lnTo>
                    <a:pt x="1846500" y="45339"/>
                  </a:lnTo>
                  <a:close/>
                </a:path>
                <a:path w="1858010" h="103504">
                  <a:moveTo>
                    <a:pt x="1841627" y="46228"/>
                  </a:moveTo>
                  <a:lnTo>
                    <a:pt x="1832169" y="51744"/>
                  </a:lnTo>
                  <a:lnTo>
                    <a:pt x="1841627" y="57277"/>
                  </a:lnTo>
                  <a:lnTo>
                    <a:pt x="1841627" y="46228"/>
                  </a:lnTo>
                  <a:close/>
                </a:path>
                <a:path w="1858010" h="103504">
                  <a:moveTo>
                    <a:pt x="1844802" y="46228"/>
                  </a:moveTo>
                  <a:lnTo>
                    <a:pt x="1841627" y="46228"/>
                  </a:lnTo>
                  <a:lnTo>
                    <a:pt x="1841627" y="57277"/>
                  </a:lnTo>
                  <a:lnTo>
                    <a:pt x="1844802" y="57277"/>
                  </a:lnTo>
                  <a:lnTo>
                    <a:pt x="1844802" y="46228"/>
                  </a:lnTo>
                  <a:close/>
                </a:path>
                <a:path w="1858010" h="103504">
                  <a:moveTo>
                    <a:pt x="1768855" y="0"/>
                  </a:moveTo>
                  <a:lnTo>
                    <a:pt x="1764918" y="1016"/>
                  </a:lnTo>
                  <a:lnTo>
                    <a:pt x="1761363" y="7112"/>
                  </a:lnTo>
                  <a:lnTo>
                    <a:pt x="1762378" y="10922"/>
                  </a:lnTo>
                  <a:lnTo>
                    <a:pt x="1832169" y="51744"/>
                  </a:lnTo>
                  <a:lnTo>
                    <a:pt x="1841627" y="46228"/>
                  </a:lnTo>
                  <a:lnTo>
                    <a:pt x="1844802" y="46228"/>
                  </a:lnTo>
                  <a:lnTo>
                    <a:pt x="1844802" y="45339"/>
                  </a:lnTo>
                  <a:lnTo>
                    <a:pt x="1846500" y="45339"/>
                  </a:lnTo>
                  <a:lnTo>
                    <a:pt x="176885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" y="5737860"/>
              <a:ext cx="9134855" cy="1120139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1598422" y="2616834"/>
            <a:ext cx="37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FA</a:t>
            </a:r>
            <a:r>
              <a:rPr sz="1800" spc="-37" baseline="-20833" dirty="0">
                <a:latin typeface="Calibri"/>
                <a:cs typeface="Calibri"/>
              </a:rPr>
              <a:t>0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99432" y="2402585"/>
            <a:ext cx="2832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37" baseline="-20833" dirty="0">
                <a:latin typeface="Calibri"/>
                <a:cs typeface="Calibri"/>
              </a:rPr>
              <a:t>1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99432" y="4760467"/>
            <a:ext cx="2832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37" baseline="-20833" dirty="0">
                <a:latin typeface="Calibri"/>
                <a:cs typeface="Calibri"/>
              </a:rPr>
              <a:t>1</a:t>
            </a:r>
            <a:endParaRPr sz="1800" baseline="-20833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114641" y="2407997"/>
            <a:ext cx="238760" cy="0"/>
          </a:xfrm>
          <a:custGeom>
            <a:avLst/>
            <a:gdLst/>
            <a:ahLst/>
            <a:cxnLst/>
            <a:rect l="l" t="t" r="r" b="b"/>
            <a:pathLst>
              <a:path w="238759">
                <a:moveTo>
                  <a:pt x="0" y="0"/>
                </a:moveTo>
                <a:lnTo>
                  <a:pt x="238603" y="0"/>
                </a:lnTo>
              </a:path>
            </a:pathLst>
          </a:custGeom>
          <a:ln w="126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380938" y="3248860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4">
                <a:moveTo>
                  <a:pt x="0" y="0"/>
                </a:moveTo>
                <a:lnTo>
                  <a:pt x="477819" y="0"/>
                </a:lnTo>
              </a:path>
            </a:pathLst>
          </a:custGeom>
          <a:ln w="126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063641" y="4089800"/>
            <a:ext cx="723265" cy="0"/>
          </a:xfrm>
          <a:custGeom>
            <a:avLst/>
            <a:gdLst/>
            <a:ahLst/>
            <a:cxnLst/>
            <a:rect l="l" t="t" r="r" b="b"/>
            <a:pathLst>
              <a:path w="723265">
                <a:moveTo>
                  <a:pt x="0" y="0"/>
                </a:moveTo>
                <a:lnTo>
                  <a:pt x="722722" y="0"/>
                </a:lnTo>
              </a:path>
            </a:pathLst>
          </a:custGeom>
          <a:ln w="126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671322" y="2369230"/>
            <a:ext cx="75565" cy="241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i="1" spc="-50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533172" y="3246023"/>
            <a:ext cx="179705" cy="395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00" i="1" spc="-5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523378" y="3004590"/>
            <a:ext cx="213995" cy="395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00" i="1" spc="-50" dirty="0"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446875" y="3565760"/>
            <a:ext cx="1327785" cy="91694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20"/>
              </a:spcBef>
            </a:pPr>
            <a:r>
              <a:rPr sz="3600" i="1" baseline="-37037" dirty="0">
                <a:latin typeface="Times New Roman"/>
                <a:cs typeface="Times New Roman"/>
              </a:rPr>
              <a:t>V</a:t>
            </a:r>
            <a:r>
              <a:rPr sz="3600" i="1" spc="502" baseline="-37037" dirty="0">
                <a:latin typeface="Times New Roman"/>
                <a:cs typeface="Times New Roman"/>
              </a:rPr>
              <a:t> </a:t>
            </a:r>
            <a:r>
              <a:rPr sz="3600" baseline="-37037" dirty="0">
                <a:latin typeface="Symbol"/>
                <a:cs typeface="Symbol"/>
              </a:rPr>
              <a:t></a:t>
            </a:r>
            <a:r>
              <a:rPr sz="3600" spc="419" baseline="-37037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100" baseline="-23809" dirty="0">
                <a:latin typeface="Times New Roman"/>
                <a:cs typeface="Times New Roman"/>
              </a:rPr>
              <a:t>A0</a:t>
            </a:r>
            <a:r>
              <a:rPr sz="2100" spc="22" baseline="-23809" dirty="0">
                <a:latin typeface="Times New Roman"/>
                <a:cs typeface="Times New Roman"/>
              </a:rPr>
              <a:t> </a:t>
            </a:r>
            <a:r>
              <a:rPr sz="2400" i="1" spc="-50" dirty="0"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  <a:p>
            <a:pPr marL="962660" indent="-229870">
              <a:lnSpc>
                <a:spcPct val="100000"/>
              </a:lnSpc>
              <a:spcBef>
                <a:spcPts val="630"/>
              </a:spcBef>
              <a:buFont typeface="Symbol"/>
              <a:buChar char=""/>
              <a:tabLst>
                <a:tab pos="962660" algn="l"/>
              </a:tabLst>
            </a:pPr>
            <a:r>
              <a:rPr sz="2400" i="1" spc="-25" dirty="0">
                <a:latin typeface="Times New Roman"/>
                <a:cs typeface="Times New Roman"/>
              </a:rPr>
              <a:t>r</a:t>
            </a:r>
            <a:r>
              <a:rPr sz="2100" i="1" spc="-37" baseline="-23809" dirty="0">
                <a:latin typeface="Times New Roman"/>
                <a:cs typeface="Times New Roman"/>
              </a:rPr>
              <a:t>A</a:t>
            </a:r>
            <a:endParaRPr sz="2100" baseline="-23809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088501" y="2301821"/>
            <a:ext cx="749300" cy="971550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70485">
              <a:lnSpc>
                <a:spcPct val="100000"/>
              </a:lnSpc>
              <a:spcBef>
                <a:spcPts val="935"/>
              </a:spcBef>
            </a:pPr>
            <a:r>
              <a:rPr sz="2400" i="1" spc="-5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845"/>
              </a:spcBef>
            </a:pPr>
            <a:r>
              <a:rPr sz="3600" baseline="-23148" dirty="0">
                <a:latin typeface="Symbol"/>
                <a:cs typeface="Symbol"/>
              </a:rPr>
              <a:t></a:t>
            </a:r>
            <a:r>
              <a:rPr sz="3600" spc="480" baseline="-23148" dirty="0">
                <a:latin typeface="Times New Roman"/>
                <a:cs typeface="Times New Roman"/>
              </a:rPr>
              <a:t> </a:t>
            </a:r>
            <a:r>
              <a:rPr sz="3600" i="1" spc="-37" baseline="13888" dirty="0">
                <a:latin typeface="Times New Roman"/>
                <a:cs typeface="Times New Roman"/>
              </a:rPr>
              <a:t>F</a:t>
            </a:r>
            <a:r>
              <a:rPr sz="1400" spc="-25" dirty="0">
                <a:latin typeface="Times New Roman"/>
                <a:cs typeface="Times New Roman"/>
              </a:rPr>
              <a:t>A0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700912" y="3210808"/>
            <a:ext cx="312420" cy="241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spc="-25" dirty="0">
                <a:latin typeface="Times New Roman"/>
                <a:cs typeface="Times New Roman"/>
              </a:rPr>
              <a:t>A0</a:t>
            </a:r>
            <a:r>
              <a:rPr sz="1400" spc="-175" dirty="0">
                <a:latin typeface="Times New Roman"/>
                <a:cs typeface="Times New Roman"/>
              </a:rPr>
              <a:t> </a:t>
            </a:r>
            <a:r>
              <a:rPr sz="2100" i="1" spc="-75" baseline="-5952" dirty="0">
                <a:latin typeface="Times New Roman"/>
                <a:cs typeface="Times New Roman"/>
              </a:rPr>
              <a:t>i</a:t>
            </a:r>
            <a:endParaRPr sz="2100" baseline="-5952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459574" y="2163625"/>
            <a:ext cx="1525270" cy="395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400050" algn="l"/>
                <a:tab pos="1036955" algn="l"/>
              </a:tabLst>
            </a:pPr>
            <a:r>
              <a:rPr sz="2400" i="1" spc="-50" dirty="0">
                <a:latin typeface="Times New Roman"/>
                <a:cs typeface="Times New Roman"/>
              </a:rPr>
              <a:t>V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Symbol"/>
                <a:cs typeface="Symbol"/>
              </a:rPr>
              <a:t>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3600" i="1" spc="-75" baseline="35879" dirty="0">
                <a:latin typeface="Times New Roman"/>
                <a:cs typeface="Times New Roman"/>
              </a:rPr>
              <a:t>V</a:t>
            </a:r>
            <a:r>
              <a:rPr sz="3600" i="1" baseline="35879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dan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2642" y="602107"/>
            <a:ext cx="22237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40" dirty="0">
                <a:latin typeface="Calibri Light"/>
                <a:cs typeface="Calibri Light"/>
              </a:rPr>
              <a:t>CONTOH</a:t>
            </a:r>
            <a:r>
              <a:rPr sz="3000" b="0" spc="-110" dirty="0">
                <a:latin typeface="Calibri Light"/>
                <a:cs typeface="Calibri Light"/>
              </a:rPr>
              <a:t> </a:t>
            </a:r>
            <a:r>
              <a:rPr sz="3000" b="0" spc="-20" dirty="0">
                <a:latin typeface="Calibri Light"/>
                <a:cs typeface="Calibri Light"/>
              </a:rPr>
              <a:t>SOAL</a:t>
            </a:r>
            <a:endParaRPr sz="30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341247"/>
            <a:ext cx="8915399" cy="48011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lnSpc>
                <a:spcPts val="1939"/>
              </a:lnSpc>
              <a:spcBef>
                <a:spcPts val="600"/>
              </a:spcBef>
              <a:spcAft>
                <a:spcPts val="600"/>
              </a:spcAft>
              <a:tabLst>
                <a:tab pos="221615" algn="l"/>
              </a:tabLst>
            </a:pPr>
            <a:r>
              <a:rPr lang="en-US" sz="2200" dirty="0">
                <a:latin typeface="Calibri"/>
                <a:cs typeface="Calibri"/>
              </a:rPr>
              <a:t>1. </a:t>
            </a:r>
            <a:r>
              <a:rPr sz="2200" dirty="0" err="1">
                <a:latin typeface="Calibri"/>
                <a:cs typeface="Calibri"/>
              </a:rPr>
              <a:t>Ingin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dihasilkan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200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juta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kg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tahun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Etilen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Glikol.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Reaktor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beroperasi</a:t>
            </a:r>
            <a:endParaRPr sz="2200" dirty="0">
              <a:latin typeface="Calibri"/>
              <a:cs typeface="Calibri"/>
            </a:endParaRPr>
          </a:p>
          <a:p>
            <a:pPr marL="222885">
              <a:lnSpc>
                <a:spcPts val="1595"/>
              </a:lnSpc>
              <a:spcBef>
                <a:spcPts val="600"/>
              </a:spcBef>
              <a:spcAft>
                <a:spcPts val="600"/>
              </a:spcAft>
            </a:pPr>
            <a:r>
              <a:rPr sz="2200" dirty="0">
                <a:latin typeface="Calibri"/>
                <a:cs typeface="Calibri"/>
              </a:rPr>
              <a:t>isotermal.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Konsentrasi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umpan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reaktor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adalah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kmol/m</a:t>
            </a:r>
            <a:r>
              <a:rPr sz="2200" baseline="26666" dirty="0">
                <a:latin typeface="Calibri"/>
                <a:cs typeface="Calibri"/>
              </a:rPr>
              <a:t>3</a:t>
            </a:r>
            <a:r>
              <a:rPr sz="2200" spc="142" baseline="26666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.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Etilen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oksida</a:t>
            </a:r>
            <a:endParaRPr sz="2200" dirty="0">
              <a:latin typeface="Calibri"/>
              <a:cs typeface="Calibri"/>
            </a:endParaRPr>
          </a:p>
          <a:p>
            <a:pPr marL="222885">
              <a:lnSpc>
                <a:spcPts val="1595"/>
              </a:lnSpc>
              <a:spcBef>
                <a:spcPts val="600"/>
              </a:spcBef>
              <a:spcAft>
                <a:spcPts val="600"/>
              </a:spcAft>
            </a:pPr>
            <a:r>
              <a:rPr sz="2200" spc="-10" dirty="0">
                <a:latin typeface="Calibri"/>
                <a:cs typeface="Calibri"/>
              </a:rPr>
              <a:t>diumpankan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bersama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dengan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air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mengandung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0.9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%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asam</a:t>
            </a:r>
            <a:endParaRPr sz="2200" dirty="0">
              <a:latin typeface="Calibri"/>
              <a:cs typeface="Calibri"/>
            </a:endParaRPr>
          </a:p>
          <a:p>
            <a:pPr marL="222885" marR="187325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sz="2200" dirty="0">
                <a:latin typeface="Calibri"/>
                <a:cs typeface="Calibri"/>
              </a:rPr>
              <a:t>sulfat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dengan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volume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sama.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Jika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dirancang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untuk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konversi</a:t>
            </a:r>
            <a:r>
              <a:rPr sz="2200" spc="3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80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% </a:t>
            </a:r>
            <a:r>
              <a:rPr sz="2200" dirty="0">
                <a:latin typeface="Calibri"/>
                <a:cs typeface="Calibri"/>
              </a:rPr>
              <a:t>terhadap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etilen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oksida.</a:t>
            </a:r>
            <a:endParaRPr sz="2200" dirty="0">
              <a:latin typeface="Calibri"/>
              <a:cs typeface="Calibri"/>
            </a:endParaRPr>
          </a:p>
          <a:p>
            <a:pPr marL="569595" lvl="1" indent="-285750">
              <a:lnSpc>
                <a:spcPct val="100000"/>
              </a:lnSpc>
              <a:spcBef>
                <a:spcPts val="110"/>
              </a:spcBef>
              <a:buAutoNum type="alphaLcPeriod"/>
              <a:tabLst>
                <a:tab pos="569595" algn="l"/>
              </a:tabLst>
            </a:pPr>
            <a:r>
              <a:rPr sz="2200" dirty="0">
                <a:latin typeface="Calibri"/>
                <a:cs typeface="Calibri"/>
              </a:rPr>
              <a:t>Berapa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umpan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etilen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oksida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mula2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(FAo)</a:t>
            </a:r>
            <a:endParaRPr sz="2200" dirty="0">
              <a:latin typeface="Calibri"/>
              <a:cs typeface="Calibri"/>
            </a:endParaRPr>
          </a:p>
          <a:p>
            <a:pPr marL="568325" marR="137160" lvl="1" indent="-285115">
              <a:lnSpc>
                <a:spcPct val="70000"/>
              </a:lnSpc>
              <a:spcBef>
                <a:spcPts val="805"/>
              </a:spcBef>
              <a:buAutoNum type="alphaLcPeriod"/>
              <a:tabLst>
                <a:tab pos="571500" algn="l"/>
              </a:tabLst>
            </a:pPr>
            <a:r>
              <a:rPr sz="2200" spc="-30" dirty="0">
                <a:latin typeface="Calibri"/>
                <a:cs typeface="Calibri"/>
              </a:rPr>
              <a:t>Tentukan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volume</a:t>
            </a:r>
            <a:r>
              <a:rPr sz="2200" spc="3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total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reaktor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diperlukan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jika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terdapat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20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% 	</a:t>
            </a:r>
            <a:r>
              <a:rPr sz="2200" dirty="0">
                <a:latin typeface="Calibri"/>
                <a:cs typeface="Calibri"/>
              </a:rPr>
              <a:t>ruang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kosong.</a:t>
            </a:r>
            <a:endParaRPr sz="2200" dirty="0">
              <a:latin typeface="Calibri"/>
              <a:cs typeface="Calibri"/>
            </a:endParaRPr>
          </a:p>
          <a:p>
            <a:pPr marL="569595" marR="158750" lvl="1" indent="-286385">
              <a:lnSpc>
                <a:spcPct val="70000"/>
              </a:lnSpc>
              <a:spcBef>
                <a:spcPts val="805"/>
              </a:spcBef>
              <a:buAutoNum type="alphaLcPeriod"/>
              <a:tabLst>
                <a:tab pos="571500" algn="l"/>
                <a:tab pos="5775325" algn="l"/>
              </a:tabLst>
            </a:pPr>
            <a:r>
              <a:rPr sz="2200" dirty="0">
                <a:latin typeface="Calibri"/>
                <a:cs typeface="Calibri"/>
              </a:rPr>
              <a:t>Berapa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reaktor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(50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</a:t>
            </a:r>
            <a:r>
              <a:rPr sz="2200" baseline="26666" dirty="0">
                <a:latin typeface="Calibri"/>
                <a:cs typeface="Calibri"/>
              </a:rPr>
              <a:t>3</a:t>
            </a:r>
            <a:r>
              <a:rPr sz="2200" dirty="0">
                <a:latin typeface="Calibri"/>
                <a:cs typeface="Calibri"/>
              </a:rPr>
              <a:t>)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diperlukan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jika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disusun</a:t>
            </a:r>
            <a:r>
              <a:rPr sz="2200" dirty="0">
                <a:latin typeface="Calibri"/>
                <a:cs typeface="Calibri"/>
              </a:rPr>
              <a:t>	paralel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serta 	</a:t>
            </a:r>
            <a:r>
              <a:rPr sz="2200" dirty="0">
                <a:latin typeface="Calibri"/>
                <a:cs typeface="Calibri"/>
              </a:rPr>
              <a:t>hitung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kembali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konversi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dicapai</a:t>
            </a:r>
            <a:endParaRPr sz="2200" dirty="0">
              <a:latin typeface="Calibri"/>
              <a:cs typeface="Calibri"/>
            </a:endParaRPr>
          </a:p>
          <a:p>
            <a:pPr marL="569595" lvl="1" indent="-285750">
              <a:lnSpc>
                <a:spcPct val="100000"/>
              </a:lnSpc>
              <a:spcBef>
                <a:spcPts val="110"/>
              </a:spcBef>
              <a:buAutoNum type="alphaLcPeriod"/>
              <a:tabLst>
                <a:tab pos="569595" algn="l"/>
              </a:tabLst>
            </a:pPr>
            <a:r>
              <a:rPr sz="2200" dirty="0">
                <a:latin typeface="Calibri"/>
                <a:cs typeface="Calibri"/>
              </a:rPr>
              <a:t>berapa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konversi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dicapai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jika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reaktor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disusun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seri.</a:t>
            </a:r>
            <a:endParaRPr sz="2200" dirty="0">
              <a:latin typeface="Calibri"/>
              <a:cs typeface="Calibri"/>
            </a:endParaRPr>
          </a:p>
          <a:p>
            <a:pPr marL="568960" marR="105410" lvl="1" indent="-285750">
              <a:lnSpc>
                <a:spcPct val="70000"/>
              </a:lnSpc>
              <a:spcBef>
                <a:spcPts val="805"/>
              </a:spcBef>
              <a:buAutoNum type="alphaLcPeriod"/>
              <a:tabLst>
                <a:tab pos="571500" algn="l"/>
              </a:tabLst>
            </a:pPr>
            <a:r>
              <a:rPr sz="2200" dirty="0">
                <a:latin typeface="Calibri"/>
                <a:cs typeface="Calibri"/>
              </a:rPr>
              <a:t>Berapa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tinggi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diameter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masing-</a:t>
            </a:r>
            <a:r>
              <a:rPr sz="2200" dirty="0">
                <a:latin typeface="Calibri"/>
                <a:cs typeface="Calibri"/>
              </a:rPr>
              <a:t>masing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reaktor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jika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rasio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tinggi 	</a:t>
            </a:r>
            <a:r>
              <a:rPr sz="2200" dirty="0">
                <a:latin typeface="Calibri"/>
                <a:cs typeface="Calibri"/>
              </a:rPr>
              <a:t>terhadap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diameter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adalah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2:1</a:t>
            </a:r>
            <a:endParaRPr sz="22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  <a:tabLst>
                <a:tab pos="221615" algn="l"/>
              </a:tabLst>
            </a:pPr>
            <a:r>
              <a:rPr lang="en-US" sz="2200" dirty="0">
                <a:latin typeface="Calibri"/>
                <a:cs typeface="Calibri"/>
              </a:rPr>
              <a:t>	</a:t>
            </a:r>
            <a:r>
              <a:rPr sz="2200" dirty="0">
                <a:latin typeface="Calibri"/>
                <a:cs typeface="Calibri"/>
              </a:rPr>
              <a:t>k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=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0.311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/men;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tahun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=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365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hari</a:t>
            </a:r>
            <a:endParaRPr sz="2200" dirty="0">
              <a:latin typeface="Calibri"/>
              <a:cs typeface="Calibri"/>
            </a:endParaRPr>
          </a:p>
          <a:p>
            <a:pPr marL="50800" lvl="3">
              <a:spcBef>
                <a:spcPts val="120"/>
              </a:spcBef>
              <a:tabLst>
                <a:tab pos="221615" algn="l"/>
              </a:tabLst>
            </a:pPr>
            <a:r>
              <a:rPr lang="en-US" sz="2200" spc="-10" dirty="0">
                <a:latin typeface="Calibri"/>
                <a:cs typeface="Calibri"/>
              </a:rPr>
              <a:t>        </a:t>
            </a:r>
            <a:r>
              <a:rPr sz="2200" spc="-10" dirty="0">
                <a:latin typeface="Calibri"/>
                <a:cs typeface="Calibri"/>
              </a:rPr>
              <a:t>Reaction: </a:t>
            </a:r>
            <a:r>
              <a:rPr sz="2200" dirty="0">
                <a:latin typeface="Calibri"/>
                <a:cs typeface="Calibri"/>
              </a:rPr>
              <a:t>C</a:t>
            </a:r>
            <a:r>
              <a:rPr sz="2200" baseline="-20000" dirty="0">
                <a:latin typeface="Calibri"/>
                <a:cs typeface="Calibri"/>
              </a:rPr>
              <a:t>2</a:t>
            </a:r>
            <a:r>
              <a:rPr sz="2200" dirty="0">
                <a:latin typeface="Calibri"/>
                <a:cs typeface="Calibri"/>
              </a:rPr>
              <a:t>H</a:t>
            </a:r>
            <a:r>
              <a:rPr sz="2200" baseline="-20000" dirty="0">
                <a:latin typeface="Calibri"/>
                <a:cs typeface="Calibri"/>
              </a:rPr>
              <a:t>4</a:t>
            </a:r>
            <a:r>
              <a:rPr sz="2200" dirty="0">
                <a:latin typeface="Calibri"/>
                <a:cs typeface="Calibri"/>
              </a:rPr>
              <a:t>O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+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</a:t>
            </a:r>
            <a:r>
              <a:rPr sz="2200" baseline="-20000" dirty="0">
                <a:latin typeface="Calibri"/>
                <a:cs typeface="Calibri"/>
              </a:rPr>
              <a:t>2</a:t>
            </a:r>
            <a:r>
              <a:rPr sz="2200" dirty="0">
                <a:latin typeface="Calibri"/>
                <a:cs typeface="Calibri"/>
              </a:rPr>
              <a:t>O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Wingdings"/>
                <a:cs typeface="Wingdings"/>
              </a:rPr>
              <a:t></a:t>
            </a:r>
            <a:r>
              <a:rPr sz="2200" spc="3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Calibri"/>
                <a:cs typeface="Calibri"/>
              </a:rPr>
              <a:t>HOCH</a:t>
            </a:r>
            <a:r>
              <a:rPr sz="2200" spc="-15" baseline="-20000" dirty="0">
                <a:latin typeface="Calibri"/>
                <a:cs typeface="Calibri"/>
              </a:rPr>
              <a:t>2</a:t>
            </a:r>
            <a:r>
              <a:rPr sz="2200" spc="-10" dirty="0">
                <a:latin typeface="Calibri"/>
                <a:cs typeface="Calibri"/>
              </a:rPr>
              <a:t>CH</a:t>
            </a:r>
            <a:r>
              <a:rPr sz="2200" spc="-15" baseline="-20000" dirty="0">
                <a:latin typeface="Calibri"/>
                <a:cs typeface="Calibri"/>
              </a:rPr>
              <a:t>2</a:t>
            </a:r>
            <a:r>
              <a:rPr sz="2200" spc="-10" dirty="0">
                <a:latin typeface="Calibri"/>
                <a:cs typeface="Calibri"/>
              </a:rPr>
              <a:t>OH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903215"/>
            <a:ext cx="9134855" cy="11201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680" y="754456"/>
            <a:ext cx="19361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30" dirty="0">
                <a:solidFill>
                  <a:srgbClr val="000000"/>
                </a:solidFill>
                <a:latin typeface="Calibri Light"/>
                <a:cs typeface="Calibri Light"/>
              </a:rPr>
              <a:t>Penyelesaian: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2167" y="1410081"/>
            <a:ext cx="509079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4150" algn="l"/>
              </a:tabLst>
            </a:pP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Menentukan</a:t>
            </a:r>
            <a:r>
              <a:rPr sz="23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laju</a:t>
            </a:r>
            <a:r>
              <a:rPr sz="23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produksi</a:t>
            </a:r>
            <a:r>
              <a:rPr sz="23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(kmol/menit)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2167" y="2449195"/>
            <a:ext cx="15811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Cambria Math"/>
                <a:cs typeface="Cambria Math"/>
              </a:rPr>
              <a:t>𝐹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0371" y="2551302"/>
            <a:ext cx="22923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25" dirty="0">
                <a:latin typeface="Cambria Math"/>
                <a:cs typeface="Cambria Math"/>
              </a:rPr>
              <a:t>𝐸𝐺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249042" y="2609088"/>
            <a:ext cx="219710" cy="13970"/>
          </a:xfrm>
          <a:custGeom>
            <a:avLst/>
            <a:gdLst/>
            <a:ahLst/>
            <a:cxnLst/>
            <a:rect l="l" t="t" r="r" b="b"/>
            <a:pathLst>
              <a:path w="219710" h="13969">
                <a:moveTo>
                  <a:pt x="219456" y="0"/>
                </a:moveTo>
                <a:lnTo>
                  <a:pt x="0" y="0"/>
                </a:lnTo>
                <a:lnTo>
                  <a:pt x="0" y="13715"/>
                </a:lnTo>
                <a:lnTo>
                  <a:pt x="219456" y="13715"/>
                </a:lnTo>
                <a:lnTo>
                  <a:pt x="2194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45282" y="2609088"/>
            <a:ext cx="777240" cy="13970"/>
          </a:xfrm>
          <a:custGeom>
            <a:avLst/>
            <a:gdLst/>
            <a:ahLst/>
            <a:cxnLst/>
            <a:rect l="l" t="t" r="r" b="b"/>
            <a:pathLst>
              <a:path w="777239" h="13969">
                <a:moveTo>
                  <a:pt x="777240" y="0"/>
                </a:moveTo>
                <a:lnTo>
                  <a:pt x="0" y="0"/>
                </a:lnTo>
                <a:lnTo>
                  <a:pt x="0" y="13715"/>
                </a:lnTo>
                <a:lnTo>
                  <a:pt x="777240" y="13715"/>
                </a:lnTo>
                <a:lnTo>
                  <a:pt x="7772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5319" y="2609088"/>
            <a:ext cx="626745" cy="13970"/>
          </a:xfrm>
          <a:custGeom>
            <a:avLst/>
            <a:gdLst/>
            <a:ahLst/>
            <a:cxnLst/>
            <a:rect l="l" t="t" r="r" b="b"/>
            <a:pathLst>
              <a:path w="626745" h="13969">
                <a:moveTo>
                  <a:pt x="626363" y="0"/>
                </a:moveTo>
                <a:lnTo>
                  <a:pt x="0" y="0"/>
                </a:lnTo>
                <a:lnTo>
                  <a:pt x="0" y="13715"/>
                </a:lnTo>
                <a:lnTo>
                  <a:pt x="626363" y="13715"/>
                </a:lnTo>
                <a:lnTo>
                  <a:pt x="6263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393438" y="2449195"/>
            <a:ext cx="13017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Cambria Math"/>
                <a:cs typeface="Cambria Math"/>
              </a:rPr>
              <a:t>x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94478" y="2609088"/>
            <a:ext cx="824865" cy="13970"/>
          </a:xfrm>
          <a:custGeom>
            <a:avLst/>
            <a:gdLst/>
            <a:ahLst/>
            <a:cxnLst/>
            <a:rect l="l" t="t" r="r" b="b"/>
            <a:pathLst>
              <a:path w="824864" h="13969">
                <a:moveTo>
                  <a:pt x="824484" y="0"/>
                </a:moveTo>
                <a:lnTo>
                  <a:pt x="0" y="0"/>
                </a:lnTo>
                <a:lnTo>
                  <a:pt x="0" y="13715"/>
                </a:lnTo>
                <a:lnTo>
                  <a:pt x="824484" y="13715"/>
                </a:lnTo>
                <a:lnTo>
                  <a:pt x="8244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31213" y="2286126"/>
            <a:ext cx="397002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2407285" algn="l"/>
                <a:tab pos="3422015" algn="l"/>
              </a:tabLst>
            </a:pPr>
            <a:r>
              <a:rPr sz="2550" baseline="-42483" dirty="0">
                <a:latin typeface="Cambria Math"/>
                <a:cs typeface="Cambria Math"/>
              </a:rPr>
              <a:t>=</a:t>
            </a:r>
            <a:r>
              <a:rPr sz="2550" spc="142" baseline="-42483" dirty="0">
                <a:latin typeface="Cambria Math"/>
                <a:cs typeface="Cambria Math"/>
              </a:rPr>
              <a:t> </a:t>
            </a:r>
            <a:r>
              <a:rPr sz="2550" baseline="-42483" dirty="0">
                <a:latin typeface="Cambria Math"/>
                <a:cs typeface="Cambria Math"/>
              </a:rPr>
              <a:t>2 x10</a:t>
            </a:r>
            <a:r>
              <a:rPr sz="1875" baseline="-28888" dirty="0">
                <a:latin typeface="Cambria Math"/>
                <a:cs typeface="Cambria Math"/>
              </a:rPr>
              <a:t>8</a:t>
            </a:r>
            <a:r>
              <a:rPr sz="1875" spc="82" baseline="-28888" dirty="0">
                <a:latin typeface="Cambria Math"/>
                <a:cs typeface="Cambria Math"/>
              </a:rPr>
              <a:t> </a:t>
            </a:r>
            <a:r>
              <a:rPr sz="1700" spc="-10" dirty="0">
                <a:latin typeface="Cambria Math"/>
                <a:cs typeface="Cambria Math"/>
              </a:rPr>
              <a:t>kg</a:t>
            </a:r>
            <a:r>
              <a:rPr sz="1700" spc="-105" dirty="0">
                <a:latin typeface="Cambria Math"/>
                <a:cs typeface="Cambria Math"/>
              </a:rPr>
              <a:t> </a:t>
            </a:r>
            <a:r>
              <a:rPr sz="2550" baseline="-42483" dirty="0">
                <a:latin typeface="Cambria Math"/>
                <a:cs typeface="Cambria Math"/>
              </a:rPr>
              <a:t>x</a:t>
            </a:r>
            <a:r>
              <a:rPr sz="2550" spc="307" baseline="-42483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1 tahun</a:t>
            </a:r>
            <a:r>
              <a:rPr sz="1700" spc="90" dirty="0">
                <a:latin typeface="Cambria Math"/>
                <a:cs typeface="Cambria Math"/>
              </a:rPr>
              <a:t>  </a:t>
            </a:r>
            <a:r>
              <a:rPr sz="2550" spc="-75" baseline="-42483" dirty="0">
                <a:latin typeface="Cambria Math"/>
                <a:cs typeface="Cambria Math"/>
              </a:rPr>
              <a:t>x</a:t>
            </a:r>
            <a:r>
              <a:rPr sz="2550" baseline="-42483" dirty="0">
                <a:latin typeface="Cambria Math"/>
                <a:cs typeface="Cambria Math"/>
              </a:rPr>
              <a:t>	</a:t>
            </a:r>
            <a:r>
              <a:rPr sz="1700" dirty="0">
                <a:latin typeface="Cambria Math"/>
                <a:cs typeface="Cambria Math"/>
              </a:rPr>
              <a:t>1 </a:t>
            </a:r>
            <a:r>
              <a:rPr sz="1700" spc="-20" dirty="0">
                <a:latin typeface="Cambria Math"/>
                <a:cs typeface="Cambria Math"/>
              </a:rPr>
              <a:t>hari</a:t>
            </a:r>
            <a:r>
              <a:rPr sz="1700" dirty="0">
                <a:latin typeface="Cambria Math"/>
                <a:cs typeface="Cambria Math"/>
              </a:rPr>
              <a:t>	1</a:t>
            </a:r>
            <a:r>
              <a:rPr sz="1700" spc="-20" dirty="0">
                <a:latin typeface="Cambria Math"/>
                <a:cs typeface="Cambria Math"/>
              </a:rPr>
              <a:t> </a:t>
            </a:r>
            <a:r>
              <a:rPr sz="1700" spc="-25" dirty="0">
                <a:latin typeface="Cambria Math"/>
                <a:cs typeface="Cambria Math"/>
              </a:rPr>
              <a:t>jam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50439" y="2593975"/>
            <a:ext cx="318071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94970" algn="l"/>
                <a:tab pos="1445260" algn="l"/>
                <a:tab pos="2344420" algn="l"/>
              </a:tabLst>
            </a:pPr>
            <a:r>
              <a:rPr sz="1700" spc="-25" dirty="0">
                <a:latin typeface="Cambria Math"/>
                <a:cs typeface="Cambria Math"/>
              </a:rPr>
              <a:t>th</a:t>
            </a:r>
            <a:r>
              <a:rPr sz="1700" dirty="0">
                <a:latin typeface="Cambria Math"/>
                <a:cs typeface="Cambria Math"/>
              </a:rPr>
              <a:t>	365</a:t>
            </a:r>
            <a:r>
              <a:rPr sz="1700" spc="-15" dirty="0">
                <a:latin typeface="Cambria Math"/>
                <a:cs typeface="Cambria Math"/>
              </a:rPr>
              <a:t> </a:t>
            </a:r>
            <a:r>
              <a:rPr sz="1700" spc="-20" dirty="0">
                <a:latin typeface="Cambria Math"/>
                <a:cs typeface="Cambria Math"/>
              </a:rPr>
              <a:t>hari</a:t>
            </a:r>
            <a:r>
              <a:rPr sz="1700" dirty="0">
                <a:latin typeface="Cambria Math"/>
                <a:cs typeface="Cambria Math"/>
              </a:rPr>
              <a:t>	24</a:t>
            </a:r>
            <a:r>
              <a:rPr sz="1700" spc="-10" dirty="0">
                <a:latin typeface="Cambria Math"/>
                <a:cs typeface="Cambria Math"/>
              </a:rPr>
              <a:t> </a:t>
            </a:r>
            <a:r>
              <a:rPr sz="1700" spc="-25" dirty="0">
                <a:latin typeface="Cambria Math"/>
                <a:cs typeface="Cambria Math"/>
              </a:rPr>
              <a:t>jam</a:t>
            </a:r>
            <a:r>
              <a:rPr sz="1700" dirty="0">
                <a:latin typeface="Cambria Math"/>
                <a:cs typeface="Cambria Math"/>
              </a:rPr>
              <a:t>	60</a:t>
            </a:r>
            <a:r>
              <a:rPr sz="1700" spc="-10" dirty="0">
                <a:latin typeface="Cambria Math"/>
                <a:cs typeface="Cambria Math"/>
              </a:rPr>
              <a:t> </a:t>
            </a:r>
            <a:r>
              <a:rPr sz="1700" spc="-20" dirty="0">
                <a:latin typeface="Cambria Math"/>
                <a:cs typeface="Cambria Math"/>
              </a:rPr>
              <a:t>menit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737478" y="2609088"/>
            <a:ext cx="632460" cy="13970"/>
          </a:xfrm>
          <a:custGeom>
            <a:avLst/>
            <a:gdLst/>
            <a:ahLst/>
            <a:cxnLst/>
            <a:rect l="l" t="t" r="r" b="b"/>
            <a:pathLst>
              <a:path w="632460" h="13969">
                <a:moveTo>
                  <a:pt x="632460" y="0"/>
                </a:moveTo>
                <a:lnTo>
                  <a:pt x="0" y="0"/>
                </a:lnTo>
                <a:lnTo>
                  <a:pt x="0" y="13715"/>
                </a:lnTo>
                <a:lnTo>
                  <a:pt x="632460" y="13715"/>
                </a:lnTo>
                <a:lnTo>
                  <a:pt x="6324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789803" y="2593975"/>
            <a:ext cx="53149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Cambria Math"/>
                <a:cs typeface="Cambria Math"/>
              </a:rPr>
              <a:t>62</a:t>
            </a:r>
            <a:r>
              <a:rPr sz="1700" spc="-20" dirty="0">
                <a:latin typeface="Cambria Math"/>
                <a:cs typeface="Cambria Math"/>
              </a:rPr>
              <a:t> </a:t>
            </a:r>
            <a:r>
              <a:rPr sz="1700" spc="-35" dirty="0">
                <a:latin typeface="Cambria Math"/>
                <a:cs typeface="Cambria Math"/>
              </a:rPr>
              <a:t>kg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36819" y="2286126"/>
            <a:ext cx="2901950" cy="4483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1295">
              <a:lnSpc>
                <a:spcPts val="1660"/>
              </a:lnSpc>
              <a:spcBef>
                <a:spcPts val="105"/>
              </a:spcBef>
            </a:pPr>
            <a:r>
              <a:rPr sz="1700" dirty="0">
                <a:latin typeface="Cambria Math"/>
                <a:cs typeface="Cambria Math"/>
              </a:rPr>
              <a:t>1 </a:t>
            </a:r>
            <a:r>
              <a:rPr sz="1700" spc="-20" dirty="0">
                <a:latin typeface="Cambria Math"/>
                <a:cs typeface="Cambria Math"/>
              </a:rPr>
              <a:t>kmol</a:t>
            </a:r>
            <a:endParaRPr sz="1700">
              <a:latin typeface="Cambria Math"/>
              <a:cs typeface="Cambria Math"/>
            </a:endParaRPr>
          </a:p>
          <a:p>
            <a:pPr marL="12700">
              <a:lnSpc>
                <a:spcPts val="1660"/>
              </a:lnSpc>
              <a:tabLst>
                <a:tab pos="940435" algn="l"/>
              </a:tabLst>
            </a:pPr>
            <a:r>
              <a:rPr sz="1700" spc="-50" dirty="0">
                <a:latin typeface="Cambria Math"/>
                <a:cs typeface="Cambria Math"/>
              </a:rPr>
              <a:t>x</a:t>
            </a:r>
            <a:r>
              <a:rPr sz="1700" dirty="0">
                <a:latin typeface="Cambria Math"/>
                <a:cs typeface="Cambria Math"/>
              </a:rPr>
              <a:t>	=</a:t>
            </a:r>
            <a:r>
              <a:rPr sz="1700" spc="455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6,137</a:t>
            </a:r>
            <a:r>
              <a:rPr sz="1700" spc="-10" dirty="0">
                <a:latin typeface="Cambria Math"/>
                <a:cs typeface="Cambria Math"/>
              </a:rPr>
              <a:t> kmol/menit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82167" y="3109087"/>
            <a:ext cx="227266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Cambria Math"/>
                <a:cs typeface="Cambria Math"/>
              </a:rPr>
              <a:t>Dari</a:t>
            </a:r>
            <a:r>
              <a:rPr sz="1700" spc="-30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stoikiometri</a:t>
            </a:r>
            <a:r>
              <a:rPr sz="1700" spc="-30" dirty="0">
                <a:latin typeface="Cambria Math"/>
                <a:cs typeface="Cambria Math"/>
              </a:rPr>
              <a:t> </a:t>
            </a:r>
            <a:r>
              <a:rPr sz="1700" spc="-10" dirty="0">
                <a:latin typeface="Cambria Math"/>
                <a:cs typeface="Cambria Math"/>
              </a:rPr>
              <a:t>reaksi: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19072" y="3409569"/>
            <a:ext cx="40386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550" spc="44" baseline="11437" dirty="0">
                <a:latin typeface="Cambria Math"/>
                <a:cs typeface="Cambria Math"/>
              </a:rPr>
              <a:t>F</a:t>
            </a:r>
            <a:r>
              <a:rPr sz="1250" spc="30" dirty="0">
                <a:latin typeface="Cambria Math"/>
                <a:cs typeface="Cambria Math"/>
              </a:rPr>
              <a:t>EG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61032" y="3365372"/>
            <a:ext cx="157099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Cambria Math"/>
                <a:cs typeface="Cambria Math"/>
              </a:rPr>
              <a:t>=</a:t>
            </a:r>
            <a:r>
              <a:rPr sz="1700" spc="459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F</a:t>
            </a:r>
            <a:r>
              <a:rPr sz="2550" baseline="-16339" dirty="0">
                <a:latin typeface="Cambria Math"/>
                <a:cs typeface="Cambria Math"/>
              </a:rPr>
              <a:t>EO</a:t>
            </a:r>
            <a:r>
              <a:rPr sz="2550" spc="97" baseline="-16339" dirty="0">
                <a:latin typeface="Cambria Math"/>
                <a:cs typeface="Cambria Math"/>
              </a:rPr>
              <a:t> </a:t>
            </a:r>
            <a:r>
              <a:rPr sz="1700" spc="-10" dirty="0">
                <a:latin typeface="Cambria Math"/>
                <a:cs typeface="Cambria Math"/>
              </a:rPr>
              <a:t>bereaksi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4067" y="3638169"/>
            <a:ext cx="4883785" cy="815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z="1700" spc="55" dirty="0">
                <a:latin typeface="Cambria Math"/>
                <a:cs typeface="Cambria Math"/>
              </a:rPr>
              <a:t>F</a:t>
            </a:r>
            <a:r>
              <a:rPr sz="1875" spc="82" baseline="-15555" dirty="0">
                <a:latin typeface="Cambria Math"/>
                <a:cs typeface="Cambria Math"/>
              </a:rPr>
              <a:t>EO</a:t>
            </a:r>
            <a:r>
              <a:rPr sz="1875" spc="-7" baseline="-15555" dirty="0">
                <a:latin typeface="Cambria Math"/>
                <a:cs typeface="Cambria Math"/>
              </a:rPr>
              <a:t> </a:t>
            </a:r>
            <a:r>
              <a:rPr sz="1875" spc="97" baseline="-15555" dirty="0">
                <a:latin typeface="Cambria Math"/>
                <a:cs typeface="Cambria Math"/>
              </a:rPr>
              <a:t>mula2</a:t>
            </a:r>
            <a:r>
              <a:rPr sz="1875" spc="225" baseline="-15555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=</a:t>
            </a:r>
            <a:r>
              <a:rPr sz="1700" spc="455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F</a:t>
            </a:r>
            <a:r>
              <a:rPr sz="2550" baseline="-16339" dirty="0">
                <a:latin typeface="Cambria Math"/>
                <a:cs typeface="Cambria Math"/>
              </a:rPr>
              <a:t>A0</a:t>
            </a:r>
            <a:r>
              <a:rPr sz="2550" spc="240" baseline="-16339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=</a:t>
            </a:r>
            <a:r>
              <a:rPr sz="1700" spc="100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F</a:t>
            </a:r>
            <a:r>
              <a:rPr sz="2550" baseline="-16339" dirty="0">
                <a:latin typeface="Cambria Math"/>
                <a:cs typeface="Cambria Math"/>
              </a:rPr>
              <a:t>A0</a:t>
            </a:r>
            <a:r>
              <a:rPr sz="2550" spc="97" baseline="-16339" dirty="0">
                <a:latin typeface="Cambria Math"/>
                <a:cs typeface="Cambria Math"/>
              </a:rPr>
              <a:t> </a:t>
            </a:r>
            <a:r>
              <a:rPr sz="1700" spc="-10" dirty="0">
                <a:latin typeface="Cambria Math"/>
                <a:cs typeface="Cambria Math"/>
              </a:rPr>
              <a:t>bereaksi/Konversi</a:t>
            </a:r>
            <a:endParaRPr sz="17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700">
              <a:latin typeface="Cambria Math"/>
              <a:cs typeface="Cambria Math"/>
            </a:endParaRPr>
          </a:p>
          <a:p>
            <a:pPr marL="50800">
              <a:lnSpc>
                <a:spcPct val="100000"/>
              </a:lnSpc>
            </a:pPr>
            <a:r>
              <a:rPr sz="1700" dirty="0">
                <a:latin typeface="Cambria Math"/>
                <a:cs typeface="Cambria Math"/>
              </a:rPr>
              <a:t>Maka</a:t>
            </a:r>
            <a:r>
              <a:rPr sz="1700" spc="-35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diperoleh</a:t>
            </a:r>
            <a:r>
              <a:rPr sz="1700" spc="-35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laju</a:t>
            </a:r>
            <a:r>
              <a:rPr sz="1700" spc="-30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etilen</a:t>
            </a:r>
            <a:r>
              <a:rPr sz="1700" spc="-35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oksida</a:t>
            </a:r>
            <a:r>
              <a:rPr sz="1700" spc="-40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umpan,</a:t>
            </a:r>
            <a:r>
              <a:rPr sz="1700" spc="-30" dirty="0">
                <a:latin typeface="Cambria Math"/>
                <a:cs typeface="Cambria Math"/>
              </a:rPr>
              <a:t> </a:t>
            </a:r>
            <a:r>
              <a:rPr sz="1700" spc="-25" dirty="0">
                <a:latin typeface="Cambria Math"/>
                <a:cs typeface="Cambria Math"/>
              </a:rPr>
              <a:t>F</a:t>
            </a:r>
            <a:r>
              <a:rPr sz="2550" spc="-37" baseline="-16339" dirty="0">
                <a:latin typeface="Cambria Math"/>
                <a:cs typeface="Cambria Math"/>
              </a:rPr>
              <a:t>A0</a:t>
            </a:r>
            <a:endParaRPr sz="2550" baseline="-16339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71827" y="4575124"/>
            <a:ext cx="72453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Cambria Math"/>
                <a:cs typeface="Cambria Math"/>
              </a:rPr>
              <a:t>F</a:t>
            </a:r>
            <a:r>
              <a:rPr sz="2550" baseline="-16339" dirty="0">
                <a:latin typeface="Cambria Math"/>
                <a:cs typeface="Cambria Math"/>
              </a:rPr>
              <a:t>A0</a:t>
            </a:r>
            <a:r>
              <a:rPr sz="2550" spc="112" baseline="-16339" dirty="0">
                <a:latin typeface="Cambria Math"/>
                <a:cs typeface="Cambria Math"/>
              </a:rPr>
              <a:t>  </a:t>
            </a:r>
            <a:r>
              <a:rPr sz="1700" spc="-50" dirty="0">
                <a:latin typeface="Cambria Math"/>
                <a:cs typeface="Cambria Math"/>
              </a:rPr>
              <a:t>=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465451" y="4735067"/>
            <a:ext cx="521334" cy="13970"/>
          </a:xfrm>
          <a:custGeom>
            <a:avLst/>
            <a:gdLst/>
            <a:ahLst/>
            <a:cxnLst/>
            <a:rect l="l" t="t" r="r" b="b"/>
            <a:pathLst>
              <a:path w="521335" h="13970">
                <a:moveTo>
                  <a:pt x="521207" y="0"/>
                </a:moveTo>
                <a:lnTo>
                  <a:pt x="0" y="0"/>
                </a:lnTo>
                <a:lnTo>
                  <a:pt x="0" y="13716"/>
                </a:lnTo>
                <a:lnTo>
                  <a:pt x="521207" y="13716"/>
                </a:lnTo>
                <a:lnTo>
                  <a:pt x="5212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453132" y="4412360"/>
            <a:ext cx="54800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Cambria Math"/>
                <a:cs typeface="Cambria Math"/>
              </a:rPr>
              <a:t>6,137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72004" y="4719904"/>
            <a:ext cx="31051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25" dirty="0">
                <a:latin typeface="Cambria Math"/>
                <a:cs typeface="Cambria Math"/>
              </a:rPr>
              <a:t>0,8</a:t>
            </a:r>
            <a:endParaRPr sz="17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33776" y="4575428"/>
            <a:ext cx="180784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Cambria Math"/>
                <a:cs typeface="Cambria Math"/>
              </a:rPr>
              <a:t>=</a:t>
            </a:r>
            <a:r>
              <a:rPr sz="1700" spc="80" dirty="0">
                <a:latin typeface="Cambria Math"/>
                <a:cs typeface="Cambria Math"/>
              </a:rPr>
              <a:t> </a:t>
            </a:r>
            <a:r>
              <a:rPr sz="1700" dirty="0">
                <a:latin typeface="Cambria Math"/>
                <a:cs typeface="Cambria Math"/>
              </a:rPr>
              <a:t>7,67</a:t>
            </a:r>
            <a:r>
              <a:rPr sz="1700" spc="-25" dirty="0">
                <a:latin typeface="Cambria Math"/>
                <a:cs typeface="Cambria Math"/>
              </a:rPr>
              <a:t> </a:t>
            </a:r>
            <a:r>
              <a:rPr sz="1700" spc="-10" dirty="0">
                <a:latin typeface="Cambria Math"/>
                <a:cs typeface="Cambria Math"/>
              </a:rPr>
              <a:t>kmol/menit</a:t>
            </a:r>
            <a:endParaRPr sz="1700">
              <a:latin typeface="Cambria Math"/>
              <a:cs typeface="Cambria Math"/>
            </a:endParaRPr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14905" y="938860"/>
            <a:ext cx="3399154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 MT"/>
              <a:buChar char="•"/>
              <a:tabLst>
                <a:tab pos="184785" algn="l"/>
              </a:tabLst>
            </a:pPr>
            <a:r>
              <a:rPr sz="2100" b="1" spc="-10" dirty="0">
                <a:solidFill>
                  <a:srgbClr val="FF0000"/>
                </a:solidFill>
                <a:latin typeface="Calibri"/>
                <a:cs typeface="Calibri"/>
              </a:rPr>
              <a:t>Menentukan</a:t>
            </a:r>
            <a:r>
              <a:rPr sz="21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00" b="1" spc="-10" dirty="0">
                <a:solidFill>
                  <a:srgbClr val="FF0000"/>
                </a:solidFill>
                <a:latin typeface="Calibri"/>
                <a:cs typeface="Calibri"/>
              </a:rPr>
              <a:t>Volume</a:t>
            </a:r>
            <a:r>
              <a:rPr sz="21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00" b="1" spc="-10" dirty="0">
                <a:solidFill>
                  <a:srgbClr val="FF0000"/>
                </a:solidFill>
                <a:latin typeface="Calibri"/>
                <a:cs typeface="Calibri"/>
              </a:rPr>
              <a:t>reaktor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65295" y="2248154"/>
            <a:ext cx="532130" cy="15240"/>
          </a:xfrm>
          <a:custGeom>
            <a:avLst/>
            <a:gdLst/>
            <a:ahLst/>
            <a:cxnLst/>
            <a:rect l="l" t="t" r="r" b="b"/>
            <a:pathLst>
              <a:path w="532129" h="15239">
                <a:moveTo>
                  <a:pt x="531876" y="0"/>
                </a:moveTo>
                <a:lnTo>
                  <a:pt x="0" y="0"/>
                </a:lnTo>
                <a:lnTo>
                  <a:pt x="0" y="15239"/>
                </a:lnTo>
                <a:lnTo>
                  <a:pt x="531876" y="15239"/>
                </a:lnTo>
                <a:lnTo>
                  <a:pt x="5318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63495" y="1670430"/>
            <a:ext cx="2638171" cy="709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010"/>
              </a:lnSpc>
              <a:spcBef>
                <a:spcPts val="100"/>
              </a:spcBef>
            </a:pPr>
            <a:r>
              <a:rPr sz="2000" dirty="0">
                <a:latin typeface="Cambria Math"/>
                <a:cs typeface="Cambria Math"/>
              </a:rPr>
              <a:t>Persamaan</a:t>
            </a:r>
            <a:r>
              <a:rPr sz="1800" spc="-4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desain</a:t>
            </a:r>
            <a:r>
              <a:rPr sz="1800" spc="-45" dirty="0">
                <a:latin typeface="Cambria Math"/>
                <a:cs typeface="Cambria Math"/>
              </a:rPr>
              <a:t> </a:t>
            </a:r>
            <a:r>
              <a:rPr sz="1800" spc="-20" dirty="0">
                <a:latin typeface="Cambria Math"/>
                <a:cs typeface="Cambria Math"/>
              </a:rPr>
              <a:t>RATB:</a:t>
            </a:r>
            <a:endParaRPr sz="1800" dirty="0">
              <a:latin typeface="Cambria Math"/>
              <a:cs typeface="Cambria Math"/>
            </a:endParaRPr>
          </a:p>
          <a:p>
            <a:pPr marR="30480" algn="r">
              <a:lnSpc>
                <a:spcPts val="1614"/>
              </a:lnSpc>
            </a:pPr>
            <a:r>
              <a:rPr sz="1800" spc="-20" dirty="0">
                <a:latin typeface="Cambria Math"/>
                <a:cs typeface="Cambria Math"/>
              </a:rPr>
              <a:t>F</a:t>
            </a:r>
            <a:r>
              <a:rPr sz="2700" spc="-30" baseline="-16975" dirty="0">
                <a:latin typeface="Cambria Math"/>
                <a:cs typeface="Cambria Math"/>
              </a:rPr>
              <a:t>A0</a:t>
            </a:r>
            <a:r>
              <a:rPr sz="1800" spc="-20" dirty="0">
                <a:latin typeface="Cambria Math"/>
                <a:cs typeface="Cambria Math"/>
              </a:rPr>
              <a:t>X</a:t>
            </a:r>
            <a:endParaRPr sz="1800" dirty="0">
              <a:latin typeface="Cambria Math"/>
              <a:cs typeface="Cambria Math"/>
            </a:endParaRPr>
          </a:p>
          <a:p>
            <a:pPr marL="1664335">
              <a:lnSpc>
                <a:spcPts val="1764"/>
              </a:lnSpc>
            </a:pPr>
            <a:r>
              <a:rPr sz="1800" dirty="0">
                <a:latin typeface="Cambria Math"/>
                <a:cs typeface="Cambria Math"/>
              </a:rPr>
              <a:t>V</a:t>
            </a:r>
            <a:r>
              <a:rPr sz="1800" spc="484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 dirty="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6515" y="2274633"/>
            <a:ext cx="4608195" cy="139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9405" algn="ctr">
              <a:lnSpc>
                <a:spcPts val="2145"/>
              </a:lnSpc>
              <a:spcBef>
                <a:spcPts val="100"/>
              </a:spcBef>
            </a:pPr>
            <a:r>
              <a:rPr sz="1800" spc="-25" dirty="0">
                <a:latin typeface="Cambria Math"/>
                <a:cs typeface="Cambria Math"/>
              </a:rPr>
              <a:t>−r</a:t>
            </a:r>
            <a:r>
              <a:rPr sz="1950" spc="-37" baseline="-14957" dirty="0">
                <a:latin typeface="Cambria Math"/>
                <a:cs typeface="Cambria Math"/>
              </a:rPr>
              <a:t>A</a:t>
            </a:r>
            <a:endParaRPr sz="1950" baseline="-14957" dirty="0">
              <a:latin typeface="Cambria Math"/>
              <a:cs typeface="Cambria Math"/>
            </a:endParaRPr>
          </a:p>
          <a:p>
            <a:pPr marL="38100">
              <a:lnSpc>
                <a:spcPts val="2145"/>
              </a:lnSpc>
            </a:pPr>
            <a:r>
              <a:rPr sz="1800" dirty="0">
                <a:latin typeface="Cambria Math"/>
                <a:cs typeface="Cambria Math"/>
              </a:rPr>
              <a:t>Persamaan</a:t>
            </a:r>
            <a:r>
              <a:rPr sz="1800" spc="-3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laju</a:t>
            </a:r>
            <a:r>
              <a:rPr sz="1800" spc="-3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reaksi</a:t>
            </a:r>
            <a:r>
              <a:rPr sz="1800" spc="-1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orde</a:t>
            </a:r>
            <a:r>
              <a:rPr sz="1800" spc="-3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1</a:t>
            </a:r>
            <a:endParaRPr sz="1800" dirty="0">
              <a:latin typeface="Cambria Math"/>
              <a:cs typeface="Cambria Math"/>
            </a:endParaRPr>
          </a:p>
          <a:p>
            <a:pPr marL="1714500">
              <a:lnSpc>
                <a:spcPct val="100000"/>
              </a:lnSpc>
            </a:pP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2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r</a:t>
            </a:r>
            <a:r>
              <a:rPr sz="1950" baseline="-14957" dirty="0">
                <a:latin typeface="Cambria Math"/>
                <a:cs typeface="Cambria Math"/>
              </a:rPr>
              <a:t>A</a:t>
            </a:r>
            <a:r>
              <a:rPr sz="1950" spc="450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30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kC</a:t>
            </a:r>
            <a:r>
              <a:rPr sz="1950" spc="-37" baseline="-14957" dirty="0">
                <a:latin typeface="Cambria Math"/>
                <a:cs typeface="Cambria Math"/>
              </a:rPr>
              <a:t>A</a:t>
            </a:r>
            <a:endParaRPr sz="1950" baseline="-14957" dirty="0">
              <a:latin typeface="Cambria Math"/>
              <a:cs typeface="Cambria Math"/>
            </a:endParaRPr>
          </a:p>
          <a:p>
            <a:pPr marL="38100">
              <a:lnSpc>
                <a:spcPts val="2150"/>
              </a:lnSpc>
            </a:pPr>
            <a:r>
              <a:rPr sz="1800" dirty="0">
                <a:latin typeface="Cambria Math"/>
                <a:cs typeface="Cambria Math"/>
              </a:rPr>
              <a:t>Stoikiometri;</a:t>
            </a:r>
            <a:r>
              <a:rPr sz="1800" spc="-2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untuk</a:t>
            </a:r>
            <a:r>
              <a:rPr sz="1800" spc="-2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fase</a:t>
            </a:r>
            <a:r>
              <a:rPr sz="1800" spc="-2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cair</a:t>
            </a:r>
            <a:r>
              <a:rPr sz="1800" spc="-3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dimana</a:t>
            </a:r>
            <a:r>
              <a:rPr sz="1800" spc="-3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(v</a:t>
            </a:r>
            <a:r>
              <a:rPr sz="1800" spc="45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459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v</a:t>
            </a:r>
            <a:r>
              <a:rPr sz="1950" spc="-37" baseline="-14957" dirty="0">
                <a:latin typeface="Cambria Math"/>
                <a:cs typeface="Cambria Math"/>
              </a:rPr>
              <a:t>0</a:t>
            </a:r>
            <a:r>
              <a:rPr sz="1800" spc="-25" dirty="0">
                <a:latin typeface="Cambria Math"/>
                <a:cs typeface="Cambria Math"/>
              </a:rPr>
              <a:t>)</a:t>
            </a:r>
            <a:endParaRPr sz="1800" dirty="0">
              <a:latin typeface="Cambria Math"/>
              <a:cs typeface="Cambria Math"/>
            </a:endParaRPr>
          </a:p>
          <a:p>
            <a:pPr marL="1764664">
              <a:lnSpc>
                <a:spcPts val="2150"/>
              </a:lnSpc>
            </a:pPr>
            <a:r>
              <a:rPr sz="1800" spc="50" dirty="0">
                <a:latin typeface="Cambria Math"/>
                <a:cs typeface="Cambria Math"/>
              </a:rPr>
              <a:t>C</a:t>
            </a:r>
            <a:r>
              <a:rPr sz="1950" spc="75" baseline="-14957" dirty="0">
                <a:latin typeface="Cambria Math"/>
                <a:cs typeface="Cambria Math"/>
              </a:rPr>
              <a:t>A</a:t>
            </a:r>
            <a:r>
              <a:rPr sz="1950" spc="419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C</a:t>
            </a:r>
            <a:r>
              <a:rPr sz="2700" spc="-15" baseline="-16975" dirty="0">
                <a:latin typeface="Cambria Math"/>
                <a:cs typeface="Cambria Math"/>
              </a:rPr>
              <a:t>A0</a:t>
            </a:r>
            <a:r>
              <a:rPr sz="1800" spc="-10" dirty="0">
                <a:latin typeface="Cambria Math"/>
                <a:cs typeface="Cambria Math"/>
              </a:rPr>
              <a:t>(1−X)</a:t>
            </a:r>
            <a:endParaRPr sz="1800" dirty="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88895" y="3615004"/>
            <a:ext cx="36029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Kombinasi</a:t>
            </a:r>
            <a:r>
              <a:rPr sz="1800" spc="-4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ketiga</a:t>
            </a:r>
            <a:r>
              <a:rPr sz="1800" spc="-5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persamaan</a:t>
            </a:r>
            <a:r>
              <a:rPr sz="1800" spc="-3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di</a:t>
            </a:r>
            <a:r>
              <a:rPr sz="1800" spc="-4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atas: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05404" y="4025645"/>
            <a:ext cx="398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V</a:t>
            </a:r>
            <a:r>
              <a:rPr sz="1800" spc="8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53586" y="4192778"/>
            <a:ext cx="1148080" cy="15240"/>
          </a:xfrm>
          <a:custGeom>
            <a:avLst/>
            <a:gdLst/>
            <a:ahLst/>
            <a:cxnLst/>
            <a:rect l="l" t="t" r="r" b="b"/>
            <a:pathLst>
              <a:path w="1148079" h="15239">
                <a:moveTo>
                  <a:pt x="1147572" y="0"/>
                </a:moveTo>
                <a:lnTo>
                  <a:pt x="0" y="0"/>
                </a:lnTo>
                <a:lnTo>
                  <a:pt x="0" y="15240"/>
                </a:lnTo>
                <a:lnTo>
                  <a:pt x="1147572" y="15240"/>
                </a:lnTo>
                <a:lnTo>
                  <a:pt x="11475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753102" y="4025645"/>
            <a:ext cx="196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999863" y="4192778"/>
            <a:ext cx="739140" cy="15240"/>
          </a:xfrm>
          <a:custGeom>
            <a:avLst/>
            <a:gdLst/>
            <a:ahLst/>
            <a:cxnLst/>
            <a:rect l="l" t="t" r="r" b="b"/>
            <a:pathLst>
              <a:path w="739139" h="15239">
                <a:moveTo>
                  <a:pt x="739139" y="0"/>
                </a:moveTo>
                <a:lnTo>
                  <a:pt x="0" y="0"/>
                </a:lnTo>
                <a:lnTo>
                  <a:pt x="0" y="15240"/>
                </a:lnTo>
                <a:lnTo>
                  <a:pt x="739139" y="15240"/>
                </a:lnTo>
                <a:lnTo>
                  <a:pt x="7391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811270" y="3851909"/>
            <a:ext cx="1787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383030" algn="l"/>
              </a:tabLst>
            </a:pPr>
            <a:r>
              <a:rPr sz="1800" spc="-20" dirty="0">
                <a:latin typeface="Cambria Math"/>
                <a:cs typeface="Cambria Math"/>
              </a:rPr>
              <a:t>F</a:t>
            </a:r>
            <a:r>
              <a:rPr sz="2700" spc="-30" baseline="-16975" dirty="0">
                <a:latin typeface="Cambria Math"/>
                <a:cs typeface="Cambria Math"/>
              </a:rPr>
              <a:t>A0</a:t>
            </a:r>
            <a:r>
              <a:rPr sz="1800" spc="-20" dirty="0">
                <a:latin typeface="Cambria Math"/>
                <a:cs typeface="Cambria Math"/>
              </a:rPr>
              <a:t>X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25" dirty="0">
                <a:latin typeface="Cambria Math"/>
                <a:cs typeface="Cambria Math"/>
              </a:rPr>
              <a:t>v</a:t>
            </a:r>
            <a:r>
              <a:rPr sz="1950" spc="-37" baseline="-14957" dirty="0">
                <a:latin typeface="Cambria Math"/>
                <a:cs typeface="Cambria Math"/>
              </a:rPr>
              <a:t>0</a:t>
            </a:r>
            <a:r>
              <a:rPr sz="1800" spc="-25" dirty="0">
                <a:latin typeface="Cambria Math"/>
                <a:cs typeface="Cambria Math"/>
              </a:rPr>
              <a:t>X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16121" y="4178045"/>
            <a:ext cx="2262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484630" algn="l"/>
              </a:tabLst>
            </a:pPr>
            <a:r>
              <a:rPr sz="1800" spc="-10" dirty="0">
                <a:latin typeface="Cambria Math"/>
                <a:cs typeface="Cambria Math"/>
              </a:rPr>
              <a:t>kC</a:t>
            </a:r>
            <a:r>
              <a:rPr sz="2700" spc="-15" baseline="-16975" dirty="0">
                <a:latin typeface="Cambria Math"/>
                <a:cs typeface="Cambria Math"/>
              </a:rPr>
              <a:t>A0</a:t>
            </a:r>
            <a:r>
              <a:rPr sz="1800" spc="-10" dirty="0">
                <a:latin typeface="Cambria Math"/>
                <a:cs typeface="Cambria Math"/>
              </a:rPr>
              <a:t>(1−X)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10" dirty="0">
                <a:latin typeface="Cambria Math"/>
                <a:cs typeface="Cambria Math"/>
              </a:rPr>
              <a:t>k(1−X)</a:t>
            </a:r>
            <a:endParaRPr sz="1800" dirty="0">
              <a:latin typeface="Cambria Math"/>
              <a:cs typeface="Cambria Math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6556" y="485901"/>
            <a:ext cx="6559550" cy="60515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82880" marR="5080" indent="-170815">
              <a:lnSpc>
                <a:spcPts val="2160"/>
              </a:lnSpc>
              <a:spcBef>
                <a:spcPts val="375"/>
              </a:spcBef>
              <a:buFont typeface="Arial MT"/>
              <a:buChar char="•"/>
              <a:tabLst>
                <a:tab pos="184785" algn="l"/>
              </a:tabLst>
            </a:pPr>
            <a:r>
              <a:rPr sz="2000" spc="-10" dirty="0">
                <a:latin typeface="Calibri"/>
                <a:cs typeface="Calibri"/>
              </a:rPr>
              <a:t>Volumetrik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flow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rate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stream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(etilen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oksida),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sebelum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mixing 	</a:t>
            </a:r>
            <a:r>
              <a:rPr sz="2000" dirty="0">
                <a:latin typeface="Calibri"/>
                <a:cs typeface="Calibri"/>
              </a:rPr>
              <a:t>dengan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stream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(Air).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88954" y="1655280"/>
            <a:ext cx="1734820" cy="0"/>
          </a:xfrm>
          <a:custGeom>
            <a:avLst/>
            <a:gdLst/>
            <a:ahLst/>
            <a:cxnLst/>
            <a:rect l="l" t="t" r="r" b="b"/>
            <a:pathLst>
              <a:path w="1734820">
                <a:moveTo>
                  <a:pt x="0" y="0"/>
                </a:moveTo>
                <a:lnTo>
                  <a:pt x="1734542" y="0"/>
                </a:lnTo>
              </a:path>
            </a:pathLst>
          </a:custGeom>
          <a:ln w="105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86209" y="1655280"/>
            <a:ext cx="629285" cy="0"/>
          </a:xfrm>
          <a:custGeom>
            <a:avLst/>
            <a:gdLst/>
            <a:ahLst/>
            <a:cxnLst/>
            <a:rect l="l" t="t" r="r" b="b"/>
            <a:pathLst>
              <a:path w="629284">
                <a:moveTo>
                  <a:pt x="0" y="0"/>
                </a:moveTo>
                <a:lnTo>
                  <a:pt x="628723" y="0"/>
                </a:lnTo>
              </a:path>
            </a:pathLst>
          </a:custGeom>
          <a:ln w="105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91009" y="1650324"/>
            <a:ext cx="608965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50" spc="-10" dirty="0">
                <a:latin typeface="Times New Roman"/>
                <a:cs typeface="Times New Roman"/>
              </a:rPr>
              <a:t>menit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01725" y="1168072"/>
            <a:ext cx="374015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3075" spc="60" baseline="-24390" dirty="0">
                <a:latin typeface="Times New Roman"/>
                <a:cs typeface="Times New Roman"/>
              </a:rPr>
              <a:t>m</a:t>
            </a:r>
            <a:r>
              <a:rPr sz="1200" spc="4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88144" y="1447713"/>
            <a:ext cx="698500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50" dirty="0">
                <a:latin typeface="Symbol"/>
                <a:cs typeface="Symbol"/>
              </a:rPr>
              <a:t></a:t>
            </a:r>
            <a:r>
              <a:rPr sz="2050" spc="-15" dirty="0">
                <a:latin typeface="Times New Roman"/>
                <a:cs typeface="Times New Roman"/>
              </a:rPr>
              <a:t> </a:t>
            </a:r>
            <a:r>
              <a:rPr sz="2050" spc="-20" dirty="0">
                <a:latin typeface="Times New Roman"/>
                <a:cs typeface="Times New Roman"/>
              </a:rPr>
              <a:t>7,67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95633" y="1284667"/>
            <a:ext cx="2417445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06120" algn="l"/>
              </a:tabLst>
            </a:pPr>
            <a:r>
              <a:rPr sz="3075" spc="-75" baseline="1355" dirty="0">
                <a:latin typeface="Times New Roman"/>
                <a:cs typeface="Times New Roman"/>
              </a:rPr>
              <a:t>F</a:t>
            </a:r>
            <a:r>
              <a:rPr sz="3075" baseline="1355" dirty="0">
                <a:latin typeface="Times New Roman"/>
                <a:cs typeface="Times New Roman"/>
              </a:rPr>
              <a:t>	</a:t>
            </a:r>
            <a:r>
              <a:rPr sz="2050" dirty="0">
                <a:latin typeface="Times New Roman"/>
                <a:cs typeface="Times New Roman"/>
              </a:rPr>
              <a:t>7,67</a:t>
            </a:r>
            <a:r>
              <a:rPr sz="2050" spc="-135" dirty="0">
                <a:latin typeface="Times New Roman"/>
                <a:cs typeface="Times New Roman"/>
              </a:rPr>
              <a:t> </a:t>
            </a:r>
            <a:r>
              <a:rPr sz="2050" spc="-10" dirty="0">
                <a:latin typeface="Times New Roman"/>
                <a:cs typeface="Times New Roman"/>
              </a:rPr>
              <a:t>kmol/menit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35556" y="1655074"/>
            <a:ext cx="2174875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1064895" algn="l"/>
              </a:tabLst>
            </a:pPr>
            <a:r>
              <a:rPr sz="3075" spc="-75" baseline="1355" dirty="0">
                <a:latin typeface="Times New Roman"/>
                <a:cs typeface="Times New Roman"/>
              </a:rPr>
              <a:t>C</a:t>
            </a:r>
            <a:r>
              <a:rPr sz="3075" baseline="1355" dirty="0">
                <a:latin typeface="Times New Roman"/>
                <a:cs typeface="Times New Roman"/>
              </a:rPr>
              <a:t>	</a:t>
            </a:r>
            <a:r>
              <a:rPr sz="2050" dirty="0">
                <a:latin typeface="Times New Roman"/>
                <a:cs typeface="Times New Roman"/>
              </a:rPr>
              <a:t>1</a:t>
            </a:r>
            <a:r>
              <a:rPr sz="2050" spc="-295" dirty="0">
                <a:latin typeface="Times New Roman"/>
                <a:cs typeface="Times New Roman"/>
              </a:rPr>
              <a:t> </a:t>
            </a:r>
            <a:r>
              <a:rPr sz="2050" spc="-10" dirty="0">
                <a:latin typeface="Times New Roman"/>
                <a:cs typeface="Times New Roman"/>
              </a:rPr>
              <a:t>kmol/m</a:t>
            </a:r>
            <a:r>
              <a:rPr sz="1800" spc="-15" baseline="41666" dirty="0">
                <a:latin typeface="Times New Roman"/>
                <a:cs typeface="Times New Roman"/>
              </a:rPr>
              <a:t>3</a:t>
            </a:r>
            <a:endParaRPr sz="1800" baseline="41666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00808" y="1447713"/>
            <a:ext cx="156845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50" spc="-50" dirty="0">
                <a:latin typeface="Times New Roman"/>
                <a:cs typeface="Times New Roman"/>
              </a:rPr>
              <a:t>v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4068" y="1823468"/>
            <a:ext cx="20320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25" dirty="0">
                <a:latin typeface="Times New Roman"/>
                <a:cs typeface="Times New Roman"/>
              </a:rPr>
              <a:t>A0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06731" y="1340613"/>
            <a:ext cx="949325" cy="337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429259" algn="l"/>
              </a:tabLst>
            </a:pPr>
            <a:r>
              <a:rPr sz="3075" baseline="-23035" dirty="0">
                <a:latin typeface="Symbol"/>
                <a:cs typeface="Symbol"/>
              </a:rPr>
              <a:t></a:t>
            </a:r>
            <a:r>
              <a:rPr sz="3075" baseline="-23035" dirty="0"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A0</a:t>
            </a:r>
            <a:r>
              <a:rPr sz="1200" u="sng" spc="2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3075" spc="-75" baseline="-23035" dirty="0">
                <a:latin typeface="Symbol"/>
                <a:cs typeface="Symbol"/>
              </a:rPr>
              <a:t></a:t>
            </a:r>
            <a:endParaRPr sz="3075" baseline="-23035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47304" y="1620863"/>
            <a:ext cx="20320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25" dirty="0">
                <a:latin typeface="Times New Roman"/>
                <a:cs typeface="Times New Roman"/>
              </a:rPr>
              <a:t>A0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453384" y="2371217"/>
            <a:ext cx="2830830" cy="2976880"/>
            <a:chOff x="3453384" y="2371217"/>
            <a:chExt cx="2830830" cy="2976880"/>
          </a:xfrm>
        </p:grpSpPr>
        <p:sp>
          <p:nvSpPr>
            <p:cNvPr id="15" name="object 15"/>
            <p:cNvSpPr/>
            <p:nvPr/>
          </p:nvSpPr>
          <p:spPr>
            <a:xfrm>
              <a:off x="3710940" y="3489960"/>
              <a:ext cx="1801495" cy="1851660"/>
            </a:xfrm>
            <a:custGeom>
              <a:avLst/>
              <a:gdLst/>
              <a:ahLst/>
              <a:cxnLst/>
              <a:rect l="l" t="t" r="r" b="b"/>
              <a:pathLst>
                <a:path w="1801495" h="1851660">
                  <a:moveTo>
                    <a:pt x="1501139" y="0"/>
                  </a:moveTo>
                  <a:lnTo>
                    <a:pt x="300227" y="0"/>
                  </a:lnTo>
                  <a:lnTo>
                    <a:pt x="251517" y="3928"/>
                  </a:lnTo>
                  <a:lnTo>
                    <a:pt x="205313" y="15300"/>
                  </a:lnTo>
                  <a:lnTo>
                    <a:pt x="162233" y="33501"/>
                  </a:lnTo>
                  <a:lnTo>
                    <a:pt x="122895" y="57912"/>
                  </a:lnTo>
                  <a:lnTo>
                    <a:pt x="87915" y="87915"/>
                  </a:lnTo>
                  <a:lnTo>
                    <a:pt x="57912" y="122895"/>
                  </a:lnTo>
                  <a:lnTo>
                    <a:pt x="33501" y="162233"/>
                  </a:lnTo>
                  <a:lnTo>
                    <a:pt x="15300" y="205313"/>
                  </a:lnTo>
                  <a:lnTo>
                    <a:pt x="3928" y="251517"/>
                  </a:lnTo>
                  <a:lnTo>
                    <a:pt x="0" y="300227"/>
                  </a:lnTo>
                  <a:lnTo>
                    <a:pt x="0" y="1551432"/>
                  </a:lnTo>
                  <a:lnTo>
                    <a:pt x="3928" y="1600142"/>
                  </a:lnTo>
                  <a:lnTo>
                    <a:pt x="15300" y="1646346"/>
                  </a:lnTo>
                  <a:lnTo>
                    <a:pt x="33501" y="1689426"/>
                  </a:lnTo>
                  <a:lnTo>
                    <a:pt x="57911" y="1728764"/>
                  </a:lnTo>
                  <a:lnTo>
                    <a:pt x="87915" y="1763744"/>
                  </a:lnTo>
                  <a:lnTo>
                    <a:pt x="122895" y="1793748"/>
                  </a:lnTo>
                  <a:lnTo>
                    <a:pt x="162233" y="1818158"/>
                  </a:lnTo>
                  <a:lnTo>
                    <a:pt x="205313" y="1836359"/>
                  </a:lnTo>
                  <a:lnTo>
                    <a:pt x="251517" y="1847731"/>
                  </a:lnTo>
                  <a:lnTo>
                    <a:pt x="300227" y="1851659"/>
                  </a:lnTo>
                  <a:lnTo>
                    <a:pt x="1501139" y="1851659"/>
                  </a:lnTo>
                  <a:lnTo>
                    <a:pt x="1549850" y="1847731"/>
                  </a:lnTo>
                  <a:lnTo>
                    <a:pt x="1596054" y="1836359"/>
                  </a:lnTo>
                  <a:lnTo>
                    <a:pt x="1639134" y="1818158"/>
                  </a:lnTo>
                  <a:lnTo>
                    <a:pt x="1678472" y="1793748"/>
                  </a:lnTo>
                  <a:lnTo>
                    <a:pt x="1713452" y="1763744"/>
                  </a:lnTo>
                  <a:lnTo>
                    <a:pt x="1743455" y="1728764"/>
                  </a:lnTo>
                  <a:lnTo>
                    <a:pt x="1767866" y="1689426"/>
                  </a:lnTo>
                  <a:lnTo>
                    <a:pt x="1786067" y="1646346"/>
                  </a:lnTo>
                  <a:lnTo>
                    <a:pt x="1797439" y="1600142"/>
                  </a:lnTo>
                  <a:lnTo>
                    <a:pt x="1801368" y="1551432"/>
                  </a:lnTo>
                  <a:lnTo>
                    <a:pt x="1801368" y="300227"/>
                  </a:lnTo>
                  <a:lnTo>
                    <a:pt x="1797439" y="251517"/>
                  </a:lnTo>
                  <a:lnTo>
                    <a:pt x="1786067" y="205313"/>
                  </a:lnTo>
                  <a:lnTo>
                    <a:pt x="1767866" y="162233"/>
                  </a:lnTo>
                  <a:lnTo>
                    <a:pt x="1743456" y="122895"/>
                  </a:lnTo>
                  <a:lnTo>
                    <a:pt x="1713452" y="87915"/>
                  </a:lnTo>
                  <a:lnTo>
                    <a:pt x="1678472" y="57912"/>
                  </a:lnTo>
                  <a:lnTo>
                    <a:pt x="1639134" y="33501"/>
                  </a:lnTo>
                  <a:lnTo>
                    <a:pt x="1596054" y="15300"/>
                  </a:lnTo>
                  <a:lnTo>
                    <a:pt x="1549850" y="3928"/>
                  </a:lnTo>
                  <a:lnTo>
                    <a:pt x="150113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710940" y="3489960"/>
              <a:ext cx="1801495" cy="1851660"/>
            </a:xfrm>
            <a:custGeom>
              <a:avLst/>
              <a:gdLst/>
              <a:ahLst/>
              <a:cxnLst/>
              <a:rect l="l" t="t" r="r" b="b"/>
              <a:pathLst>
                <a:path w="1801495" h="1851660">
                  <a:moveTo>
                    <a:pt x="0" y="300227"/>
                  </a:moveTo>
                  <a:lnTo>
                    <a:pt x="3928" y="251517"/>
                  </a:lnTo>
                  <a:lnTo>
                    <a:pt x="15300" y="205313"/>
                  </a:lnTo>
                  <a:lnTo>
                    <a:pt x="33501" y="162233"/>
                  </a:lnTo>
                  <a:lnTo>
                    <a:pt x="57912" y="122895"/>
                  </a:lnTo>
                  <a:lnTo>
                    <a:pt x="87915" y="87915"/>
                  </a:lnTo>
                  <a:lnTo>
                    <a:pt x="122895" y="57912"/>
                  </a:lnTo>
                  <a:lnTo>
                    <a:pt x="162233" y="33501"/>
                  </a:lnTo>
                  <a:lnTo>
                    <a:pt x="205313" y="15300"/>
                  </a:lnTo>
                  <a:lnTo>
                    <a:pt x="251517" y="3928"/>
                  </a:lnTo>
                  <a:lnTo>
                    <a:pt x="300227" y="0"/>
                  </a:lnTo>
                  <a:lnTo>
                    <a:pt x="1501139" y="0"/>
                  </a:lnTo>
                  <a:lnTo>
                    <a:pt x="1549850" y="3928"/>
                  </a:lnTo>
                  <a:lnTo>
                    <a:pt x="1596054" y="15300"/>
                  </a:lnTo>
                  <a:lnTo>
                    <a:pt x="1639134" y="33501"/>
                  </a:lnTo>
                  <a:lnTo>
                    <a:pt x="1678472" y="57912"/>
                  </a:lnTo>
                  <a:lnTo>
                    <a:pt x="1713452" y="87915"/>
                  </a:lnTo>
                  <a:lnTo>
                    <a:pt x="1743456" y="122895"/>
                  </a:lnTo>
                  <a:lnTo>
                    <a:pt x="1767866" y="162233"/>
                  </a:lnTo>
                  <a:lnTo>
                    <a:pt x="1786067" y="205313"/>
                  </a:lnTo>
                  <a:lnTo>
                    <a:pt x="1797439" y="251517"/>
                  </a:lnTo>
                  <a:lnTo>
                    <a:pt x="1801368" y="300227"/>
                  </a:lnTo>
                  <a:lnTo>
                    <a:pt x="1801368" y="1551432"/>
                  </a:lnTo>
                  <a:lnTo>
                    <a:pt x="1797439" y="1600142"/>
                  </a:lnTo>
                  <a:lnTo>
                    <a:pt x="1786067" y="1646346"/>
                  </a:lnTo>
                  <a:lnTo>
                    <a:pt x="1767866" y="1689426"/>
                  </a:lnTo>
                  <a:lnTo>
                    <a:pt x="1743455" y="1728764"/>
                  </a:lnTo>
                  <a:lnTo>
                    <a:pt x="1713452" y="1763744"/>
                  </a:lnTo>
                  <a:lnTo>
                    <a:pt x="1678472" y="1793748"/>
                  </a:lnTo>
                  <a:lnTo>
                    <a:pt x="1639134" y="1818158"/>
                  </a:lnTo>
                  <a:lnTo>
                    <a:pt x="1596054" y="1836359"/>
                  </a:lnTo>
                  <a:lnTo>
                    <a:pt x="1549850" y="1847731"/>
                  </a:lnTo>
                  <a:lnTo>
                    <a:pt x="1501139" y="1851659"/>
                  </a:lnTo>
                  <a:lnTo>
                    <a:pt x="300227" y="1851659"/>
                  </a:lnTo>
                  <a:lnTo>
                    <a:pt x="251517" y="1847731"/>
                  </a:lnTo>
                  <a:lnTo>
                    <a:pt x="205313" y="1836359"/>
                  </a:lnTo>
                  <a:lnTo>
                    <a:pt x="162233" y="1818158"/>
                  </a:lnTo>
                  <a:lnTo>
                    <a:pt x="122895" y="1793748"/>
                  </a:lnTo>
                  <a:lnTo>
                    <a:pt x="87915" y="1763744"/>
                  </a:lnTo>
                  <a:lnTo>
                    <a:pt x="57911" y="1728764"/>
                  </a:lnTo>
                  <a:lnTo>
                    <a:pt x="33501" y="1689426"/>
                  </a:lnTo>
                  <a:lnTo>
                    <a:pt x="15300" y="1646346"/>
                  </a:lnTo>
                  <a:lnTo>
                    <a:pt x="3928" y="1600142"/>
                  </a:lnTo>
                  <a:lnTo>
                    <a:pt x="0" y="1551432"/>
                  </a:lnTo>
                  <a:lnTo>
                    <a:pt x="0" y="3002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512308" y="4948427"/>
              <a:ext cx="772160" cy="103505"/>
            </a:xfrm>
            <a:custGeom>
              <a:avLst/>
              <a:gdLst/>
              <a:ahLst/>
              <a:cxnLst/>
              <a:rect l="l" t="t" r="r" b="b"/>
              <a:pathLst>
                <a:path w="772160" h="103504">
                  <a:moveTo>
                    <a:pt x="746836" y="51816"/>
                  </a:moveTo>
                  <a:lnTo>
                    <a:pt x="676782" y="92329"/>
                  </a:lnTo>
                  <a:lnTo>
                    <a:pt x="675766" y="96266"/>
                  </a:lnTo>
                  <a:lnTo>
                    <a:pt x="679322" y="102362"/>
                  </a:lnTo>
                  <a:lnTo>
                    <a:pt x="683259" y="103378"/>
                  </a:lnTo>
                  <a:lnTo>
                    <a:pt x="760989" y="58166"/>
                  </a:lnTo>
                  <a:lnTo>
                    <a:pt x="759332" y="58166"/>
                  </a:lnTo>
                  <a:lnTo>
                    <a:pt x="759332" y="57277"/>
                  </a:lnTo>
                  <a:lnTo>
                    <a:pt x="756157" y="57277"/>
                  </a:lnTo>
                  <a:lnTo>
                    <a:pt x="746836" y="51816"/>
                  </a:lnTo>
                  <a:close/>
                </a:path>
                <a:path w="772160" h="103504">
                  <a:moveTo>
                    <a:pt x="0" y="43942"/>
                  </a:moveTo>
                  <a:lnTo>
                    <a:pt x="0" y="56642"/>
                  </a:lnTo>
                  <a:lnTo>
                    <a:pt x="759332" y="58166"/>
                  </a:lnTo>
                  <a:lnTo>
                    <a:pt x="735766" y="58166"/>
                  </a:lnTo>
                  <a:lnTo>
                    <a:pt x="746729" y="51816"/>
                  </a:lnTo>
                  <a:lnTo>
                    <a:pt x="735998" y="45466"/>
                  </a:lnTo>
                  <a:lnTo>
                    <a:pt x="759333" y="45466"/>
                  </a:lnTo>
                  <a:lnTo>
                    <a:pt x="0" y="43942"/>
                  </a:lnTo>
                  <a:close/>
                </a:path>
                <a:path w="772160" h="103504">
                  <a:moveTo>
                    <a:pt x="761086" y="45466"/>
                  </a:moveTo>
                  <a:lnTo>
                    <a:pt x="759332" y="45466"/>
                  </a:lnTo>
                  <a:lnTo>
                    <a:pt x="759332" y="58166"/>
                  </a:lnTo>
                  <a:lnTo>
                    <a:pt x="760989" y="58166"/>
                  </a:lnTo>
                  <a:lnTo>
                    <a:pt x="771905" y="51816"/>
                  </a:lnTo>
                  <a:lnTo>
                    <a:pt x="761086" y="45466"/>
                  </a:lnTo>
                  <a:close/>
                </a:path>
                <a:path w="772160" h="103504">
                  <a:moveTo>
                    <a:pt x="756157" y="46355"/>
                  </a:moveTo>
                  <a:lnTo>
                    <a:pt x="746836" y="51816"/>
                  </a:lnTo>
                  <a:lnTo>
                    <a:pt x="756157" y="57277"/>
                  </a:lnTo>
                  <a:lnTo>
                    <a:pt x="756157" y="46355"/>
                  </a:lnTo>
                  <a:close/>
                </a:path>
                <a:path w="772160" h="103504">
                  <a:moveTo>
                    <a:pt x="759332" y="46355"/>
                  </a:moveTo>
                  <a:lnTo>
                    <a:pt x="756157" y="46355"/>
                  </a:lnTo>
                  <a:lnTo>
                    <a:pt x="756157" y="57277"/>
                  </a:lnTo>
                  <a:lnTo>
                    <a:pt x="759332" y="57277"/>
                  </a:lnTo>
                  <a:lnTo>
                    <a:pt x="759332" y="46355"/>
                  </a:lnTo>
                  <a:close/>
                </a:path>
                <a:path w="772160" h="103504">
                  <a:moveTo>
                    <a:pt x="683387" y="0"/>
                  </a:moveTo>
                  <a:lnTo>
                    <a:pt x="679576" y="1016"/>
                  </a:lnTo>
                  <a:lnTo>
                    <a:pt x="677799" y="3937"/>
                  </a:lnTo>
                  <a:lnTo>
                    <a:pt x="676020" y="6985"/>
                  </a:lnTo>
                  <a:lnTo>
                    <a:pt x="677037" y="10922"/>
                  </a:lnTo>
                  <a:lnTo>
                    <a:pt x="746836" y="51816"/>
                  </a:lnTo>
                  <a:lnTo>
                    <a:pt x="756157" y="46355"/>
                  </a:lnTo>
                  <a:lnTo>
                    <a:pt x="759332" y="46355"/>
                  </a:lnTo>
                  <a:lnTo>
                    <a:pt x="759332" y="45466"/>
                  </a:lnTo>
                  <a:lnTo>
                    <a:pt x="761086" y="45466"/>
                  </a:lnTo>
                  <a:lnTo>
                    <a:pt x="686434" y="1651"/>
                  </a:lnTo>
                  <a:lnTo>
                    <a:pt x="6833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639818" y="2891790"/>
              <a:ext cx="1905" cy="1714500"/>
            </a:xfrm>
            <a:custGeom>
              <a:avLst/>
              <a:gdLst/>
              <a:ahLst/>
              <a:cxnLst/>
              <a:rect l="l" t="t" r="r" b="b"/>
              <a:pathLst>
                <a:path w="1904" h="1714500">
                  <a:moveTo>
                    <a:pt x="1397" y="0"/>
                  </a:moveTo>
                  <a:lnTo>
                    <a:pt x="0" y="1714373"/>
                  </a:lnTo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611624" y="4587240"/>
              <a:ext cx="449580" cy="205740"/>
            </a:xfrm>
            <a:custGeom>
              <a:avLst/>
              <a:gdLst/>
              <a:ahLst/>
              <a:cxnLst/>
              <a:rect l="l" t="t" r="r" b="b"/>
              <a:pathLst>
                <a:path w="449579" h="205739">
                  <a:moveTo>
                    <a:pt x="224789" y="0"/>
                  </a:moveTo>
                  <a:lnTo>
                    <a:pt x="165011" y="3677"/>
                  </a:lnTo>
                  <a:lnTo>
                    <a:pt x="111308" y="14054"/>
                  </a:lnTo>
                  <a:lnTo>
                    <a:pt x="65817" y="30146"/>
                  </a:lnTo>
                  <a:lnTo>
                    <a:pt x="30677" y="50969"/>
                  </a:lnTo>
                  <a:lnTo>
                    <a:pt x="0" y="102870"/>
                  </a:lnTo>
                  <a:lnTo>
                    <a:pt x="8025" y="130201"/>
                  </a:lnTo>
                  <a:lnTo>
                    <a:pt x="65817" y="175593"/>
                  </a:lnTo>
                  <a:lnTo>
                    <a:pt x="111308" y="191685"/>
                  </a:lnTo>
                  <a:lnTo>
                    <a:pt x="165011" y="202062"/>
                  </a:lnTo>
                  <a:lnTo>
                    <a:pt x="224789" y="205740"/>
                  </a:lnTo>
                  <a:lnTo>
                    <a:pt x="284568" y="202062"/>
                  </a:lnTo>
                  <a:lnTo>
                    <a:pt x="338271" y="191685"/>
                  </a:lnTo>
                  <a:lnTo>
                    <a:pt x="383762" y="175593"/>
                  </a:lnTo>
                  <a:lnTo>
                    <a:pt x="418902" y="154770"/>
                  </a:lnTo>
                  <a:lnTo>
                    <a:pt x="449579" y="102870"/>
                  </a:lnTo>
                  <a:lnTo>
                    <a:pt x="441554" y="75538"/>
                  </a:lnTo>
                  <a:lnTo>
                    <a:pt x="383762" y="30146"/>
                  </a:lnTo>
                  <a:lnTo>
                    <a:pt x="338271" y="14054"/>
                  </a:lnTo>
                  <a:lnTo>
                    <a:pt x="284568" y="3677"/>
                  </a:lnTo>
                  <a:lnTo>
                    <a:pt x="22478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611624" y="4587240"/>
              <a:ext cx="449580" cy="205740"/>
            </a:xfrm>
            <a:custGeom>
              <a:avLst/>
              <a:gdLst/>
              <a:ahLst/>
              <a:cxnLst/>
              <a:rect l="l" t="t" r="r" b="b"/>
              <a:pathLst>
                <a:path w="449579" h="205739">
                  <a:moveTo>
                    <a:pt x="0" y="102870"/>
                  </a:moveTo>
                  <a:lnTo>
                    <a:pt x="30677" y="50969"/>
                  </a:lnTo>
                  <a:lnTo>
                    <a:pt x="65817" y="30146"/>
                  </a:lnTo>
                  <a:lnTo>
                    <a:pt x="111308" y="14054"/>
                  </a:lnTo>
                  <a:lnTo>
                    <a:pt x="165011" y="3677"/>
                  </a:lnTo>
                  <a:lnTo>
                    <a:pt x="224789" y="0"/>
                  </a:lnTo>
                  <a:lnTo>
                    <a:pt x="284568" y="3677"/>
                  </a:lnTo>
                  <a:lnTo>
                    <a:pt x="338271" y="14054"/>
                  </a:lnTo>
                  <a:lnTo>
                    <a:pt x="383762" y="30146"/>
                  </a:lnTo>
                  <a:lnTo>
                    <a:pt x="418902" y="50969"/>
                  </a:lnTo>
                  <a:lnTo>
                    <a:pt x="449579" y="102870"/>
                  </a:lnTo>
                  <a:lnTo>
                    <a:pt x="441554" y="130201"/>
                  </a:lnTo>
                  <a:lnTo>
                    <a:pt x="383762" y="175593"/>
                  </a:lnTo>
                  <a:lnTo>
                    <a:pt x="338271" y="191685"/>
                  </a:lnTo>
                  <a:lnTo>
                    <a:pt x="284568" y="202062"/>
                  </a:lnTo>
                  <a:lnTo>
                    <a:pt x="224789" y="205740"/>
                  </a:lnTo>
                  <a:lnTo>
                    <a:pt x="165011" y="202062"/>
                  </a:lnTo>
                  <a:lnTo>
                    <a:pt x="111308" y="191685"/>
                  </a:lnTo>
                  <a:lnTo>
                    <a:pt x="65817" y="175593"/>
                  </a:lnTo>
                  <a:lnTo>
                    <a:pt x="30677" y="154770"/>
                  </a:lnTo>
                  <a:lnTo>
                    <a:pt x="0" y="102870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160520" y="4587240"/>
              <a:ext cx="451484" cy="205740"/>
            </a:xfrm>
            <a:custGeom>
              <a:avLst/>
              <a:gdLst/>
              <a:ahLst/>
              <a:cxnLst/>
              <a:rect l="l" t="t" r="r" b="b"/>
              <a:pathLst>
                <a:path w="451485" h="205739">
                  <a:moveTo>
                    <a:pt x="225551" y="0"/>
                  </a:moveTo>
                  <a:lnTo>
                    <a:pt x="165585" y="3677"/>
                  </a:lnTo>
                  <a:lnTo>
                    <a:pt x="111703" y="14054"/>
                  </a:lnTo>
                  <a:lnTo>
                    <a:pt x="66055" y="30146"/>
                  </a:lnTo>
                  <a:lnTo>
                    <a:pt x="30790" y="50969"/>
                  </a:lnTo>
                  <a:lnTo>
                    <a:pt x="0" y="102870"/>
                  </a:lnTo>
                  <a:lnTo>
                    <a:pt x="8055" y="130201"/>
                  </a:lnTo>
                  <a:lnTo>
                    <a:pt x="66055" y="175593"/>
                  </a:lnTo>
                  <a:lnTo>
                    <a:pt x="111703" y="191685"/>
                  </a:lnTo>
                  <a:lnTo>
                    <a:pt x="165585" y="202062"/>
                  </a:lnTo>
                  <a:lnTo>
                    <a:pt x="225551" y="205740"/>
                  </a:lnTo>
                  <a:lnTo>
                    <a:pt x="285518" y="202062"/>
                  </a:lnTo>
                  <a:lnTo>
                    <a:pt x="339400" y="191685"/>
                  </a:lnTo>
                  <a:lnTo>
                    <a:pt x="385048" y="175593"/>
                  </a:lnTo>
                  <a:lnTo>
                    <a:pt x="420313" y="154770"/>
                  </a:lnTo>
                  <a:lnTo>
                    <a:pt x="451103" y="102870"/>
                  </a:lnTo>
                  <a:lnTo>
                    <a:pt x="443048" y="75538"/>
                  </a:lnTo>
                  <a:lnTo>
                    <a:pt x="385048" y="30146"/>
                  </a:lnTo>
                  <a:lnTo>
                    <a:pt x="339400" y="14054"/>
                  </a:lnTo>
                  <a:lnTo>
                    <a:pt x="285518" y="3677"/>
                  </a:lnTo>
                  <a:lnTo>
                    <a:pt x="22555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160520" y="4587240"/>
              <a:ext cx="451484" cy="205740"/>
            </a:xfrm>
            <a:custGeom>
              <a:avLst/>
              <a:gdLst/>
              <a:ahLst/>
              <a:cxnLst/>
              <a:rect l="l" t="t" r="r" b="b"/>
              <a:pathLst>
                <a:path w="451485" h="205739">
                  <a:moveTo>
                    <a:pt x="0" y="102870"/>
                  </a:moveTo>
                  <a:lnTo>
                    <a:pt x="30790" y="50969"/>
                  </a:lnTo>
                  <a:lnTo>
                    <a:pt x="66055" y="30146"/>
                  </a:lnTo>
                  <a:lnTo>
                    <a:pt x="111703" y="14054"/>
                  </a:lnTo>
                  <a:lnTo>
                    <a:pt x="165585" y="3677"/>
                  </a:lnTo>
                  <a:lnTo>
                    <a:pt x="225551" y="0"/>
                  </a:lnTo>
                  <a:lnTo>
                    <a:pt x="285518" y="3677"/>
                  </a:lnTo>
                  <a:lnTo>
                    <a:pt x="339400" y="14054"/>
                  </a:lnTo>
                  <a:lnTo>
                    <a:pt x="385048" y="30146"/>
                  </a:lnTo>
                  <a:lnTo>
                    <a:pt x="420313" y="50969"/>
                  </a:lnTo>
                  <a:lnTo>
                    <a:pt x="451103" y="102870"/>
                  </a:lnTo>
                  <a:lnTo>
                    <a:pt x="443048" y="130201"/>
                  </a:lnTo>
                  <a:lnTo>
                    <a:pt x="385048" y="175593"/>
                  </a:lnTo>
                  <a:lnTo>
                    <a:pt x="339400" y="191685"/>
                  </a:lnTo>
                  <a:lnTo>
                    <a:pt x="285518" y="202062"/>
                  </a:lnTo>
                  <a:lnTo>
                    <a:pt x="225551" y="205740"/>
                  </a:lnTo>
                  <a:lnTo>
                    <a:pt x="165585" y="202062"/>
                  </a:lnTo>
                  <a:lnTo>
                    <a:pt x="111703" y="191685"/>
                  </a:lnTo>
                  <a:lnTo>
                    <a:pt x="66055" y="175593"/>
                  </a:lnTo>
                  <a:lnTo>
                    <a:pt x="30790" y="154770"/>
                  </a:lnTo>
                  <a:lnTo>
                    <a:pt x="0" y="102870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977714" y="2735580"/>
              <a:ext cx="107314" cy="1165860"/>
            </a:xfrm>
            <a:custGeom>
              <a:avLst/>
              <a:gdLst/>
              <a:ahLst/>
              <a:cxnLst/>
              <a:rect l="l" t="t" r="r" b="b"/>
              <a:pathLst>
                <a:path w="107314" h="1165860">
                  <a:moveTo>
                    <a:pt x="8688" y="1064768"/>
                  </a:moveTo>
                  <a:lnTo>
                    <a:pt x="4661" y="1067054"/>
                  </a:lnTo>
                  <a:lnTo>
                    <a:pt x="978" y="1069213"/>
                  </a:lnTo>
                  <a:lnTo>
                    <a:pt x="1162" y="1069213"/>
                  </a:lnTo>
                  <a:lnTo>
                    <a:pt x="1000" y="1069848"/>
                  </a:lnTo>
                  <a:lnTo>
                    <a:pt x="0" y="1074166"/>
                  </a:lnTo>
                  <a:lnTo>
                    <a:pt x="2084" y="1077722"/>
                  </a:lnTo>
                  <a:lnTo>
                    <a:pt x="53265" y="1165733"/>
                  </a:lnTo>
                  <a:lnTo>
                    <a:pt x="62482" y="1149985"/>
                  </a:lnTo>
                  <a:lnTo>
                    <a:pt x="45391" y="1149985"/>
                  </a:lnTo>
                  <a:lnTo>
                    <a:pt x="45427" y="1120586"/>
                  </a:lnTo>
                  <a:lnTo>
                    <a:pt x="20454" y="1077849"/>
                  </a:lnTo>
                  <a:lnTo>
                    <a:pt x="15800" y="1069848"/>
                  </a:lnTo>
                  <a:lnTo>
                    <a:pt x="13641" y="1066038"/>
                  </a:lnTo>
                  <a:lnTo>
                    <a:pt x="8688" y="1064768"/>
                  </a:lnTo>
                  <a:close/>
                </a:path>
                <a:path w="107314" h="1165860">
                  <a:moveTo>
                    <a:pt x="45427" y="1120781"/>
                  </a:moveTo>
                  <a:lnTo>
                    <a:pt x="45391" y="1149985"/>
                  </a:lnTo>
                  <a:lnTo>
                    <a:pt x="61266" y="1149985"/>
                  </a:lnTo>
                  <a:lnTo>
                    <a:pt x="61271" y="1146048"/>
                  </a:lnTo>
                  <a:lnTo>
                    <a:pt x="46407" y="1146048"/>
                  </a:lnTo>
                  <a:lnTo>
                    <a:pt x="53285" y="1134291"/>
                  </a:lnTo>
                  <a:lnTo>
                    <a:pt x="45427" y="1120781"/>
                  </a:lnTo>
                  <a:close/>
                </a:path>
                <a:path w="107314" h="1165860">
                  <a:moveTo>
                    <a:pt x="98096" y="1064768"/>
                  </a:moveTo>
                  <a:lnTo>
                    <a:pt x="93143" y="1066038"/>
                  </a:lnTo>
                  <a:lnTo>
                    <a:pt x="90984" y="1069848"/>
                  </a:lnTo>
                  <a:lnTo>
                    <a:pt x="61302" y="1120586"/>
                  </a:lnTo>
                  <a:lnTo>
                    <a:pt x="61266" y="1149985"/>
                  </a:lnTo>
                  <a:lnTo>
                    <a:pt x="62482" y="1149985"/>
                  </a:lnTo>
                  <a:lnTo>
                    <a:pt x="106859" y="1074166"/>
                  </a:lnTo>
                  <a:lnTo>
                    <a:pt x="105589" y="1069213"/>
                  </a:lnTo>
                  <a:lnTo>
                    <a:pt x="101779" y="1067054"/>
                  </a:lnTo>
                  <a:lnTo>
                    <a:pt x="98096" y="1064768"/>
                  </a:lnTo>
                  <a:close/>
                </a:path>
                <a:path w="107314" h="1165860">
                  <a:moveTo>
                    <a:pt x="53285" y="1134291"/>
                  </a:moveTo>
                  <a:lnTo>
                    <a:pt x="46407" y="1146048"/>
                  </a:lnTo>
                  <a:lnTo>
                    <a:pt x="60123" y="1146048"/>
                  </a:lnTo>
                  <a:lnTo>
                    <a:pt x="53285" y="1134291"/>
                  </a:lnTo>
                  <a:close/>
                </a:path>
                <a:path w="107314" h="1165860">
                  <a:moveTo>
                    <a:pt x="61302" y="1120781"/>
                  </a:moveTo>
                  <a:lnTo>
                    <a:pt x="53285" y="1134291"/>
                  </a:lnTo>
                  <a:lnTo>
                    <a:pt x="60123" y="1146048"/>
                  </a:lnTo>
                  <a:lnTo>
                    <a:pt x="61271" y="1146048"/>
                  </a:lnTo>
                  <a:lnTo>
                    <a:pt x="61302" y="1120781"/>
                  </a:lnTo>
                  <a:close/>
                </a:path>
                <a:path w="107314" h="1165860">
                  <a:moveTo>
                    <a:pt x="62663" y="0"/>
                  </a:moveTo>
                  <a:lnTo>
                    <a:pt x="46788" y="0"/>
                  </a:lnTo>
                  <a:lnTo>
                    <a:pt x="45495" y="1064768"/>
                  </a:lnTo>
                  <a:lnTo>
                    <a:pt x="45427" y="1120781"/>
                  </a:lnTo>
                  <a:lnTo>
                    <a:pt x="53285" y="1134291"/>
                  </a:lnTo>
                  <a:lnTo>
                    <a:pt x="61188" y="1120781"/>
                  </a:lnTo>
                  <a:lnTo>
                    <a:pt x="61302" y="1120586"/>
                  </a:lnTo>
                  <a:lnTo>
                    <a:pt x="62663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453384" y="2734563"/>
              <a:ext cx="972819" cy="104775"/>
            </a:xfrm>
            <a:custGeom>
              <a:avLst/>
              <a:gdLst/>
              <a:ahLst/>
              <a:cxnLst/>
              <a:rect l="l" t="t" r="r" b="b"/>
              <a:pathLst>
                <a:path w="972820" h="104775">
                  <a:moveTo>
                    <a:pt x="578993" y="52832"/>
                  </a:moveTo>
                  <a:lnTo>
                    <a:pt x="568172" y="46482"/>
                  </a:lnTo>
                  <a:lnTo>
                    <a:pt x="490474" y="889"/>
                  </a:lnTo>
                  <a:lnTo>
                    <a:pt x="486537" y="1905"/>
                  </a:lnTo>
                  <a:lnTo>
                    <a:pt x="482981" y="8001"/>
                  </a:lnTo>
                  <a:lnTo>
                    <a:pt x="483997" y="11811"/>
                  </a:lnTo>
                  <a:lnTo>
                    <a:pt x="542899" y="46431"/>
                  </a:lnTo>
                  <a:lnTo>
                    <a:pt x="0" y="44958"/>
                  </a:lnTo>
                  <a:lnTo>
                    <a:pt x="0" y="57658"/>
                  </a:lnTo>
                  <a:lnTo>
                    <a:pt x="542785" y="59131"/>
                  </a:lnTo>
                  <a:lnTo>
                    <a:pt x="566293" y="59182"/>
                  </a:lnTo>
                  <a:lnTo>
                    <a:pt x="542683" y="59182"/>
                  </a:lnTo>
                  <a:lnTo>
                    <a:pt x="483870" y="93345"/>
                  </a:lnTo>
                  <a:lnTo>
                    <a:pt x="482854" y="97155"/>
                  </a:lnTo>
                  <a:lnTo>
                    <a:pt x="484505" y="100203"/>
                  </a:lnTo>
                  <a:lnTo>
                    <a:pt x="486283" y="103251"/>
                  </a:lnTo>
                  <a:lnTo>
                    <a:pt x="490220" y="104267"/>
                  </a:lnTo>
                  <a:lnTo>
                    <a:pt x="568032" y="59182"/>
                  </a:lnTo>
                  <a:lnTo>
                    <a:pt x="578993" y="52832"/>
                  </a:lnTo>
                  <a:close/>
                </a:path>
                <a:path w="972820" h="104775">
                  <a:moveTo>
                    <a:pt x="972693" y="46482"/>
                  </a:moveTo>
                  <a:lnTo>
                    <a:pt x="622922" y="45059"/>
                  </a:lnTo>
                  <a:lnTo>
                    <a:pt x="681863" y="10922"/>
                  </a:lnTo>
                  <a:lnTo>
                    <a:pt x="682879" y="7112"/>
                  </a:lnTo>
                  <a:lnTo>
                    <a:pt x="681228" y="4064"/>
                  </a:lnTo>
                  <a:lnTo>
                    <a:pt x="679450" y="1016"/>
                  </a:lnTo>
                  <a:lnTo>
                    <a:pt x="675513" y="0"/>
                  </a:lnTo>
                  <a:lnTo>
                    <a:pt x="672465" y="1651"/>
                  </a:lnTo>
                  <a:lnTo>
                    <a:pt x="586536" y="51422"/>
                  </a:lnTo>
                  <a:lnTo>
                    <a:pt x="586917" y="51422"/>
                  </a:lnTo>
                  <a:lnTo>
                    <a:pt x="675132" y="103378"/>
                  </a:lnTo>
                  <a:lnTo>
                    <a:pt x="679069" y="102362"/>
                  </a:lnTo>
                  <a:lnTo>
                    <a:pt x="682625" y="96266"/>
                  </a:lnTo>
                  <a:lnTo>
                    <a:pt x="681609" y="92456"/>
                  </a:lnTo>
                  <a:lnTo>
                    <a:pt x="622681" y="57759"/>
                  </a:lnTo>
                  <a:lnTo>
                    <a:pt x="972693" y="59182"/>
                  </a:lnTo>
                  <a:lnTo>
                    <a:pt x="972693" y="464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470148" y="2374392"/>
              <a:ext cx="952500" cy="429895"/>
            </a:xfrm>
            <a:custGeom>
              <a:avLst/>
              <a:gdLst/>
              <a:ahLst/>
              <a:cxnLst/>
              <a:rect l="l" t="t" r="r" b="b"/>
              <a:pathLst>
                <a:path w="952500" h="429894">
                  <a:moveTo>
                    <a:pt x="952373" y="18287"/>
                  </a:moveTo>
                  <a:lnTo>
                    <a:pt x="950976" y="429768"/>
                  </a:lnTo>
                </a:path>
                <a:path w="952500" h="429894">
                  <a:moveTo>
                    <a:pt x="1397" y="0"/>
                  </a:moveTo>
                  <a:lnTo>
                    <a:pt x="0" y="41148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048380" y="2329941"/>
            <a:ext cx="192658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590040" algn="l"/>
              </a:tabLst>
            </a:pPr>
            <a:r>
              <a:rPr sz="2700" spc="-37" baseline="13888" dirty="0">
                <a:latin typeface="Calibri"/>
                <a:cs typeface="Calibri"/>
              </a:rPr>
              <a:t>V</a:t>
            </a:r>
            <a:r>
              <a:rPr sz="1200" spc="-25" dirty="0">
                <a:latin typeface="Calibri"/>
                <a:cs typeface="Calibri"/>
              </a:rPr>
              <a:t>B0</a:t>
            </a:r>
            <a:r>
              <a:rPr sz="1200" dirty="0">
                <a:latin typeface="Calibri"/>
                <a:cs typeface="Calibri"/>
              </a:rPr>
              <a:t>	</a:t>
            </a:r>
            <a:r>
              <a:rPr sz="2700" spc="-37" baseline="13888" dirty="0">
                <a:latin typeface="Calibri"/>
                <a:cs typeface="Calibri"/>
              </a:rPr>
              <a:t>V</a:t>
            </a:r>
            <a:r>
              <a:rPr sz="1200" spc="-25" dirty="0">
                <a:latin typeface="Calibri"/>
                <a:cs typeface="Calibri"/>
              </a:rPr>
              <a:t>A0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589146" y="2890773"/>
            <a:ext cx="155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libri"/>
                <a:cs typeface="Calibri"/>
              </a:rPr>
              <a:t>V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718686" y="3023361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63746" y="3221177"/>
            <a:ext cx="3644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37" baseline="13888" dirty="0">
                <a:latin typeface="Calibri"/>
                <a:cs typeface="Calibri"/>
              </a:rPr>
              <a:t>C</a:t>
            </a:r>
            <a:r>
              <a:rPr sz="1200" spc="-25" dirty="0">
                <a:latin typeface="Calibri"/>
                <a:cs typeface="Calibri"/>
              </a:rPr>
              <a:t>A0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55141" y="2697226"/>
            <a:ext cx="1864360" cy="68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206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Dari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informasi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soal, </a:t>
            </a:r>
            <a:r>
              <a:rPr sz="2700" baseline="13888" dirty="0">
                <a:latin typeface="Calibri"/>
                <a:cs typeface="Calibri"/>
              </a:rPr>
              <a:t>v</a:t>
            </a:r>
            <a:r>
              <a:rPr sz="1200" dirty="0">
                <a:latin typeface="Calibri"/>
                <a:cs typeface="Calibri"/>
              </a:rPr>
              <a:t>B0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2700" baseline="13888" dirty="0">
                <a:latin typeface="Calibri"/>
                <a:cs typeface="Calibri"/>
              </a:rPr>
              <a:t>=</a:t>
            </a:r>
            <a:r>
              <a:rPr sz="2700" spc="-7" baseline="13888" dirty="0">
                <a:latin typeface="Calibri"/>
                <a:cs typeface="Calibri"/>
              </a:rPr>
              <a:t> </a:t>
            </a:r>
            <a:r>
              <a:rPr sz="2700" spc="-37" baseline="13888" dirty="0">
                <a:latin typeface="Calibri"/>
                <a:cs typeface="Calibri"/>
              </a:rPr>
              <a:t>v</a:t>
            </a:r>
            <a:r>
              <a:rPr sz="1200" spc="-25" dirty="0">
                <a:latin typeface="Calibri"/>
                <a:cs typeface="Calibri"/>
              </a:rPr>
              <a:t>A0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19378" y="3825367"/>
            <a:ext cx="2406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Total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volumetrik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flow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rate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23010" y="4232275"/>
            <a:ext cx="1073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1480" algn="l"/>
                <a:tab pos="895350" algn="l"/>
              </a:tabLst>
            </a:pPr>
            <a:r>
              <a:rPr sz="1200" spc="-50" dirty="0">
                <a:latin typeface="Calibri"/>
                <a:cs typeface="Calibri"/>
              </a:rPr>
              <a:t>0</a:t>
            </a:r>
            <a:r>
              <a:rPr sz="1200" dirty="0">
                <a:latin typeface="Calibri"/>
                <a:cs typeface="Calibri"/>
              </a:rPr>
              <a:t>	</a:t>
            </a:r>
            <a:r>
              <a:rPr sz="1200" spc="-25" dirty="0">
                <a:latin typeface="Calibri"/>
                <a:cs typeface="Calibri"/>
              </a:rPr>
              <a:t>B0</a:t>
            </a:r>
            <a:r>
              <a:rPr sz="1200" dirty="0">
                <a:latin typeface="Calibri"/>
                <a:cs typeface="Calibri"/>
              </a:rPr>
              <a:t>	</a:t>
            </a:r>
            <a:r>
              <a:rPr sz="1200" spc="-25" dirty="0">
                <a:latin typeface="Calibri"/>
                <a:cs typeface="Calibri"/>
              </a:rPr>
              <a:t>A0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93978" y="4099686"/>
            <a:ext cx="28352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71145" algn="l"/>
                <a:tab pos="753745" algn="l"/>
                <a:tab pos="1278890" algn="l"/>
              </a:tabLst>
            </a:pPr>
            <a:r>
              <a:rPr sz="1800" spc="-50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	=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	+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	=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15,34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r>
              <a:rPr sz="1800" spc="-10" dirty="0">
                <a:latin typeface="Calibri"/>
                <a:cs typeface="Calibri"/>
              </a:rPr>
              <a:t>/men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912358" y="3331209"/>
            <a:ext cx="14027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Volume</a:t>
            </a:r>
            <a:r>
              <a:rPr sz="1500" spc="-15" dirty="0">
                <a:latin typeface="Cambria Math"/>
                <a:cs typeface="Cambria Math"/>
              </a:rPr>
              <a:t> </a:t>
            </a:r>
            <a:r>
              <a:rPr sz="1500" dirty="0">
                <a:latin typeface="Cambria Math"/>
                <a:cs typeface="Cambria Math"/>
              </a:rPr>
              <a:t>liquid</a:t>
            </a:r>
            <a:r>
              <a:rPr sz="1500" spc="335" dirty="0">
                <a:latin typeface="Cambria Math"/>
                <a:cs typeface="Cambria Math"/>
              </a:rPr>
              <a:t> </a:t>
            </a:r>
            <a:r>
              <a:rPr sz="1500" spc="-50" dirty="0">
                <a:latin typeface="Cambria Math"/>
                <a:cs typeface="Cambria Math"/>
              </a:rPr>
              <a:t>=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12358" y="3680205"/>
            <a:ext cx="3359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V</a:t>
            </a:r>
            <a:r>
              <a:rPr sz="1500" spc="80" dirty="0">
                <a:latin typeface="Cambria Math"/>
                <a:cs typeface="Cambria Math"/>
              </a:rPr>
              <a:t> </a:t>
            </a:r>
            <a:r>
              <a:rPr sz="1500" spc="-50" dirty="0">
                <a:latin typeface="Cambria Math"/>
                <a:cs typeface="Cambria Math"/>
              </a:rPr>
              <a:t>=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286627" y="3821557"/>
            <a:ext cx="1272540" cy="12700"/>
          </a:xfrm>
          <a:custGeom>
            <a:avLst/>
            <a:gdLst/>
            <a:ahLst/>
            <a:cxnLst/>
            <a:rect l="l" t="t" r="r" b="b"/>
            <a:pathLst>
              <a:path w="1272540" h="12700">
                <a:moveTo>
                  <a:pt x="1272540" y="0"/>
                </a:moveTo>
                <a:lnTo>
                  <a:pt x="0" y="0"/>
                </a:lnTo>
                <a:lnTo>
                  <a:pt x="0" y="12192"/>
                </a:lnTo>
                <a:lnTo>
                  <a:pt x="1272540" y="12192"/>
                </a:lnTo>
                <a:lnTo>
                  <a:pt x="12725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398514" y="3535426"/>
            <a:ext cx="105283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Cambria Math"/>
                <a:cs typeface="Cambria Math"/>
              </a:rPr>
              <a:t>(15,35)(0,8)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275070" y="3808221"/>
            <a:ext cx="12998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Cambria Math"/>
                <a:cs typeface="Cambria Math"/>
              </a:rPr>
              <a:t>(0,311)(1−0,8)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575804" y="3680205"/>
            <a:ext cx="10134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=</a:t>
            </a:r>
            <a:r>
              <a:rPr sz="1500" spc="75" dirty="0">
                <a:latin typeface="Cambria Math"/>
                <a:cs typeface="Cambria Math"/>
              </a:rPr>
              <a:t> </a:t>
            </a:r>
            <a:r>
              <a:rPr sz="1500" dirty="0">
                <a:latin typeface="Cambria Math"/>
                <a:cs typeface="Cambria Math"/>
              </a:rPr>
              <a:t>197,3</a:t>
            </a:r>
            <a:r>
              <a:rPr sz="1500" spc="-25" dirty="0">
                <a:latin typeface="Cambria Math"/>
                <a:cs typeface="Cambria Math"/>
              </a:rPr>
              <a:t> m</a:t>
            </a:r>
            <a:r>
              <a:rPr sz="1650" spc="-37" baseline="27777" dirty="0">
                <a:latin typeface="Cambria Math"/>
                <a:cs typeface="Cambria Math"/>
              </a:rPr>
              <a:t>3</a:t>
            </a:r>
            <a:endParaRPr sz="1650" baseline="27777">
              <a:latin typeface="Cambria Math"/>
              <a:cs typeface="Cambria Math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886958" y="4029202"/>
            <a:ext cx="27190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731010" algn="l"/>
              </a:tabLst>
            </a:pPr>
            <a:r>
              <a:rPr sz="1500" dirty="0">
                <a:latin typeface="Cambria Math"/>
                <a:cs typeface="Cambria Math"/>
              </a:rPr>
              <a:t>Volume</a:t>
            </a:r>
            <a:r>
              <a:rPr sz="1500" spc="-25" dirty="0">
                <a:latin typeface="Cambria Math"/>
                <a:cs typeface="Cambria Math"/>
              </a:rPr>
              <a:t> </a:t>
            </a:r>
            <a:r>
              <a:rPr sz="1500" dirty="0">
                <a:latin typeface="Cambria Math"/>
                <a:cs typeface="Cambria Math"/>
              </a:rPr>
              <a:t>Reaktor</a:t>
            </a:r>
            <a:r>
              <a:rPr sz="1500" spc="340" dirty="0">
                <a:latin typeface="Cambria Math"/>
                <a:cs typeface="Cambria Math"/>
              </a:rPr>
              <a:t> </a:t>
            </a:r>
            <a:r>
              <a:rPr sz="1500" spc="-60" dirty="0">
                <a:latin typeface="Cambria Math"/>
                <a:cs typeface="Cambria Math"/>
              </a:rPr>
              <a:t>=</a:t>
            </a:r>
            <a:r>
              <a:rPr sz="1500" dirty="0">
                <a:latin typeface="Cambria Math"/>
                <a:cs typeface="Cambria Math"/>
              </a:rPr>
              <a:t>	246,625</a:t>
            </a:r>
            <a:r>
              <a:rPr sz="1500" spc="-50" dirty="0">
                <a:latin typeface="Cambria Math"/>
                <a:cs typeface="Cambria Math"/>
              </a:rPr>
              <a:t> </a:t>
            </a:r>
            <a:r>
              <a:rPr sz="1500" spc="-25" dirty="0">
                <a:latin typeface="Cambria Math"/>
                <a:cs typeface="Cambria Math"/>
              </a:rPr>
              <a:t>m</a:t>
            </a:r>
            <a:r>
              <a:rPr sz="1650" spc="-37" baseline="27777" dirty="0">
                <a:latin typeface="Cambria Math"/>
                <a:cs typeface="Cambria Math"/>
              </a:rPr>
              <a:t>3</a:t>
            </a:r>
            <a:endParaRPr sz="1650" baseline="27777">
              <a:latin typeface="Cambria Math"/>
              <a:cs typeface="Cambria Math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7408227" y="432601"/>
            <a:ext cx="1548765" cy="688340"/>
            <a:chOff x="7408227" y="432601"/>
            <a:chExt cx="1548765" cy="688340"/>
          </a:xfrm>
        </p:grpSpPr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08227" y="432601"/>
              <a:ext cx="551561" cy="688042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91856" y="434340"/>
              <a:ext cx="964692" cy="58216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0188" y="377697"/>
            <a:ext cx="7627011" cy="277576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57200" marR="68580" indent="-209550">
              <a:lnSpc>
                <a:spcPts val="2590"/>
              </a:lnSpc>
              <a:spcBef>
                <a:spcPts val="425"/>
              </a:spcBef>
              <a:tabLst>
                <a:tab pos="248285" algn="l"/>
              </a:tabLst>
            </a:pPr>
            <a:r>
              <a:rPr lang="en-US" sz="2400" dirty="0">
                <a:latin typeface="Calibri"/>
                <a:cs typeface="Calibri"/>
              </a:rPr>
              <a:t>2.  </a:t>
            </a: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RATB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disusun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paralel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dimana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digunakan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    </a:t>
            </a:r>
            <a:r>
              <a:rPr sz="2400" dirty="0" err="1">
                <a:latin typeface="Calibri"/>
                <a:cs typeface="Calibri"/>
              </a:rPr>
              <a:t>reaktor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50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</a:t>
            </a:r>
            <a:r>
              <a:rPr sz="2400" baseline="24305" dirty="0">
                <a:latin typeface="Calibri"/>
                <a:cs typeface="Calibri"/>
              </a:rPr>
              <a:t>3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maka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akan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digunakan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buah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reaktor.</a:t>
            </a:r>
            <a:endParaRPr sz="2400" dirty="0">
              <a:latin typeface="Calibri"/>
              <a:cs typeface="Calibri"/>
            </a:endParaRPr>
          </a:p>
          <a:p>
            <a:pPr marL="457200" marR="708660" indent="-209550">
              <a:lnSpc>
                <a:spcPts val="3400"/>
              </a:lnSpc>
              <a:spcBef>
                <a:spcPts val="165"/>
              </a:spcBef>
            </a:pPr>
            <a:r>
              <a:rPr lang="en-US" sz="2400" spc="-10" dirty="0">
                <a:latin typeface="Calibri"/>
                <a:cs typeface="Calibri"/>
              </a:rPr>
              <a:t>   </a:t>
            </a:r>
            <a:r>
              <a:rPr sz="2400" spc="-10" dirty="0">
                <a:latin typeface="Calibri"/>
                <a:cs typeface="Calibri"/>
              </a:rPr>
              <a:t>Volume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masing-</a:t>
            </a:r>
            <a:r>
              <a:rPr sz="2400" dirty="0">
                <a:latin typeface="Calibri"/>
                <a:cs typeface="Calibri"/>
              </a:rPr>
              <a:t>masing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reaktan=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7,67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</a:t>
            </a:r>
            <a:r>
              <a:rPr sz="2400" spc="-15" baseline="24305" dirty="0">
                <a:latin typeface="Calibri"/>
                <a:cs typeface="Calibri"/>
              </a:rPr>
              <a:t>3</a:t>
            </a:r>
            <a:r>
              <a:rPr sz="2400" spc="-10" dirty="0">
                <a:latin typeface="Calibri"/>
                <a:cs typeface="Calibri"/>
              </a:rPr>
              <a:t>/men. </a:t>
            </a:r>
            <a:r>
              <a:rPr sz="2400" dirty="0">
                <a:latin typeface="Calibri"/>
                <a:cs typeface="Calibri"/>
              </a:rPr>
              <a:t>Menghitung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ulang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konversi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dicapai:</a:t>
            </a:r>
            <a:endParaRPr sz="2400" dirty="0">
              <a:latin typeface="Calibri"/>
              <a:cs typeface="Calibri"/>
            </a:endParaRPr>
          </a:p>
          <a:p>
            <a:pPr marL="2077085">
              <a:lnSpc>
                <a:spcPct val="100000"/>
              </a:lnSpc>
              <a:tabLst>
                <a:tab pos="3271520" algn="l"/>
              </a:tabLst>
            </a:pPr>
            <a:r>
              <a:rPr sz="3525" i="1" baseline="-35460" dirty="0">
                <a:latin typeface="Times New Roman"/>
                <a:cs typeface="Times New Roman"/>
              </a:rPr>
              <a:t>X</a:t>
            </a:r>
            <a:r>
              <a:rPr sz="3525" i="1" spc="517" baseline="-35460" dirty="0">
                <a:latin typeface="Times New Roman"/>
                <a:cs typeface="Times New Roman"/>
              </a:rPr>
              <a:t> </a:t>
            </a:r>
            <a:r>
              <a:rPr sz="3525" baseline="-35460" dirty="0">
                <a:latin typeface="Symbol"/>
                <a:cs typeface="Symbol"/>
              </a:rPr>
              <a:t></a:t>
            </a:r>
            <a:r>
              <a:rPr sz="3525" spc="7" baseline="-35460" dirty="0">
                <a:latin typeface="Times New Roman"/>
                <a:cs typeface="Times New Roman"/>
              </a:rPr>
              <a:t> </a:t>
            </a:r>
            <a:r>
              <a:rPr sz="2500" i="1" u="sng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500" u="sng" spc="-2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</a:t>
            </a:r>
            <a:r>
              <a:rPr sz="2350" i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</a:t>
            </a:r>
            <a:r>
              <a:rPr sz="235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lang="en-US" sz="2350" i="1" u="sng" dirty="0">
              <a:uFill>
                <a:solidFill>
                  <a:srgbClr val="000000"/>
                </a:solidFill>
              </a:uFill>
              <a:latin typeface="Times New Roman"/>
              <a:cs typeface="Times New Roman"/>
            </a:endParaRPr>
          </a:p>
          <a:p>
            <a:pPr marL="2077085">
              <a:lnSpc>
                <a:spcPct val="100000"/>
              </a:lnSpc>
              <a:tabLst>
                <a:tab pos="3271520" algn="l"/>
              </a:tabLst>
            </a:pPr>
            <a:r>
              <a:rPr lang="en-US" sz="2350" i="1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    </a:t>
            </a:r>
            <a:r>
              <a:rPr sz="2350" spc="55" dirty="0">
                <a:latin typeface="Times New Roman"/>
                <a:cs typeface="Times New Roman"/>
              </a:rPr>
              <a:t>1</a:t>
            </a:r>
            <a:r>
              <a:rPr sz="2350" spc="55" dirty="0">
                <a:latin typeface="Symbol"/>
                <a:cs typeface="Symbol"/>
              </a:rPr>
              <a:t></a:t>
            </a:r>
            <a:r>
              <a:rPr sz="2500" spc="55" dirty="0">
                <a:latin typeface="Symbol"/>
                <a:cs typeface="Symbol"/>
              </a:rPr>
              <a:t></a:t>
            </a:r>
            <a:r>
              <a:rPr sz="2350" i="1" spc="55" dirty="0">
                <a:latin typeface="Times New Roman"/>
                <a:cs typeface="Times New Roman"/>
              </a:rPr>
              <a:t>k</a:t>
            </a:r>
            <a:endParaRPr sz="2350" dirty="0">
              <a:latin typeface="Times New Roman"/>
              <a:cs typeface="Times New Roman"/>
            </a:endParaRPr>
          </a:p>
          <a:p>
            <a:pPr marL="342900">
              <a:lnSpc>
                <a:spcPct val="100000"/>
              </a:lnSpc>
              <a:spcBef>
                <a:spcPts val="200"/>
              </a:spcBef>
            </a:pPr>
            <a:r>
              <a:rPr sz="2350" spc="-10" dirty="0" err="1">
                <a:latin typeface="Times New Roman"/>
                <a:cs typeface="Times New Roman"/>
              </a:rPr>
              <a:t>dimana</a:t>
            </a:r>
            <a:endParaRPr sz="23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55358" y="3946226"/>
            <a:ext cx="541020" cy="0"/>
          </a:xfrm>
          <a:custGeom>
            <a:avLst/>
            <a:gdLst/>
            <a:ahLst/>
            <a:cxnLst/>
            <a:rect l="l" t="t" r="r" b="b"/>
            <a:pathLst>
              <a:path w="541019">
                <a:moveTo>
                  <a:pt x="0" y="0"/>
                </a:moveTo>
                <a:lnTo>
                  <a:pt x="540448" y="0"/>
                </a:lnTo>
              </a:path>
            </a:pathLst>
          </a:custGeom>
          <a:ln w="125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17223" y="3946226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050" y="0"/>
                </a:lnTo>
              </a:path>
            </a:pathLst>
          </a:custGeom>
          <a:ln w="125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11352" y="5287218"/>
            <a:ext cx="1052830" cy="0"/>
          </a:xfrm>
          <a:custGeom>
            <a:avLst/>
            <a:gdLst/>
            <a:ahLst/>
            <a:cxnLst/>
            <a:rect l="l" t="t" r="r" b="b"/>
            <a:pathLst>
              <a:path w="1052829">
                <a:moveTo>
                  <a:pt x="0" y="0"/>
                </a:moveTo>
                <a:lnTo>
                  <a:pt x="1052488" y="0"/>
                </a:lnTo>
              </a:path>
            </a:pathLst>
          </a:custGeom>
          <a:ln w="125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31530" y="5047544"/>
            <a:ext cx="92392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Symbol"/>
                <a:cs typeface="Symbol"/>
              </a:rPr>
              <a:t></a:t>
            </a:r>
            <a:r>
              <a:rPr sz="2350" spc="-65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0,835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86051" y="5283760"/>
            <a:ext cx="1084580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100" dirty="0">
                <a:latin typeface="Times New Roman"/>
                <a:cs typeface="Times New Roman"/>
              </a:rPr>
              <a:t>1</a:t>
            </a:r>
            <a:r>
              <a:rPr sz="2350" spc="100" dirty="0">
                <a:latin typeface="Symbol"/>
                <a:cs typeface="Symbol"/>
              </a:rPr>
              <a:t></a:t>
            </a:r>
            <a:r>
              <a:rPr sz="2350" spc="-220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5,068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86918" y="4856960"/>
            <a:ext cx="70675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-10" dirty="0">
                <a:latin typeface="Times New Roman"/>
                <a:cs typeface="Times New Roman"/>
              </a:rPr>
              <a:t>5,068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64494" y="5047544"/>
            <a:ext cx="485140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Times New Roman"/>
                <a:cs typeface="Times New Roman"/>
              </a:rPr>
              <a:t>X</a:t>
            </a:r>
            <a:r>
              <a:rPr sz="2350" spc="10" dirty="0">
                <a:latin typeface="Times New Roman"/>
                <a:cs typeface="Times New Roman"/>
              </a:rPr>
              <a:t> </a:t>
            </a:r>
            <a:r>
              <a:rPr sz="2350" spc="-50" dirty="0">
                <a:latin typeface="Symbol"/>
                <a:cs typeface="Symbol"/>
              </a:rPr>
              <a:t>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8211" y="4387027"/>
            <a:ext cx="478409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dirty="0">
                <a:latin typeface="Times New Roman"/>
                <a:cs typeface="Times New Roman"/>
              </a:rPr>
              <a:t>Da</a:t>
            </a:r>
            <a:r>
              <a:rPr sz="2350" spc="8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8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</a:t>
            </a:r>
            <a:r>
              <a:rPr sz="2350" dirty="0">
                <a:latin typeface="Times New Roman"/>
                <a:cs typeface="Times New Roman"/>
              </a:rPr>
              <a:t>k</a:t>
            </a:r>
            <a:r>
              <a:rPr sz="2350" spc="6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9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16,297</a:t>
            </a:r>
            <a:r>
              <a:rPr sz="2350" spc="-5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x</a:t>
            </a:r>
            <a:r>
              <a:rPr sz="2350" spc="-5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0,311</a:t>
            </a:r>
            <a:r>
              <a:rPr sz="2350" spc="-32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17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5,068</a:t>
            </a:r>
            <a:r>
              <a:rPr sz="2350" spc="-28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;</a:t>
            </a:r>
            <a:r>
              <a:rPr sz="2350" spc="-160" dirty="0">
                <a:latin typeface="Times New Roman"/>
                <a:cs typeface="Times New Roman"/>
              </a:rPr>
              <a:t> </a:t>
            </a:r>
            <a:r>
              <a:rPr sz="2350" spc="-20" dirty="0">
                <a:latin typeface="Times New Roman"/>
                <a:cs typeface="Times New Roman"/>
              </a:rPr>
              <a:t>maka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42459" y="3942738"/>
            <a:ext cx="2655570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890269" algn="l"/>
              </a:tabLst>
            </a:pPr>
            <a:r>
              <a:rPr sz="2350" dirty="0">
                <a:latin typeface="Times New Roman"/>
                <a:cs typeface="Times New Roman"/>
              </a:rPr>
              <a:t>v</a:t>
            </a:r>
            <a:r>
              <a:rPr sz="2350" spc="370" dirty="0">
                <a:latin typeface="Times New Roman"/>
                <a:cs typeface="Times New Roman"/>
              </a:rPr>
              <a:t> </a:t>
            </a:r>
            <a:r>
              <a:rPr sz="2350" spc="-25" dirty="0">
                <a:latin typeface="Times New Roman"/>
                <a:cs typeface="Times New Roman"/>
              </a:rPr>
              <a:t>/5</a:t>
            </a:r>
            <a:r>
              <a:rPr sz="2350" dirty="0">
                <a:latin typeface="Times New Roman"/>
                <a:cs typeface="Times New Roman"/>
              </a:rPr>
              <a:t>	7,67</a:t>
            </a:r>
            <a:r>
              <a:rPr sz="2350" spc="-70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m</a:t>
            </a:r>
            <a:r>
              <a:rPr sz="2025" spc="-15" baseline="43209" dirty="0">
                <a:latin typeface="Times New Roman"/>
                <a:cs typeface="Times New Roman"/>
              </a:rPr>
              <a:t>3</a:t>
            </a:r>
            <a:r>
              <a:rPr sz="2350" spc="-10" dirty="0">
                <a:latin typeface="Times New Roman"/>
                <a:cs typeface="Times New Roman"/>
              </a:rPr>
              <a:t>/menit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93537" y="3515933"/>
            <a:ext cx="77152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Times New Roman"/>
                <a:cs typeface="Times New Roman"/>
              </a:rPr>
              <a:t>50</a:t>
            </a:r>
            <a:r>
              <a:rPr sz="2350" spc="-130" dirty="0">
                <a:latin typeface="Times New Roman"/>
                <a:cs typeface="Times New Roman"/>
              </a:rPr>
              <a:t> </a:t>
            </a:r>
            <a:r>
              <a:rPr sz="2350" spc="35" dirty="0">
                <a:latin typeface="Times New Roman"/>
                <a:cs typeface="Times New Roman"/>
              </a:rPr>
              <a:t>m</a:t>
            </a:r>
            <a:r>
              <a:rPr sz="2025" spc="52" baseline="43209" dirty="0">
                <a:latin typeface="Times New Roman"/>
                <a:cs typeface="Times New Roman"/>
              </a:rPr>
              <a:t>3</a:t>
            </a:r>
            <a:endParaRPr sz="2025" baseline="43209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04163" y="3515932"/>
            <a:ext cx="24447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-50" dirty="0">
                <a:latin typeface="Times New Roman"/>
                <a:cs typeface="Times New Roman"/>
              </a:rPr>
              <a:t>V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32519" y="4144454"/>
            <a:ext cx="114300" cy="2374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350" spc="-50" dirty="0">
                <a:latin typeface="Times New Roman"/>
                <a:cs typeface="Times New Roman"/>
              </a:rPr>
              <a:t>0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63443" y="3706516"/>
            <a:ext cx="3884929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085975" algn="l"/>
              </a:tabLst>
            </a:pPr>
            <a:r>
              <a:rPr sz="2350" spc="-50" dirty="0">
                <a:latin typeface="Symbol"/>
                <a:cs typeface="Symbol"/>
              </a:rPr>
              <a:t></a:t>
            </a:r>
            <a:r>
              <a:rPr sz="2350" dirty="0">
                <a:latin typeface="Times New Roman"/>
                <a:cs typeface="Times New Roman"/>
              </a:rPr>
              <a:t>	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8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16,297</a:t>
            </a:r>
            <a:r>
              <a:rPr sz="2350" spc="-70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menit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55819" y="3690141"/>
            <a:ext cx="43751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dirty="0">
                <a:latin typeface="Symbol"/>
                <a:cs typeface="Symbol"/>
              </a:rPr>
              <a:t></a:t>
            </a:r>
            <a:r>
              <a:rPr sz="2500" spc="204" dirty="0">
                <a:latin typeface="Times New Roman"/>
                <a:cs typeface="Times New Roman"/>
              </a:rPr>
              <a:t> </a:t>
            </a:r>
            <a:r>
              <a:rPr sz="2350" spc="-50" dirty="0">
                <a:latin typeface="Symbol"/>
                <a:cs typeface="Symbol"/>
              </a:rPr>
              <a:t></a:t>
            </a:r>
            <a:endParaRPr sz="2350">
              <a:latin typeface="Symbol"/>
              <a:cs typeface="Symbo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309167" y="420409"/>
            <a:ext cx="1548765" cy="688340"/>
            <a:chOff x="7309167" y="420409"/>
            <a:chExt cx="1548765" cy="68834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67" y="420409"/>
              <a:ext cx="551561" cy="68804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92796" y="423672"/>
              <a:ext cx="964692" cy="580643"/>
            </a:xfrm>
            <a:prstGeom prst="rect">
              <a:avLst/>
            </a:prstGeom>
          </p:spPr>
        </p:pic>
      </p:grp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43455" y="2387346"/>
            <a:ext cx="1416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15,34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r>
              <a:rPr sz="1800" spc="-10" dirty="0">
                <a:latin typeface="Calibri"/>
                <a:cs typeface="Calibri"/>
              </a:rPr>
              <a:t>/men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88464" y="1188592"/>
            <a:ext cx="5005070" cy="4223385"/>
            <a:chOff x="1688464" y="1188592"/>
            <a:chExt cx="5005070" cy="4223385"/>
          </a:xfrm>
        </p:grpSpPr>
        <p:sp>
          <p:nvSpPr>
            <p:cNvPr id="4" name="object 4"/>
            <p:cNvSpPr/>
            <p:nvPr/>
          </p:nvSpPr>
          <p:spPr>
            <a:xfrm>
              <a:off x="3621023" y="1761743"/>
              <a:ext cx="1214755" cy="1358265"/>
            </a:xfrm>
            <a:custGeom>
              <a:avLst/>
              <a:gdLst/>
              <a:ahLst/>
              <a:cxnLst/>
              <a:rect l="l" t="t" r="r" b="b"/>
              <a:pathLst>
                <a:path w="1214754" h="1358264">
                  <a:moveTo>
                    <a:pt x="1214627" y="0"/>
                  </a:moveTo>
                  <a:lnTo>
                    <a:pt x="0" y="0"/>
                  </a:lnTo>
                  <a:lnTo>
                    <a:pt x="0" y="1357884"/>
                  </a:lnTo>
                  <a:lnTo>
                    <a:pt x="1214627" y="1357884"/>
                  </a:lnTo>
                  <a:lnTo>
                    <a:pt x="12146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621023" y="1761743"/>
              <a:ext cx="1214755" cy="1358265"/>
            </a:xfrm>
            <a:custGeom>
              <a:avLst/>
              <a:gdLst/>
              <a:ahLst/>
              <a:cxnLst/>
              <a:rect l="l" t="t" r="r" b="b"/>
              <a:pathLst>
                <a:path w="1214754" h="1358264">
                  <a:moveTo>
                    <a:pt x="0" y="1357884"/>
                  </a:moveTo>
                  <a:lnTo>
                    <a:pt x="1214627" y="1357884"/>
                  </a:lnTo>
                  <a:lnTo>
                    <a:pt x="1214627" y="0"/>
                  </a:lnTo>
                  <a:lnTo>
                    <a:pt x="0" y="0"/>
                  </a:lnTo>
                  <a:lnTo>
                    <a:pt x="0" y="1357884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692651" y="4047744"/>
              <a:ext cx="1213485" cy="1358265"/>
            </a:xfrm>
            <a:custGeom>
              <a:avLst/>
              <a:gdLst/>
              <a:ahLst/>
              <a:cxnLst/>
              <a:rect l="l" t="t" r="r" b="b"/>
              <a:pathLst>
                <a:path w="1213485" h="1358264">
                  <a:moveTo>
                    <a:pt x="1213103" y="0"/>
                  </a:moveTo>
                  <a:lnTo>
                    <a:pt x="0" y="0"/>
                  </a:lnTo>
                  <a:lnTo>
                    <a:pt x="0" y="1357883"/>
                  </a:lnTo>
                  <a:lnTo>
                    <a:pt x="1213103" y="1357883"/>
                  </a:lnTo>
                  <a:lnTo>
                    <a:pt x="121310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92651" y="4047744"/>
              <a:ext cx="1213485" cy="1358265"/>
            </a:xfrm>
            <a:custGeom>
              <a:avLst/>
              <a:gdLst/>
              <a:ahLst/>
              <a:cxnLst/>
              <a:rect l="l" t="t" r="r" b="b"/>
              <a:pathLst>
                <a:path w="1213485" h="1358264">
                  <a:moveTo>
                    <a:pt x="0" y="1357883"/>
                  </a:moveTo>
                  <a:lnTo>
                    <a:pt x="1213103" y="1357883"/>
                  </a:lnTo>
                  <a:lnTo>
                    <a:pt x="1213103" y="0"/>
                  </a:lnTo>
                  <a:lnTo>
                    <a:pt x="0" y="0"/>
                  </a:lnTo>
                  <a:lnTo>
                    <a:pt x="0" y="135788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91639" y="2834639"/>
              <a:ext cx="1500505" cy="1905"/>
            </a:xfrm>
            <a:custGeom>
              <a:avLst/>
              <a:gdLst/>
              <a:ahLst/>
              <a:cxnLst/>
              <a:rect l="l" t="t" r="r" b="b"/>
              <a:pathLst>
                <a:path w="1500505" h="1905">
                  <a:moveTo>
                    <a:pt x="0" y="0"/>
                  </a:moveTo>
                  <a:lnTo>
                    <a:pt x="1500251" y="1650"/>
                  </a:lnTo>
                </a:path>
              </a:pathLst>
            </a:custGeom>
            <a:ln w="634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41216" y="1191767"/>
              <a:ext cx="103505" cy="571500"/>
            </a:xfrm>
            <a:custGeom>
              <a:avLst/>
              <a:gdLst/>
              <a:ahLst/>
              <a:cxnLst/>
              <a:rect l="l" t="t" r="r" b="b"/>
              <a:pathLst>
                <a:path w="103504" h="571500">
                  <a:moveTo>
                    <a:pt x="7112" y="475361"/>
                  </a:moveTo>
                  <a:lnTo>
                    <a:pt x="1016" y="478917"/>
                  </a:lnTo>
                  <a:lnTo>
                    <a:pt x="0" y="482727"/>
                  </a:lnTo>
                  <a:lnTo>
                    <a:pt x="51435" y="571500"/>
                  </a:lnTo>
                  <a:lnTo>
                    <a:pt x="58814" y="558927"/>
                  </a:lnTo>
                  <a:lnTo>
                    <a:pt x="45085" y="558927"/>
                  </a:lnTo>
                  <a:lnTo>
                    <a:pt x="45154" y="535317"/>
                  </a:lnTo>
                  <a:lnTo>
                    <a:pt x="10922" y="476377"/>
                  </a:lnTo>
                  <a:lnTo>
                    <a:pt x="7112" y="475361"/>
                  </a:lnTo>
                  <a:close/>
                </a:path>
                <a:path w="103504" h="571500">
                  <a:moveTo>
                    <a:pt x="45277" y="535529"/>
                  </a:moveTo>
                  <a:lnTo>
                    <a:pt x="45122" y="546294"/>
                  </a:lnTo>
                  <a:lnTo>
                    <a:pt x="45085" y="558927"/>
                  </a:lnTo>
                  <a:lnTo>
                    <a:pt x="57785" y="558927"/>
                  </a:lnTo>
                  <a:lnTo>
                    <a:pt x="57794" y="555752"/>
                  </a:lnTo>
                  <a:lnTo>
                    <a:pt x="45974" y="555752"/>
                  </a:lnTo>
                  <a:lnTo>
                    <a:pt x="51530" y="546294"/>
                  </a:lnTo>
                  <a:lnTo>
                    <a:pt x="45277" y="535529"/>
                  </a:lnTo>
                  <a:close/>
                </a:path>
                <a:path w="103504" h="571500">
                  <a:moveTo>
                    <a:pt x="96266" y="475615"/>
                  </a:moveTo>
                  <a:lnTo>
                    <a:pt x="92456" y="476631"/>
                  </a:lnTo>
                  <a:lnTo>
                    <a:pt x="57978" y="535317"/>
                  </a:lnTo>
                  <a:lnTo>
                    <a:pt x="57854" y="535529"/>
                  </a:lnTo>
                  <a:lnTo>
                    <a:pt x="57785" y="558927"/>
                  </a:lnTo>
                  <a:lnTo>
                    <a:pt x="58814" y="558927"/>
                  </a:lnTo>
                  <a:lnTo>
                    <a:pt x="103378" y="482981"/>
                  </a:lnTo>
                  <a:lnTo>
                    <a:pt x="102362" y="479171"/>
                  </a:lnTo>
                  <a:lnTo>
                    <a:pt x="96266" y="475615"/>
                  </a:lnTo>
                  <a:close/>
                </a:path>
                <a:path w="103504" h="571500">
                  <a:moveTo>
                    <a:pt x="51530" y="546294"/>
                  </a:moveTo>
                  <a:lnTo>
                    <a:pt x="45974" y="555752"/>
                  </a:lnTo>
                  <a:lnTo>
                    <a:pt x="57023" y="555752"/>
                  </a:lnTo>
                  <a:lnTo>
                    <a:pt x="51530" y="546294"/>
                  </a:lnTo>
                  <a:close/>
                </a:path>
                <a:path w="103504" h="571500">
                  <a:moveTo>
                    <a:pt x="57854" y="535529"/>
                  </a:moveTo>
                  <a:lnTo>
                    <a:pt x="51530" y="546294"/>
                  </a:lnTo>
                  <a:lnTo>
                    <a:pt x="57023" y="555752"/>
                  </a:lnTo>
                  <a:lnTo>
                    <a:pt x="57794" y="555752"/>
                  </a:lnTo>
                  <a:lnTo>
                    <a:pt x="57854" y="535529"/>
                  </a:lnTo>
                  <a:close/>
                </a:path>
                <a:path w="103504" h="571500">
                  <a:moveTo>
                    <a:pt x="59436" y="0"/>
                  </a:moveTo>
                  <a:lnTo>
                    <a:pt x="46736" y="0"/>
                  </a:lnTo>
                  <a:lnTo>
                    <a:pt x="45331" y="475361"/>
                  </a:lnTo>
                  <a:lnTo>
                    <a:pt x="45277" y="535529"/>
                  </a:lnTo>
                  <a:lnTo>
                    <a:pt x="51530" y="546294"/>
                  </a:lnTo>
                  <a:lnTo>
                    <a:pt x="57854" y="535529"/>
                  </a:lnTo>
                  <a:lnTo>
                    <a:pt x="594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61866" y="1264157"/>
              <a:ext cx="1905" cy="1428750"/>
            </a:xfrm>
            <a:custGeom>
              <a:avLst/>
              <a:gdLst/>
              <a:ahLst/>
              <a:cxnLst/>
              <a:rect l="l" t="t" r="r" b="b"/>
              <a:pathLst>
                <a:path w="1904" h="1428750">
                  <a:moveTo>
                    <a:pt x="1650" y="0"/>
                  </a:moveTo>
                  <a:lnTo>
                    <a:pt x="0" y="142875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244339" y="2619755"/>
              <a:ext cx="356870" cy="143510"/>
            </a:xfrm>
            <a:custGeom>
              <a:avLst/>
              <a:gdLst/>
              <a:ahLst/>
              <a:cxnLst/>
              <a:rect l="l" t="t" r="r" b="b"/>
              <a:pathLst>
                <a:path w="356870" h="143510">
                  <a:moveTo>
                    <a:pt x="178308" y="0"/>
                  </a:moveTo>
                  <a:lnTo>
                    <a:pt x="108924" y="5637"/>
                  </a:lnTo>
                  <a:lnTo>
                    <a:pt x="52244" y="21002"/>
                  </a:lnTo>
                  <a:lnTo>
                    <a:pt x="14019" y="43773"/>
                  </a:lnTo>
                  <a:lnTo>
                    <a:pt x="0" y="71628"/>
                  </a:lnTo>
                  <a:lnTo>
                    <a:pt x="14019" y="99482"/>
                  </a:lnTo>
                  <a:lnTo>
                    <a:pt x="52244" y="122253"/>
                  </a:lnTo>
                  <a:lnTo>
                    <a:pt x="108924" y="137618"/>
                  </a:lnTo>
                  <a:lnTo>
                    <a:pt x="178308" y="143256"/>
                  </a:lnTo>
                  <a:lnTo>
                    <a:pt x="247691" y="137618"/>
                  </a:lnTo>
                  <a:lnTo>
                    <a:pt x="304371" y="122253"/>
                  </a:lnTo>
                  <a:lnTo>
                    <a:pt x="342596" y="99482"/>
                  </a:lnTo>
                  <a:lnTo>
                    <a:pt x="356615" y="71628"/>
                  </a:lnTo>
                  <a:lnTo>
                    <a:pt x="342596" y="43773"/>
                  </a:lnTo>
                  <a:lnTo>
                    <a:pt x="304371" y="21002"/>
                  </a:lnTo>
                  <a:lnTo>
                    <a:pt x="247691" y="5637"/>
                  </a:lnTo>
                  <a:lnTo>
                    <a:pt x="1783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244339" y="2619755"/>
              <a:ext cx="356870" cy="143510"/>
            </a:xfrm>
            <a:custGeom>
              <a:avLst/>
              <a:gdLst/>
              <a:ahLst/>
              <a:cxnLst/>
              <a:rect l="l" t="t" r="r" b="b"/>
              <a:pathLst>
                <a:path w="356870" h="143510">
                  <a:moveTo>
                    <a:pt x="0" y="71628"/>
                  </a:moveTo>
                  <a:lnTo>
                    <a:pt x="14019" y="43773"/>
                  </a:lnTo>
                  <a:lnTo>
                    <a:pt x="52244" y="21002"/>
                  </a:lnTo>
                  <a:lnTo>
                    <a:pt x="108924" y="5637"/>
                  </a:lnTo>
                  <a:lnTo>
                    <a:pt x="178308" y="0"/>
                  </a:lnTo>
                  <a:lnTo>
                    <a:pt x="247691" y="5637"/>
                  </a:lnTo>
                  <a:lnTo>
                    <a:pt x="304371" y="21002"/>
                  </a:lnTo>
                  <a:lnTo>
                    <a:pt x="342596" y="43773"/>
                  </a:lnTo>
                  <a:lnTo>
                    <a:pt x="356615" y="71628"/>
                  </a:lnTo>
                  <a:lnTo>
                    <a:pt x="342596" y="99482"/>
                  </a:lnTo>
                  <a:lnTo>
                    <a:pt x="304371" y="122253"/>
                  </a:lnTo>
                  <a:lnTo>
                    <a:pt x="247691" y="137618"/>
                  </a:lnTo>
                  <a:lnTo>
                    <a:pt x="178308" y="143256"/>
                  </a:lnTo>
                  <a:lnTo>
                    <a:pt x="108924" y="137618"/>
                  </a:lnTo>
                  <a:lnTo>
                    <a:pt x="52244" y="122253"/>
                  </a:lnTo>
                  <a:lnTo>
                    <a:pt x="14019" y="99482"/>
                  </a:lnTo>
                  <a:lnTo>
                    <a:pt x="0" y="7162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906011" y="2633471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179070" y="0"/>
                  </a:moveTo>
                  <a:lnTo>
                    <a:pt x="109352" y="5637"/>
                  </a:lnTo>
                  <a:lnTo>
                    <a:pt x="52435" y="21002"/>
                  </a:lnTo>
                  <a:lnTo>
                    <a:pt x="14067" y="43773"/>
                  </a:lnTo>
                  <a:lnTo>
                    <a:pt x="0" y="71627"/>
                  </a:lnTo>
                  <a:lnTo>
                    <a:pt x="14067" y="99482"/>
                  </a:lnTo>
                  <a:lnTo>
                    <a:pt x="52435" y="122253"/>
                  </a:lnTo>
                  <a:lnTo>
                    <a:pt x="109352" y="137618"/>
                  </a:lnTo>
                  <a:lnTo>
                    <a:pt x="179070" y="143255"/>
                  </a:lnTo>
                  <a:lnTo>
                    <a:pt x="248787" y="137618"/>
                  </a:lnTo>
                  <a:lnTo>
                    <a:pt x="305704" y="122253"/>
                  </a:lnTo>
                  <a:lnTo>
                    <a:pt x="344072" y="99482"/>
                  </a:lnTo>
                  <a:lnTo>
                    <a:pt x="358139" y="71627"/>
                  </a:lnTo>
                  <a:lnTo>
                    <a:pt x="344072" y="43773"/>
                  </a:lnTo>
                  <a:lnTo>
                    <a:pt x="305704" y="21002"/>
                  </a:lnTo>
                  <a:lnTo>
                    <a:pt x="248787" y="5637"/>
                  </a:lnTo>
                  <a:lnTo>
                    <a:pt x="17907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06011" y="2633471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0" y="71627"/>
                  </a:moveTo>
                  <a:lnTo>
                    <a:pt x="14067" y="43773"/>
                  </a:lnTo>
                  <a:lnTo>
                    <a:pt x="52435" y="21002"/>
                  </a:lnTo>
                  <a:lnTo>
                    <a:pt x="109352" y="5637"/>
                  </a:lnTo>
                  <a:lnTo>
                    <a:pt x="179070" y="0"/>
                  </a:lnTo>
                  <a:lnTo>
                    <a:pt x="248787" y="5637"/>
                  </a:lnTo>
                  <a:lnTo>
                    <a:pt x="305704" y="21002"/>
                  </a:lnTo>
                  <a:lnTo>
                    <a:pt x="344072" y="43773"/>
                  </a:lnTo>
                  <a:lnTo>
                    <a:pt x="358139" y="71627"/>
                  </a:lnTo>
                  <a:lnTo>
                    <a:pt x="344072" y="99482"/>
                  </a:lnTo>
                  <a:lnTo>
                    <a:pt x="305704" y="122253"/>
                  </a:lnTo>
                  <a:lnTo>
                    <a:pt x="248787" y="137618"/>
                  </a:lnTo>
                  <a:lnTo>
                    <a:pt x="179070" y="143255"/>
                  </a:lnTo>
                  <a:lnTo>
                    <a:pt x="109352" y="137618"/>
                  </a:lnTo>
                  <a:lnTo>
                    <a:pt x="52435" y="122253"/>
                  </a:lnTo>
                  <a:lnTo>
                    <a:pt x="14067" y="99482"/>
                  </a:lnTo>
                  <a:lnTo>
                    <a:pt x="0" y="716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91255" y="1191767"/>
              <a:ext cx="1905" cy="2428875"/>
            </a:xfrm>
            <a:custGeom>
              <a:avLst/>
              <a:gdLst/>
              <a:ahLst/>
              <a:cxnLst/>
              <a:rect l="l" t="t" r="r" b="b"/>
              <a:pathLst>
                <a:path w="1905" h="2428875">
                  <a:moveTo>
                    <a:pt x="0" y="2428875"/>
                  </a:moveTo>
                  <a:lnTo>
                    <a:pt x="1650" y="0"/>
                  </a:lnTo>
                </a:path>
              </a:pathLst>
            </a:custGeom>
            <a:ln w="634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782948" y="3621023"/>
              <a:ext cx="103505" cy="428625"/>
            </a:xfrm>
            <a:custGeom>
              <a:avLst/>
              <a:gdLst/>
              <a:ahLst/>
              <a:cxnLst/>
              <a:rect l="l" t="t" r="r" b="b"/>
              <a:pathLst>
                <a:path w="103504" h="428625">
                  <a:moveTo>
                    <a:pt x="7112" y="332486"/>
                  </a:moveTo>
                  <a:lnTo>
                    <a:pt x="4190" y="334137"/>
                  </a:lnTo>
                  <a:lnTo>
                    <a:pt x="1142" y="335914"/>
                  </a:lnTo>
                  <a:lnTo>
                    <a:pt x="0" y="339851"/>
                  </a:lnTo>
                  <a:lnTo>
                    <a:pt x="51435" y="428625"/>
                  </a:lnTo>
                  <a:lnTo>
                    <a:pt x="58844" y="416051"/>
                  </a:lnTo>
                  <a:lnTo>
                    <a:pt x="45085" y="416051"/>
                  </a:lnTo>
                  <a:lnTo>
                    <a:pt x="45178" y="392427"/>
                  </a:lnTo>
                  <a:lnTo>
                    <a:pt x="11049" y="333501"/>
                  </a:lnTo>
                  <a:lnTo>
                    <a:pt x="7112" y="332486"/>
                  </a:lnTo>
                  <a:close/>
                </a:path>
                <a:path w="103504" h="428625">
                  <a:moveTo>
                    <a:pt x="45286" y="392614"/>
                  </a:moveTo>
                  <a:lnTo>
                    <a:pt x="45135" y="403406"/>
                  </a:lnTo>
                  <a:lnTo>
                    <a:pt x="45085" y="416051"/>
                  </a:lnTo>
                  <a:lnTo>
                    <a:pt x="57785" y="416051"/>
                  </a:lnTo>
                  <a:lnTo>
                    <a:pt x="57797" y="412876"/>
                  </a:lnTo>
                  <a:lnTo>
                    <a:pt x="45974" y="412876"/>
                  </a:lnTo>
                  <a:lnTo>
                    <a:pt x="51537" y="403406"/>
                  </a:lnTo>
                  <a:lnTo>
                    <a:pt x="45286" y="392614"/>
                  </a:lnTo>
                  <a:close/>
                </a:path>
                <a:path w="103504" h="428625">
                  <a:moveTo>
                    <a:pt x="96392" y="332739"/>
                  </a:moveTo>
                  <a:lnTo>
                    <a:pt x="92455" y="333756"/>
                  </a:lnTo>
                  <a:lnTo>
                    <a:pt x="57987" y="392427"/>
                  </a:lnTo>
                  <a:lnTo>
                    <a:pt x="57878" y="392614"/>
                  </a:lnTo>
                  <a:lnTo>
                    <a:pt x="57785" y="416051"/>
                  </a:lnTo>
                  <a:lnTo>
                    <a:pt x="58844" y="416051"/>
                  </a:lnTo>
                  <a:lnTo>
                    <a:pt x="101726" y="343281"/>
                  </a:lnTo>
                  <a:lnTo>
                    <a:pt x="103504" y="340232"/>
                  </a:lnTo>
                  <a:lnTo>
                    <a:pt x="102488" y="336295"/>
                  </a:lnTo>
                  <a:lnTo>
                    <a:pt x="96392" y="332739"/>
                  </a:lnTo>
                  <a:close/>
                </a:path>
                <a:path w="103504" h="428625">
                  <a:moveTo>
                    <a:pt x="51537" y="403406"/>
                  </a:moveTo>
                  <a:lnTo>
                    <a:pt x="45974" y="412876"/>
                  </a:lnTo>
                  <a:lnTo>
                    <a:pt x="57023" y="412876"/>
                  </a:lnTo>
                  <a:lnTo>
                    <a:pt x="51537" y="403406"/>
                  </a:lnTo>
                  <a:close/>
                </a:path>
                <a:path w="103504" h="428625">
                  <a:moveTo>
                    <a:pt x="57878" y="392614"/>
                  </a:moveTo>
                  <a:lnTo>
                    <a:pt x="51537" y="403406"/>
                  </a:lnTo>
                  <a:lnTo>
                    <a:pt x="57023" y="412876"/>
                  </a:lnTo>
                  <a:lnTo>
                    <a:pt x="57797" y="412876"/>
                  </a:lnTo>
                  <a:lnTo>
                    <a:pt x="57878" y="392614"/>
                  </a:lnTo>
                  <a:close/>
                </a:path>
                <a:path w="103504" h="428625">
                  <a:moveTo>
                    <a:pt x="59436" y="0"/>
                  </a:moveTo>
                  <a:lnTo>
                    <a:pt x="46736" y="0"/>
                  </a:lnTo>
                  <a:lnTo>
                    <a:pt x="45416" y="332486"/>
                  </a:lnTo>
                  <a:lnTo>
                    <a:pt x="45412" y="333501"/>
                  </a:lnTo>
                  <a:lnTo>
                    <a:pt x="45286" y="392614"/>
                  </a:lnTo>
                  <a:lnTo>
                    <a:pt x="51537" y="403406"/>
                  </a:lnTo>
                  <a:lnTo>
                    <a:pt x="57878" y="392614"/>
                  </a:lnTo>
                  <a:lnTo>
                    <a:pt x="594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335017" y="3620261"/>
              <a:ext cx="1905" cy="1428750"/>
            </a:xfrm>
            <a:custGeom>
              <a:avLst/>
              <a:gdLst/>
              <a:ahLst/>
              <a:cxnLst/>
              <a:rect l="l" t="t" r="r" b="b"/>
              <a:pathLst>
                <a:path w="1904" h="1428750">
                  <a:moveTo>
                    <a:pt x="1651" y="0"/>
                  </a:moveTo>
                  <a:lnTo>
                    <a:pt x="0" y="142875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334255" y="4977383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179070" y="0"/>
                  </a:moveTo>
                  <a:lnTo>
                    <a:pt x="109352" y="5637"/>
                  </a:lnTo>
                  <a:lnTo>
                    <a:pt x="52435" y="21002"/>
                  </a:lnTo>
                  <a:lnTo>
                    <a:pt x="14067" y="43773"/>
                  </a:lnTo>
                  <a:lnTo>
                    <a:pt x="0" y="71628"/>
                  </a:lnTo>
                  <a:lnTo>
                    <a:pt x="14067" y="99482"/>
                  </a:lnTo>
                  <a:lnTo>
                    <a:pt x="52435" y="122253"/>
                  </a:lnTo>
                  <a:lnTo>
                    <a:pt x="109352" y="137618"/>
                  </a:lnTo>
                  <a:lnTo>
                    <a:pt x="179070" y="143256"/>
                  </a:lnTo>
                  <a:lnTo>
                    <a:pt x="248787" y="137618"/>
                  </a:lnTo>
                  <a:lnTo>
                    <a:pt x="305704" y="122253"/>
                  </a:lnTo>
                  <a:lnTo>
                    <a:pt x="344072" y="99482"/>
                  </a:lnTo>
                  <a:lnTo>
                    <a:pt x="358140" y="71628"/>
                  </a:lnTo>
                  <a:lnTo>
                    <a:pt x="344072" y="43773"/>
                  </a:lnTo>
                  <a:lnTo>
                    <a:pt x="305704" y="21002"/>
                  </a:lnTo>
                  <a:lnTo>
                    <a:pt x="248787" y="5637"/>
                  </a:lnTo>
                  <a:lnTo>
                    <a:pt x="17907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34255" y="4977383"/>
              <a:ext cx="358140" cy="143510"/>
            </a:xfrm>
            <a:custGeom>
              <a:avLst/>
              <a:gdLst/>
              <a:ahLst/>
              <a:cxnLst/>
              <a:rect l="l" t="t" r="r" b="b"/>
              <a:pathLst>
                <a:path w="358139" h="143510">
                  <a:moveTo>
                    <a:pt x="0" y="71628"/>
                  </a:moveTo>
                  <a:lnTo>
                    <a:pt x="14067" y="43773"/>
                  </a:lnTo>
                  <a:lnTo>
                    <a:pt x="52435" y="21002"/>
                  </a:lnTo>
                  <a:lnTo>
                    <a:pt x="109352" y="5637"/>
                  </a:lnTo>
                  <a:lnTo>
                    <a:pt x="179070" y="0"/>
                  </a:lnTo>
                  <a:lnTo>
                    <a:pt x="248787" y="5637"/>
                  </a:lnTo>
                  <a:lnTo>
                    <a:pt x="305704" y="21002"/>
                  </a:lnTo>
                  <a:lnTo>
                    <a:pt x="344072" y="43773"/>
                  </a:lnTo>
                  <a:lnTo>
                    <a:pt x="358140" y="71628"/>
                  </a:lnTo>
                  <a:lnTo>
                    <a:pt x="344072" y="99482"/>
                  </a:lnTo>
                  <a:lnTo>
                    <a:pt x="305704" y="122253"/>
                  </a:lnTo>
                  <a:lnTo>
                    <a:pt x="248787" y="137618"/>
                  </a:lnTo>
                  <a:lnTo>
                    <a:pt x="179070" y="143256"/>
                  </a:lnTo>
                  <a:lnTo>
                    <a:pt x="109352" y="137618"/>
                  </a:lnTo>
                  <a:lnTo>
                    <a:pt x="52435" y="122253"/>
                  </a:lnTo>
                  <a:lnTo>
                    <a:pt x="14067" y="99482"/>
                  </a:lnTo>
                  <a:lnTo>
                    <a:pt x="0" y="71628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77639" y="4977383"/>
              <a:ext cx="356870" cy="143510"/>
            </a:xfrm>
            <a:custGeom>
              <a:avLst/>
              <a:gdLst/>
              <a:ahLst/>
              <a:cxnLst/>
              <a:rect l="l" t="t" r="r" b="b"/>
              <a:pathLst>
                <a:path w="356870" h="143510">
                  <a:moveTo>
                    <a:pt x="178308" y="0"/>
                  </a:moveTo>
                  <a:lnTo>
                    <a:pt x="108924" y="5637"/>
                  </a:lnTo>
                  <a:lnTo>
                    <a:pt x="52244" y="21002"/>
                  </a:lnTo>
                  <a:lnTo>
                    <a:pt x="14019" y="43773"/>
                  </a:lnTo>
                  <a:lnTo>
                    <a:pt x="0" y="71628"/>
                  </a:lnTo>
                  <a:lnTo>
                    <a:pt x="14019" y="99482"/>
                  </a:lnTo>
                  <a:lnTo>
                    <a:pt x="52244" y="122253"/>
                  </a:lnTo>
                  <a:lnTo>
                    <a:pt x="108924" y="137618"/>
                  </a:lnTo>
                  <a:lnTo>
                    <a:pt x="178308" y="143256"/>
                  </a:lnTo>
                  <a:lnTo>
                    <a:pt x="247691" y="137618"/>
                  </a:lnTo>
                  <a:lnTo>
                    <a:pt x="304371" y="122253"/>
                  </a:lnTo>
                  <a:lnTo>
                    <a:pt x="342596" y="99482"/>
                  </a:lnTo>
                  <a:lnTo>
                    <a:pt x="356615" y="71628"/>
                  </a:lnTo>
                  <a:lnTo>
                    <a:pt x="342596" y="43773"/>
                  </a:lnTo>
                  <a:lnTo>
                    <a:pt x="304371" y="21002"/>
                  </a:lnTo>
                  <a:lnTo>
                    <a:pt x="247691" y="5637"/>
                  </a:lnTo>
                  <a:lnTo>
                    <a:pt x="1783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977639" y="4977383"/>
              <a:ext cx="356870" cy="143510"/>
            </a:xfrm>
            <a:custGeom>
              <a:avLst/>
              <a:gdLst/>
              <a:ahLst/>
              <a:cxnLst/>
              <a:rect l="l" t="t" r="r" b="b"/>
              <a:pathLst>
                <a:path w="356870" h="143510">
                  <a:moveTo>
                    <a:pt x="0" y="71628"/>
                  </a:moveTo>
                  <a:lnTo>
                    <a:pt x="14019" y="43773"/>
                  </a:lnTo>
                  <a:lnTo>
                    <a:pt x="52244" y="21002"/>
                  </a:lnTo>
                  <a:lnTo>
                    <a:pt x="108924" y="5637"/>
                  </a:lnTo>
                  <a:lnTo>
                    <a:pt x="178308" y="0"/>
                  </a:lnTo>
                  <a:lnTo>
                    <a:pt x="247691" y="5637"/>
                  </a:lnTo>
                  <a:lnTo>
                    <a:pt x="304371" y="21002"/>
                  </a:lnTo>
                  <a:lnTo>
                    <a:pt x="342596" y="43773"/>
                  </a:lnTo>
                  <a:lnTo>
                    <a:pt x="356615" y="71628"/>
                  </a:lnTo>
                  <a:lnTo>
                    <a:pt x="342596" y="99482"/>
                  </a:lnTo>
                  <a:lnTo>
                    <a:pt x="304371" y="122253"/>
                  </a:lnTo>
                  <a:lnTo>
                    <a:pt x="247691" y="137618"/>
                  </a:lnTo>
                  <a:lnTo>
                    <a:pt x="178308" y="143256"/>
                  </a:lnTo>
                  <a:lnTo>
                    <a:pt x="108924" y="137618"/>
                  </a:lnTo>
                  <a:lnTo>
                    <a:pt x="52244" y="122253"/>
                  </a:lnTo>
                  <a:lnTo>
                    <a:pt x="14019" y="99482"/>
                  </a:lnTo>
                  <a:lnTo>
                    <a:pt x="0" y="71628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835651" y="2712846"/>
              <a:ext cx="1858010" cy="103505"/>
            </a:xfrm>
            <a:custGeom>
              <a:avLst/>
              <a:gdLst/>
              <a:ahLst/>
              <a:cxnLst/>
              <a:rect l="l" t="t" r="r" b="b"/>
              <a:pathLst>
                <a:path w="1858009" h="103505">
                  <a:moveTo>
                    <a:pt x="1832169" y="51744"/>
                  </a:moveTo>
                  <a:lnTo>
                    <a:pt x="1762378" y="92455"/>
                  </a:lnTo>
                  <a:lnTo>
                    <a:pt x="1761363" y="96265"/>
                  </a:lnTo>
                  <a:lnTo>
                    <a:pt x="1763141" y="99313"/>
                  </a:lnTo>
                  <a:lnTo>
                    <a:pt x="1764792" y="102362"/>
                  </a:lnTo>
                  <a:lnTo>
                    <a:pt x="1768728" y="103377"/>
                  </a:lnTo>
                  <a:lnTo>
                    <a:pt x="1846484" y="58038"/>
                  </a:lnTo>
                  <a:lnTo>
                    <a:pt x="1844802" y="58038"/>
                  </a:lnTo>
                  <a:lnTo>
                    <a:pt x="1844802" y="57276"/>
                  </a:lnTo>
                  <a:lnTo>
                    <a:pt x="1841627" y="57276"/>
                  </a:lnTo>
                  <a:lnTo>
                    <a:pt x="1832169" y="51744"/>
                  </a:lnTo>
                  <a:close/>
                </a:path>
                <a:path w="1858009" h="103505">
                  <a:moveTo>
                    <a:pt x="0" y="43814"/>
                  </a:moveTo>
                  <a:lnTo>
                    <a:pt x="0" y="56514"/>
                  </a:lnTo>
                  <a:lnTo>
                    <a:pt x="1844802" y="58038"/>
                  </a:lnTo>
                  <a:lnTo>
                    <a:pt x="1821379" y="58038"/>
                  </a:lnTo>
                  <a:lnTo>
                    <a:pt x="1832169" y="51744"/>
                  </a:lnTo>
                  <a:lnTo>
                    <a:pt x="1821217" y="45338"/>
                  </a:lnTo>
                  <a:lnTo>
                    <a:pt x="1844802" y="45338"/>
                  </a:lnTo>
                  <a:lnTo>
                    <a:pt x="0" y="43814"/>
                  </a:lnTo>
                  <a:close/>
                </a:path>
                <a:path w="1858009" h="103505">
                  <a:moveTo>
                    <a:pt x="1846500" y="45338"/>
                  </a:moveTo>
                  <a:lnTo>
                    <a:pt x="1844802" y="45338"/>
                  </a:lnTo>
                  <a:lnTo>
                    <a:pt x="1844802" y="58038"/>
                  </a:lnTo>
                  <a:lnTo>
                    <a:pt x="1846484" y="58038"/>
                  </a:lnTo>
                  <a:lnTo>
                    <a:pt x="1857279" y="51744"/>
                  </a:lnTo>
                  <a:lnTo>
                    <a:pt x="1857470" y="51744"/>
                  </a:lnTo>
                  <a:lnTo>
                    <a:pt x="1846500" y="45338"/>
                  </a:lnTo>
                  <a:close/>
                </a:path>
                <a:path w="1858009" h="103505">
                  <a:moveTo>
                    <a:pt x="1841627" y="46227"/>
                  </a:moveTo>
                  <a:lnTo>
                    <a:pt x="1832169" y="51744"/>
                  </a:lnTo>
                  <a:lnTo>
                    <a:pt x="1841627" y="57276"/>
                  </a:lnTo>
                  <a:lnTo>
                    <a:pt x="1841627" y="46227"/>
                  </a:lnTo>
                  <a:close/>
                </a:path>
                <a:path w="1858009" h="103505">
                  <a:moveTo>
                    <a:pt x="1844802" y="46227"/>
                  </a:moveTo>
                  <a:lnTo>
                    <a:pt x="1841627" y="46227"/>
                  </a:lnTo>
                  <a:lnTo>
                    <a:pt x="1841627" y="57276"/>
                  </a:lnTo>
                  <a:lnTo>
                    <a:pt x="1844802" y="57276"/>
                  </a:lnTo>
                  <a:lnTo>
                    <a:pt x="1844802" y="46227"/>
                  </a:lnTo>
                  <a:close/>
                </a:path>
                <a:path w="1858009" h="103505">
                  <a:moveTo>
                    <a:pt x="1768855" y="0"/>
                  </a:moveTo>
                  <a:lnTo>
                    <a:pt x="1764919" y="1015"/>
                  </a:lnTo>
                  <a:lnTo>
                    <a:pt x="1761363" y="7112"/>
                  </a:lnTo>
                  <a:lnTo>
                    <a:pt x="1762378" y="10922"/>
                  </a:lnTo>
                  <a:lnTo>
                    <a:pt x="1832169" y="51744"/>
                  </a:lnTo>
                  <a:lnTo>
                    <a:pt x="1841627" y="46227"/>
                  </a:lnTo>
                  <a:lnTo>
                    <a:pt x="1844802" y="46227"/>
                  </a:lnTo>
                  <a:lnTo>
                    <a:pt x="1844802" y="45338"/>
                  </a:lnTo>
                  <a:lnTo>
                    <a:pt x="1846500" y="45338"/>
                  </a:lnTo>
                  <a:lnTo>
                    <a:pt x="1768855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384672" y="2411044"/>
            <a:ext cx="88391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 </a:t>
            </a:r>
            <a:r>
              <a:rPr sz="1800" spc="-10" dirty="0">
                <a:latin typeface="Calibri"/>
                <a:cs typeface="Calibri"/>
              </a:rPr>
              <a:t>0,835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188080" y="1187069"/>
            <a:ext cx="3575685" cy="3914140"/>
            <a:chOff x="3188080" y="1187069"/>
            <a:chExt cx="3575685" cy="3914140"/>
          </a:xfrm>
        </p:grpSpPr>
        <p:sp>
          <p:nvSpPr>
            <p:cNvPr id="25" name="object 25"/>
            <p:cNvSpPr/>
            <p:nvPr/>
          </p:nvSpPr>
          <p:spPr>
            <a:xfrm>
              <a:off x="3191255" y="1190244"/>
              <a:ext cx="643255" cy="2430780"/>
            </a:xfrm>
            <a:custGeom>
              <a:avLst/>
              <a:gdLst/>
              <a:ahLst/>
              <a:cxnLst/>
              <a:rect l="l" t="t" r="r" b="b"/>
              <a:pathLst>
                <a:path w="643254" h="2430779">
                  <a:moveTo>
                    <a:pt x="0" y="0"/>
                  </a:moveTo>
                  <a:lnTo>
                    <a:pt x="500126" y="1650"/>
                  </a:lnTo>
                </a:path>
                <a:path w="643254" h="2430779">
                  <a:moveTo>
                    <a:pt x="0" y="2429255"/>
                  </a:moveTo>
                  <a:lnTo>
                    <a:pt x="643001" y="2430779"/>
                  </a:lnTo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05755" y="4997322"/>
              <a:ext cx="1858010" cy="103505"/>
            </a:xfrm>
            <a:custGeom>
              <a:avLst/>
              <a:gdLst/>
              <a:ahLst/>
              <a:cxnLst/>
              <a:rect l="l" t="t" r="r" b="b"/>
              <a:pathLst>
                <a:path w="1858009" h="103504">
                  <a:moveTo>
                    <a:pt x="1832169" y="51744"/>
                  </a:moveTo>
                  <a:lnTo>
                    <a:pt x="1762378" y="92456"/>
                  </a:lnTo>
                  <a:lnTo>
                    <a:pt x="1761363" y="96265"/>
                  </a:lnTo>
                  <a:lnTo>
                    <a:pt x="1763141" y="99313"/>
                  </a:lnTo>
                  <a:lnTo>
                    <a:pt x="1764792" y="102362"/>
                  </a:lnTo>
                  <a:lnTo>
                    <a:pt x="1768728" y="103377"/>
                  </a:lnTo>
                  <a:lnTo>
                    <a:pt x="1846484" y="58038"/>
                  </a:lnTo>
                  <a:lnTo>
                    <a:pt x="1844802" y="58038"/>
                  </a:lnTo>
                  <a:lnTo>
                    <a:pt x="1844802" y="57276"/>
                  </a:lnTo>
                  <a:lnTo>
                    <a:pt x="1841627" y="57276"/>
                  </a:lnTo>
                  <a:lnTo>
                    <a:pt x="1832169" y="51744"/>
                  </a:lnTo>
                  <a:close/>
                </a:path>
                <a:path w="1858009" h="103504">
                  <a:moveTo>
                    <a:pt x="0" y="43814"/>
                  </a:moveTo>
                  <a:lnTo>
                    <a:pt x="0" y="56514"/>
                  </a:lnTo>
                  <a:lnTo>
                    <a:pt x="1844802" y="58038"/>
                  </a:lnTo>
                  <a:lnTo>
                    <a:pt x="1821379" y="58038"/>
                  </a:lnTo>
                  <a:lnTo>
                    <a:pt x="1832169" y="51744"/>
                  </a:lnTo>
                  <a:lnTo>
                    <a:pt x="1821217" y="45338"/>
                  </a:lnTo>
                  <a:lnTo>
                    <a:pt x="1844801" y="45338"/>
                  </a:lnTo>
                  <a:lnTo>
                    <a:pt x="0" y="43814"/>
                  </a:lnTo>
                  <a:close/>
                </a:path>
                <a:path w="1858009" h="103504">
                  <a:moveTo>
                    <a:pt x="1846500" y="45338"/>
                  </a:moveTo>
                  <a:lnTo>
                    <a:pt x="1844802" y="45338"/>
                  </a:lnTo>
                  <a:lnTo>
                    <a:pt x="1844802" y="58038"/>
                  </a:lnTo>
                  <a:lnTo>
                    <a:pt x="1846484" y="58038"/>
                  </a:lnTo>
                  <a:lnTo>
                    <a:pt x="1857279" y="51744"/>
                  </a:lnTo>
                  <a:lnTo>
                    <a:pt x="1857470" y="51744"/>
                  </a:lnTo>
                  <a:lnTo>
                    <a:pt x="1846500" y="45338"/>
                  </a:lnTo>
                  <a:close/>
                </a:path>
                <a:path w="1858009" h="103504">
                  <a:moveTo>
                    <a:pt x="1841627" y="46227"/>
                  </a:moveTo>
                  <a:lnTo>
                    <a:pt x="1832169" y="51744"/>
                  </a:lnTo>
                  <a:lnTo>
                    <a:pt x="1841627" y="57276"/>
                  </a:lnTo>
                  <a:lnTo>
                    <a:pt x="1841627" y="46227"/>
                  </a:lnTo>
                  <a:close/>
                </a:path>
                <a:path w="1858009" h="103504">
                  <a:moveTo>
                    <a:pt x="1844802" y="46227"/>
                  </a:moveTo>
                  <a:lnTo>
                    <a:pt x="1841627" y="46227"/>
                  </a:lnTo>
                  <a:lnTo>
                    <a:pt x="1841627" y="57276"/>
                  </a:lnTo>
                  <a:lnTo>
                    <a:pt x="1844802" y="57276"/>
                  </a:lnTo>
                  <a:lnTo>
                    <a:pt x="1844802" y="46227"/>
                  </a:lnTo>
                  <a:close/>
                </a:path>
                <a:path w="1858009" h="103504">
                  <a:moveTo>
                    <a:pt x="1768855" y="0"/>
                  </a:moveTo>
                  <a:lnTo>
                    <a:pt x="1764919" y="1015"/>
                  </a:lnTo>
                  <a:lnTo>
                    <a:pt x="1761363" y="7112"/>
                  </a:lnTo>
                  <a:lnTo>
                    <a:pt x="1762378" y="10921"/>
                  </a:lnTo>
                  <a:lnTo>
                    <a:pt x="1832169" y="51744"/>
                  </a:lnTo>
                  <a:lnTo>
                    <a:pt x="1841627" y="46227"/>
                  </a:lnTo>
                  <a:lnTo>
                    <a:pt x="1844802" y="46227"/>
                  </a:lnTo>
                  <a:lnTo>
                    <a:pt x="1844802" y="45338"/>
                  </a:lnTo>
                  <a:lnTo>
                    <a:pt x="1846500" y="45338"/>
                  </a:lnTo>
                  <a:lnTo>
                    <a:pt x="1768855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365248" y="637413"/>
            <a:ext cx="1300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7,67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r>
              <a:rPr sz="1800" spc="-10" dirty="0">
                <a:latin typeface="Calibri"/>
                <a:cs typeface="Calibri"/>
              </a:rPr>
              <a:t>/men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96922" y="3709796"/>
            <a:ext cx="12998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7,67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r>
              <a:rPr sz="1800" spc="-10" dirty="0">
                <a:latin typeface="Calibri"/>
                <a:cs typeface="Calibri"/>
              </a:rPr>
              <a:t>/men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456046" y="4626609"/>
            <a:ext cx="883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X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0,835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34" name="object 3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2597" y="905636"/>
            <a:ext cx="5658485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82880" marR="5080" indent="-170815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184785" algn="l"/>
              </a:tabLst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RATB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disusun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seri: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konversi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yang 	</a:t>
            </a:r>
            <a:r>
              <a:rPr sz="2400" dirty="0">
                <a:latin typeface="Calibri"/>
                <a:cs typeface="Calibri"/>
              </a:rPr>
              <a:t>dicapai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reaktor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pertama: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70296" y="2129331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>
                <a:moveTo>
                  <a:pt x="0" y="0"/>
                </a:moveTo>
                <a:lnTo>
                  <a:pt x="761567" y="0"/>
                </a:lnTo>
              </a:path>
            </a:pathLst>
          </a:custGeom>
          <a:ln w="125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79605" y="3506558"/>
            <a:ext cx="398145" cy="0"/>
          </a:xfrm>
          <a:custGeom>
            <a:avLst/>
            <a:gdLst/>
            <a:ahLst/>
            <a:cxnLst/>
            <a:rect l="l" t="t" r="r" b="b"/>
            <a:pathLst>
              <a:path w="398145">
                <a:moveTo>
                  <a:pt x="0" y="0"/>
                </a:moveTo>
                <a:lnTo>
                  <a:pt x="397730" y="0"/>
                </a:lnTo>
              </a:path>
            </a:pathLst>
          </a:custGeom>
          <a:ln w="125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98652" y="3506558"/>
            <a:ext cx="1870075" cy="0"/>
          </a:xfrm>
          <a:custGeom>
            <a:avLst/>
            <a:gdLst/>
            <a:ahLst/>
            <a:cxnLst/>
            <a:rect l="l" t="t" r="r" b="b"/>
            <a:pathLst>
              <a:path w="1870075">
                <a:moveTo>
                  <a:pt x="0" y="0"/>
                </a:moveTo>
                <a:lnTo>
                  <a:pt x="1869698" y="0"/>
                </a:lnTo>
              </a:path>
            </a:pathLst>
          </a:custGeom>
          <a:ln w="125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35550" y="4847533"/>
            <a:ext cx="1170940" cy="0"/>
          </a:xfrm>
          <a:custGeom>
            <a:avLst/>
            <a:gdLst/>
            <a:ahLst/>
            <a:cxnLst/>
            <a:rect l="l" t="t" r="r" b="b"/>
            <a:pathLst>
              <a:path w="1170939">
                <a:moveTo>
                  <a:pt x="0" y="0"/>
                </a:moveTo>
                <a:lnTo>
                  <a:pt x="1170353" y="0"/>
                </a:lnTo>
              </a:path>
            </a:pathLst>
          </a:custGeom>
          <a:ln w="125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73515" y="4607869"/>
            <a:ext cx="928369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Symbol"/>
                <a:cs typeface="Symbol"/>
              </a:rPr>
              <a:t></a:t>
            </a:r>
            <a:r>
              <a:rPr sz="2350" spc="-65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0,503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10253" y="4844115"/>
            <a:ext cx="119316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-10" dirty="0">
                <a:latin typeface="Times New Roman"/>
                <a:cs typeface="Times New Roman"/>
              </a:rPr>
              <a:t>1</a:t>
            </a:r>
            <a:r>
              <a:rPr sz="2350" spc="-10" dirty="0">
                <a:latin typeface="Symbol"/>
                <a:cs typeface="Symbol"/>
              </a:rPr>
              <a:t></a:t>
            </a:r>
            <a:r>
              <a:rPr sz="2350" spc="-10" dirty="0">
                <a:latin typeface="Times New Roman"/>
                <a:cs typeface="Times New Roman"/>
              </a:rPr>
              <a:t>1,0137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77999" y="4417333"/>
            <a:ext cx="85788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-10" dirty="0">
                <a:latin typeface="Times New Roman"/>
                <a:cs typeface="Times New Roman"/>
              </a:rPr>
              <a:t>1,0137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88911" y="4607869"/>
            <a:ext cx="48450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Times New Roman"/>
                <a:cs typeface="Times New Roman"/>
              </a:rPr>
              <a:t>X</a:t>
            </a:r>
            <a:r>
              <a:rPr sz="2350" spc="10" dirty="0">
                <a:latin typeface="Times New Roman"/>
                <a:cs typeface="Times New Roman"/>
              </a:rPr>
              <a:t> </a:t>
            </a:r>
            <a:r>
              <a:rPr sz="2350" spc="-50" dirty="0">
                <a:latin typeface="Symbol"/>
                <a:cs typeface="Symbol"/>
              </a:rPr>
              <a:t>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32809" y="3947383"/>
            <a:ext cx="472630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dirty="0">
                <a:latin typeface="Times New Roman"/>
                <a:cs typeface="Times New Roman"/>
              </a:rPr>
              <a:t>Da</a:t>
            </a:r>
            <a:r>
              <a:rPr sz="2350" spc="8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9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</a:t>
            </a:r>
            <a:r>
              <a:rPr sz="2350" dirty="0">
                <a:latin typeface="Times New Roman"/>
                <a:cs typeface="Times New Roman"/>
              </a:rPr>
              <a:t>k</a:t>
            </a:r>
            <a:r>
              <a:rPr sz="2350" spc="7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9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3,259x</a:t>
            </a:r>
            <a:r>
              <a:rPr sz="2350" spc="-5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0,311</a:t>
            </a:r>
            <a:r>
              <a:rPr sz="2350" spc="-33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36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1,0137</a:t>
            </a:r>
            <a:r>
              <a:rPr sz="2350" spc="-21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;</a:t>
            </a:r>
            <a:r>
              <a:rPr sz="2350" spc="-160" dirty="0">
                <a:latin typeface="Times New Roman"/>
                <a:cs typeface="Times New Roman"/>
              </a:rPr>
              <a:t> </a:t>
            </a:r>
            <a:r>
              <a:rPr sz="2350" spc="-20" dirty="0">
                <a:latin typeface="Times New Roman"/>
                <a:cs typeface="Times New Roman"/>
              </a:rPr>
              <a:t>maka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35997" y="3266894"/>
            <a:ext cx="1669414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Symbol"/>
                <a:cs typeface="Symbol"/>
              </a:rPr>
              <a:t></a:t>
            </a:r>
            <a:r>
              <a:rPr sz="2350" spc="-100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3,259</a:t>
            </a:r>
            <a:r>
              <a:rPr sz="2350" spc="-130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menit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66698" y="3503102"/>
            <a:ext cx="263080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718820" algn="l"/>
              </a:tabLst>
            </a:pPr>
            <a:r>
              <a:rPr sz="2350" spc="-50" dirty="0">
                <a:latin typeface="Times New Roman"/>
                <a:cs typeface="Times New Roman"/>
              </a:rPr>
              <a:t>v</a:t>
            </a:r>
            <a:r>
              <a:rPr sz="2350" dirty="0">
                <a:latin typeface="Times New Roman"/>
                <a:cs typeface="Times New Roman"/>
              </a:rPr>
              <a:t>	15,34</a:t>
            </a:r>
            <a:r>
              <a:rPr sz="2350" spc="-100" dirty="0">
                <a:latin typeface="Times New Roman"/>
                <a:cs typeface="Times New Roman"/>
              </a:rPr>
              <a:t> </a:t>
            </a:r>
            <a:r>
              <a:rPr sz="2350" spc="-10" dirty="0">
                <a:latin typeface="Times New Roman"/>
                <a:cs typeface="Times New Roman"/>
              </a:rPr>
              <a:t>m</a:t>
            </a:r>
            <a:r>
              <a:rPr sz="2025" spc="-15" baseline="43209" dirty="0">
                <a:latin typeface="Times New Roman"/>
                <a:cs typeface="Times New Roman"/>
              </a:rPr>
              <a:t>3</a:t>
            </a:r>
            <a:r>
              <a:rPr sz="2350" spc="-10" dirty="0">
                <a:latin typeface="Times New Roman"/>
                <a:cs typeface="Times New Roman"/>
              </a:rPr>
              <a:t>/menit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33911" y="3076358"/>
            <a:ext cx="77152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Times New Roman"/>
                <a:cs typeface="Times New Roman"/>
              </a:rPr>
              <a:t>50</a:t>
            </a:r>
            <a:r>
              <a:rPr sz="2350" spc="-130" dirty="0">
                <a:latin typeface="Times New Roman"/>
                <a:cs typeface="Times New Roman"/>
              </a:rPr>
              <a:t> </a:t>
            </a:r>
            <a:r>
              <a:rPr sz="2350" spc="35" dirty="0">
                <a:latin typeface="Times New Roman"/>
                <a:cs typeface="Times New Roman"/>
              </a:rPr>
              <a:t>m</a:t>
            </a:r>
            <a:r>
              <a:rPr sz="2025" spc="52" baseline="43209" dirty="0">
                <a:latin typeface="Times New Roman"/>
                <a:cs typeface="Times New Roman"/>
              </a:rPr>
              <a:t>3</a:t>
            </a:r>
            <a:endParaRPr sz="2025" baseline="43209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28084" y="2584213"/>
            <a:ext cx="91630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-10" dirty="0">
                <a:latin typeface="Times New Roman"/>
                <a:cs typeface="Times New Roman"/>
              </a:rPr>
              <a:t>dimana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56743" y="3704782"/>
            <a:ext cx="201930" cy="2374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350" spc="-25" dirty="0">
                <a:latin typeface="Times New Roman"/>
                <a:cs typeface="Times New Roman"/>
              </a:rPr>
              <a:t>01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54817" y="3250517"/>
            <a:ext cx="120713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614045" algn="l"/>
                <a:tab pos="1002665" algn="l"/>
              </a:tabLst>
            </a:pPr>
            <a:r>
              <a:rPr sz="2500" dirty="0">
                <a:latin typeface="Symbol"/>
                <a:cs typeface="Symbol"/>
              </a:rPr>
              <a:t></a:t>
            </a:r>
            <a:r>
              <a:rPr sz="2500" spc="204" dirty="0">
                <a:latin typeface="Times New Roman"/>
                <a:cs typeface="Times New Roman"/>
              </a:rPr>
              <a:t> </a:t>
            </a:r>
            <a:r>
              <a:rPr sz="2350" spc="-50" dirty="0">
                <a:latin typeface="Symbol"/>
                <a:cs typeface="Symbol"/>
              </a:rPr>
              <a:t></a:t>
            </a:r>
            <a:r>
              <a:rPr sz="2350" dirty="0">
                <a:latin typeface="Times New Roman"/>
                <a:cs typeface="Times New Roman"/>
              </a:rPr>
              <a:t>	</a:t>
            </a:r>
            <a:r>
              <a:rPr sz="3525" spc="-75" baseline="35460" dirty="0">
                <a:latin typeface="Times New Roman"/>
                <a:cs typeface="Times New Roman"/>
              </a:rPr>
              <a:t>V</a:t>
            </a:r>
            <a:r>
              <a:rPr sz="3525" baseline="35460" dirty="0">
                <a:latin typeface="Times New Roman"/>
                <a:cs typeface="Times New Roman"/>
              </a:rPr>
              <a:t>	</a:t>
            </a:r>
            <a:r>
              <a:rPr sz="2350" spc="-60" dirty="0">
                <a:latin typeface="Symbol"/>
                <a:cs typeface="Symbol"/>
              </a:rPr>
              <a:t>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57678" y="2327538"/>
            <a:ext cx="114300" cy="2374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350" spc="-50" dirty="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45000" y="2109535"/>
            <a:ext cx="76263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110" dirty="0">
                <a:latin typeface="Times New Roman"/>
                <a:cs typeface="Times New Roman"/>
              </a:rPr>
              <a:t>1</a:t>
            </a:r>
            <a:r>
              <a:rPr sz="2350" spc="110" dirty="0">
                <a:latin typeface="Symbol"/>
                <a:cs typeface="Symbol"/>
              </a:rPr>
              <a:t></a:t>
            </a:r>
            <a:r>
              <a:rPr sz="2500" spc="110" dirty="0">
                <a:latin typeface="Symbol"/>
                <a:cs typeface="Symbol"/>
              </a:rPr>
              <a:t></a:t>
            </a:r>
            <a:r>
              <a:rPr sz="2500" spc="204" dirty="0">
                <a:latin typeface="Times New Roman"/>
                <a:cs typeface="Times New Roman"/>
              </a:rPr>
              <a:t> </a:t>
            </a:r>
            <a:r>
              <a:rPr sz="2350" i="1" spc="-50" dirty="0">
                <a:latin typeface="Times New Roman"/>
                <a:cs typeface="Times New Roman"/>
              </a:rPr>
              <a:t>k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01518" y="1682755"/>
            <a:ext cx="44958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spc="-25" dirty="0">
                <a:latin typeface="Symbol"/>
                <a:cs typeface="Symbol"/>
              </a:rPr>
              <a:t></a:t>
            </a:r>
            <a:r>
              <a:rPr sz="2025" spc="-37" baseline="-24691" dirty="0">
                <a:latin typeface="Times New Roman"/>
                <a:cs typeface="Times New Roman"/>
              </a:rPr>
              <a:t>1</a:t>
            </a:r>
            <a:r>
              <a:rPr sz="2350" i="1" spc="-25" dirty="0">
                <a:latin typeface="Times New Roman"/>
                <a:cs typeface="Times New Roman"/>
              </a:rPr>
              <a:t>k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41759" y="2091347"/>
            <a:ext cx="114300" cy="2374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350" spc="-50" dirty="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39324" y="1889702"/>
            <a:ext cx="568960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389890" algn="l"/>
              </a:tabLst>
            </a:pPr>
            <a:r>
              <a:rPr sz="2350" i="1" spc="-50" dirty="0">
                <a:latin typeface="Times New Roman"/>
                <a:cs typeface="Times New Roman"/>
              </a:rPr>
              <a:t>X</a:t>
            </a:r>
            <a:r>
              <a:rPr sz="2350" i="1" dirty="0">
                <a:latin typeface="Times New Roman"/>
                <a:cs typeface="Times New Roman"/>
              </a:rPr>
              <a:t>	</a:t>
            </a:r>
            <a:r>
              <a:rPr sz="2350" spc="-50" dirty="0">
                <a:latin typeface="Symbol"/>
                <a:cs typeface="Symbol"/>
              </a:rPr>
              <a:t></a:t>
            </a:r>
            <a:endParaRPr sz="2350">
              <a:latin typeface="Symbol"/>
              <a:cs typeface="Symbo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24" name="object 24"/>
          <p:cNvGrpSpPr/>
          <p:nvPr/>
        </p:nvGrpSpPr>
        <p:grpSpPr>
          <a:xfrm>
            <a:off x="7106411" y="356615"/>
            <a:ext cx="1580515" cy="765175"/>
            <a:chOff x="7106411" y="356615"/>
            <a:chExt cx="1580515" cy="765175"/>
          </a:xfrm>
        </p:grpSpPr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06411" y="356615"/>
              <a:ext cx="615696" cy="76504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7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5205" y="1572208"/>
            <a:ext cx="45739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spc="-35" dirty="0">
                <a:latin typeface="Calibri Light"/>
                <a:cs typeface="Calibri Light"/>
              </a:rPr>
              <a:t>Review</a:t>
            </a:r>
            <a:r>
              <a:rPr b="0" spc="-225" dirty="0">
                <a:latin typeface="Calibri Light"/>
                <a:cs typeface="Calibri Light"/>
              </a:rPr>
              <a:t> </a:t>
            </a:r>
            <a:r>
              <a:rPr b="0" dirty="0">
                <a:latin typeface="Calibri Light"/>
                <a:cs typeface="Calibri Light"/>
              </a:rPr>
              <a:t>Last</a:t>
            </a:r>
            <a:r>
              <a:rPr b="0" spc="-215" dirty="0">
                <a:latin typeface="Calibri Light"/>
                <a:cs typeface="Calibri Light"/>
              </a:rPr>
              <a:t> </a:t>
            </a:r>
            <a:r>
              <a:rPr b="0" spc="-10" dirty="0">
                <a:latin typeface="Calibri Light"/>
                <a:cs typeface="Calibri Light"/>
              </a:rPr>
              <a:t>Meeting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" y="5791200"/>
            <a:ext cx="9107424" cy="1066800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129208" y="236051"/>
            <a:ext cx="1763395" cy="930275"/>
            <a:chOff x="7129208" y="236051"/>
            <a:chExt cx="1763395" cy="93027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29208" y="236051"/>
              <a:ext cx="628015" cy="92975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93735" y="239267"/>
              <a:ext cx="1098803" cy="78485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115567" y="2438400"/>
            <a:ext cx="7200900" cy="1447800"/>
          </a:xfrm>
          <a:prstGeom prst="rect">
            <a:avLst/>
          </a:prstGeom>
          <a:solidFill>
            <a:srgbClr val="EC7C30"/>
          </a:solidFill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endParaRPr sz="3200">
              <a:latin typeface="Times New Roman"/>
              <a:cs typeface="Times New Roman"/>
            </a:endParaRPr>
          </a:p>
          <a:p>
            <a:pPr marL="544830" indent="-453390">
              <a:lnSpc>
                <a:spcPct val="100000"/>
              </a:lnSpc>
              <a:buFont typeface="Wingdings"/>
              <a:buChar char=""/>
              <a:tabLst>
                <a:tab pos="544830" algn="l"/>
              </a:tabLst>
            </a:pP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RATB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2680" y="896492"/>
            <a:ext cx="5556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</a:pPr>
            <a:r>
              <a:rPr sz="2800" spc="-20" dirty="0">
                <a:latin typeface="Calibri"/>
                <a:cs typeface="Calibri"/>
              </a:rPr>
              <a:t>Konversi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dicapai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reaktor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ke-</a:t>
            </a:r>
            <a:r>
              <a:rPr sz="2800" spc="-25" dirty="0">
                <a:latin typeface="Calibri"/>
                <a:cs typeface="Calibri"/>
              </a:rPr>
              <a:t>5: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95515" y="2027527"/>
            <a:ext cx="996315" cy="0"/>
          </a:xfrm>
          <a:custGeom>
            <a:avLst/>
            <a:gdLst/>
            <a:ahLst/>
            <a:cxnLst/>
            <a:rect l="l" t="t" r="r" b="b"/>
            <a:pathLst>
              <a:path w="996314">
                <a:moveTo>
                  <a:pt x="0" y="0"/>
                </a:moveTo>
                <a:lnTo>
                  <a:pt x="995717" y="0"/>
                </a:lnTo>
              </a:path>
            </a:pathLst>
          </a:custGeom>
          <a:ln w="125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35547" y="4268432"/>
            <a:ext cx="1528445" cy="0"/>
          </a:xfrm>
          <a:custGeom>
            <a:avLst/>
            <a:gdLst/>
            <a:ahLst/>
            <a:cxnLst/>
            <a:rect l="l" t="t" r="r" b="b"/>
            <a:pathLst>
              <a:path w="1528445">
                <a:moveTo>
                  <a:pt x="0" y="0"/>
                </a:moveTo>
                <a:lnTo>
                  <a:pt x="1528251" y="0"/>
                </a:lnTo>
              </a:path>
            </a:pathLst>
          </a:custGeom>
          <a:ln w="125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31453" y="4028737"/>
            <a:ext cx="777240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dirty="0">
                <a:latin typeface="Symbol"/>
                <a:cs typeface="Symbol"/>
              </a:rPr>
              <a:t></a:t>
            </a:r>
            <a:r>
              <a:rPr sz="2350" spc="-65" dirty="0">
                <a:latin typeface="Times New Roman"/>
                <a:cs typeface="Times New Roman"/>
              </a:rPr>
              <a:t> </a:t>
            </a:r>
            <a:r>
              <a:rPr sz="2350" spc="-20" dirty="0">
                <a:latin typeface="Times New Roman"/>
                <a:cs typeface="Times New Roman"/>
              </a:rPr>
              <a:t>0,97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13199" y="4264973"/>
            <a:ext cx="154622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350" spc="-10" dirty="0">
                <a:latin typeface="Times New Roman"/>
                <a:cs typeface="Times New Roman"/>
              </a:rPr>
              <a:t>(1</a:t>
            </a:r>
            <a:r>
              <a:rPr sz="2350" spc="-10" dirty="0">
                <a:latin typeface="Symbol"/>
                <a:cs typeface="Symbol"/>
              </a:rPr>
              <a:t></a:t>
            </a:r>
            <a:r>
              <a:rPr sz="2350" spc="-10" dirty="0">
                <a:latin typeface="Times New Roman"/>
                <a:cs typeface="Times New Roman"/>
              </a:rPr>
              <a:t>1,0137)</a:t>
            </a:r>
            <a:r>
              <a:rPr sz="2025" spc="-15" baseline="43209" dirty="0">
                <a:latin typeface="Times New Roman"/>
                <a:cs typeface="Times New Roman"/>
              </a:rPr>
              <a:t>5</a:t>
            </a:r>
            <a:endParaRPr sz="2025" baseline="43209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11341" y="3838210"/>
            <a:ext cx="177165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spc="-50" dirty="0">
                <a:latin typeface="Times New Roman"/>
                <a:cs typeface="Times New Roman"/>
              </a:rPr>
              <a:t>1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43124" y="2402589"/>
            <a:ext cx="1674495" cy="201485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85"/>
              </a:spcBef>
            </a:pPr>
            <a:r>
              <a:rPr sz="2350" dirty="0">
                <a:latin typeface="Times New Roman"/>
                <a:cs typeface="Times New Roman"/>
              </a:rPr>
              <a:t>dimana</a:t>
            </a:r>
            <a:r>
              <a:rPr sz="2350" spc="-20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Times New Roman"/>
                <a:cs typeface="Times New Roman"/>
              </a:rPr>
              <a:t>n</a:t>
            </a:r>
            <a:r>
              <a:rPr sz="2350" spc="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165" dirty="0">
                <a:latin typeface="Times New Roman"/>
                <a:cs typeface="Times New Roman"/>
              </a:rPr>
              <a:t> </a:t>
            </a:r>
            <a:r>
              <a:rPr sz="2350" spc="-50" dirty="0">
                <a:latin typeface="Times New Roman"/>
                <a:cs typeface="Times New Roman"/>
              </a:rPr>
              <a:t>5</a:t>
            </a:r>
            <a:endParaRPr sz="2350">
              <a:latin typeface="Times New Roman"/>
              <a:cs typeface="Times New Roman"/>
            </a:endParaRPr>
          </a:p>
          <a:p>
            <a:pPr marL="690245">
              <a:lnSpc>
                <a:spcPct val="100000"/>
              </a:lnSpc>
              <a:spcBef>
                <a:spcPts val="600"/>
              </a:spcBef>
            </a:pPr>
            <a:r>
              <a:rPr sz="2500" dirty="0">
                <a:latin typeface="Symbol"/>
                <a:cs typeface="Symbol"/>
              </a:rPr>
              <a:t></a:t>
            </a:r>
            <a:r>
              <a:rPr sz="2025" baseline="-24691" dirty="0">
                <a:latin typeface="Times New Roman"/>
                <a:cs typeface="Times New Roman"/>
              </a:rPr>
              <a:t>1</a:t>
            </a:r>
            <a:r>
              <a:rPr sz="2025" spc="607" baseline="-24691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7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</a:t>
            </a:r>
            <a:endParaRPr sz="2500">
              <a:latin typeface="Symbol"/>
              <a:cs typeface="Symbol"/>
            </a:endParaRPr>
          </a:p>
          <a:p>
            <a:pPr marL="42545">
              <a:lnSpc>
                <a:spcPct val="100000"/>
              </a:lnSpc>
              <a:spcBef>
                <a:spcPts val="760"/>
              </a:spcBef>
            </a:pPr>
            <a:r>
              <a:rPr sz="2350" spc="-20" dirty="0">
                <a:latin typeface="Times New Roman"/>
                <a:cs typeface="Times New Roman"/>
              </a:rPr>
              <a:t>maka</a:t>
            </a:r>
            <a:endParaRPr sz="2350">
              <a:latin typeface="Times New Roman"/>
              <a:cs typeface="Times New Roman"/>
            </a:endParaRPr>
          </a:p>
          <a:p>
            <a:pPr marL="798830">
              <a:lnSpc>
                <a:spcPct val="100000"/>
              </a:lnSpc>
              <a:spcBef>
                <a:spcPts val="2250"/>
              </a:spcBef>
            </a:pPr>
            <a:r>
              <a:rPr sz="2350" dirty="0">
                <a:latin typeface="Times New Roman"/>
                <a:cs typeface="Times New Roman"/>
              </a:rPr>
              <a:t>X</a:t>
            </a:r>
            <a:r>
              <a:rPr sz="2350" spc="1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95" dirty="0">
                <a:latin typeface="Times New Roman"/>
                <a:cs typeface="Times New Roman"/>
              </a:rPr>
              <a:t> </a:t>
            </a:r>
            <a:r>
              <a:rPr sz="2350" spc="75" dirty="0">
                <a:latin typeface="Times New Roman"/>
                <a:cs typeface="Times New Roman"/>
              </a:rPr>
              <a:t>1</a:t>
            </a:r>
            <a:r>
              <a:rPr sz="2350" spc="75" dirty="0">
                <a:latin typeface="Symbol"/>
                <a:cs typeface="Symbol"/>
              </a:rPr>
              <a:t>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73167" y="1552478"/>
            <a:ext cx="1008380" cy="86360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1750" algn="ctr">
              <a:lnSpc>
                <a:spcPct val="100000"/>
              </a:lnSpc>
              <a:spcBef>
                <a:spcPts val="484"/>
              </a:spcBef>
            </a:pPr>
            <a:r>
              <a:rPr sz="2350" spc="-50" dirty="0">
                <a:latin typeface="Times New Roman"/>
                <a:cs typeface="Times New Roman"/>
              </a:rPr>
              <a:t>1</a:t>
            </a:r>
            <a:endParaRPr sz="23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90"/>
              </a:spcBef>
            </a:pPr>
            <a:r>
              <a:rPr sz="2350" dirty="0">
                <a:latin typeface="Times New Roman"/>
                <a:cs typeface="Times New Roman"/>
              </a:rPr>
              <a:t>(1</a:t>
            </a:r>
            <a:r>
              <a:rPr sz="2350" dirty="0">
                <a:latin typeface="Symbol"/>
                <a:cs typeface="Symbol"/>
              </a:rPr>
              <a:t></a:t>
            </a:r>
            <a:r>
              <a:rPr sz="2500" dirty="0">
                <a:latin typeface="Symbol"/>
                <a:cs typeface="Symbol"/>
              </a:rPr>
              <a:t></a:t>
            </a:r>
            <a:r>
              <a:rPr sz="2350" i="1" dirty="0">
                <a:latin typeface="Times New Roman"/>
                <a:cs typeface="Times New Roman"/>
              </a:rPr>
              <a:t>k</a:t>
            </a:r>
            <a:r>
              <a:rPr sz="2350" i="1" spc="-285" dirty="0">
                <a:latin typeface="Times New Roman"/>
                <a:cs typeface="Times New Roman"/>
              </a:rPr>
              <a:t> </a:t>
            </a:r>
            <a:r>
              <a:rPr sz="2350" spc="35" dirty="0">
                <a:latin typeface="Times New Roman"/>
                <a:cs typeface="Times New Roman"/>
              </a:rPr>
              <a:t>)</a:t>
            </a:r>
            <a:r>
              <a:rPr sz="2025" i="1" spc="52" baseline="43209" dirty="0">
                <a:latin typeface="Times New Roman"/>
                <a:cs typeface="Times New Roman"/>
              </a:rPr>
              <a:t>n</a:t>
            </a:r>
            <a:endParaRPr sz="2025" baseline="43209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80032" y="1787868"/>
            <a:ext cx="872490" cy="388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350" i="1" dirty="0">
                <a:latin typeface="Times New Roman"/>
                <a:cs typeface="Times New Roman"/>
              </a:rPr>
              <a:t>X</a:t>
            </a:r>
            <a:r>
              <a:rPr sz="2350" i="1" spc="35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295" dirty="0">
                <a:latin typeface="Times New Roman"/>
                <a:cs typeface="Times New Roman"/>
              </a:rPr>
              <a:t> </a:t>
            </a:r>
            <a:r>
              <a:rPr sz="2350" spc="75" dirty="0">
                <a:latin typeface="Times New Roman"/>
                <a:cs typeface="Times New Roman"/>
              </a:rPr>
              <a:t>1</a:t>
            </a:r>
            <a:r>
              <a:rPr sz="2350" spc="75" dirty="0">
                <a:latin typeface="Symbol"/>
                <a:cs typeface="Symbol"/>
              </a:rPr>
              <a:t></a:t>
            </a:r>
            <a:endParaRPr sz="2350">
              <a:latin typeface="Symbol"/>
              <a:cs typeface="Symbo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82926" y="2704845"/>
            <a:ext cx="1136015" cy="1303655"/>
            <a:chOff x="2582926" y="2704845"/>
            <a:chExt cx="1136015" cy="1303655"/>
          </a:xfrm>
        </p:grpSpPr>
        <p:sp>
          <p:nvSpPr>
            <p:cNvPr id="3" name="object 3"/>
            <p:cNvSpPr/>
            <p:nvPr/>
          </p:nvSpPr>
          <p:spPr>
            <a:xfrm>
              <a:off x="2589276" y="2711195"/>
              <a:ext cx="1123315" cy="1290955"/>
            </a:xfrm>
            <a:custGeom>
              <a:avLst/>
              <a:gdLst/>
              <a:ahLst/>
              <a:cxnLst/>
              <a:rect l="l" t="t" r="r" b="b"/>
              <a:pathLst>
                <a:path w="1123314" h="1290954">
                  <a:moveTo>
                    <a:pt x="1123188" y="0"/>
                  </a:moveTo>
                  <a:lnTo>
                    <a:pt x="0" y="0"/>
                  </a:lnTo>
                  <a:lnTo>
                    <a:pt x="0" y="1290827"/>
                  </a:lnTo>
                  <a:lnTo>
                    <a:pt x="1123188" y="1290827"/>
                  </a:lnTo>
                  <a:lnTo>
                    <a:pt x="112318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89276" y="2711195"/>
              <a:ext cx="1123315" cy="1290955"/>
            </a:xfrm>
            <a:custGeom>
              <a:avLst/>
              <a:gdLst/>
              <a:ahLst/>
              <a:cxnLst/>
              <a:rect l="l" t="t" r="r" b="b"/>
              <a:pathLst>
                <a:path w="1123314" h="1290954">
                  <a:moveTo>
                    <a:pt x="0" y="1290827"/>
                  </a:moveTo>
                  <a:lnTo>
                    <a:pt x="1123188" y="1290827"/>
                  </a:lnTo>
                  <a:lnTo>
                    <a:pt x="1123188" y="0"/>
                  </a:lnTo>
                  <a:lnTo>
                    <a:pt x="0" y="0"/>
                  </a:lnTo>
                  <a:lnTo>
                    <a:pt x="0" y="1290827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5094478" y="2704845"/>
            <a:ext cx="1137920" cy="1303655"/>
            <a:chOff x="5094478" y="2704845"/>
            <a:chExt cx="1137920" cy="1303655"/>
          </a:xfrm>
        </p:grpSpPr>
        <p:sp>
          <p:nvSpPr>
            <p:cNvPr id="6" name="object 6"/>
            <p:cNvSpPr/>
            <p:nvPr/>
          </p:nvSpPr>
          <p:spPr>
            <a:xfrm>
              <a:off x="5100828" y="2711195"/>
              <a:ext cx="1125220" cy="1290955"/>
            </a:xfrm>
            <a:custGeom>
              <a:avLst/>
              <a:gdLst/>
              <a:ahLst/>
              <a:cxnLst/>
              <a:rect l="l" t="t" r="r" b="b"/>
              <a:pathLst>
                <a:path w="1125220" h="1290954">
                  <a:moveTo>
                    <a:pt x="1124712" y="0"/>
                  </a:moveTo>
                  <a:lnTo>
                    <a:pt x="0" y="0"/>
                  </a:lnTo>
                  <a:lnTo>
                    <a:pt x="0" y="1290827"/>
                  </a:lnTo>
                  <a:lnTo>
                    <a:pt x="1124712" y="1290827"/>
                  </a:lnTo>
                  <a:lnTo>
                    <a:pt x="112471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100828" y="2711195"/>
              <a:ext cx="1125220" cy="1290955"/>
            </a:xfrm>
            <a:custGeom>
              <a:avLst/>
              <a:gdLst/>
              <a:ahLst/>
              <a:cxnLst/>
              <a:rect l="l" t="t" r="r" b="b"/>
              <a:pathLst>
                <a:path w="1125220" h="1290954">
                  <a:moveTo>
                    <a:pt x="0" y="1290827"/>
                  </a:moveTo>
                  <a:lnTo>
                    <a:pt x="1124712" y="1290827"/>
                  </a:lnTo>
                  <a:lnTo>
                    <a:pt x="1124712" y="0"/>
                  </a:lnTo>
                  <a:lnTo>
                    <a:pt x="0" y="0"/>
                  </a:lnTo>
                  <a:lnTo>
                    <a:pt x="0" y="12908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328800" y="2163952"/>
            <a:ext cx="1443990" cy="548640"/>
            <a:chOff x="1328800" y="2163952"/>
            <a:chExt cx="1443990" cy="548640"/>
          </a:xfrm>
        </p:grpSpPr>
        <p:sp>
          <p:nvSpPr>
            <p:cNvPr id="9" name="object 9"/>
            <p:cNvSpPr/>
            <p:nvPr/>
          </p:nvSpPr>
          <p:spPr>
            <a:xfrm>
              <a:off x="1331975" y="2167127"/>
              <a:ext cx="1388745" cy="1905"/>
            </a:xfrm>
            <a:custGeom>
              <a:avLst/>
              <a:gdLst/>
              <a:ahLst/>
              <a:cxnLst/>
              <a:rect l="l" t="t" r="r" b="b"/>
              <a:pathLst>
                <a:path w="1388745" h="1905">
                  <a:moveTo>
                    <a:pt x="0" y="0"/>
                  </a:moveTo>
                  <a:lnTo>
                    <a:pt x="1388364" y="1524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68904" y="2168651"/>
              <a:ext cx="103505" cy="544195"/>
            </a:xfrm>
            <a:custGeom>
              <a:avLst/>
              <a:gdLst/>
              <a:ahLst/>
              <a:cxnLst/>
              <a:rect l="l" t="t" r="r" b="b"/>
              <a:pathLst>
                <a:path w="103505" h="544194">
                  <a:moveTo>
                    <a:pt x="7112" y="447548"/>
                  </a:moveTo>
                  <a:lnTo>
                    <a:pt x="1015" y="451103"/>
                  </a:lnTo>
                  <a:lnTo>
                    <a:pt x="0" y="454913"/>
                  </a:lnTo>
                  <a:lnTo>
                    <a:pt x="51434" y="543687"/>
                  </a:lnTo>
                  <a:lnTo>
                    <a:pt x="58814" y="531113"/>
                  </a:lnTo>
                  <a:lnTo>
                    <a:pt x="45084" y="531113"/>
                  </a:lnTo>
                  <a:lnTo>
                    <a:pt x="45152" y="507501"/>
                  </a:lnTo>
                  <a:lnTo>
                    <a:pt x="10921" y="448563"/>
                  </a:lnTo>
                  <a:lnTo>
                    <a:pt x="7112" y="447548"/>
                  </a:lnTo>
                  <a:close/>
                </a:path>
                <a:path w="103505" h="544194">
                  <a:moveTo>
                    <a:pt x="45152" y="507501"/>
                  </a:moveTo>
                  <a:lnTo>
                    <a:pt x="45084" y="531113"/>
                  </a:lnTo>
                  <a:lnTo>
                    <a:pt x="57784" y="531113"/>
                  </a:lnTo>
                  <a:lnTo>
                    <a:pt x="57794" y="527938"/>
                  </a:lnTo>
                  <a:lnTo>
                    <a:pt x="45974" y="527938"/>
                  </a:lnTo>
                  <a:lnTo>
                    <a:pt x="51530" y="518481"/>
                  </a:lnTo>
                  <a:lnTo>
                    <a:pt x="45152" y="507501"/>
                  </a:lnTo>
                  <a:close/>
                </a:path>
                <a:path w="103505" h="544194">
                  <a:moveTo>
                    <a:pt x="96265" y="447801"/>
                  </a:moveTo>
                  <a:lnTo>
                    <a:pt x="92456" y="448818"/>
                  </a:lnTo>
                  <a:lnTo>
                    <a:pt x="57852" y="507720"/>
                  </a:lnTo>
                  <a:lnTo>
                    <a:pt x="57784" y="531113"/>
                  </a:lnTo>
                  <a:lnTo>
                    <a:pt x="58814" y="531113"/>
                  </a:lnTo>
                  <a:lnTo>
                    <a:pt x="103377" y="455168"/>
                  </a:lnTo>
                  <a:lnTo>
                    <a:pt x="102362" y="451358"/>
                  </a:lnTo>
                  <a:lnTo>
                    <a:pt x="96265" y="447801"/>
                  </a:lnTo>
                  <a:close/>
                </a:path>
                <a:path w="103505" h="544194">
                  <a:moveTo>
                    <a:pt x="51530" y="518481"/>
                  </a:moveTo>
                  <a:lnTo>
                    <a:pt x="45974" y="527938"/>
                  </a:lnTo>
                  <a:lnTo>
                    <a:pt x="57022" y="527938"/>
                  </a:lnTo>
                  <a:lnTo>
                    <a:pt x="51530" y="518481"/>
                  </a:lnTo>
                  <a:close/>
                </a:path>
                <a:path w="103505" h="544194">
                  <a:moveTo>
                    <a:pt x="57852" y="507720"/>
                  </a:moveTo>
                  <a:lnTo>
                    <a:pt x="51530" y="518481"/>
                  </a:lnTo>
                  <a:lnTo>
                    <a:pt x="57022" y="527938"/>
                  </a:lnTo>
                  <a:lnTo>
                    <a:pt x="57794" y="527938"/>
                  </a:lnTo>
                  <a:lnTo>
                    <a:pt x="57852" y="507720"/>
                  </a:lnTo>
                  <a:close/>
                </a:path>
                <a:path w="103505" h="544194">
                  <a:moveTo>
                    <a:pt x="59308" y="0"/>
                  </a:moveTo>
                  <a:lnTo>
                    <a:pt x="46608" y="0"/>
                  </a:lnTo>
                  <a:lnTo>
                    <a:pt x="45152" y="507501"/>
                  </a:lnTo>
                  <a:lnTo>
                    <a:pt x="51530" y="518481"/>
                  </a:lnTo>
                  <a:lnTo>
                    <a:pt x="57852" y="507720"/>
                  </a:lnTo>
                  <a:lnTo>
                    <a:pt x="5930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846577" y="2222182"/>
            <a:ext cx="655955" cy="1460500"/>
            <a:chOff x="2846577" y="2222182"/>
            <a:chExt cx="655955" cy="1460500"/>
          </a:xfrm>
        </p:grpSpPr>
        <p:sp>
          <p:nvSpPr>
            <p:cNvPr id="12" name="object 12"/>
            <p:cNvSpPr/>
            <p:nvPr/>
          </p:nvSpPr>
          <p:spPr>
            <a:xfrm>
              <a:off x="3182873" y="2236470"/>
              <a:ext cx="1905" cy="1359535"/>
            </a:xfrm>
            <a:custGeom>
              <a:avLst/>
              <a:gdLst/>
              <a:ahLst/>
              <a:cxnLst/>
              <a:rect l="l" t="t" r="r" b="b"/>
              <a:pathLst>
                <a:path w="1905" h="1359535">
                  <a:moveTo>
                    <a:pt x="1524" y="0"/>
                  </a:moveTo>
                  <a:lnTo>
                    <a:pt x="0" y="1359153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165347" y="3526536"/>
              <a:ext cx="330835" cy="135890"/>
            </a:xfrm>
            <a:custGeom>
              <a:avLst/>
              <a:gdLst/>
              <a:ahLst/>
              <a:cxnLst/>
              <a:rect l="l" t="t" r="r" b="b"/>
              <a:pathLst>
                <a:path w="330835" h="135889">
                  <a:moveTo>
                    <a:pt x="165353" y="0"/>
                  </a:moveTo>
                  <a:lnTo>
                    <a:pt x="100994" y="5328"/>
                  </a:lnTo>
                  <a:lnTo>
                    <a:pt x="48434" y="19859"/>
                  </a:lnTo>
                  <a:lnTo>
                    <a:pt x="12995" y="41415"/>
                  </a:lnTo>
                  <a:lnTo>
                    <a:pt x="0" y="67817"/>
                  </a:lnTo>
                  <a:lnTo>
                    <a:pt x="12995" y="94220"/>
                  </a:lnTo>
                  <a:lnTo>
                    <a:pt x="48434" y="115776"/>
                  </a:lnTo>
                  <a:lnTo>
                    <a:pt x="100994" y="130307"/>
                  </a:lnTo>
                  <a:lnTo>
                    <a:pt x="165353" y="135636"/>
                  </a:lnTo>
                  <a:lnTo>
                    <a:pt x="229713" y="130307"/>
                  </a:lnTo>
                  <a:lnTo>
                    <a:pt x="282273" y="115776"/>
                  </a:lnTo>
                  <a:lnTo>
                    <a:pt x="317712" y="94220"/>
                  </a:lnTo>
                  <a:lnTo>
                    <a:pt x="330707" y="67817"/>
                  </a:lnTo>
                  <a:lnTo>
                    <a:pt x="317712" y="41415"/>
                  </a:lnTo>
                  <a:lnTo>
                    <a:pt x="282273" y="19859"/>
                  </a:lnTo>
                  <a:lnTo>
                    <a:pt x="229713" y="5328"/>
                  </a:lnTo>
                  <a:lnTo>
                    <a:pt x="16535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65347" y="3526536"/>
              <a:ext cx="330835" cy="135890"/>
            </a:xfrm>
            <a:custGeom>
              <a:avLst/>
              <a:gdLst/>
              <a:ahLst/>
              <a:cxnLst/>
              <a:rect l="l" t="t" r="r" b="b"/>
              <a:pathLst>
                <a:path w="330835" h="135889">
                  <a:moveTo>
                    <a:pt x="0" y="67817"/>
                  </a:moveTo>
                  <a:lnTo>
                    <a:pt x="12995" y="41415"/>
                  </a:lnTo>
                  <a:lnTo>
                    <a:pt x="48434" y="19859"/>
                  </a:lnTo>
                  <a:lnTo>
                    <a:pt x="100994" y="5328"/>
                  </a:lnTo>
                  <a:lnTo>
                    <a:pt x="165353" y="0"/>
                  </a:lnTo>
                  <a:lnTo>
                    <a:pt x="229713" y="5328"/>
                  </a:lnTo>
                  <a:lnTo>
                    <a:pt x="282273" y="19859"/>
                  </a:lnTo>
                  <a:lnTo>
                    <a:pt x="317712" y="41415"/>
                  </a:lnTo>
                  <a:lnTo>
                    <a:pt x="330707" y="67817"/>
                  </a:lnTo>
                  <a:lnTo>
                    <a:pt x="317712" y="94220"/>
                  </a:lnTo>
                  <a:lnTo>
                    <a:pt x="282273" y="115776"/>
                  </a:lnTo>
                  <a:lnTo>
                    <a:pt x="229713" y="130307"/>
                  </a:lnTo>
                  <a:lnTo>
                    <a:pt x="165353" y="135636"/>
                  </a:lnTo>
                  <a:lnTo>
                    <a:pt x="100994" y="130307"/>
                  </a:lnTo>
                  <a:lnTo>
                    <a:pt x="48434" y="115776"/>
                  </a:lnTo>
                  <a:lnTo>
                    <a:pt x="12995" y="94220"/>
                  </a:lnTo>
                  <a:lnTo>
                    <a:pt x="0" y="678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52927" y="3540252"/>
              <a:ext cx="330835" cy="135890"/>
            </a:xfrm>
            <a:custGeom>
              <a:avLst/>
              <a:gdLst/>
              <a:ahLst/>
              <a:cxnLst/>
              <a:rect l="l" t="t" r="r" b="b"/>
              <a:pathLst>
                <a:path w="330835" h="135889">
                  <a:moveTo>
                    <a:pt x="165354" y="0"/>
                  </a:moveTo>
                  <a:lnTo>
                    <a:pt x="100994" y="5328"/>
                  </a:lnTo>
                  <a:lnTo>
                    <a:pt x="48434" y="19859"/>
                  </a:lnTo>
                  <a:lnTo>
                    <a:pt x="12995" y="41415"/>
                  </a:lnTo>
                  <a:lnTo>
                    <a:pt x="0" y="67818"/>
                  </a:lnTo>
                  <a:lnTo>
                    <a:pt x="12995" y="94220"/>
                  </a:lnTo>
                  <a:lnTo>
                    <a:pt x="48434" y="115776"/>
                  </a:lnTo>
                  <a:lnTo>
                    <a:pt x="100994" y="130307"/>
                  </a:lnTo>
                  <a:lnTo>
                    <a:pt x="165354" y="135636"/>
                  </a:lnTo>
                  <a:lnTo>
                    <a:pt x="229713" y="130307"/>
                  </a:lnTo>
                  <a:lnTo>
                    <a:pt x="282273" y="115776"/>
                  </a:lnTo>
                  <a:lnTo>
                    <a:pt x="317712" y="94220"/>
                  </a:lnTo>
                  <a:lnTo>
                    <a:pt x="330708" y="67818"/>
                  </a:lnTo>
                  <a:lnTo>
                    <a:pt x="317712" y="41415"/>
                  </a:lnTo>
                  <a:lnTo>
                    <a:pt x="282273" y="19859"/>
                  </a:lnTo>
                  <a:lnTo>
                    <a:pt x="229713" y="5328"/>
                  </a:lnTo>
                  <a:lnTo>
                    <a:pt x="1653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852927" y="3540252"/>
              <a:ext cx="330835" cy="135890"/>
            </a:xfrm>
            <a:custGeom>
              <a:avLst/>
              <a:gdLst/>
              <a:ahLst/>
              <a:cxnLst/>
              <a:rect l="l" t="t" r="r" b="b"/>
              <a:pathLst>
                <a:path w="330835" h="135889">
                  <a:moveTo>
                    <a:pt x="0" y="67818"/>
                  </a:moveTo>
                  <a:lnTo>
                    <a:pt x="12995" y="41415"/>
                  </a:lnTo>
                  <a:lnTo>
                    <a:pt x="48434" y="19859"/>
                  </a:lnTo>
                  <a:lnTo>
                    <a:pt x="100994" y="5328"/>
                  </a:lnTo>
                  <a:lnTo>
                    <a:pt x="165354" y="0"/>
                  </a:lnTo>
                  <a:lnTo>
                    <a:pt x="229713" y="5328"/>
                  </a:lnTo>
                  <a:lnTo>
                    <a:pt x="282273" y="19859"/>
                  </a:lnTo>
                  <a:lnTo>
                    <a:pt x="317712" y="41415"/>
                  </a:lnTo>
                  <a:lnTo>
                    <a:pt x="330708" y="67818"/>
                  </a:lnTo>
                  <a:lnTo>
                    <a:pt x="317712" y="94220"/>
                  </a:lnTo>
                  <a:lnTo>
                    <a:pt x="282273" y="115776"/>
                  </a:lnTo>
                  <a:lnTo>
                    <a:pt x="229713" y="130307"/>
                  </a:lnTo>
                  <a:lnTo>
                    <a:pt x="165354" y="135636"/>
                  </a:lnTo>
                  <a:lnTo>
                    <a:pt x="100994" y="130307"/>
                  </a:lnTo>
                  <a:lnTo>
                    <a:pt x="48434" y="115776"/>
                  </a:lnTo>
                  <a:lnTo>
                    <a:pt x="12995" y="94220"/>
                  </a:lnTo>
                  <a:lnTo>
                    <a:pt x="0" y="678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3511169" y="2165476"/>
            <a:ext cx="1065530" cy="1501775"/>
            <a:chOff x="3511169" y="2165476"/>
            <a:chExt cx="1065530" cy="1501775"/>
          </a:xfrm>
        </p:grpSpPr>
        <p:sp>
          <p:nvSpPr>
            <p:cNvPr id="18" name="object 18"/>
            <p:cNvSpPr/>
            <p:nvPr/>
          </p:nvSpPr>
          <p:spPr>
            <a:xfrm>
              <a:off x="4572000" y="2168651"/>
              <a:ext cx="1905" cy="1495425"/>
            </a:xfrm>
            <a:custGeom>
              <a:avLst/>
              <a:gdLst/>
              <a:ahLst/>
              <a:cxnLst/>
              <a:rect l="l" t="t" r="r" b="b"/>
              <a:pathLst>
                <a:path w="1904" h="1495425">
                  <a:moveTo>
                    <a:pt x="0" y="1495171"/>
                  </a:moveTo>
                  <a:lnTo>
                    <a:pt x="152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514344" y="3662171"/>
              <a:ext cx="1057910" cy="1905"/>
            </a:xfrm>
            <a:custGeom>
              <a:avLst/>
              <a:gdLst/>
              <a:ahLst/>
              <a:cxnLst/>
              <a:rect l="l" t="t" r="r" b="b"/>
              <a:pathLst>
                <a:path w="1057910" h="1904">
                  <a:moveTo>
                    <a:pt x="0" y="0"/>
                  </a:moveTo>
                  <a:lnTo>
                    <a:pt x="1057782" y="1523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5180457" y="2168651"/>
            <a:ext cx="103505" cy="544195"/>
          </a:xfrm>
          <a:custGeom>
            <a:avLst/>
            <a:gdLst/>
            <a:ahLst/>
            <a:cxnLst/>
            <a:rect l="l" t="t" r="r" b="b"/>
            <a:pathLst>
              <a:path w="103504" h="544194">
                <a:moveTo>
                  <a:pt x="7112" y="447548"/>
                </a:moveTo>
                <a:lnTo>
                  <a:pt x="1015" y="451103"/>
                </a:lnTo>
                <a:lnTo>
                  <a:pt x="0" y="454913"/>
                </a:lnTo>
                <a:lnTo>
                  <a:pt x="51434" y="543687"/>
                </a:lnTo>
                <a:lnTo>
                  <a:pt x="58814" y="531113"/>
                </a:lnTo>
                <a:lnTo>
                  <a:pt x="45084" y="531113"/>
                </a:lnTo>
                <a:lnTo>
                  <a:pt x="45152" y="507501"/>
                </a:lnTo>
                <a:lnTo>
                  <a:pt x="10921" y="448563"/>
                </a:lnTo>
                <a:lnTo>
                  <a:pt x="7112" y="447548"/>
                </a:lnTo>
                <a:close/>
              </a:path>
              <a:path w="103504" h="544194">
                <a:moveTo>
                  <a:pt x="45152" y="507501"/>
                </a:moveTo>
                <a:lnTo>
                  <a:pt x="45084" y="531113"/>
                </a:lnTo>
                <a:lnTo>
                  <a:pt x="57784" y="531113"/>
                </a:lnTo>
                <a:lnTo>
                  <a:pt x="57794" y="527938"/>
                </a:lnTo>
                <a:lnTo>
                  <a:pt x="45973" y="527938"/>
                </a:lnTo>
                <a:lnTo>
                  <a:pt x="51530" y="518481"/>
                </a:lnTo>
                <a:lnTo>
                  <a:pt x="45152" y="507501"/>
                </a:lnTo>
                <a:close/>
              </a:path>
              <a:path w="103504" h="544194">
                <a:moveTo>
                  <a:pt x="96265" y="447801"/>
                </a:moveTo>
                <a:lnTo>
                  <a:pt x="92455" y="448818"/>
                </a:lnTo>
                <a:lnTo>
                  <a:pt x="57852" y="507720"/>
                </a:lnTo>
                <a:lnTo>
                  <a:pt x="57784" y="531113"/>
                </a:lnTo>
                <a:lnTo>
                  <a:pt x="58814" y="531113"/>
                </a:lnTo>
                <a:lnTo>
                  <a:pt x="103377" y="455168"/>
                </a:lnTo>
                <a:lnTo>
                  <a:pt x="102362" y="451358"/>
                </a:lnTo>
                <a:lnTo>
                  <a:pt x="96265" y="447801"/>
                </a:lnTo>
                <a:close/>
              </a:path>
              <a:path w="103504" h="544194">
                <a:moveTo>
                  <a:pt x="51530" y="518481"/>
                </a:moveTo>
                <a:lnTo>
                  <a:pt x="45973" y="527938"/>
                </a:lnTo>
                <a:lnTo>
                  <a:pt x="57022" y="527938"/>
                </a:lnTo>
                <a:lnTo>
                  <a:pt x="51530" y="518481"/>
                </a:lnTo>
                <a:close/>
              </a:path>
              <a:path w="103504" h="544194">
                <a:moveTo>
                  <a:pt x="57852" y="507720"/>
                </a:moveTo>
                <a:lnTo>
                  <a:pt x="51530" y="518481"/>
                </a:lnTo>
                <a:lnTo>
                  <a:pt x="57022" y="527938"/>
                </a:lnTo>
                <a:lnTo>
                  <a:pt x="57794" y="527938"/>
                </a:lnTo>
                <a:lnTo>
                  <a:pt x="57852" y="507720"/>
                </a:lnTo>
                <a:close/>
              </a:path>
              <a:path w="103504" h="544194">
                <a:moveTo>
                  <a:pt x="59308" y="0"/>
                </a:moveTo>
                <a:lnTo>
                  <a:pt x="46608" y="0"/>
                </a:lnTo>
                <a:lnTo>
                  <a:pt x="45152" y="507501"/>
                </a:lnTo>
                <a:lnTo>
                  <a:pt x="51530" y="518481"/>
                </a:lnTo>
                <a:lnTo>
                  <a:pt x="57852" y="507720"/>
                </a:lnTo>
                <a:lnTo>
                  <a:pt x="593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5359653" y="2153602"/>
            <a:ext cx="621030" cy="1461770"/>
            <a:chOff x="5359653" y="2153602"/>
            <a:chExt cx="621030" cy="1461770"/>
          </a:xfrm>
        </p:grpSpPr>
        <p:sp>
          <p:nvSpPr>
            <p:cNvPr id="22" name="object 22"/>
            <p:cNvSpPr/>
            <p:nvPr/>
          </p:nvSpPr>
          <p:spPr>
            <a:xfrm>
              <a:off x="5695949" y="2167889"/>
              <a:ext cx="1905" cy="1359535"/>
            </a:xfrm>
            <a:custGeom>
              <a:avLst/>
              <a:gdLst/>
              <a:ahLst/>
              <a:cxnLst/>
              <a:rect l="l" t="t" r="r" b="b"/>
              <a:pathLst>
                <a:path w="1904" h="1359535">
                  <a:moveTo>
                    <a:pt x="1524" y="0"/>
                  </a:moveTo>
                  <a:lnTo>
                    <a:pt x="0" y="1359154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643371" y="3471672"/>
              <a:ext cx="330835" cy="137160"/>
            </a:xfrm>
            <a:custGeom>
              <a:avLst/>
              <a:gdLst/>
              <a:ahLst/>
              <a:cxnLst/>
              <a:rect l="l" t="t" r="r" b="b"/>
              <a:pathLst>
                <a:path w="330835" h="137160">
                  <a:moveTo>
                    <a:pt x="165353" y="0"/>
                  </a:moveTo>
                  <a:lnTo>
                    <a:pt x="100994" y="5393"/>
                  </a:lnTo>
                  <a:lnTo>
                    <a:pt x="48434" y="20097"/>
                  </a:lnTo>
                  <a:lnTo>
                    <a:pt x="12995" y="41898"/>
                  </a:lnTo>
                  <a:lnTo>
                    <a:pt x="0" y="68579"/>
                  </a:lnTo>
                  <a:lnTo>
                    <a:pt x="12995" y="95261"/>
                  </a:lnTo>
                  <a:lnTo>
                    <a:pt x="48434" y="117062"/>
                  </a:lnTo>
                  <a:lnTo>
                    <a:pt x="100994" y="131766"/>
                  </a:lnTo>
                  <a:lnTo>
                    <a:pt x="165353" y="137159"/>
                  </a:lnTo>
                  <a:lnTo>
                    <a:pt x="229713" y="131766"/>
                  </a:lnTo>
                  <a:lnTo>
                    <a:pt x="282273" y="117062"/>
                  </a:lnTo>
                  <a:lnTo>
                    <a:pt x="317712" y="95261"/>
                  </a:lnTo>
                  <a:lnTo>
                    <a:pt x="330707" y="68579"/>
                  </a:lnTo>
                  <a:lnTo>
                    <a:pt x="317712" y="41898"/>
                  </a:lnTo>
                  <a:lnTo>
                    <a:pt x="282273" y="20097"/>
                  </a:lnTo>
                  <a:lnTo>
                    <a:pt x="229713" y="5393"/>
                  </a:lnTo>
                  <a:lnTo>
                    <a:pt x="16535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43371" y="3471672"/>
              <a:ext cx="330835" cy="137160"/>
            </a:xfrm>
            <a:custGeom>
              <a:avLst/>
              <a:gdLst/>
              <a:ahLst/>
              <a:cxnLst/>
              <a:rect l="l" t="t" r="r" b="b"/>
              <a:pathLst>
                <a:path w="330835" h="137160">
                  <a:moveTo>
                    <a:pt x="0" y="68579"/>
                  </a:moveTo>
                  <a:lnTo>
                    <a:pt x="12995" y="41898"/>
                  </a:lnTo>
                  <a:lnTo>
                    <a:pt x="48434" y="20097"/>
                  </a:lnTo>
                  <a:lnTo>
                    <a:pt x="100994" y="5393"/>
                  </a:lnTo>
                  <a:lnTo>
                    <a:pt x="165353" y="0"/>
                  </a:lnTo>
                  <a:lnTo>
                    <a:pt x="229713" y="5393"/>
                  </a:lnTo>
                  <a:lnTo>
                    <a:pt x="282273" y="20097"/>
                  </a:lnTo>
                  <a:lnTo>
                    <a:pt x="317712" y="41898"/>
                  </a:lnTo>
                  <a:lnTo>
                    <a:pt x="330707" y="68579"/>
                  </a:lnTo>
                  <a:lnTo>
                    <a:pt x="317712" y="95261"/>
                  </a:lnTo>
                  <a:lnTo>
                    <a:pt x="282273" y="117062"/>
                  </a:lnTo>
                  <a:lnTo>
                    <a:pt x="229713" y="131766"/>
                  </a:lnTo>
                  <a:lnTo>
                    <a:pt x="165353" y="137159"/>
                  </a:lnTo>
                  <a:lnTo>
                    <a:pt x="100994" y="131766"/>
                  </a:lnTo>
                  <a:lnTo>
                    <a:pt x="48434" y="117062"/>
                  </a:lnTo>
                  <a:lnTo>
                    <a:pt x="12995" y="95261"/>
                  </a:lnTo>
                  <a:lnTo>
                    <a:pt x="0" y="6857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366003" y="3471672"/>
              <a:ext cx="329565" cy="137160"/>
            </a:xfrm>
            <a:custGeom>
              <a:avLst/>
              <a:gdLst/>
              <a:ahLst/>
              <a:cxnLst/>
              <a:rect l="l" t="t" r="r" b="b"/>
              <a:pathLst>
                <a:path w="329564" h="137160">
                  <a:moveTo>
                    <a:pt x="164592" y="0"/>
                  </a:moveTo>
                  <a:lnTo>
                    <a:pt x="100512" y="5393"/>
                  </a:lnTo>
                  <a:lnTo>
                    <a:pt x="48196" y="20097"/>
                  </a:lnTo>
                  <a:lnTo>
                    <a:pt x="12930" y="41898"/>
                  </a:lnTo>
                  <a:lnTo>
                    <a:pt x="0" y="68579"/>
                  </a:lnTo>
                  <a:lnTo>
                    <a:pt x="12930" y="95261"/>
                  </a:lnTo>
                  <a:lnTo>
                    <a:pt x="48196" y="117062"/>
                  </a:lnTo>
                  <a:lnTo>
                    <a:pt x="100512" y="131766"/>
                  </a:lnTo>
                  <a:lnTo>
                    <a:pt x="164592" y="137159"/>
                  </a:lnTo>
                  <a:lnTo>
                    <a:pt x="228671" y="131766"/>
                  </a:lnTo>
                  <a:lnTo>
                    <a:pt x="280987" y="117062"/>
                  </a:lnTo>
                  <a:lnTo>
                    <a:pt x="316253" y="95261"/>
                  </a:lnTo>
                  <a:lnTo>
                    <a:pt x="329184" y="68579"/>
                  </a:lnTo>
                  <a:lnTo>
                    <a:pt x="316253" y="41898"/>
                  </a:lnTo>
                  <a:lnTo>
                    <a:pt x="280987" y="20097"/>
                  </a:lnTo>
                  <a:lnTo>
                    <a:pt x="228671" y="5393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366003" y="3471672"/>
              <a:ext cx="329565" cy="137160"/>
            </a:xfrm>
            <a:custGeom>
              <a:avLst/>
              <a:gdLst/>
              <a:ahLst/>
              <a:cxnLst/>
              <a:rect l="l" t="t" r="r" b="b"/>
              <a:pathLst>
                <a:path w="329564" h="137160">
                  <a:moveTo>
                    <a:pt x="0" y="68579"/>
                  </a:moveTo>
                  <a:lnTo>
                    <a:pt x="12930" y="41898"/>
                  </a:lnTo>
                  <a:lnTo>
                    <a:pt x="48196" y="20097"/>
                  </a:lnTo>
                  <a:lnTo>
                    <a:pt x="100512" y="5393"/>
                  </a:lnTo>
                  <a:lnTo>
                    <a:pt x="164592" y="0"/>
                  </a:lnTo>
                  <a:lnTo>
                    <a:pt x="228671" y="5393"/>
                  </a:lnTo>
                  <a:lnTo>
                    <a:pt x="280987" y="20097"/>
                  </a:lnTo>
                  <a:lnTo>
                    <a:pt x="316253" y="41898"/>
                  </a:lnTo>
                  <a:lnTo>
                    <a:pt x="329184" y="68579"/>
                  </a:lnTo>
                  <a:lnTo>
                    <a:pt x="316253" y="95261"/>
                  </a:lnTo>
                  <a:lnTo>
                    <a:pt x="280987" y="117062"/>
                  </a:lnTo>
                  <a:lnTo>
                    <a:pt x="228671" y="131766"/>
                  </a:lnTo>
                  <a:lnTo>
                    <a:pt x="164592" y="137159"/>
                  </a:lnTo>
                  <a:lnTo>
                    <a:pt x="100512" y="131766"/>
                  </a:lnTo>
                  <a:lnTo>
                    <a:pt x="48196" y="117062"/>
                  </a:lnTo>
                  <a:lnTo>
                    <a:pt x="12930" y="95261"/>
                  </a:lnTo>
                  <a:lnTo>
                    <a:pt x="0" y="6857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6225540" y="3611879"/>
            <a:ext cx="1718945" cy="103505"/>
          </a:xfrm>
          <a:custGeom>
            <a:avLst/>
            <a:gdLst/>
            <a:ahLst/>
            <a:cxnLst/>
            <a:rect l="l" t="t" r="r" b="b"/>
            <a:pathLst>
              <a:path w="1718945" h="103504">
                <a:moveTo>
                  <a:pt x="1693861" y="51816"/>
                </a:moveTo>
                <a:lnTo>
                  <a:pt x="1623949" y="92456"/>
                </a:lnTo>
                <a:lnTo>
                  <a:pt x="1622933" y="96393"/>
                </a:lnTo>
                <a:lnTo>
                  <a:pt x="1624711" y="99314"/>
                </a:lnTo>
                <a:lnTo>
                  <a:pt x="1626489" y="102362"/>
                </a:lnTo>
                <a:lnTo>
                  <a:pt x="1630299" y="103378"/>
                </a:lnTo>
                <a:lnTo>
                  <a:pt x="1708028" y="58166"/>
                </a:lnTo>
                <a:lnTo>
                  <a:pt x="1706371" y="58166"/>
                </a:lnTo>
                <a:lnTo>
                  <a:pt x="1706371" y="57277"/>
                </a:lnTo>
                <a:lnTo>
                  <a:pt x="1703196" y="57277"/>
                </a:lnTo>
                <a:lnTo>
                  <a:pt x="1693861" y="51816"/>
                </a:lnTo>
                <a:close/>
              </a:path>
              <a:path w="1718945" h="103504">
                <a:moveTo>
                  <a:pt x="0" y="43942"/>
                </a:moveTo>
                <a:lnTo>
                  <a:pt x="0" y="56642"/>
                </a:lnTo>
                <a:lnTo>
                  <a:pt x="1706371" y="58166"/>
                </a:lnTo>
                <a:lnTo>
                  <a:pt x="1682893" y="58166"/>
                </a:lnTo>
                <a:lnTo>
                  <a:pt x="1693809" y="51816"/>
                </a:lnTo>
                <a:lnTo>
                  <a:pt x="1683007" y="45466"/>
                </a:lnTo>
                <a:lnTo>
                  <a:pt x="1706371" y="45466"/>
                </a:lnTo>
                <a:lnTo>
                  <a:pt x="0" y="43942"/>
                </a:lnTo>
                <a:close/>
              </a:path>
              <a:path w="1718945" h="103504">
                <a:moveTo>
                  <a:pt x="1708098" y="45466"/>
                </a:moveTo>
                <a:lnTo>
                  <a:pt x="1706371" y="45466"/>
                </a:lnTo>
                <a:lnTo>
                  <a:pt x="1706371" y="58166"/>
                </a:lnTo>
                <a:lnTo>
                  <a:pt x="1708028" y="58166"/>
                </a:lnTo>
                <a:lnTo>
                  <a:pt x="1718944" y="51816"/>
                </a:lnTo>
                <a:lnTo>
                  <a:pt x="1708098" y="45466"/>
                </a:lnTo>
                <a:close/>
              </a:path>
              <a:path w="1718945" h="103504">
                <a:moveTo>
                  <a:pt x="1703196" y="46355"/>
                </a:moveTo>
                <a:lnTo>
                  <a:pt x="1693861" y="51816"/>
                </a:lnTo>
                <a:lnTo>
                  <a:pt x="1703196" y="57277"/>
                </a:lnTo>
                <a:lnTo>
                  <a:pt x="1703196" y="46355"/>
                </a:lnTo>
                <a:close/>
              </a:path>
              <a:path w="1718945" h="103504">
                <a:moveTo>
                  <a:pt x="1706371" y="46355"/>
                </a:moveTo>
                <a:lnTo>
                  <a:pt x="1703196" y="46355"/>
                </a:lnTo>
                <a:lnTo>
                  <a:pt x="1703196" y="57277"/>
                </a:lnTo>
                <a:lnTo>
                  <a:pt x="1706371" y="57277"/>
                </a:lnTo>
                <a:lnTo>
                  <a:pt x="1706371" y="46355"/>
                </a:lnTo>
                <a:close/>
              </a:path>
              <a:path w="1718945" h="103504">
                <a:moveTo>
                  <a:pt x="1630426" y="0"/>
                </a:moveTo>
                <a:lnTo>
                  <a:pt x="1626489" y="1016"/>
                </a:lnTo>
                <a:lnTo>
                  <a:pt x="1622933" y="7112"/>
                </a:lnTo>
                <a:lnTo>
                  <a:pt x="1623949" y="11049"/>
                </a:lnTo>
                <a:lnTo>
                  <a:pt x="1626996" y="12700"/>
                </a:lnTo>
                <a:lnTo>
                  <a:pt x="1693861" y="51816"/>
                </a:lnTo>
                <a:lnTo>
                  <a:pt x="1703196" y="46355"/>
                </a:lnTo>
                <a:lnTo>
                  <a:pt x="1706371" y="46355"/>
                </a:lnTo>
                <a:lnTo>
                  <a:pt x="1706371" y="45466"/>
                </a:lnTo>
                <a:lnTo>
                  <a:pt x="1708098" y="45466"/>
                </a:lnTo>
                <a:lnTo>
                  <a:pt x="16304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64813" y="3817111"/>
            <a:ext cx="1012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X</a:t>
            </a:r>
            <a:r>
              <a:rPr sz="1800" baseline="-20833" dirty="0">
                <a:latin typeface="Calibri"/>
                <a:cs typeface="Calibri"/>
              </a:rPr>
              <a:t>1</a:t>
            </a:r>
            <a:r>
              <a:rPr sz="1800" spc="209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0,503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742176" y="3749167"/>
            <a:ext cx="89661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X</a:t>
            </a:r>
            <a:r>
              <a:rPr sz="1800" baseline="-20833" dirty="0">
                <a:latin typeface="Calibri"/>
                <a:cs typeface="Calibri"/>
              </a:rPr>
              <a:t>5</a:t>
            </a:r>
            <a:r>
              <a:rPr sz="1800" spc="209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0,97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53616" y="1710054"/>
            <a:ext cx="18173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v</a:t>
            </a:r>
            <a:r>
              <a:rPr sz="1800" baseline="-20833" dirty="0">
                <a:latin typeface="Calibri"/>
                <a:cs typeface="Calibri"/>
              </a:rPr>
              <a:t>0</a:t>
            </a:r>
            <a:r>
              <a:rPr sz="1800" spc="179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15,34 </a:t>
            </a:r>
            <a:r>
              <a:rPr sz="1800" spc="-10" dirty="0">
                <a:latin typeface="Calibri"/>
                <a:cs typeface="Calibri"/>
              </a:rPr>
              <a:t>m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r>
              <a:rPr sz="1800" spc="-10" dirty="0">
                <a:latin typeface="Calibri"/>
                <a:cs typeface="Calibri"/>
              </a:rPr>
              <a:t>/men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572000" y="2167127"/>
            <a:ext cx="661670" cy="1905"/>
          </a:xfrm>
          <a:custGeom>
            <a:avLst/>
            <a:gdLst/>
            <a:ahLst/>
            <a:cxnLst/>
            <a:rect l="l" t="t" r="r" b="b"/>
            <a:pathLst>
              <a:path w="661670" h="1905">
                <a:moveTo>
                  <a:pt x="0" y="0"/>
                </a:moveTo>
                <a:lnTo>
                  <a:pt x="661162" y="152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object 3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33" name="object 33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8452" y="875538"/>
            <a:ext cx="14268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spc="-20" dirty="0">
                <a:latin typeface="Calibri Light"/>
                <a:cs typeface="Calibri Light"/>
              </a:rPr>
              <a:t>DISKUSI:</a:t>
            </a:r>
            <a:endParaRPr sz="33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Menurut</a:t>
            </a:r>
            <a:r>
              <a:rPr spc="-75" dirty="0"/>
              <a:t> </a:t>
            </a:r>
            <a:r>
              <a:rPr dirty="0"/>
              <a:t>Anda</a:t>
            </a:r>
            <a:r>
              <a:rPr spc="-75" dirty="0"/>
              <a:t> </a:t>
            </a:r>
            <a:r>
              <a:rPr spc="-50" dirty="0"/>
              <a:t>:</a:t>
            </a: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pc="-50" dirty="0"/>
          </a:p>
          <a:p>
            <a:pPr marL="1044575" marR="5080">
              <a:lnSpc>
                <a:spcPts val="2700"/>
              </a:lnSpc>
              <a:spcBef>
                <a:spcPts val="5"/>
              </a:spcBef>
              <a:tabLst>
                <a:tab pos="4876165" algn="l"/>
              </a:tabLst>
            </a:pPr>
            <a:r>
              <a:rPr dirty="0"/>
              <a:t>Mengapa</a:t>
            </a:r>
            <a:r>
              <a:rPr spc="-85" dirty="0"/>
              <a:t> </a:t>
            </a:r>
            <a:r>
              <a:rPr dirty="0"/>
              <a:t>jika</a:t>
            </a:r>
            <a:r>
              <a:rPr spc="-90" dirty="0"/>
              <a:t> </a:t>
            </a:r>
            <a:r>
              <a:rPr spc="-10" dirty="0"/>
              <a:t>digunakan</a:t>
            </a:r>
            <a:r>
              <a:rPr spc="-90" dirty="0"/>
              <a:t> </a:t>
            </a:r>
            <a:r>
              <a:rPr spc="-20" dirty="0"/>
              <a:t>Seri</a:t>
            </a:r>
            <a:r>
              <a:rPr dirty="0"/>
              <a:t>	dapat</a:t>
            </a:r>
            <a:r>
              <a:rPr spc="-65" dirty="0"/>
              <a:t> </a:t>
            </a:r>
            <a:r>
              <a:rPr spc="-10" dirty="0"/>
              <a:t>diperoleh </a:t>
            </a:r>
            <a:r>
              <a:rPr spc="-20" dirty="0"/>
              <a:t>konversi</a:t>
            </a:r>
            <a:r>
              <a:rPr spc="-95" dirty="0"/>
              <a:t> </a:t>
            </a:r>
            <a:r>
              <a:rPr dirty="0"/>
              <a:t>yang</a:t>
            </a:r>
            <a:r>
              <a:rPr spc="-70" dirty="0"/>
              <a:t> </a:t>
            </a:r>
            <a:r>
              <a:rPr dirty="0"/>
              <a:t>lebih</a:t>
            </a:r>
            <a:r>
              <a:rPr spc="-60" dirty="0"/>
              <a:t> </a:t>
            </a:r>
            <a:r>
              <a:rPr spc="-10" dirty="0"/>
              <a:t>tinggi</a:t>
            </a:r>
          </a:p>
          <a:p>
            <a:pPr marL="1044575" marR="1004569">
              <a:lnSpc>
                <a:spcPts val="2700"/>
              </a:lnSpc>
              <a:spcBef>
                <a:spcPts val="805"/>
              </a:spcBef>
            </a:pPr>
            <a:r>
              <a:rPr dirty="0"/>
              <a:t>Mengapa</a:t>
            </a:r>
            <a:r>
              <a:rPr spc="-75" dirty="0"/>
              <a:t> </a:t>
            </a:r>
            <a:r>
              <a:rPr dirty="0"/>
              <a:t>jika</a:t>
            </a:r>
            <a:r>
              <a:rPr spc="-90" dirty="0"/>
              <a:t> </a:t>
            </a:r>
            <a:r>
              <a:rPr spc="-10" dirty="0"/>
              <a:t>digunakan</a:t>
            </a:r>
            <a:r>
              <a:rPr spc="-85" dirty="0"/>
              <a:t> </a:t>
            </a:r>
            <a:r>
              <a:rPr spc="-10" dirty="0"/>
              <a:t>Paralel</a:t>
            </a:r>
            <a:r>
              <a:rPr spc="-85" dirty="0"/>
              <a:t> </a:t>
            </a:r>
            <a:r>
              <a:rPr spc="-10" dirty="0"/>
              <a:t>dapat </a:t>
            </a:r>
            <a:r>
              <a:rPr dirty="0"/>
              <a:t>memperbesar</a:t>
            </a:r>
            <a:r>
              <a:rPr spc="-100" dirty="0"/>
              <a:t> </a:t>
            </a:r>
            <a:r>
              <a:rPr spc="-10" dirty="0"/>
              <a:t>kapasitas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9408" y="2753309"/>
            <a:ext cx="469582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0" dirty="0">
                <a:solidFill>
                  <a:srgbClr val="000000"/>
                </a:solidFill>
                <a:latin typeface="MV Boli"/>
                <a:cs typeface="MV Boli"/>
              </a:rPr>
              <a:t>T</a:t>
            </a:r>
            <a:r>
              <a:rPr sz="6000" b="0" dirty="0">
                <a:latin typeface="MV Boli"/>
                <a:cs typeface="MV Boli"/>
              </a:rPr>
              <a:t>HA</a:t>
            </a:r>
            <a:r>
              <a:rPr sz="6000" b="0" dirty="0">
                <a:solidFill>
                  <a:srgbClr val="006FC0"/>
                </a:solidFill>
                <a:latin typeface="MV Boli"/>
                <a:cs typeface="MV Boli"/>
              </a:rPr>
              <a:t>N</a:t>
            </a:r>
            <a:r>
              <a:rPr sz="6000" b="0" dirty="0">
                <a:solidFill>
                  <a:srgbClr val="000000"/>
                </a:solidFill>
                <a:latin typeface="MV Boli"/>
                <a:cs typeface="MV Boli"/>
              </a:rPr>
              <a:t>K</a:t>
            </a:r>
            <a:r>
              <a:rPr sz="6000" b="0" spc="-130" dirty="0">
                <a:solidFill>
                  <a:srgbClr val="000000"/>
                </a:solidFill>
                <a:latin typeface="MV Boli"/>
                <a:cs typeface="MV Boli"/>
              </a:rPr>
              <a:t> </a:t>
            </a:r>
            <a:r>
              <a:rPr sz="6000" b="0" spc="330" dirty="0">
                <a:latin typeface="MV Boli"/>
                <a:cs typeface="MV Boli"/>
              </a:rPr>
              <a:t>/</a:t>
            </a:r>
            <a:r>
              <a:rPr sz="6000" b="0" spc="330" dirty="0">
                <a:solidFill>
                  <a:srgbClr val="000000"/>
                </a:solidFill>
                <a:latin typeface="MV Boli"/>
                <a:cs typeface="MV Boli"/>
              </a:rPr>
              <a:t>O</a:t>
            </a:r>
            <a:r>
              <a:rPr sz="6000" b="0" spc="330" dirty="0">
                <a:solidFill>
                  <a:srgbClr val="00AFEF"/>
                </a:solidFill>
                <a:latin typeface="MV Boli"/>
                <a:cs typeface="MV Boli"/>
              </a:rPr>
              <a:t>G</a:t>
            </a:r>
            <a:endParaRPr sz="6000">
              <a:latin typeface="MV Boli"/>
              <a:cs typeface="MV Bol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063803" y="389929"/>
            <a:ext cx="1548765" cy="688340"/>
            <a:chOff x="7063803" y="389929"/>
            <a:chExt cx="1548765" cy="68834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63803" y="389929"/>
              <a:ext cx="551561" cy="68804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47432" y="391667"/>
              <a:ext cx="964692" cy="582167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1037" y="298450"/>
            <a:ext cx="7890509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b="0" spc="-10" dirty="0">
                <a:solidFill>
                  <a:srgbClr val="000000"/>
                </a:solidFill>
                <a:latin typeface="Calibri"/>
                <a:cs typeface="Calibri"/>
              </a:rPr>
              <a:t>KONFIGURASI</a:t>
            </a:r>
            <a:r>
              <a:rPr sz="2900" b="0" spc="-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900" b="0" spc="-10" dirty="0">
                <a:solidFill>
                  <a:srgbClr val="000000"/>
                </a:solidFill>
                <a:latin typeface="Calibri"/>
                <a:cs typeface="Calibri"/>
              </a:rPr>
              <a:t>REAKTOR</a:t>
            </a:r>
            <a:r>
              <a:rPr sz="2900" b="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900" b="0" dirty="0">
                <a:solidFill>
                  <a:srgbClr val="000000"/>
                </a:solidFill>
                <a:latin typeface="Calibri"/>
                <a:cs typeface="Calibri"/>
              </a:rPr>
              <a:t>ALIR</a:t>
            </a:r>
            <a:r>
              <a:rPr sz="2900" b="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900" b="0" spc="-25" dirty="0">
                <a:solidFill>
                  <a:srgbClr val="000000"/>
                </a:solidFill>
                <a:latin typeface="Calibri"/>
                <a:cs typeface="Calibri"/>
              </a:rPr>
              <a:t>TANGKI</a:t>
            </a:r>
            <a:r>
              <a:rPr sz="2900" b="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900" b="0" spc="-10" dirty="0">
                <a:solidFill>
                  <a:srgbClr val="000000"/>
                </a:solidFill>
                <a:latin typeface="Calibri"/>
                <a:cs typeface="Calibri"/>
              </a:rPr>
              <a:t>BERPENGADUK</a:t>
            </a:r>
            <a:endParaRPr sz="29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0" y="1024126"/>
            <a:ext cx="4800600" cy="57774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3500" y="4466716"/>
            <a:ext cx="222885" cy="15240"/>
          </a:xfrm>
          <a:custGeom>
            <a:avLst/>
            <a:gdLst/>
            <a:ahLst/>
            <a:cxnLst/>
            <a:rect l="l" t="t" r="r" b="b"/>
            <a:pathLst>
              <a:path w="222884" h="15239">
                <a:moveTo>
                  <a:pt x="222503" y="0"/>
                </a:moveTo>
                <a:lnTo>
                  <a:pt x="0" y="0"/>
                </a:lnTo>
                <a:lnTo>
                  <a:pt x="0" y="15239"/>
                </a:lnTo>
                <a:lnTo>
                  <a:pt x="222503" y="15239"/>
                </a:lnTo>
                <a:lnTo>
                  <a:pt x="2225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95653" y="4451984"/>
            <a:ext cx="289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mbria Math"/>
                <a:cs typeface="Cambria Math"/>
              </a:rPr>
              <a:t>v</a:t>
            </a:r>
            <a:r>
              <a:rPr sz="1950" spc="-37" baseline="-14957" dirty="0">
                <a:latin typeface="Cambria Math"/>
                <a:cs typeface="Cambria Math"/>
              </a:rPr>
              <a:t>0</a:t>
            </a:r>
            <a:endParaRPr sz="1950" baseline="-14957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42945" y="4407789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6675" y="4125848"/>
            <a:ext cx="2322830" cy="804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2130">
              <a:lnSpc>
                <a:spcPts val="1764"/>
              </a:lnSpc>
              <a:spcBef>
                <a:spcPts val="100"/>
              </a:spcBef>
            </a:pPr>
            <a:r>
              <a:rPr sz="1800" spc="-50" dirty="0">
                <a:latin typeface="Cambria Math"/>
                <a:cs typeface="Cambria Math"/>
              </a:rPr>
              <a:t>𝑉</a:t>
            </a:r>
            <a:endParaRPr sz="1800">
              <a:latin typeface="Cambria Math"/>
              <a:cs typeface="Cambria Math"/>
            </a:endParaRPr>
          </a:p>
          <a:p>
            <a:pPr marL="38100">
              <a:lnSpc>
                <a:spcPts val="1764"/>
              </a:lnSpc>
              <a:tabLst>
                <a:tab pos="757555" algn="l"/>
                <a:tab pos="1021080" algn="l"/>
                <a:tab pos="2087880" algn="l"/>
              </a:tabLst>
            </a:pPr>
            <a:r>
              <a:rPr sz="1800" dirty="0">
                <a:latin typeface="Cambria Math"/>
                <a:cs typeface="Cambria Math"/>
              </a:rPr>
              <a:t>𝜏</a:t>
            </a:r>
            <a:r>
              <a:rPr sz="1800" spc="14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;</a:t>
            </a:r>
            <a:r>
              <a:rPr sz="1800" dirty="0">
                <a:latin typeface="Cambria Math"/>
                <a:cs typeface="Cambria Math"/>
              </a:rPr>
              <a:t>	dimana</a:t>
            </a:r>
            <a:r>
              <a:rPr sz="1800" spc="-2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v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  <a:p>
            <a:pPr marL="267970" algn="ctr">
              <a:lnSpc>
                <a:spcPct val="100000"/>
              </a:lnSpc>
              <a:spcBef>
                <a:spcPts val="1040"/>
              </a:spcBef>
            </a:pPr>
            <a:r>
              <a:rPr sz="1300" spc="60" dirty="0">
                <a:latin typeface="Cambria Math"/>
                <a:cs typeface="Cambria Math"/>
              </a:rPr>
              <a:t>𝐶</a:t>
            </a:r>
            <a:r>
              <a:rPr sz="1575" spc="89" baseline="-13227" dirty="0">
                <a:latin typeface="Cambria Math"/>
                <a:cs typeface="Cambria Math"/>
              </a:rPr>
              <a:t>𝐴𝑜</a:t>
            </a:r>
            <a:r>
              <a:rPr sz="1300" spc="60" dirty="0">
                <a:latin typeface="Cambria Math"/>
                <a:cs typeface="Cambria Math"/>
              </a:rPr>
              <a:t>.𝑉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349752" y="4466716"/>
            <a:ext cx="334010" cy="15240"/>
          </a:xfrm>
          <a:custGeom>
            <a:avLst/>
            <a:gdLst/>
            <a:ahLst/>
            <a:cxnLst/>
            <a:rect l="l" t="t" r="r" b="b"/>
            <a:pathLst>
              <a:path w="334010" h="15239">
                <a:moveTo>
                  <a:pt x="333755" y="0"/>
                </a:moveTo>
                <a:lnTo>
                  <a:pt x="0" y="0"/>
                </a:lnTo>
                <a:lnTo>
                  <a:pt x="0" y="15239"/>
                </a:lnTo>
                <a:lnTo>
                  <a:pt x="333755" y="15239"/>
                </a:lnTo>
                <a:lnTo>
                  <a:pt x="3337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319907" y="4173092"/>
            <a:ext cx="390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𝐹</a:t>
            </a:r>
            <a:r>
              <a:rPr sz="1300" spc="-25" dirty="0">
                <a:latin typeface="Cambria Math"/>
                <a:cs typeface="Cambria Math"/>
              </a:rPr>
              <a:t>𝐴0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2286" y="4499229"/>
            <a:ext cx="399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𝐶</a:t>
            </a:r>
            <a:r>
              <a:rPr sz="1300" spc="-25" dirty="0">
                <a:latin typeface="Cambria Math"/>
                <a:cs typeface="Cambria Math"/>
              </a:rPr>
              <a:t>𝐴𝑜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911095" y="4943728"/>
            <a:ext cx="445134" cy="15240"/>
          </a:xfrm>
          <a:custGeom>
            <a:avLst/>
            <a:gdLst/>
            <a:ahLst/>
            <a:cxnLst/>
            <a:rect l="l" t="t" r="r" b="b"/>
            <a:pathLst>
              <a:path w="445135" h="15239">
                <a:moveTo>
                  <a:pt x="445007" y="0"/>
                </a:moveTo>
                <a:lnTo>
                  <a:pt x="0" y="0"/>
                </a:lnTo>
                <a:lnTo>
                  <a:pt x="0" y="15240"/>
                </a:lnTo>
                <a:lnTo>
                  <a:pt x="445007" y="15240"/>
                </a:lnTo>
                <a:lnTo>
                  <a:pt x="4450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949450" y="4985384"/>
            <a:ext cx="36576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950" spc="67" baseline="10683" dirty="0">
                <a:latin typeface="Cambria Math"/>
                <a:cs typeface="Cambria Math"/>
              </a:rPr>
              <a:t>𝐹</a:t>
            </a:r>
            <a:r>
              <a:rPr sz="1050" spc="45" dirty="0">
                <a:latin typeface="Cambria Math"/>
                <a:cs typeface="Cambria Math"/>
              </a:rPr>
              <a:t>𝐴0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34376" y="5454269"/>
            <a:ext cx="127000" cy="15240"/>
          </a:xfrm>
          <a:custGeom>
            <a:avLst/>
            <a:gdLst/>
            <a:ahLst/>
            <a:cxnLst/>
            <a:rect l="l" t="t" r="r" b="b"/>
            <a:pathLst>
              <a:path w="127000" h="15239">
                <a:moveTo>
                  <a:pt x="126492" y="0"/>
                </a:moveTo>
                <a:lnTo>
                  <a:pt x="0" y="0"/>
                </a:lnTo>
                <a:lnTo>
                  <a:pt x="0" y="15239"/>
                </a:lnTo>
                <a:lnTo>
                  <a:pt x="126492" y="15239"/>
                </a:lnTo>
                <a:lnTo>
                  <a:pt x="1264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86383" y="4713732"/>
            <a:ext cx="1049020" cy="873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8309" marR="30480" indent="-410845">
              <a:lnSpc>
                <a:spcPct val="1229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Maka: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mbria Math"/>
                <a:cs typeface="Cambria Math"/>
              </a:rPr>
              <a:t>𝜏</a:t>
            </a:r>
            <a:r>
              <a:rPr sz="1800" spc="114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 1</a:t>
            </a:r>
            <a:endParaRPr sz="1800">
              <a:latin typeface="Cambria Math"/>
              <a:cs typeface="Cambria Math"/>
            </a:endParaRPr>
          </a:p>
          <a:p>
            <a:pPr marL="38100">
              <a:lnSpc>
                <a:spcPts val="1370"/>
              </a:lnSpc>
            </a:pPr>
            <a:r>
              <a:rPr sz="1800" dirty="0">
                <a:latin typeface="Cambria Math"/>
                <a:cs typeface="Cambria Math"/>
              </a:rPr>
              <a:t>𝑠</a:t>
            </a:r>
            <a:r>
              <a:rPr sz="1800" spc="13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55" dirty="0">
                <a:latin typeface="Cambria Math"/>
                <a:cs typeface="Cambria Math"/>
              </a:rPr>
              <a:t> </a:t>
            </a:r>
            <a:r>
              <a:rPr sz="2700" spc="-75" baseline="-37037" dirty="0">
                <a:latin typeface="Cambria Math"/>
                <a:cs typeface="Cambria Math"/>
              </a:rPr>
              <a:t>𝜏</a:t>
            </a:r>
            <a:endParaRPr sz="2700" baseline="-37037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5119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05"/>
              </a:spcBef>
            </a:pP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Untuk</a:t>
            </a:r>
            <a:r>
              <a:rPr sz="3200" b="0" spc="-9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RATB</a:t>
            </a:r>
            <a:r>
              <a:rPr sz="3200" b="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berlaku</a:t>
            </a:r>
            <a:r>
              <a:rPr sz="3200" b="0" spc="-9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formula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860449" y="2263134"/>
            <a:ext cx="838200" cy="0"/>
          </a:xfrm>
          <a:custGeom>
            <a:avLst/>
            <a:gdLst/>
            <a:ahLst/>
            <a:cxnLst/>
            <a:rect l="l" t="t" r="r" b="b"/>
            <a:pathLst>
              <a:path w="838200">
                <a:moveTo>
                  <a:pt x="0" y="0"/>
                </a:moveTo>
                <a:lnTo>
                  <a:pt x="837984" y="0"/>
                </a:lnTo>
              </a:path>
            </a:pathLst>
          </a:custGeom>
          <a:ln w="14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99440" y="1865638"/>
            <a:ext cx="7682230" cy="17335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969644" algn="ctr">
              <a:lnSpc>
                <a:spcPts val="3145"/>
              </a:lnSpc>
              <a:spcBef>
                <a:spcPts val="125"/>
              </a:spcBef>
            </a:pPr>
            <a:r>
              <a:rPr sz="3975" baseline="-20964" dirty="0">
                <a:latin typeface="Times New Roman"/>
                <a:cs typeface="Times New Roman"/>
              </a:rPr>
              <a:t>V</a:t>
            </a:r>
            <a:r>
              <a:rPr sz="3975" spc="-7" baseline="-20964" dirty="0">
                <a:latin typeface="Times New Roman"/>
                <a:cs typeface="Times New Roman"/>
              </a:rPr>
              <a:t> </a:t>
            </a:r>
            <a:r>
              <a:rPr sz="3975" baseline="-20964" dirty="0">
                <a:latin typeface="Symbol"/>
                <a:cs typeface="Symbol"/>
              </a:rPr>
              <a:t></a:t>
            </a:r>
            <a:r>
              <a:rPr sz="3975" spc="292" baseline="-20964" dirty="0">
                <a:latin typeface="Times New Roman"/>
                <a:cs typeface="Times New Roman"/>
              </a:rPr>
              <a:t> </a:t>
            </a:r>
            <a:r>
              <a:rPr sz="3975" spc="-30" baseline="13626" dirty="0">
                <a:latin typeface="Times New Roman"/>
                <a:cs typeface="Times New Roman"/>
              </a:rPr>
              <a:t>F</a:t>
            </a:r>
            <a:r>
              <a:rPr sz="1550" spc="-20" dirty="0">
                <a:latin typeface="Times New Roman"/>
                <a:cs typeface="Times New Roman"/>
              </a:rPr>
              <a:t>A0</a:t>
            </a:r>
            <a:r>
              <a:rPr sz="3975" spc="-30" baseline="13626" dirty="0">
                <a:latin typeface="Times New Roman"/>
                <a:cs typeface="Times New Roman"/>
              </a:rPr>
              <a:t>x</a:t>
            </a:r>
            <a:r>
              <a:rPr sz="1550" spc="-20" dirty="0">
                <a:latin typeface="Times New Roman"/>
                <a:cs typeface="Times New Roman"/>
              </a:rPr>
              <a:t>A</a:t>
            </a:r>
            <a:endParaRPr sz="1550">
              <a:latin typeface="Times New Roman"/>
              <a:cs typeface="Times New Roman"/>
            </a:endParaRPr>
          </a:p>
          <a:p>
            <a:pPr marL="242570" marR="338455" indent="-243204" algn="ctr">
              <a:lnSpc>
                <a:spcPts val="3145"/>
              </a:lnSpc>
              <a:buFont typeface="Symbol"/>
              <a:buChar char=""/>
              <a:tabLst>
                <a:tab pos="242570" algn="l"/>
              </a:tabLst>
            </a:pPr>
            <a:r>
              <a:rPr sz="2650" i="1" spc="-25" dirty="0">
                <a:latin typeface="Times New Roman"/>
                <a:cs typeface="Times New Roman"/>
              </a:rPr>
              <a:t>r</a:t>
            </a:r>
            <a:r>
              <a:rPr sz="2325" i="1" spc="-37" baseline="-23297" dirty="0">
                <a:latin typeface="Times New Roman"/>
                <a:cs typeface="Times New Roman"/>
              </a:rPr>
              <a:t>A</a:t>
            </a:r>
            <a:endParaRPr sz="2325" baseline="-2329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265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5"/>
              </a:spcBef>
            </a:pPr>
            <a:r>
              <a:rPr sz="2700" dirty="0">
                <a:latin typeface="Calibri"/>
                <a:cs typeface="Calibri"/>
              </a:rPr>
              <a:t>Space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time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atau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resident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time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</a:t>
            </a:r>
            <a:r>
              <a:rPr sz="2700" dirty="0">
                <a:latin typeface="Symbol"/>
                <a:cs typeface="Symbol"/>
              </a:rPr>
              <a:t></a:t>
            </a:r>
            <a:r>
              <a:rPr sz="2700" dirty="0">
                <a:latin typeface="Calibri"/>
                <a:cs typeface="Calibri"/>
              </a:rPr>
              <a:t>)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dan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space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velocity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(s)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54828" y="4153280"/>
            <a:ext cx="23641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Keterangan:</a:t>
            </a:r>
            <a:endParaRPr sz="20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V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volume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liquid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(m</a:t>
            </a:r>
            <a:r>
              <a:rPr sz="1950" spc="-30" baseline="25641" dirty="0">
                <a:latin typeface="Calibri"/>
                <a:cs typeface="Calibri"/>
              </a:rPr>
              <a:t>3</a:t>
            </a:r>
            <a:r>
              <a:rPr sz="2000" spc="-2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04180" y="4910709"/>
            <a:ext cx="8953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1300" spc="-50" dirty="0">
                <a:latin typeface="Calibri"/>
                <a:cs typeface="Calibri"/>
              </a:rPr>
              <a:t>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54828" y="4762880"/>
            <a:ext cx="32645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95275" algn="l"/>
              </a:tabLst>
            </a:pPr>
            <a:r>
              <a:rPr sz="2000" spc="-50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	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laju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volumetric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(m</a:t>
            </a:r>
            <a:r>
              <a:rPr sz="1950" spc="-15" baseline="25641" dirty="0">
                <a:latin typeface="Calibri"/>
                <a:cs typeface="Calibri"/>
              </a:rPr>
              <a:t>3</a:t>
            </a:r>
            <a:r>
              <a:rPr sz="2000" spc="-10" dirty="0">
                <a:latin typeface="Calibri"/>
                <a:cs typeface="Calibri"/>
              </a:rPr>
              <a:t>/menit)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92928" y="5068061"/>
            <a:ext cx="420751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latin typeface="Calibri"/>
                <a:cs typeface="Calibri"/>
              </a:rPr>
              <a:t>FAo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laju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mol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mula-</a:t>
            </a:r>
            <a:r>
              <a:rPr sz="2000" dirty="0">
                <a:latin typeface="Calibri"/>
                <a:cs typeface="Calibri"/>
              </a:rPr>
              <a:t>mula</a:t>
            </a:r>
            <a:r>
              <a:rPr sz="2000" spc="-10" dirty="0">
                <a:latin typeface="Calibri"/>
                <a:cs typeface="Calibri"/>
              </a:rPr>
              <a:t> (mol/menit) </a:t>
            </a:r>
            <a:r>
              <a:rPr sz="2000" dirty="0">
                <a:latin typeface="Calibri"/>
                <a:cs typeface="Calibri"/>
              </a:rPr>
              <a:t>CAo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Konsentrasi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mula-</a:t>
            </a:r>
            <a:r>
              <a:rPr sz="2000" dirty="0">
                <a:latin typeface="Calibri"/>
                <a:cs typeface="Calibri"/>
              </a:rPr>
              <a:t>mula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(mol/liter)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91561" y="2134361"/>
            <a:ext cx="2590800" cy="2362200"/>
          </a:xfrm>
          <a:custGeom>
            <a:avLst/>
            <a:gdLst/>
            <a:ahLst/>
            <a:cxnLst/>
            <a:rect l="l" t="t" r="r" b="b"/>
            <a:pathLst>
              <a:path w="2590800" h="2362200">
                <a:moveTo>
                  <a:pt x="0" y="2362200"/>
                </a:moveTo>
                <a:lnTo>
                  <a:pt x="2590800" y="2362200"/>
                </a:lnTo>
                <a:lnTo>
                  <a:pt x="2590800" y="0"/>
                </a:lnTo>
                <a:lnTo>
                  <a:pt x="0" y="0"/>
                </a:lnTo>
                <a:lnTo>
                  <a:pt x="0" y="2362200"/>
                </a:lnTo>
                <a:close/>
              </a:path>
            </a:pathLst>
          </a:custGeom>
          <a:ln w="412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80286" y="975486"/>
            <a:ext cx="1915160" cy="1160780"/>
            <a:chOff x="1280286" y="975486"/>
            <a:chExt cx="1915160" cy="1160780"/>
          </a:xfrm>
        </p:grpSpPr>
        <p:sp>
          <p:nvSpPr>
            <p:cNvPr id="4" name="object 4"/>
            <p:cNvSpPr/>
            <p:nvPr/>
          </p:nvSpPr>
          <p:spPr>
            <a:xfrm>
              <a:off x="1296161" y="991361"/>
              <a:ext cx="1828800" cy="1905"/>
            </a:xfrm>
            <a:custGeom>
              <a:avLst/>
              <a:gdLst/>
              <a:ahLst/>
              <a:cxnLst/>
              <a:rect l="l" t="t" r="r" b="b"/>
              <a:pathLst>
                <a:path w="1828800" h="1905">
                  <a:moveTo>
                    <a:pt x="0" y="0"/>
                  </a:moveTo>
                  <a:lnTo>
                    <a:pt x="1828800" y="1650"/>
                  </a:lnTo>
                </a:path>
              </a:pathLst>
            </a:custGeom>
            <a:ln w="317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52296" y="992885"/>
              <a:ext cx="142875" cy="1143635"/>
            </a:xfrm>
            <a:custGeom>
              <a:avLst/>
              <a:gdLst/>
              <a:ahLst/>
              <a:cxnLst/>
              <a:rect l="l" t="t" r="r" b="b"/>
              <a:pathLst>
                <a:path w="142875" h="1143635">
                  <a:moveTo>
                    <a:pt x="13751" y="1000484"/>
                  </a:moveTo>
                  <a:lnTo>
                    <a:pt x="7398" y="1002664"/>
                  </a:lnTo>
                  <a:lnTo>
                    <a:pt x="7625" y="1002664"/>
                  </a:lnTo>
                  <a:lnTo>
                    <a:pt x="3036" y="1006734"/>
                  </a:lnTo>
                  <a:lnTo>
                    <a:pt x="386" y="1012205"/>
                  </a:lnTo>
                  <a:lnTo>
                    <a:pt x="0" y="1018272"/>
                  </a:lnTo>
                  <a:lnTo>
                    <a:pt x="2127" y="1024381"/>
                  </a:lnTo>
                  <a:lnTo>
                    <a:pt x="71141" y="1143127"/>
                  </a:lnTo>
                  <a:lnTo>
                    <a:pt x="89567" y="1111630"/>
                  </a:lnTo>
                  <a:lnTo>
                    <a:pt x="55266" y="1111630"/>
                  </a:lnTo>
                  <a:lnTo>
                    <a:pt x="55353" y="1052867"/>
                  </a:lnTo>
                  <a:lnTo>
                    <a:pt x="29559" y="1008379"/>
                  </a:lnTo>
                  <a:lnTo>
                    <a:pt x="19817" y="1000871"/>
                  </a:lnTo>
                  <a:lnTo>
                    <a:pt x="13751" y="1000484"/>
                  </a:lnTo>
                  <a:close/>
                </a:path>
                <a:path w="142875" h="1143635">
                  <a:moveTo>
                    <a:pt x="55387" y="1052867"/>
                  </a:moveTo>
                  <a:lnTo>
                    <a:pt x="55266" y="1111630"/>
                  </a:lnTo>
                  <a:lnTo>
                    <a:pt x="87016" y="1111630"/>
                  </a:lnTo>
                  <a:lnTo>
                    <a:pt x="87028" y="1103629"/>
                  </a:lnTo>
                  <a:lnTo>
                    <a:pt x="57351" y="1103629"/>
                  </a:lnTo>
                  <a:lnTo>
                    <a:pt x="71170" y="1080053"/>
                  </a:lnTo>
                  <a:lnTo>
                    <a:pt x="55387" y="1052867"/>
                  </a:lnTo>
                  <a:close/>
                </a:path>
                <a:path w="142875" h="1143635">
                  <a:moveTo>
                    <a:pt x="128912" y="1000611"/>
                  </a:moveTo>
                  <a:lnTo>
                    <a:pt x="87104" y="1052867"/>
                  </a:lnTo>
                  <a:lnTo>
                    <a:pt x="87016" y="1111630"/>
                  </a:lnTo>
                  <a:lnTo>
                    <a:pt x="89567" y="1111630"/>
                  </a:lnTo>
                  <a:lnTo>
                    <a:pt x="140610" y="1024381"/>
                  </a:lnTo>
                  <a:lnTo>
                    <a:pt x="142664" y="1018452"/>
                  </a:lnTo>
                  <a:lnTo>
                    <a:pt x="142277" y="1012380"/>
                  </a:lnTo>
                  <a:lnTo>
                    <a:pt x="139628" y="1006879"/>
                  </a:lnTo>
                  <a:lnTo>
                    <a:pt x="134895" y="1002664"/>
                  </a:lnTo>
                  <a:lnTo>
                    <a:pt x="128912" y="1000611"/>
                  </a:lnTo>
                  <a:close/>
                </a:path>
                <a:path w="142875" h="1143635">
                  <a:moveTo>
                    <a:pt x="71170" y="1080053"/>
                  </a:moveTo>
                  <a:lnTo>
                    <a:pt x="57351" y="1103629"/>
                  </a:lnTo>
                  <a:lnTo>
                    <a:pt x="84857" y="1103629"/>
                  </a:lnTo>
                  <a:lnTo>
                    <a:pt x="71170" y="1080053"/>
                  </a:lnTo>
                  <a:close/>
                </a:path>
                <a:path w="142875" h="1143635">
                  <a:moveTo>
                    <a:pt x="87104" y="1052867"/>
                  </a:moveTo>
                  <a:lnTo>
                    <a:pt x="71170" y="1080053"/>
                  </a:lnTo>
                  <a:lnTo>
                    <a:pt x="84857" y="1103629"/>
                  </a:lnTo>
                  <a:lnTo>
                    <a:pt x="87028" y="1103629"/>
                  </a:lnTo>
                  <a:lnTo>
                    <a:pt x="87104" y="1052867"/>
                  </a:lnTo>
                  <a:close/>
                </a:path>
                <a:path w="142875" h="1143635">
                  <a:moveTo>
                    <a:pt x="88667" y="0"/>
                  </a:moveTo>
                  <a:lnTo>
                    <a:pt x="56917" y="0"/>
                  </a:lnTo>
                  <a:lnTo>
                    <a:pt x="55431" y="1000484"/>
                  </a:lnTo>
                  <a:lnTo>
                    <a:pt x="55387" y="1052867"/>
                  </a:lnTo>
                  <a:lnTo>
                    <a:pt x="71170" y="1080053"/>
                  </a:lnTo>
                  <a:lnTo>
                    <a:pt x="87104" y="1052867"/>
                  </a:lnTo>
                  <a:lnTo>
                    <a:pt x="886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2577210" y="1358074"/>
            <a:ext cx="2654935" cy="2618105"/>
            <a:chOff x="2577210" y="1358074"/>
            <a:chExt cx="2654935" cy="2618105"/>
          </a:xfrm>
        </p:grpSpPr>
        <p:sp>
          <p:nvSpPr>
            <p:cNvPr id="7" name="object 7"/>
            <p:cNvSpPr/>
            <p:nvPr/>
          </p:nvSpPr>
          <p:spPr>
            <a:xfrm>
              <a:off x="2583560" y="2813303"/>
              <a:ext cx="2642235" cy="257175"/>
            </a:xfrm>
            <a:custGeom>
              <a:avLst/>
              <a:gdLst/>
              <a:ahLst/>
              <a:cxnLst/>
              <a:rect l="l" t="t" r="r" b="b"/>
              <a:pathLst>
                <a:path w="2642235" h="257175">
                  <a:moveTo>
                    <a:pt x="0" y="257175"/>
                  </a:moveTo>
                  <a:lnTo>
                    <a:pt x="31775" y="248822"/>
                  </a:lnTo>
                  <a:lnTo>
                    <a:pt x="53928" y="243213"/>
                  </a:lnTo>
                  <a:lnTo>
                    <a:pt x="67770" y="239805"/>
                  </a:lnTo>
                  <a:lnTo>
                    <a:pt x="74613" y="238054"/>
                  </a:lnTo>
                  <a:lnTo>
                    <a:pt x="75768" y="237415"/>
                  </a:lnTo>
                  <a:lnTo>
                    <a:pt x="72548" y="237345"/>
                  </a:lnTo>
                  <a:lnTo>
                    <a:pt x="66262" y="237301"/>
                  </a:lnTo>
                  <a:lnTo>
                    <a:pt x="58225" y="236738"/>
                  </a:lnTo>
                  <a:lnTo>
                    <a:pt x="49746" y="235113"/>
                  </a:lnTo>
                  <a:lnTo>
                    <a:pt x="42138" y="231882"/>
                  </a:lnTo>
                  <a:lnTo>
                    <a:pt x="36713" y="226501"/>
                  </a:lnTo>
                  <a:lnTo>
                    <a:pt x="34781" y="218426"/>
                  </a:lnTo>
                  <a:lnTo>
                    <a:pt x="37656" y="207115"/>
                  </a:lnTo>
                  <a:lnTo>
                    <a:pt x="63068" y="172603"/>
                  </a:lnTo>
                  <a:lnTo>
                    <a:pt x="123443" y="118618"/>
                  </a:lnTo>
                  <a:lnTo>
                    <a:pt x="164786" y="84467"/>
                  </a:lnTo>
                  <a:lnTo>
                    <a:pt x="193059" y="59600"/>
                  </a:lnTo>
                  <a:lnTo>
                    <a:pt x="225667" y="30791"/>
                  </a:lnTo>
                  <a:lnTo>
                    <a:pt x="271996" y="13908"/>
                  </a:lnTo>
                  <a:lnTo>
                    <a:pt x="302018" y="8374"/>
                  </a:lnTo>
                  <a:lnTo>
                    <a:pt x="345694" y="0"/>
                  </a:lnTo>
                  <a:lnTo>
                    <a:pt x="399294" y="2587"/>
                  </a:lnTo>
                  <a:lnTo>
                    <a:pt x="453060" y="4318"/>
                  </a:lnTo>
                  <a:lnTo>
                    <a:pt x="506841" y="6048"/>
                  </a:lnTo>
                  <a:lnTo>
                    <a:pt x="560483" y="8636"/>
                  </a:lnTo>
                  <a:lnTo>
                    <a:pt x="613837" y="12938"/>
                  </a:lnTo>
                  <a:lnTo>
                    <a:pt x="666750" y="19812"/>
                  </a:lnTo>
                  <a:lnTo>
                    <a:pt x="703861" y="48726"/>
                  </a:lnTo>
                  <a:lnTo>
                    <a:pt x="716026" y="59309"/>
                  </a:lnTo>
                  <a:lnTo>
                    <a:pt x="734151" y="69679"/>
                  </a:lnTo>
                  <a:lnTo>
                    <a:pt x="753110" y="79121"/>
                  </a:lnTo>
                  <a:lnTo>
                    <a:pt x="772068" y="88562"/>
                  </a:lnTo>
                  <a:lnTo>
                    <a:pt x="790193" y="98933"/>
                  </a:lnTo>
                  <a:lnTo>
                    <a:pt x="802645" y="108819"/>
                  </a:lnTo>
                  <a:lnTo>
                    <a:pt x="813895" y="119919"/>
                  </a:lnTo>
                  <a:lnTo>
                    <a:pt x="825644" y="130401"/>
                  </a:lnTo>
                  <a:lnTo>
                    <a:pt x="839597" y="138430"/>
                  </a:lnTo>
                  <a:lnTo>
                    <a:pt x="875397" y="150639"/>
                  </a:lnTo>
                  <a:lnTo>
                    <a:pt x="912542" y="160289"/>
                  </a:lnTo>
                  <a:lnTo>
                    <a:pt x="950235" y="168915"/>
                  </a:lnTo>
                  <a:lnTo>
                    <a:pt x="987678" y="178054"/>
                  </a:lnTo>
                  <a:lnTo>
                    <a:pt x="1029175" y="189219"/>
                  </a:lnTo>
                  <a:lnTo>
                    <a:pt x="1071487" y="199877"/>
                  </a:lnTo>
                  <a:lnTo>
                    <a:pt x="1111117" y="205222"/>
                  </a:lnTo>
                  <a:lnTo>
                    <a:pt x="1149258" y="209744"/>
                  </a:lnTo>
                  <a:lnTo>
                    <a:pt x="1209928" y="217550"/>
                  </a:lnTo>
                  <a:lnTo>
                    <a:pt x="1241470" y="214026"/>
                  </a:lnTo>
                  <a:lnTo>
                    <a:pt x="1273476" y="211455"/>
                  </a:lnTo>
                  <a:lnTo>
                    <a:pt x="1304601" y="206978"/>
                  </a:lnTo>
                  <a:lnTo>
                    <a:pt x="1333500" y="197738"/>
                  </a:lnTo>
                  <a:lnTo>
                    <a:pt x="1348771" y="185632"/>
                  </a:lnTo>
                  <a:lnTo>
                    <a:pt x="1359090" y="169275"/>
                  </a:lnTo>
                  <a:lnTo>
                    <a:pt x="1368932" y="152322"/>
                  </a:lnTo>
                  <a:lnTo>
                    <a:pt x="1382776" y="138430"/>
                  </a:lnTo>
                  <a:lnTo>
                    <a:pt x="1399454" y="130798"/>
                  </a:lnTo>
                  <a:lnTo>
                    <a:pt x="1418193" y="126142"/>
                  </a:lnTo>
                  <a:lnTo>
                    <a:pt x="1437765" y="122678"/>
                  </a:lnTo>
                  <a:lnTo>
                    <a:pt x="1456943" y="118618"/>
                  </a:lnTo>
                  <a:lnTo>
                    <a:pt x="1469520" y="108981"/>
                  </a:lnTo>
                  <a:lnTo>
                    <a:pt x="1482312" y="99440"/>
                  </a:lnTo>
                  <a:lnTo>
                    <a:pt x="1494770" y="89614"/>
                  </a:lnTo>
                  <a:lnTo>
                    <a:pt x="1506347" y="79121"/>
                  </a:lnTo>
                  <a:lnTo>
                    <a:pt x="1518406" y="63888"/>
                  </a:lnTo>
                  <a:lnTo>
                    <a:pt x="1528714" y="47466"/>
                  </a:lnTo>
                  <a:lnTo>
                    <a:pt x="1540190" y="32043"/>
                  </a:lnTo>
                  <a:lnTo>
                    <a:pt x="1555750" y="19812"/>
                  </a:lnTo>
                  <a:lnTo>
                    <a:pt x="1578437" y="11269"/>
                  </a:lnTo>
                  <a:lnTo>
                    <a:pt x="1603327" y="6715"/>
                  </a:lnTo>
                  <a:lnTo>
                    <a:pt x="1629098" y="3756"/>
                  </a:lnTo>
                  <a:lnTo>
                    <a:pt x="1654428" y="0"/>
                  </a:lnTo>
                  <a:lnTo>
                    <a:pt x="1698295" y="3220"/>
                  </a:lnTo>
                  <a:lnTo>
                    <a:pt x="1742566" y="5286"/>
                  </a:lnTo>
                  <a:lnTo>
                    <a:pt x="1785981" y="9661"/>
                  </a:lnTo>
                  <a:lnTo>
                    <a:pt x="1827276" y="19812"/>
                  </a:lnTo>
                  <a:lnTo>
                    <a:pt x="1843799" y="30579"/>
                  </a:lnTo>
                  <a:lnTo>
                    <a:pt x="1855073" y="46227"/>
                  </a:lnTo>
                  <a:lnTo>
                    <a:pt x="1864798" y="63496"/>
                  </a:lnTo>
                  <a:lnTo>
                    <a:pt x="1876678" y="79121"/>
                  </a:lnTo>
                  <a:lnTo>
                    <a:pt x="1907069" y="105884"/>
                  </a:lnTo>
                  <a:lnTo>
                    <a:pt x="1944354" y="134064"/>
                  </a:lnTo>
                  <a:lnTo>
                    <a:pt x="1984853" y="159506"/>
                  </a:lnTo>
                  <a:lnTo>
                    <a:pt x="2024888" y="178054"/>
                  </a:lnTo>
                  <a:lnTo>
                    <a:pt x="2072388" y="193171"/>
                  </a:lnTo>
                  <a:lnTo>
                    <a:pt x="2121576" y="206026"/>
                  </a:lnTo>
                  <a:lnTo>
                    <a:pt x="2171704" y="217254"/>
                  </a:lnTo>
                  <a:lnTo>
                    <a:pt x="2222020" y="227488"/>
                  </a:lnTo>
                  <a:lnTo>
                    <a:pt x="2271776" y="237362"/>
                  </a:lnTo>
                  <a:lnTo>
                    <a:pt x="2307814" y="235567"/>
                  </a:lnTo>
                  <a:lnTo>
                    <a:pt x="2354075" y="233950"/>
                  </a:lnTo>
                  <a:lnTo>
                    <a:pt x="2407099" y="231631"/>
                  </a:lnTo>
                  <a:lnTo>
                    <a:pt x="2463425" y="227730"/>
                  </a:lnTo>
                  <a:lnTo>
                    <a:pt x="2519590" y="221367"/>
                  </a:lnTo>
                  <a:lnTo>
                    <a:pt x="2572135" y="211663"/>
                  </a:lnTo>
                  <a:lnTo>
                    <a:pt x="2617597" y="197738"/>
                  </a:lnTo>
                  <a:lnTo>
                    <a:pt x="2636367" y="183344"/>
                  </a:lnTo>
                  <a:lnTo>
                    <a:pt x="2642235" y="178054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810761" y="1372361"/>
              <a:ext cx="838200" cy="2438400"/>
            </a:xfrm>
            <a:custGeom>
              <a:avLst/>
              <a:gdLst/>
              <a:ahLst/>
              <a:cxnLst/>
              <a:rect l="l" t="t" r="r" b="b"/>
              <a:pathLst>
                <a:path w="838200" h="2438400">
                  <a:moveTo>
                    <a:pt x="838200" y="0"/>
                  </a:moveTo>
                  <a:lnTo>
                    <a:pt x="0" y="24384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10761" y="3658361"/>
              <a:ext cx="457200" cy="304800"/>
            </a:xfrm>
            <a:custGeom>
              <a:avLst/>
              <a:gdLst/>
              <a:ahLst/>
              <a:cxnLst/>
              <a:rect l="l" t="t" r="r" b="b"/>
              <a:pathLst>
                <a:path w="457200" h="304800">
                  <a:moveTo>
                    <a:pt x="228600" y="0"/>
                  </a:moveTo>
                  <a:lnTo>
                    <a:pt x="176188" y="4023"/>
                  </a:lnTo>
                  <a:lnTo>
                    <a:pt x="128073" y="15484"/>
                  </a:lnTo>
                  <a:lnTo>
                    <a:pt x="85628" y="33470"/>
                  </a:lnTo>
                  <a:lnTo>
                    <a:pt x="50225" y="57067"/>
                  </a:lnTo>
                  <a:lnTo>
                    <a:pt x="23237" y="85363"/>
                  </a:lnTo>
                  <a:lnTo>
                    <a:pt x="0" y="152400"/>
                  </a:lnTo>
                  <a:lnTo>
                    <a:pt x="6038" y="187354"/>
                  </a:lnTo>
                  <a:lnTo>
                    <a:pt x="50225" y="247732"/>
                  </a:lnTo>
                  <a:lnTo>
                    <a:pt x="85628" y="271329"/>
                  </a:lnTo>
                  <a:lnTo>
                    <a:pt x="128073" y="289315"/>
                  </a:lnTo>
                  <a:lnTo>
                    <a:pt x="176188" y="300776"/>
                  </a:lnTo>
                  <a:lnTo>
                    <a:pt x="228600" y="304800"/>
                  </a:lnTo>
                  <a:lnTo>
                    <a:pt x="281011" y="300776"/>
                  </a:lnTo>
                  <a:lnTo>
                    <a:pt x="329126" y="289315"/>
                  </a:lnTo>
                  <a:lnTo>
                    <a:pt x="371571" y="271329"/>
                  </a:lnTo>
                  <a:lnTo>
                    <a:pt x="406974" y="247732"/>
                  </a:lnTo>
                  <a:lnTo>
                    <a:pt x="433962" y="219436"/>
                  </a:lnTo>
                  <a:lnTo>
                    <a:pt x="457200" y="152400"/>
                  </a:lnTo>
                  <a:lnTo>
                    <a:pt x="451161" y="117445"/>
                  </a:lnTo>
                  <a:lnTo>
                    <a:pt x="406974" y="57067"/>
                  </a:lnTo>
                  <a:lnTo>
                    <a:pt x="371571" y="33470"/>
                  </a:lnTo>
                  <a:lnTo>
                    <a:pt x="329126" y="15484"/>
                  </a:lnTo>
                  <a:lnTo>
                    <a:pt x="281011" y="4023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810761" y="3658361"/>
              <a:ext cx="457200" cy="304800"/>
            </a:xfrm>
            <a:custGeom>
              <a:avLst/>
              <a:gdLst/>
              <a:ahLst/>
              <a:cxnLst/>
              <a:rect l="l" t="t" r="r" b="b"/>
              <a:pathLst>
                <a:path w="457200" h="304800">
                  <a:moveTo>
                    <a:pt x="0" y="152400"/>
                  </a:moveTo>
                  <a:lnTo>
                    <a:pt x="23237" y="85363"/>
                  </a:lnTo>
                  <a:lnTo>
                    <a:pt x="50225" y="57067"/>
                  </a:lnTo>
                  <a:lnTo>
                    <a:pt x="85628" y="33470"/>
                  </a:lnTo>
                  <a:lnTo>
                    <a:pt x="128073" y="15484"/>
                  </a:lnTo>
                  <a:lnTo>
                    <a:pt x="176188" y="4023"/>
                  </a:lnTo>
                  <a:lnTo>
                    <a:pt x="228600" y="0"/>
                  </a:lnTo>
                  <a:lnTo>
                    <a:pt x="281011" y="4023"/>
                  </a:lnTo>
                  <a:lnTo>
                    <a:pt x="329126" y="15484"/>
                  </a:lnTo>
                  <a:lnTo>
                    <a:pt x="371571" y="33470"/>
                  </a:lnTo>
                  <a:lnTo>
                    <a:pt x="406974" y="57067"/>
                  </a:lnTo>
                  <a:lnTo>
                    <a:pt x="433962" y="85363"/>
                  </a:lnTo>
                  <a:lnTo>
                    <a:pt x="457200" y="152400"/>
                  </a:lnTo>
                  <a:lnTo>
                    <a:pt x="451161" y="187354"/>
                  </a:lnTo>
                  <a:lnTo>
                    <a:pt x="406974" y="247732"/>
                  </a:lnTo>
                  <a:lnTo>
                    <a:pt x="371571" y="271329"/>
                  </a:lnTo>
                  <a:lnTo>
                    <a:pt x="329126" y="289315"/>
                  </a:lnTo>
                  <a:lnTo>
                    <a:pt x="281011" y="300776"/>
                  </a:lnTo>
                  <a:lnTo>
                    <a:pt x="228600" y="304800"/>
                  </a:lnTo>
                  <a:lnTo>
                    <a:pt x="176188" y="300776"/>
                  </a:lnTo>
                  <a:lnTo>
                    <a:pt x="128073" y="289315"/>
                  </a:lnTo>
                  <a:lnTo>
                    <a:pt x="85628" y="271329"/>
                  </a:lnTo>
                  <a:lnTo>
                    <a:pt x="50225" y="247732"/>
                  </a:lnTo>
                  <a:lnTo>
                    <a:pt x="23237" y="219436"/>
                  </a:lnTo>
                  <a:lnTo>
                    <a:pt x="0" y="1524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53561" y="3658361"/>
              <a:ext cx="457200" cy="304800"/>
            </a:xfrm>
            <a:custGeom>
              <a:avLst/>
              <a:gdLst/>
              <a:ahLst/>
              <a:cxnLst/>
              <a:rect l="l" t="t" r="r" b="b"/>
              <a:pathLst>
                <a:path w="457200" h="304800">
                  <a:moveTo>
                    <a:pt x="228600" y="0"/>
                  </a:moveTo>
                  <a:lnTo>
                    <a:pt x="176188" y="4023"/>
                  </a:lnTo>
                  <a:lnTo>
                    <a:pt x="128073" y="15484"/>
                  </a:lnTo>
                  <a:lnTo>
                    <a:pt x="85628" y="33470"/>
                  </a:lnTo>
                  <a:lnTo>
                    <a:pt x="50225" y="57067"/>
                  </a:lnTo>
                  <a:lnTo>
                    <a:pt x="23237" y="85363"/>
                  </a:lnTo>
                  <a:lnTo>
                    <a:pt x="0" y="152400"/>
                  </a:lnTo>
                  <a:lnTo>
                    <a:pt x="6038" y="187354"/>
                  </a:lnTo>
                  <a:lnTo>
                    <a:pt x="50225" y="247732"/>
                  </a:lnTo>
                  <a:lnTo>
                    <a:pt x="85628" y="271329"/>
                  </a:lnTo>
                  <a:lnTo>
                    <a:pt x="128073" y="289315"/>
                  </a:lnTo>
                  <a:lnTo>
                    <a:pt x="176188" y="300776"/>
                  </a:lnTo>
                  <a:lnTo>
                    <a:pt x="228600" y="304800"/>
                  </a:lnTo>
                  <a:lnTo>
                    <a:pt x="281011" y="300776"/>
                  </a:lnTo>
                  <a:lnTo>
                    <a:pt x="329126" y="289315"/>
                  </a:lnTo>
                  <a:lnTo>
                    <a:pt x="371571" y="271329"/>
                  </a:lnTo>
                  <a:lnTo>
                    <a:pt x="406974" y="247732"/>
                  </a:lnTo>
                  <a:lnTo>
                    <a:pt x="433962" y="219436"/>
                  </a:lnTo>
                  <a:lnTo>
                    <a:pt x="457200" y="152400"/>
                  </a:lnTo>
                  <a:lnTo>
                    <a:pt x="451161" y="117445"/>
                  </a:lnTo>
                  <a:lnTo>
                    <a:pt x="406974" y="57067"/>
                  </a:lnTo>
                  <a:lnTo>
                    <a:pt x="371571" y="33470"/>
                  </a:lnTo>
                  <a:lnTo>
                    <a:pt x="329126" y="15484"/>
                  </a:lnTo>
                  <a:lnTo>
                    <a:pt x="281011" y="4023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353561" y="3658361"/>
              <a:ext cx="457200" cy="304800"/>
            </a:xfrm>
            <a:custGeom>
              <a:avLst/>
              <a:gdLst/>
              <a:ahLst/>
              <a:cxnLst/>
              <a:rect l="l" t="t" r="r" b="b"/>
              <a:pathLst>
                <a:path w="457200" h="304800">
                  <a:moveTo>
                    <a:pt x="0" y="152400"/>
                  </a:moveTo>
                  <a:lnTo>
                    <a:pt x="23237" y="85363"/>
                  </a:lnTo>
                  <a:lnTo>
                    <a:pt x="50225" y="57067"/>
                  </a:lnTo>
                  <a:lnTo>
                    <a:pt x="85628" y="33470"/>
                  </a:lnTo>
                  <a:lnTo>
                    <a:pt x="128073" y="15484"/>
                  </a:lnTo>
                  <a:lnTo>
                    <a:pt x="176188" y="4023"/>
                  </a:lnTo>
                  <a:lnTo>
                    <a:pt x="228600" y="0"/>
                  </a:lnTo>
                  <a:lnTo>
                    <a:pt x="281011" y="4023"/>
                  </a:lnTo>
                  <a:lnTo>
                    <a:pt x="329126" y="15484"/>
                  </a:lnTo>
                  <a:lnTo>
                    <a:pt x="371571" y="33470"/>
                  </a:lnTo>
                  <a:lnTo>
                    <a:pt x="406974" y="57067"/>
                  </a:lnTo>
                  <a:lnTo>
                    <a:pt x="433962" y="85363"/>
                  </a:lnTo>
                  <a:lnTo>
                    <a:pt x="457200" y="152400"/>
                  </a:lnTo>
                  <a:lnTo>
                    <a:pt x="451161" y="187354"/>
                  </a:lnTo>
                  <a:lnTo>
                    <a:pt x="406974" y="247732"/>
                  </a:lnTo>
                  <a:lnTo>
                    <a:pt x="371571" y="271329"/>
                  </a:lnTo>
                  <a:lnTo>
                    <a:pt x="329126" y="289315"/>
                  </a:lnTo>
                  <a:lnTo>
                    <a:pt x="281011" y="300776"/>
                  </a:lnTo>
                  <a:lnTo>
                    <a:pt x="228600" y="304800"/>
                  </a:lnTo>
                  <a:lnTo>
                    <a:pt x="176188" y="300776"/>
                  </a:lnTo>
                  <a:lnTo>
                    <a:pt x="128073" y="289315"/>
                  </a:lnTo>
                  <a:lnTo>
                    <a:pt x="85628" y="271329"/>
                  </a:lnTo>
                  <a:lnTo>
                    <a:pt x="50225" y="247732"/>
                  </a:lnTo>
                  <a:lnTo>
                    <a:pt x="23237" y="219436"/>
                  </a:lnTo>
                  <a:lnTo>
                    <a:pt x="0" y="1524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326763" y="4404486"/>
            <a:ext cx="1617980" cy="774700"/>
            <a:chOff x="4326763" y="4404486"/>
            <a:chExt cx="1617980" cy="774700"/>
          </a:xfrm>
        </p:grpSpPr>
        <p:sp>
          <p:nvSpPr>
            <p:cNvPr id="14" name="object 14"/>
            <p:cNvSpPr/>
            <p:nvPr/>
          </p:nvSpPr>
          <p:spPr>
            <a:xfrm>
              <a:off x="4345686" y="5036290"/>
              <a:ext cx="1598930" cy="142875"/>
            </a:xfrm>
            <a:custGeom>
              <a:avLst/>
              <a:gdLst/>
              <a:ahLst/>
              <a:cxnLst/>
              <a:rect l="l" t="t" r="r" b="b"/>
              <a:pathLst>
                <a:path w="1598929" h="142875">
                  <a:moveTo>
                    <a:pt x="1535692" y="71395"/>
                  </a:moveTo>
                  <a:lnTo>
                    <a:pt x="1463928" y="113178"/>
                  </a:lnTo>
                  <a:lnTo>
                    <a:pt x="1459196" y="117375"/>
                  </a:lnTo>
                  <a:lnTo>
                    <a:pt x="1456547" y="122846"/>
                  </a:lnTo>
                  <a:lnTo>
                    <a:pt x="1456160" y="128912"/>
                  </a:lnTo>
                  <a:lnTo>
                    <a:pt x="1458214" y="134895"/>
                  </a:lnTo>
                  <a:lnTo>
                    <a:pt x="1462355" y="139628"/>
                  </a:lnTo>
                  <a:lnTo>
                    <a:pt x="1467818" y="142277"/>
                  </a:lnTo>
                  <a:lnTo>
                    <a:pt x="1473876" y="142664"/>
                  </a:lnTo>
                  <a:lnTo>
                    <a:pt x="1479803" y="140610"/>
                  </a:lnTo>
                  <a:lnTo>
                    <a:pt x="1571411" y="87270"/>
                  </a:lnTo>
                  <a:lnTo>
                    <a:pt x="1567179" y="87270"/>
                  </a:lnTo>
                  <a:lnTo>
                    <a:pt x="1567179" y="85111"/>
                  </a:lnTo>
                  <a:lnTo>
                    <a:pt x="1559178" y="85111"/>
                  </a:lnTo>
                  <a:lnTo>
                    <a:pt x="1535692" y="71395"/>
                  </a:lnTo>
                  <a:close/>
                </a:path>
                <a:path w="1598929" h="142875">
                  <a:moveTo>
                    <a:pt x="0" y="53996"/>
                  </a:moveTo>
                  <a:lnTo>
                    <a:pt x="0" y="85746"/>
                  </a:lnTo>
                  <a:lnTo>
                    <a:pt x="1567180" y="87270"/>
                  </a:lnTo>
                  <a:lnTo>
                    <a:pt x="1508393" y="87270"/>
                  </a:lnTo>
                  <a:lnTo>
                    <a:pt x="1535638" y="71395"/>
                  </a:lnTo>
                  <a:lnTo>
                    <a:pt x="1508509" y="55520"/>
                  </a:lnTo>
                  <a:lnTo>
                    <a:pt x="1567179" y="55520"/>
                  </a:lnTo>
                  <a:lnTo>
                    <a:pt x="0" y="53996"/>
                  </a:lnTo>
                  <a:close/>
                </a:path>
                <a:path w="1598929" h="142875">
                  <a:moveTo>
                    <a:pt x="1571519" y="55520"/>
                  </a:moveTo>
                  <a:lnTo>
                    <a:pt x="1567179" y="55520"/>
                  </a:lnTo>
                  <a:lnTo>
                    <a:pt x="1567179" y="87270"/>
                  </a:lnTo>
                  <a:lnTo>
                    <a:pt x="1571411" y="87270"/>
                  </a:lnTo>
                  <a:lnTo>
                    <a:pt x="1598676" y="71395"/>
                  </a:lnTo>
                  <a:lnTo>
                    <a:pt x="1571519" y="55520"/>
                  </a:lnTo>
                  <a:close/>
                </a:path>
                <a:path w="1598929" h="142875">
                  <a:moveTo>
                    <a:pt x="1559178" y="57679"/>
                  </a:moveTo>
                  <a:lnTo>
                    <a:pt x="1535692" y="71395"/>
                  </a:lnTo>
                  <a:lnTo>
                    <a:pt x="1559178" y="85111"/>
                  </a:lnTo>
                  <a:lnTo>
                    <a:pt x="1559178" y="57679"/>
                  </a:lnTo>
                  <a:close/>
                </a:path>
                <a:path w="1598929" h="142875">
                  <a:moveTo>
                    <a:pt x="1567179" y="57679"/>
                  </a:moveTo>
                  <a:lnTo>
                    <a:pt x="1559178" y="57679"/>
                  </a:lnTo>
                  <a:lnTo>
                    <a:pt x="1559178" y="85111"/>
                  </a:lnTo>
                  <a:lnTo>
                    <a:pt x="1567179" y="85111"/>
                  </a:lnTo>
                  <a:lnTo>
                    <a:pt x="1567179" y="57679"/>
                  </a:lnTo>
                  <a:close/>
                </a:path>
                <a:path w="1598929" h="142875">
                  <a:moveTo>
                    <a:pt x="1474057" y="0"/>
                  </a:moveTo>
                  <a:lnTo>
                    <a:pt x="1467961" y="386"/>
                  </a:lnTo>
                  <a:lnTo>
                    <a:pt x="1462484" y="3036"/>
                  </a:lnTo>
                  <a:lnTo>
                    <a:pt x="1458340" y="7768"/>
                  </a:lnTo>
                  <a:lnTo>
                    <a:pt x="1456285" y="13751"/>
                  </a:lnTo>
                  <a:lnTo>
                    <a:pt x="1456658" y="19817"/>
                  </a:lnTo>
                  <a:lnTo>
                    <a:pt x="1459269" y="25288"/>
                  </a:lnTo>
                  <a:lnTo>
                    <a:pt x="1463928" y="29485"/>
                  </a:lnTo>
                  <a:lnTo>
                    <a:pt x="1535692" y="71395"/>
                  </a:lnTo>
                  <a:lnTo>
                    <a:pt x="1559178" y="57679"/>
                  </a:lnTo>
                  <a:lnTo>
                    <a:pt x="1567179" y="57679"/>
                  </a:lnTo>
                  <a:lnTo>
                    <a:pt x="1567179" y="55520"/>
                  </a:lnTo>
                  <a:lnTo>
                    <a:pt x="1571519" y="55520"/>
                  </a:lnTo>
                  <a:lnTo>
                    <a:pt x="1480058" y="2053"/>
                  </a:lnTo>
                  <a:lnTo>
                    <a:pt x="14740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42638" y="4420361"/>
              <a:ext cx="1905" cy="685800"/>
            </a:xfrm>
            <a:custGeom>
              <a:avLst/>
              <a:gdLst/>
              <a:ahLst/>
              <a:cxnLst/>
              <a:rect l="l" t="t" r="r" b="b"/>
              <a:pathLst>
                <a:path w="1904" h="685800">
                  <a:moveTo>
                    <a:pt x="0" y="685800"/>
                  </a:moveTo>
                  <a:lnTo>
                    <a:pt x="1650" y="0"/>
                  </a:lnTo>
                </a:path>
              </a:pathLst>
            </a:custGeom>
            <a:ln w="317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289558" y="1082802"/>
            <a:ext cx="932815" cy="1168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ts val="2695"/>
              </a:lnSpc>
              <a:spcBef>
                <a:spcPts val="95"/>
              </a:spcBef>
            </a:pPr>
            <a:r>
              <a:rPr sz="3750" spc="-37" baseline="13333" dirty="0">
                <a:latin typeface="Calibri"/>
                <a:cs typeface="Calibri"/>
              </a:rPr>
              <a:t>C</a:t>
            </a:r>
            <a:r>
              <a:rPr sz="1650" spc="-25" dirty="0">
                <a:latin typeface="Calibri"/>
                <a:cs typeface="Calibri"/>
              </a:rPr>
              <a:t>A0</a:t>
            </a:r>
            <a:endParaRPr sz="1650">
              <a:latin typeface="Calibri"/>
              <a:cs typeface="Calibri"/>
            </a:endParaRPr>
          </a:p>
          <a:p>
            <a:pPr marL="38100">
              <a:lnSpc>
                <a:spcPts val="2695"/>
              </a:lnSpc>
            </a:pPr>
            <a:r>
              <a:rPr sz="2500" dirty="0">
                <a:latin typeface="Calibri"/>
                <a:cs typeface="Calibri"/>
              </a:rPr>
              <a:t>X</a:t>
            </a:r>
            <a:r>
              <a:rPr sz="2475" baseline="-20202" dirty="0">
                <a:latin typeface="Calibri"/>
                <a:cs typeface="Calibri"/>
              </a:rPr>
              <a:t>A0</a:t>
            </a:r>
            <a:r>
              <a:rPr sz="2475" spc="277" baseline="-20202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=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0</a:t>
            </a:r>
            <a:endParaRPr sz="25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610"/>
              </a:spcBef>
            </a:pPr>
            <a:r>
              <a:rPr sz="3750" spc="-37" baseline="13333" dirty="0">
                <a:latin typeface="Calibri"/>
                <a:cs typeface="Calibri"/>
              </a:rPr>
              <a:t>F</a:t>
            </a:r>
            <a:r>
              <a:rPr sz="1650" spc="-25" dirty="0">
                <a:latin typeface="Calibri"/>
                <a:cs typeface="Calibri"/>
              </a:rPr>
              <a:t>A0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32498" y="4311777"/>
            <a:ext cx="599440" cy="1549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261620" algn="just">
              <a:lnSpc>
                <a:spcPct val="100000"/>
              </a:lnSpc>
              <a:spcBef>
                <a:spcPts val="95"/>
              </a:spcBef>
            </a:pPr>
            <a:r>
              <a:rPr sz="2500" spc="-25" dirty="0">
                <a:latin typeface="Calibri"/>
                <a:cs typeface="Calibri"/>
              </a:rPr>
              <a:t>C</a:t>
            </a:r>
            <a:r>
              <a:rPr sz="2475" spc="-37" baseline="-20202" dirty="0">
                <a:latin typeface="Calibri"/>
                <a:cs typeface="Calibri"/>
              </a:rPr>
              <a:t>A </a:t>
            </a:r>
            <a:r>
              <a:rPr sz="2500" spc="-25" dirty="0">
                <a:latin typeface="Calibri"/>
                <a:cs typeface="Calibri"/>
              </a:rPr>
              <a:t>X</a:t>
            </a:r>
            <a:r>
              <a:rPr sz="2475" spc="-37" baseline="-20202" dirty="0">
                <a:latin typeface="Calibri"/>
                <a:cs typeface="Calibri"/>
              </a:rPr>
              <a:t>A </a:t>
            </a:r>
            <a:r>
              <a:rPr sz="2500" spc="-25" dirty="0">
                <a:latin typeface="Calibri"/>
                <a:cs typeface="Calibri"/>
              </a:rPr>
              <a:t>F</a:t>
            </a:r>
            <a:r>
              <a:rPr sz="2475" spc="-37" baseline="-20202" dirty="0">
                <a:latin typeface="Calibri"/>
                <a:cs typeface="Calibri"/>
              </a:rPr>
              <a:t>A</a:t>
            </a:r>
            <a:endParaRPr sz="2475" baseline="-20202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</a:pPr>
            <a:r>
              <a:rPr sz="2500" spc="-10" dirty="0">
                <a:latin typeface="Calibri"/>
                <a:cs typeface="Calibri"/>
              </a:rPr>
              <a:t>(-</a:t>
            </a:r>
            <a:r>
              <a:rPr sz="2500" spc="-25" dirty="0">
                <a:latin typeface="Calibri"/>
                <a:cs typeface="Calibri"/>
              </a:rPr>
              <a:t>r</a:t>
            </a:r>
            <a:r>
              <a:rPr sz="2475" spc="-37" baseline="-20202" dirty="0">
                <a:latin typeface="Calibri"/>
                <a:cs typeface="Calibri"/>
              </a:rPr>
              <a:t>A</a:t>
            </a:r>
            <a:r>
              <a:rPr sz="2500" spc="-25" dirty="0">
                <a:latin typeface="Calibri"/>
                <a:cs typeface="Calibri"/>
              </a:rPr>
              <a:t>)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092955" y="543813"/>
            <a:ext cx="14700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10" dirty="0">
                <a:solidFill>
                  <a:srgbClr val="000000"/>
                </a:solidFill>
                <a:latin typeface="Calibri"/>
                <a:cs typeface="Calibri"/>
              </a:rPr>
              <a:t>ILUSTRASI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03147" y="569721"/>
            <a:ext cx="14173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UMPAN/INPUT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85234" y="5216397"/>
            <a:ext cx="1692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PRODUK/OUTPUT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693" y="1618310"/>
            <a:ext cx="72396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dirty="0">
                <a:latin typeface="Calibri Light"/>
                <a:cs typeface="Calibri Light"/>
              </a:rPr>
              <a:t>Apa</a:t>
            </a:r>
            <a:r>
              <a:rPr b="0" spc="-185" dirty="0">
                <a:latin typeface="Calibri Light"/>
                <a:cs typeface="Calibri Light"/>
              </a:rPr>
              <a:t> </a:t>
            </a:r>
            <a:r>
              <a:rPr b="0" spc="-20" dirty="0">
                <a:latin typeface="Calibri Light"/>
                <a:cs typeface="Calibri Light"/>
              </a:rPr>
              <a:t>yang</a:t>
            </a:r>
            <a:r>
              <a:rPr b="0" spc="-195" dirty="0">
                <a:latin typeface="Calibri Light"/>
                <a:cs typeface="Calibri Light"/>
              </a:rPr>
              <a:t> </a:t>
            </a:r>
            <a:r>
              <a:rPr b="0" spc="-30" dirty="0">
                <a:latin typeface="Calibri Light"/>
                <a:cs typeface="Calibri Light"/>
              </a:rPr>
              <a:t>akan</a:t>
            </a:r>
            <a:r>
              <a:rPr b="0" spc="-204" dirty="0">
                <a:latin typeface="Calibri Light"/>
                <a:cs typeface="Calibri Light"/>
              </a:rPr>
              <a:t> </a:t>
            </a:r>
            <a:r>
              <a:rPr b="0" spc="-25" dirty="0">
                <a:latin typeface="Calibri Light"/>
                <a:cs typeface="Calibri Light"/>
              </a:rPr>
              <a:t>dipelajari</a:t>
            </a:r>
            <a:r>
              <a:rPr b="0" spc="-200" dirty="0">
                <a:latin typeface="Calibri Light"/>
                <a:cs typeface="Calibri Light"/>
              </a:rPr>
              <a:t> </a:t>
            </a:r>
            <a:r>
              <a:rPr b="0" dirty="0">
                <a:latin typeface="Calibri Light"/>
                <a:cs typeface="Calibri Light"/>
              </a:rPr>
              <a:t>hari</a:t>
            </a:r>
            <a:r>
              <a:rPr b="0" spc="-170" dirty="0">
                <a:latin typeface="Calibri Light"/>
                <a:cs typeface="Calibri Light"/>
              </a:rPr>
              <a:t> </a:t>
            </a:r>
            <a:r>
              <a:rPr b="0" spc="-20" dirty="0">
                <a:latin typeface="Calibri Light"/>
                <a:cs typeface="Calibri Light"/>
              </a:rPr>
              <a:t>ini?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760" y="3048000"/>
            <a:ext cx="7200900" cy="1005403"/>
          </a:xfrm>
          <a:prstGeom prst="rect">
            <a:avLst/>
          </a:prstGeom>
          <a:solidFill>
            <a:srgbClr val="EC7C30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44830" indent="-453390">
              <a:lnSpc>
                <a:spcPts val="3620"/>
              </a:lnSpc>
              <a:buFont typeface="Wingdings"/>
              <a:buChar char=""/>
              <a:tabLst>
                <a:tab pos="544830" algn="l"/>
              </a:tabLst>
            </a:pP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RATB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SERI</a:t>
            </a:r>
            <a:r>
              <a:rPr sz="3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32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PARALEL</a:t>
            </a:r>
            <a:endParaRPr sz="3200" dirty="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  <a:spcBef>
                <a:spcPts val="409"/>
              </a:spcBef>
              <a:tabLst>
                <a:tab pos="548640" algn="l"/>
              </a:tabLst>
            </a:pP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" y="5791200"/>
            <a:ext cx="9107424" cy="10668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29208" y="236051"/>
            <a:ext cx="1763395" cy="930275"/>
            <a:chOff x="7129208" y="236051"/>
            <a:chExt cx="1763395" cy="93027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29208" y="236051"/>
              <a:ext cx="628015" cy="92975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93735" y="239267"/>
              <a:ext cx="1098803" cy="78485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4791" y="1091565"/>
            <a:ext cx="4441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35" dirty="0">
                <a:latin typeface="Calibri Light"/>
                <a:cs typeface="Calibri Light"/>
              </a:rPr>
              <a:t>MENGAPA</a:t>
            </a:r>
            <a:r>
              <a:rPr sz="3600" b="0" spc="-165" dirty="0">
                <a:latin typeface="Calibri Light"/>
                <a:cs typeface="Calibri Light"/>
              </a:rPr>
              <a:t> </a:t>
            </a:r>
            <a:r>
              <a:rPr sz="3600" b="0" spc="-25" dirty="0">
                <a:latin typeface="Calibri Light"/>
                <a:cs typeface="Calibri Light"/>
              </a:rPr>
              <a:t>MULTI</a:t>
            </a:r>
            <a:r>
              <a:rPr sz="3600" b="0" spc="-160" dirty="0">
                <a:latin typeface="Calibri Light"/>
                <a:cs typeface="Calibri Light"/>
              </a:rPr>
              <a:t> </a:t>
            </a:r>
            <a:r>
              <a:rPr sz="3600" b="0" spc="-20" dirty="0">
                <a:latin typeface="Calibri Light"/>
                <a:cs typeface="Calibri Light"/>
              </a:rPr>
              <a:t>RATB?</a:t>
            </a:r>
            <a:endParaRPr sz="36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2253503"/>
            <a:ext cx="7432803" cy="2097369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3200" spc="-10" dirty="0">
                <a:latin typeface="Calibri"/>
                <a:cs typeface="Calibri"/>
              </a:rPr>
              <a:t>Susunan</a:t>
            </a:r>
            <a:endParaRPr sz="3200" dirty="0">
              <a:latin typeface="Calibri"/>
              <a:cs typeface="Calibri"/>
            </a:endParaRPr>
          </a:p>
          <a:p>
            <a:pPr marL="763270" indent="-140970">
              <a:lnSpc>
                <a:spcPct val="100000"/>
              </a:lnSpc>
              <a:spcBef>
                <a:spcPts val="300"/>
              </a:spcBef>
              <a:buChar char="-"/>
              <a:tabLst>
                <a:tab pos="763270" algn="l"/>
              </a:tabLst>
            </a:pPr>
            <a:r>
              <a:rPr sz="3200" spc="-10" dirty="0">
                <a:latin typeface="Calibri"/>
                <a:cs typeface="Calibri"/>
              </a:rPr>
              <a:t>Paralel: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memperbesar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kapasitas</a:t>
            </a:r>
            <a:endParaRPr sz="3200" dirty="0">
              <a:latin typeface="Calibri"/>
              <a:cs typeface="Calibri"/>
            </a:endParaRPr>
          </a:p>
          <a:p>
            <a:pPr marL="763270" indent="-140970">
              <a:lnSpc>
                <a:spcPct val="100000"/>
              </a:lnSpc>
              <a:spcBef>
                <a:spcPts val="290"/>
              </a:spcBef>
              <a:buChar char="-"/>
              <a:tabLst>
                <a:tab pos="763270" algn="l"/>
              </a:tabLst>
            </a:pPr>
            <a:r>
              <a:rPr sz="3200" dirty="0">
                <a:latin typeface="Calibri"/>
                <a:cs typeface="Calibri"/>
              </a:rPr>
              <a:t>Seri: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memperoleh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konversi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yang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tinggi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8670" y="693165"/>
            <a:ext cx="3766820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b="0" dirty="0">
                <a:latin typeface="Calibri Light"/>
                <a:cs typeface="Calibri Light"/>
              </a:rPr>
              <a:t>Formula</a:t>
            </a:r>
            <a:r>
              <a:rPr sz="3500" b="0" spc="-65" dirty="0">
                <a:latin typeface="Calibri Light"/>
                <a:cs typeface="Calibri Light"/>
              </a:rPr>
              <a:t> </a:t>
            </a:r>
            <a:r>
              <a:rPr sz="3500" b="0" dirty="0">
                <a:latin typeface="Calibri Light"/>
                <a:cs typeface="Calibri Light"/>
              </a:rPr>
              <a:t>umum</a:t>
            </a:r>
            <a:r>
              <a:rPr sz="3500" b="0" spc="-85" dirty="0">
                <a:latin typeface="Calibri Light"/>
                <a:cs typeface="Calibri Light"/>
              </a:rPr>
              <a:t> </a:t>
            </a:r>
            <a:r>
              <a:rPr sz="3500" b="0" spc="-35" dirty="0">
                <a:latin typeface="Calibri Light"/>
                <a:cs typeface="Calibri Light"/>
              </a:rPr>
              <a:t>RATB</a:t>
            </a:r>
            <a:endParaRPr sz="35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4612" y="3757676"/>
            <a:ext cx="12299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Dimana: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91136" y="2342859"/>
            <a:ext cx="900430" cy="0"/>
          </a:xfrm>
          <a:custGeom>
            <a:avLst/>
            <a:gdLst/>
            <a:ahLst/>
            <a:cxnLst/>
            <a:rect l="l" t="t" r="r" b="b"/>
            <a:pathLst>
              <a:path w="900429">
                <a:moveTo>
                  <a:pt x="0" y="0"/>
                </a:moveTo>
                <a:lnTo>
                  <a:pt x="900259" y="0"/>
                </a:lnTo>
              </a:path>
            </a:pathLst>
          </a:custGeom>
          <a:ln w="155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857898" y="2598381"/>
            <a:ext cx="164465" cy="2959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i="1" spc="-50" dirty="0">
                <a:latin typeface="Times New Roman"/>
                <a:cs typeface="Times New Roman"/>
              </a:rPr>
              <a:t>A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48550" y="1785372"/>
            <a:ext cx="1605915" cy="4883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426084" algn="l"/>
              </a:tabLst>
            </a:pPr>
            <a:r>
              <a:rPr sz="4500" i="1" spc="-75" baseline="-37037" dirty="0">
                <a:latin typeface="Times New Roman"/>
                <a:cs typeface="Times New Roman"/>
              </a:rPr>
              <a:t>V</a:t>
            </a:r>
            <a:r>
              <a:rPr sz="4500" i="1" baseline="-37037" dirty="0">
                <a:latin typeface="Times New Roman"/>
                <a:cs typeface="Times New Roman"/>
              </a:rPr>
              <a:t>	</a:t>
            </a:r>
            <a:r>
              <a:rPr sz="4500" baseline="-37037" dirty="0">
                <a:latin typeface="Symbol"/>
                <a:cs typeface="Symbol"/>
              </a:rPr>
              <a:t></a:t>
            </a:r>
            <a:r>
              <a:rPr sz="4500" spc="607" baseline="-37037" dirty="0">
                <a:latin typeface="Times New Roman"/>
                <a:cs typeface="Times New Roman"/>
              </a:rPr>
              <a:t> </a:t>
            </a:r>
            <a:r>
              <a:rPr sz="3000" i="1" dirty="0">
                <a:latin typeface="Times New Roman"/>
                <a:cs typeface="Times New Roman"/>
              </a:rPr>
              <a:t>F</a:t>
            </a:r>
            <a:r>
              <a:rPr sz="2625" i="1" baseline="-23809" dirty="0">
                <a:latin typeface="Times New Roman"/>
                <a:cs typeface="Times New Roman"/>
              </a:rPr>
              <a:t>Ao</a:t>
            </a:r>
            <a:r>
              <a:rPr sz="2625" i="1" spc="22" baseline="-23809" dirty="0">
                <a:latin typeface="Times New Roman"/>
                <a:cs typeface="Times New Roman"/>
              </a:rPr>
              <a:t> </a:t>
            </a:r>
            <a:r>
              <a:rPr sz="3000" i="1" spc="-50" dirty="0">
                <a:latin typeface="Times New Roman"/>
                <a:cs typeface="Times New Roman"/>
              </a:rPr>
              <a:t>X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23883" y="2341566"/>
            <a:ext cx="464184" cy="4883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000" dirty="0">
                <a:latin typeface="Symbol"/>
                <a:cs typeface="Symbol"/>
              </a:rPr>
              <a:t></a:t>
            </a:r>
            <a:r>
              <a:rPr sz="3000" spc="-160" dirty="0">
                <a:latin typeface="Times New Roman"/>
                <a:cs typeface="Times New Roman"/>
              </a:rPr>
              <a:t> </a:t>
            </a:r>
            <a:r>
              <a:rPr sz="3000" i="1" spc="-50" dirty="0">
                <a:latin typeface="Times New Roman"/>
                <a:cs typeface="Times New Roman"/>
              </a:rPr>
              <a:t>r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33730" y="3732396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52" y="0"/>
                </a:lnTo>
              </a:path>
            </a:pathLst>
          </a:custGeom>
          <a:ln w="128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33938" y="4669225"/>
            <a:ext cx="1200150" cy="0"/>
          </a:xfrm>
          <a:custGeom>
            <a:avLst/>
            <a:gdLst/>
            <a:ahLst/>
            <a:cxnLst/>
            <a:rect l="l" t="t" r="r" b="b"/>
            <a:pathLst>
              <a:path w="1200150">
                <a:moveTo>
                  <a:pt x="0" y="0"/>
                </a:moveTo>
                <a:lnTo>
                  <a:pt x="1199636" y="0"/>
                </a:lnTo>
              </a:path>
            </a:pathLst>
          </a:custGeom>
          <a:ln w="128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813646" y="4876500"/>
            <a:ext cx="236854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i="1" spc="-25" dirty="0">
                <a:latin typeface="Times New Roman"/>
                <a:cs typeface="Times New Roman"/>
              </a:rPr>
              <a:t>A</a:t>
            </a:r>
            <a:r>
              <a:rPr sz="1450" spc="-25" dirty="0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73044" y="4420907"/>
            <a:ext cx="236854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i="1" spc="-25" dirty="0">
                <a:latin typeface="Times New Roman"/>
                <a:cs typeface="Times New Roman"/>
              </a:rPr>
              <a:t>A</a:t>
            </a:r>
            <a:r>
              <a:rPr sz="1450" spc="-25" dirty="0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86260" y="3939657"/>
            <a:ext cx="11811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11804" y="3693259"/>
            <a:ext cx="57277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6725" algn="l"/>
              </a:tabLst>
            </a:pPr>
            <a:r>
              <a:rPr sz="1450" i="1" spc="-25" dirty="0">
                <a:latin typeface="Times New Roman"/>
                <a:cs typeface="Times New Roman"/>
              </a:rPr>
              <a:t>A</a:t>
            </a:r>
            <a:r>
              <a:rPr sz="1450" spc="-25" dirty="0">
                <a:latin typeface="Times New Roman"/>
                <a:cs typeface="Times New Roman"/>
              </a:rPr>
              <a:t>0</a:t>
            </a:r>
            <a:r>
              <a:rPr sz="1450" dirty="0">
                <a:latin typeface="Times New Roman"/>
                <a:cs typeface="Times New Roman"/>
              </a:rPr>
              <a:t>	</a:t>
            </a:r>
            <a:r>
              <a:rPr sz="1450" spc="-50" dirty="0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18480" y="4630089"/>
            <a:ext cx="13906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i="1" spc="-50" dirty="0">
                <a:latin typeface="Times New Roman"/>
                <a:cs typeface="Times New Roman"/>
              </a:rPr>
              <a:t>A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24642" y="4630089"/>
            <a:ext cx="23749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i="1" spc="-25" dirty="0">
                <a:latin typeface="Times New Roman"/>
                <a:cs typeface="Times New Roman"/>
              </a:rPr>
              <a:t>A</a:t>
            </a:r>
            <a:r>
              <a:rPr sz="1450" spc="-25" dirty="0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13447" y="4419542"/>
            <a:ext cx="2346325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37185" algn="l"/>
                <a:tab pos="1079500" algn="l"/>
                <a:tab pos="1971675" algn="l"/>
              </a:tabLst>
            </a:pPr>
            <a:r>
              <a:rPr sz="2450" i="1" spc="-50" dirty="0">
                <a:latin typeface="Times New Roman"/>
                <a:cs typeface="Times New Roman"/>
              </a:rPr>
              <a:t>X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Symbol"/>
                <a:cs typeface="Symbol"/>
              </a:rPr>
              <a:t></a:t>
            </a:r>
            <a:r>
              <a:rPr sz="2450" spc="-35" dirty="0">
                <a:latin typeface="Times New Roman"/>
                <a:cs typeface="Times New Roman"/>
              </a:rPr>
              <a:t> </a:t>
            </a:r>
            <a:r>
              <a:rPr sz="2450" i="1" spc="-50" dirty="0">
                <a:latin typeface="Times New Roman"/>
                <a:cs typeface="Times New Roman"/>
              </a:rPr>
              <a:t>C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spc="-95" dirty="0">
                <a:latin typeface="Times New Roman"/>
                <a:cs typeface="Times New Roman"/>
              </a:rPr>
              <a:t>(1</a:t>
            </a:r>
            <a:r>
              <a:rPr sz="2450" spc="-340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-190" dirty="0">
                <a:latin typeface="Times New Roman"/>
                <a:cs typeface="Times New Roman"/>
              </a:rPr>
              <a:t> </a:t>
            </a:r>
            <a:r>
              <a:rPr sz="2450" i="1" spc="-50" dirty="0">
                <a:latin typeface="Times New Roman"/>
                <a:cs typeface="Times New Roman"/>
              </a:rPr>
              <a:t>C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Times New Roman"/>
                <a:cs typeface="Times New Roman"/>
              </a:rPr>
              <a:t>)</a:t>
            </a:r>
            <a:r>
              <a:rPr sz="2450" spc="40" dirty="0">
                <a:latin typeface="Times New Roman"/>
                <a:cs typeface="Times New Roman"/>
              </a:rPr>
              <a:t> </a:t>
            </a:r>
            <a:r>
              <a:rPr sz="2450" spc="-50" dirty="0">
                <a:latin typeface="Symbol"/>
                <a:cs typeface="Symbol"/>
              </a:rPr>
              <a:t></a:t>
            </a:r>
            <a:endParaRPr sz="245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94789" y="3693259"/>
            <a:ext cx="23876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i="1" spc="-25" dirty="0">
                <a:latin typeface="Times New Roman"/>
                <a:cs typeface="Times New Roman"/>
              </a:rPr>
              <a:t>Ao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72898" y="4666577"/>
            <a:ext cx="237490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50" i="1" spc="-50" dirty="0">
                <a:latin typeface="Times New Roman"/>
                <a:cs typeface="Times New Roman"/>
              </a:rPr>
              <a:t>C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06817" y="4210360"/>
            <a:ext cx="1225550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593090" algn="l"/>
              </a:tabLst>
            </a:pPr>
            <a:r>
              <a:rPr sz="2450" i="1" spc="-50" dirty="0">
                <a:latin typeface="Times New Roman"/>
                <a:cs typeface="Times New Roman"/>
              </a:rPr>
              <a:t>C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-195" dirty="0">
                <a:latin typeface="Times New Roman"/>
                <a:cs typeface="Times New Roman"/>
              </a:rPr>
              <a:t> </a:t>
            </a:r>
            <a:r>
              <a:rPr sz="2450" i="1" spc="95" dirty="0">
                <a:latin typeface="Times New Roman"/>
                <a:cs typeface="Times New Roman"/>
              </a:rPr>
              <a:t>C</a:t>
            </a:r>
            <a:r>
              <a:rPr sz="2175" i="1" spc="142" baseline="-22988" dirty="0">
                <a:latin typeface="Times New Roman"/>
                <a:cs typeface="Times New Roman"/>
              </a:rPr>
              <a:t>A</a:t>
            </a:r>
            <a:endParaRPr sz="2175" baseline="-22988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37185" y="3729111"/>
            <a:ext cx="166370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50" i="1" spc="-50" dirty="0">
                <a:latin typeface="Times New Roman"/>
                <a:cs typeface="Times New Roman"/>
              </a:rPr>
              <a:t>v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73204" y="3465457"/>
            <a:ext cx="2579370" cy="425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564515" algn="l"/>
                <a:tab pos="1292225" algn="l"/>
                <a:tab pos="1632585" algn="l"/>
                <a:tab pos="2167255" algn="l"/>
              </a:tabLst>
            </a:pPr>
            <a:r>
              <a:rPr sz="2450" i="1" spc="-50" dirty="0">
                <a:latin typeface="Times New Roman"/>
                <a:cs typeface="Times New Roman"/>
              </a:rPr>
              <a:t>F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Symbol"/>
                <a:cs typeface="Symbol"/>
              </a:rPr>
              <a:t></a:t>
            </a:r>
            <a:r>
              <a:rPr sz="2450" spc="-35" dirty="0">
                <a:latin typeface="Times New Roman"/>
                <a:cs typeface="Times New Roman"/>
              </a:rPr>
              <a:t> </a:t>
            </a:r>
            <a:r>
              <a:rPr sz="2450" i="1" spc="-50" dirty="0">
                <a:latin typeface="Times New Roman"/>
                <a:cs typeface="Times New Roman"/>
              </a:rPr>
              <a:t>C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spc="-25" dirty="0">
                <a:latin typeface="Times New Roman"/>
                <a:cs typeface="Times New Roman"/>
              </a:rPr>
              <a:t>.</a:t>
            </a:r>
            <a:r>
              <a:rPr sz="2450" i="1" spc="-25" dirty="0">
                <a:latin typeface="Times New Roman"/>
                <a:cs typeface="Times New Roman"/>
              </a:rPr>
              <a:t>v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Times New Roman"/>
                <a:cs typeface="Times New Roman"/>
              </a:rPr>
              <a:t>;</a:t>
            </a:r>
            <a:r>
              <a:rPr sz="2450" spc="-85" dirty="0">
                <a:latin typeface="Times New Roman"/>
                <a:cs typeface="Times New Roman"/>
              </a:rPr>
              <a:t> </a:t>
            </a:r>
            <a:r>
              <a:rPr sz="3675" i="1" spc="-75" baseline="35147" dirty="0">
                <a:latin typeface="Times New Roman"/>
                <a:cs typeface="Times New Roman"/>
              </a:rPr>
              <a:t>V</a:t>
            </a:r>
            <a:r>
              <a:rPr sz="3675" i="1" baseline="35147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Symbol"/>
                <a:cs typeface="Symbol"/>
              </a:rPr>
              <a:t></a:t>
            </a:r>
            <a:r>
              <a:rPr sz="2450" spc="-235" dirty="0">
                <a:latin typeface="Times New Roman"/>
                <a:cs typeface="Times New Roman"/>
              </a:rPr>
              <a:t> </a:t>
            </a:r>
            <a:r>
              <a:rPr sz="2600" spc="-50" dirty="0">
                <a:latin typeface="Symbol"/>
                <a:cs typeface="Symbol"/>
              </a:rPr>
              <a:t></a:t>
            </a:r>
            <a:endParaRPr sz="26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45579" y="2198877"/>
            <a:ext cx="37846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25" dirty="0">
                <a:latin typeface="Calibri"/>
                <a:cs typeface="Calibri"/>
              </a:rPr>
              <a:t>(1)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69328" y="4303267"/>
            <a:ext cx="37846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25" dirty="0">
                <a:latin typeface="Calibri"/>
                <a:cs typeface="Calibri"/>
              </a:rPr>
              <a:t>(2)</a:t>
            </a:r>
            <a:endParaRPr sz="25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452" y="1397253"/>
            <a:ext cx="201434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orde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1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8452" y="3345560"/>
            <a:ext cx="178574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orde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50" dirty="0">
                <a:latin typeface="Calibri"/>
                <a:cs typeface="Calibri"/>
              </a:rPr>
              <a:t>2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18077" y="2408858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>
                <a:moveTo>
                  <a:pt x="0" y="0"/>
                </a:moveTo>
                <a:lnTo>
                  <a:pt x="1206122" y="0"/>
                </a:lnTo>
              </a:path>
            </a:pathLst>
          </a:custGeom>
          <a:ln w="142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28896" y="2406609"/>
            <a:ext cx="1190625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i="1" dirty="0">
                <a:latin typeface="Times New Roman"/>
                <a:cs typeface="Times New Roman"/>
              </a:rPr>
              <a:t>k</a:t>
            </a:r>
            <a:r>
              <a:rPr sz="2700" i="1" spc="-425" dirty="0">
                <a:latin typeface="Times New Roman"/>
                <a:cs typeface="Times New Roman"/>
              </a:rPr>
              <a:t> </a:t>
            </a:r>
            <a:r>
              <a:rPr sz="2700" spc="-110" dirty="0">
                <a:latin typeface="Times New Roman"/>
                <a:cs typeface="Times New Roman"/>
              </a:rPr>
              <a:t>(1</a:t>
            </a:r>
            <a:r>
              <a:rPr sz="2700" spc="-3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Symbol"/>
                <a:cs typeface="Symbol"/>
              </a:rPr>
              <a:t></a:t>
            </a:r>
            <a:r>
              <a:rPr sz="2700" spc="110" dirty="0">
                <a:latin typeface="Times New Roman"/>
                <a:cs typeface="Times New Roman"/>
              </a:rPr>
              <a:t> </a:t>
            </a:r>
            <a:r>
              <a:rPr sz="2700" i="1" dirty="0">
                <a:latin typeface="Times New Roman"/>
                <a:cs typeface="Times New Roman"/>
              </a:rPr>
              <a:t>X</a:t>
            </a:r>
            <a:r>
              <a:rPr sz="2700" i="1" spc="-195" dirty="0">
                <a:latin typeface="Times New Roman"/>
                <a:cs typeface="Times New Roman"/>
              </a:rPr>
              <a:t> </a:t>
            </a:r>
            <a:r>
              <a:rPr sz="2700" spc="-50" dirty="0">
                <a:latin typeface="Times New Roman"/>
                <a:cs typeface="Times New Roman"/>
              </a:rPr>
              <a:t>)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85598" y="1904910"/>
            <a:ext cx="614045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700" i="1" dirty="0">
                <a:latin typeface="Times New Roman"/>
                <a:cs typeface="Times New Roman"/>
              </a:rPr>
              <a:t>v</a:t>
            </a:r>
            <a:r>
              <a:rPr sz="2400" i="1" baseline="-24305" dirty="0">
                <a:latin typeface="Times New Roman"/>
                <a:cs typeface="Times New Roman"/>
              </a:rPr>
              <a:t>o</a:t>
            </a:r>
            <a:r>
              <a:rPr sz="2400" i="1" spc="225" baseline="-24305" dirty="0">
                <a:latin typeface="Times New Roman"/>
                <a:cs typeface="Times New Roman"/>
              </a:rPr>
              <a:t> </a:t>
            </a:r>
            <a:r>
              <a:rPr sz="2700" i="1" spc="-50" dirty="0">
                <a:latin typeface="Times New Roman"/>
                <a:cs typeface="Times New Roman"/>
              </a:rPr>
              <a:t>X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59919" y="2135420"/>
            <a:ext cx="571500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367665" algn="l"/>
              </a:tabLst>
            </a:pPr>
            <a:r>
              <a:rPr sz="2700" i="1" spc="-50" dirty="0">
                <a:latin typeface="Times New Roman"/>
                <a:cs typeface="Times New Roman"/>
              </a:rPr>
              <a:t>V</a:t>
            </a:r>
            <a:r>
              <a:rPr sz="2700" i="1" dirty="0">
                <a:latin typeface="Times New Roman"/>
                <a:cs typeface="Times New Roman"/>
              </a:rPr>
              <a:t>	</a:t>
            </a:r>
            <a:r>
              <a:rPr sz="2700" spc="-50" dirty="0">
                <a:latin typeface="Symbol"/>
                <a:cs typeface="Symbol"/>
              </a:rPr>
              <a:t></a:t>
            </a:r>
            <a:endParaRPr sz="27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93515" y="3409881"/>
            <a:ext cx="600710" cy="471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58775" algn="l"/>
              </a:tabLst>
            </a:pPr>
            <a:r>
              <a:rPr sz="2900" i="1" spc="-50" dirty="0">
                <a:latin typeface="Times New Roman"/>
                <a:cs typeface="Times New Roman"/>
              </a:rPr>
              <a:t>v</a:t>
            </a:r>
            <a:r>
              <a:rPr sz="2900" i="1" dirty="0">
                <a:latin typeface="Times New Roman"/>
                <a:cs typeface="Times New Roman"/>
              </a:rPr>
              <a:t>	</a:t>
            </a:r>
            <a:r>
              <a:rPr sz="2900" i="1" spc="-50" dirty="0">
                <a:latin typeface="Times New Roman"/>
                <a:cs typeface="Times New Roman"/>
              </a:rPr>
              <a:t>X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71563" y="4200907"/>
            <a:ext cx="274320" cy="286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i="1" spc="-25" dirty="0">
                <a:latin typeface="Times New Roman"/>
                <a:cs typeface="Times New Roman"/>
              </a:rPr>
              <a:t>A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00019" y="3953166"/>
            <a:ext cx="2016125" cy="471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785495" algn="l"/>
              </a:tabLst>
            </a:pPr>
            <a:r>
              <a:rPr sz="2900" i="1" spc="-25" dirty="0">
                <a:latin typeface="Times New Roman"/>
                <a:cs typeface="Times New Roman"/>
              </a:rPr>
              <a:t>kC</a:t>
            </a:r>
            <a:r>
              <a:rPr sz="2900" i="1" dirty="0">
                <a:latin typeface="Times New Roman"/>
                <a:cs typeface="Times New Roman"/>
              </a:rPr>
              <a:t>	</a:t>
            </a:r>
            <a:r>
              <a:rPr sz="2900" spc="-120" dirty="0">
                <a:latin typeface="Times New Roman"/>
                <a:cs typeface="Times New Roman"/>
              </a:rPr>
              <a:t>(1</a:t>
            </a:r>
            <a:r>
              <a:rPr sz="2900" spc="-41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Symbol"/>
                <a:cs typeface="Symbol"/>
              </a:rPr>
              <a:t></a:t>
            </a:r>
            <a:r>
              <a:rPr sz="2900" spc="105" dirty="0">
                <a:latin typeface="Times New Roman"/>
                <a:cs typeface="Times New Roman"/>
              </a:rPr>
              <a:t> </a:t>
            </a:r>
            <a:r>
              <a:rPr sz="2900" i="1" dirty="0">
                <a:latin typeface="Times New Roman"/>
                <a:cs typeface="Times New Roman"/>
              </a:rPr>
              <a:t>X</a:t>
            </a:r>
            <a:r>
              <a:rPr sz="2900" i="1" spc="-225" dirty="0">
                <a:latin typeface="Times New Roman"/>
                <a:cs typeface="Times New Roman"/>
              </a:rPr>
              <a:t> </a:t>
            </a:r>
            <a:r>
              <a:rPr sz="2900" spc="100" dirty="0">
                <a:latin typeface="Times New Roman"/>
                <a:cs typeface="Times New Roman"/>
              </a:rPr>
              <a:t>)</a:t>
            </a:r>
            <a:r>
              <a:rPr sz="2550" spc="150" baseline="42483" dirty="0">
                <a:latin typeface="Times New Roman"/>
                <a:cs typeface="Times New Roman"/>
              </a:rPr>
              <a:t>2</a:t>
            </a:r>
            <a:endParaRPr sz="2550" baseline="42483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91001" y="3502188"/>
            <a:ext cx="2777490" cy="471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414655" algn="l"/>
                <a:tab pos="1590040" algn="l"/>
                <a:tab pos="2738755" algn="l"/>
              </a:tabLst>
            </a:pPr>
            <a:r>
              <a:rPr sz="4350" i="1" spc="-75" baseline="-22988" dirty="0">
                <a:latin typeface="Times New Roman"/>
                <a:cs typeface="Times New Roman"/>
              </a:rPr>
              <a:t>V</a:t>
            </a:r>
            <a:r>
              <a:rPr sz="4350" i="1" baseline="-22988" dirty="0">
                <a:latin typeface="Times New Roman"/>
                <a:cs typeface="Times New Roman"/>
              </a:rPr>
              <a:t>	</a:t>
            </a:r>
            <a:r>
              <a:rPr sz="4350" baseline="-22988" dirty="0">
                <a:latin typeface="Symbol"/>
                <a:cs typeface="Symbol"/>
              </a:rPr>
              <a:t></a:t>
            </a:r>
            <a:r>
              <a:rPr sz="4350" baseline="-22988" dirty="0">
                <a:latin typeface="Times New Roman"/>
                <a:cs typeface="Times New Roman"/>
              </a:rPr>
              <a:t> </a:t>
            </a:r>
            <a:r>
              <a:rPr sz="1700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700" i="1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</a:t>
            </a:r>
            <a:r>
              <a:rPr sz="1700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700">
              <a:latin typeface="Times New Roman"/>
              <a:cs typeface="Times New Roman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" y="5737859"/>
            <a:ext cx="9134855" cy="1120139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7138479" y="391523"/>
            <a:ext cx="1548765" cy="689610"/>
            <a:chOff x="7138479" y="391523"/>
            <a:chExt cx="1548765" cy="689610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479" y="391523"/>
              <a:ext cx="551561" cy="68941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2108" y="394715"/>
              <a:ext cx="964692" cy="580643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8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1072</Words>
  <Application>Microsoft Office PowerPoint</Application>
  <PresentationFormat>On-screen Show (4:3)</PresentationFormat>
  <Paragraphs>266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 MT</vt:lpstr>
      <vt:lpstr>Bodoni MT</vt:lpstr>
      <vt:lpstr>Bodoni MT Black</vt:lpstr>
      <vt:lpstr>Calibri</vt:lpstr>
      <vt:lpstr>Calibri Light</vt:lpstr>
      <vt:lpstr>Cambria Math</vt:lpstr>
      <vt:lpstr>MV Boli</vt:lpstr>
      <vt:lpstr>Symbol</vt:lpstr>
      <vt:lpstr>Times New Roman</vt:lpstr>
      <vt:lpstr>Wingdings</vt:lpstr>
      <vt:lpstr>Office Theme</vt:lpstr>
      <vt:lpstr>MATERI PERTEMUAN 10 TRK2 </vt:lpstr>
      <vt:lpstr>Review Last Meeting</vt:lpstr>
      <vt:lpstr>KONFIGURASI REAKTOR ALIR TANGKI BERPENGADUK</vt:lpstr>
      <vt:lpstr>Untuk RATB berlaku formula</vt:lpstr>
      <vt:lpstr>ILUSTRASI</vt:lpstr>
      <vt:lpstr>Apa yang akan dipelajari hari ini?</vt:lpstr>
      <vt:lpstr>MENGAPA MULTI RATB?</vt:lpstr>
      <vt:lpstr>Formula umum RATB</vt:lpstr>
      <vt:lpstr>PowerPoint Presentation</vt:lpstr>
      <vt:lpstr>RATB DISUSUN SERI</vt:lpstr>
      <vt:lpstr>PowerPoint Presentation</vt:lpstr>
      <vt:lpstr>RATB DISUSUN PARALEL</vt:lpstr>
      <vt:lpstr>CONTOH SOAL</vt:lpstr>
      <vt:lpstr>Penyelesaian: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DISKUSI:</vt:lpstr>
      <vt:lpstr>THANK /OG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Isa Yahya</cp:lastModifiedBy>
  <cp:revision>2</cp:revision>
  <dcterms:created xsi:type="dcterms:W3CDTF">2025-05-22T04:48:36Z</dcterms:created>
  <dcterms:modified xsi:type="dcterms:W3CDTF">2025-05-22T05:12:09Z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2024-04-30T00:00:00Z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2025-05-22T00:00:00Z</vt:filetime>
  </property>
  <property fmtid="{D5CDD505-2E9C-101B-9397-08002B2CF9AE}" pid="5" name="Producer">
    <vt:lpwstr>Microsoft® PowerPoint® 2021</vt:lpwstr>
  </property>
</Properties>
</file>