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75" r:id="rId4"/>
    <p:sldId id="274" r:id="rId5"/>
    <p:sldId id="276" r:id="rId6"/>
    <p:sldId id="277" r:id="rId7"/>
    <p:sldId id="278" r:id="rId8"/>
    <p:sldId id="279" r:id="rId9"/>
    <p:sldId id="280" r:id="rId10"/>
    <p:sldId id="281" r:id="rId11"/>
    <p:sldId id="258" r:id="rId12"/>
    <p:sldId id="272" r:id="rId13"/>
    <p:sldId id="257" r:id="rId14"/>
    <p:sldId id="259" r:id="rId15"/>
    <p:sldId id="262" r:id="rId16"/>
    <p:sldId id="260" r:id="rId17"/>
    <p:sldId id="261" r:id="rId18"/>
    <p:sldId id="263" r:id="rId19"/>
    <p:sldId id="264" r:id="rId20"/>
    <p:sldId id="265" r:id="rId21"/>
    <p:sldId id="266" r:id="rId22"/>
    <p:sldId id="267" r:id="rId23"/>
    <p:sldId id="268" r:id="rId24"/>
    <p:sldId id="269" r:id="rId25"/>
    <p:sldId id="270" r:id="rId26"/>
    <p:sldId id="27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9/14/2023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3238" y="1873046"/>
            <a:ext cx="8915399" cy="647832"/>
          </a:xfrm>
        </p:spPr>
        <p:txBody>
          <a:bodyPr>
            <a:normAutofit fontScale="90000"/>
          </a:bodyPr>
          <a:lstStyle/>
          <a:p>
            <a:pPr algn="ctr"/>
            <a:r>
              <a:rPr lang="en-US" sz="4000" b="1" dirty="0">
                <a:ln w="22225">
                  <a:solidFill>
                    <a:schemeClr val="accent2"/>
                  </a:solidFill>
                  <a:prstDash val="solid"/>
                </a:ln>
                <a:solidFill>
                  <a:schemeClr val="accent2">
                    <a:lumMod val="40000"/>
                    <a:lumOff val="60000"/>
                  </a:schemeClr>
                </a:solidFill>
              </a:rPr>
              <a:t>PERSAMAAN KECEPATAN REAKSI</a:t>
            </a:r>
            <a:endParaRPr lang="id-ID" sz="4000" b="1" dirty="0">
              <a:ln w="22225">
                <a:solidFill>
                  <a:schemeClr val="accent2"/>
                </a:solidFill>
                <a:prstDash val="solid"/>
              </a:ln>
              <a:solidFill>
                <a:schemeClr val="accent2">
                  <a:lumMod val="40000"/>
                  <a:lumOff val="60000"/>
                </a:schemeClr>
              </a:solidFill>
            </a:endParaRPr>
          </a:p>
        </p:txBody>
      </p:sp>
      <p:sp>
        <p:nvSpPr>
          <p:cNvPr id="3" name="Subtitle 2"/>
          <p:cNvSpPr>
            <a:spLocks noGrp="1"/>
          </p:cNvSpPr>
          <p:nvPr>
            <p:ph type="subTitle" idx="1"/>
          </p:nvPr>
        </p:nvSpPr>
        <p:spPr>
          <a:xfrm>
            <a:off x="2884180" y="3317288"/>
            <a:ext cx="8915399" cy="1126283"/>
          </a:xfrm>
        </p:spPr>
        <p:txBody>
          <a:bodyPr>
            <a:normAutofit/>
          </a:bodyPr>
          <a:lstStyle/>
          <a:p>
            <a:pPr algn="ctr"/>
            <a:r>
              <a:rPr lang="id-ID" sz="4000" dirty="0">
                <a:ln w="0"/>
                <a:solidFill>
                  <a:schemeClr val="accent1"/>
                </a:solidFill>
                <a:effectLst>
                  <a:outerShdw blurRad="38100" dist="25400" dir="5400000" algn="ctr" rotWithShape="0">
                    <a:srgbClr val="6E747A">
                      <a:alpha val="43000"/>
                    </a:srgbClr>
                  </a:outerShdw>
                </a:effectLst>
              </a:rPr>
              <a:t>Ir. Lubena, M.T.</a:t>
            </a:r>
          </a:p>
        </p:txBody>
      </p:sp>
    </p:spTree>
    <p:extLst>
      <p:ext uri="{BB962C8B-B14F-4D97-AF65-F5344CB8AC3E}">
        <p14:creationId xmlns:p14="http://schemas.microsoft.com/office/powerpoint/2010/main" val="3971140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3D2F9F-E0DD-338A-C6EB-F684EA79A372}"/>
              </a:ext>
            </a:extLst>
          </p:cNvPr>
          <p:cNvSpPr txBox="1"/>
          <p:nvPr/>
        </p:nvSpPr>
        <p:spPr>
          <a:xfrm>
            <a:off x="2102304" y="362341"/>
            <a:ext cx="6098720" cy="646331"/>
          </a:xfrm>
          <a:prstGeom prst="rect">
            <a:avLst/>
          </a:prstGeom>
          <a:noFill/>
        </p:spPr>
        <p:txBody>
          <a:bodyPr wrap="square">
            <a:spAutoFit/>
          </a:bodyPr>
          <a:lstStyle/>
          <a:p>
            <a:r>
              <a:rPr lang="en-US" sz="3600" dirty="0">
                <a:solidFill>
                  <a:srgbClr val="00B050"/>
                </a:solidFill>
                <a:latin typeface="Georgia" pitchFamily="18" charset="0"/>
              </a:rPr>
              <a:t>5. </a:t>
            </a:r>
            <a:r>
              <a:rPr lang="en-US" sz="3600" dirty="0" err="1">
                <a:solidFill>
                  <a:srgbClr val="00B050"/>
                </a:solidFill>
                <a:effectLst>
                  <a:outerShdw blurRad="38100" dist="38100" dir="2700000" algn="tl">
                    <a:srgbClr val="000000"/>
                  </a:outerShdw>
                </a:effectLst>
                <a:latin typeface="Georgia" pitchFamily="18" charset="0"/>
              </a:rPr>
              <a:t>Katalis</a:t>
            </a:r>
            <a:endParaRPr lang="en-US" sz="3600" dirty="0">
              <a:solidFill>
                <a:srgbClr val="00B050"/>
              </a:solidFill>
            </a:endParaRPr>
          </a:p>
        </p:txBody>
      </p:sp>
      <p:sp>
        <p:nvSpPr>
          <p:cNvPr id="5" name="TextBox 4">
            <a:extLst>
              <a:ext uri="{FF2B5EF4-FFF2-40B4-BE49-F238E27FC236}">
                <a16:creationId xmlns:a16="http://schemas.microsoft.com/office/drawing/2014/main" id="{BF6B675C-DAB0-3BE2-99B7-6901A22E11D7}"/>
              </a:ext>
            </a:extLst>
          </p:cNvPr>
          <p:cNvSpPr txBox="1"/>
          <p:nvPr/>
        </p:nvSpPr>
        <p:spPr>
          <a:xfrm>
            <a:off x="1421946" y="1121023"/>
            <a:ext cx="10693854" cy="1077218"/>
          </a:xfrm>
          <a:prstGeom prst="rect">
            <a:avLst/>
          </a:prstGeom>
          <a:noFill/>
        </p:spPr>
        <p:txBody>
          <a:bodyPr wrap="square">
            <a:spAutoFit/>
          </a:bodyPr>
          <a:lstStyle/>
          <a:p>
            <a:r>
              <a:rPr lang="id-ID" altLang="en-US" sz="3200" dirty="0">
                <a:latin typeface="Georgia" panose="02040502050405020303" pitchFamily="18" charset="0"/>
              </a:rPr>
              <a:t>Katalis dapat mempercepat laju reaksi dengan cara menurunkan energi aktivasi suatu reaksi.</a:t>
            </a:r>
            <a:endParaRPr lang="en-US" sz="3200" dirty="0"/>
          </a:p>
        </p:txBody>
      </p:sp>
      <p:sp>
        <p:nvSpPr>
          <p:cNvPr id="9" name="Line 6">
            <a:extLst>
              <a:ext uri="{FF2B5EF4-FFF2-40B4-BE49-F238E27FC236}">
                <a16:creationId xmlns:a16="http://schemas.microsoft.com/office/drawing/2014/main" id="{BA9E07FE-73E0-0720-FD96-CF67DA9D94F4}"/>
              </a:ext>
            </a:extLst>
          </p:cNvPr>
          <p:cNvSpPr>
            <a:spLocks noChangeShapeType="1"/>
          </p:cNvSpPr>
          <p:nvPr/>
        </p:nvSpPr>
        <p:spPr bwMode="auto">
          <a:xfrm flipV="1">
            <a:off x="4254273" y="2317750"/>
            <a:ext cx="0" cy="2057400"/>
          </a:xfrm>
          <a:prstGeom prst="line">
            <a:avLst/>
          </a:prstGeom>
          <a:noFill/>
          <a:ln w="9525">
            <a:solidFill>
              <a:schemeClr val="tx1"/>
            </a:solidFill>
            <a:round/>
            <a:headEnd/>
            <a:tailEnd type="triangle" w="med" len="med"/>
          </a:ln>
          <a:effectLst/>
        </p:spPr>
        <p:txBody>
          <a:bodyPr/>
          <a:lstStyle/>
          <a:p>
            <a:pPr eaLnBrk="1" hangingPunct="1">
              <a:defRPr/>
            </a:pPr>
            <a:endParaRPr lang="en-US" sz="3200">
              <a:effectLst>
                <a:outerShdw blurRad="38100" dist="38100" dir="2700000" algn="tl">
                  <a:srgbClr val="000000">
                    <a:alpha val="43137"/>
                  </a:srgbClr>
                </a:outerShdw>
              </a:effectLst>
              <a:latin typeface="Arial" charset="0"/>
            </a:endParaRPr>
          </a:p>
        </p:txBody>
      </p:sp>
      <p:sp>
        <p:nvSpPr>
          <p:cNvPr id="10" name="Line 7">
            <a:extLst>
              <a:ext uri="{FF2B5EF4-FFF2-40B4-BE49-F238E27FC236}">
                <a16:creationId xmlns:a16="http://schemas.microsoft.com/office/drawing/2014/main" id="{63829408-5407-1331-C482-56CC1B5A885C}"/>
              </a:ext>
            </a:extLst>
          </p:cNvPr>
          <p:cNvSpPr>
            <a:spLocks noChangeShapeType="1"/>
          </p:cNvSpPr>
          <p:nvPr/>
        </p:nvSpPr>
        <p:spPr bwMode="auto">
          <a:xfrm>
            <a:off x="4254273" y="4375150"/>
            <a:ext cx="2514600" cy="0"/>
          </a:xfrm>
          <a:prstGeom prst="line">
            <a:avLst/>
          </a:prstGeom>
          <a:noFill/>
          <a:ln w="9525">
            <a:solidFill>
              <a:schemeClr val="tx1"/>
            </a:solidFill>
            <a:round/>
            <a:headEnd/>
            <a:tailEnd type="triangle" w="med" len="med"/>
          </a:ln>
          <a:effectLst/>
        </p:spPr>
        <p:txBody>
          <a:bodyPr/>
          <a:lstStyle/>
          <a:p>
            <a:pPr eaLnBrk="1" hangingPunct="1">
              <a:defRPr/>
            </a:pPr>
            <a:endParaRPr lang="en-US" sz="3200">
              <a:effectLst>
                <a:outerShdw blurRad="38100" dist="38100" dir="2700000" algn="tl">
                  <a:srgbClr val="000000">
                    <a:alpha val="43137"/>
                  </a:srgbClr>
                </a:outerShdw>
              </a:effectLst>
              <a:latin typeface="Arial" charset="0"/>
            </a:endParaRPr>
          </a:p>
        </p:txBody>
      </p:sp>
      <p:sp>
        <p:nvSpPr>
          <p:cNvPr id="11" name="Freeform 11">
            <a:extLst>
              <a:ext uri="{FF2B5EF4-FFF2-40B4-BE49-F238E27FC236}">
                <a16:creationId xmlns:a16="http://schemas.microsoft.com/office/drawing/2014/main" id="{D15DBB5F-ED7C-A64E-7C93-D1063ED9C5AF}"/>
              </a:ext>
            </a:extLst>
          </p:cNvPr>
          <p:cNvSpPr>
            <a:spLocks/>
          </p:cNvSpPr>
          <p:nvPr/>
        </p:nvSpPr>
        <p:spPr bwMode="auto">
          <a:xfrm>
            <a:off x="4254273" y="2470150"/>
            <a:ext cx="2590800" cy="1917700"/>
          </a:xfrm>
          <a:custGeom>
            <a:avLst/>
            <a:gdLst/>
            <a:ahLst/>
            <a:cxnLst>
              <a:cxn ang="0">
                <a:pos x="0" y="1208"/>
              </a:cxn>
              <a:cxn ang="0">
                <a:pos x="432" y="872"/>
              </a:cxn>
              <a:cxn ang="0">
                <a:pos x="528" y="152"/>
              </a:cxn>
              <a:cxn ang="0">
                <a:pos x="816" y="8"/>
              </a:cxn>
              <a:cxn ang="0">
                <a:pos x="1008" y="200"/>
              </a:cxn>
              <a:cxn ang="0">
                <a:pos x="1104" y="824"/>
              </a:cxn>
              <a:cxn ang="0">
                <a:pos x="1632" y="920"/>
              </a:cxn>
            </a:cxnLst>
            <a:rect l="0" t="0" r="r" b="b"/>
            <a:pathLst>
              <a:path w="1632" h="1208">
                <a:moveTo>
                  <a:pt x="0" y="1208"/>
                </a:moveTo>
                <a:cubicBezTo>
                  <a:pt x="172" y="1128"/>
                  <a:pt x="344" y="1048"/>
                  <a:pt x="432" y="872"/>
                </a:cubicBezTo>
                <a:cubicBezTo>
                  <a:pt x="520" y="696"/>
                  <a:pt x="464" y="296"/>
                  <a:pt x="528" y="152"/>
                </a:cubicBezTo>
                <a:cubicBezTo>
                  <a:pt x="592" y="8"/>
                  <a:pt x="736" y="0"/>
                  <a:pt x="816" y="8"/>
                </a:cubicBezTo>
                <a:cubicBezTo>
                  <a:pt x="896" y="16"/>
                  <a:pt x="960" y="64"/>
                  <a:pt x="1008" y="200"/>
                </a:cubicBezTo>
                <a:cubicBezTo>
                  <a:pt x="1056" y="336"/>
                  <a:pt x="1000" y="704"/>
                  <a:pt x="1104" y="824"/>
                </a:cubicBezTo>
                <a:cubicBezTo>
                  <a:pt x="1208" y="944"/>
                  <a:pt x="1420" y="932"/>
                  <a:pt x="1632" y="920"/>
                </a:cubicBezTo>
              </a:path>
            </a:pathLst>
          </a:custGeom>
          <a:noFill/>
          <a:ln w="9525">
            <a:solidFill>
              <a:schemeClr val="tx1"/>
            </a:solidFill>
            <a:round/>
            <a:headEnd/>
            <a:tailEnd/>
          </a:ln>
          <a:effectLst/>
        </p:spPr>
        <p:txBody>
          <a:bodyPr/>
          <a:lstStyle/>
          <a:p>
            <a:pPr eaLnBrk="1" hangingPunct="1">
              <a:defRPr/>
            </a:pPr>
            <a:endParaRPr lang="en-US" sz="3200">
              <a:effectLst>
                <a:outerShdw blurRad="38100" dist="38100" dir="2700000" algn="tl">
                  <a:srgbClr val="000000">
                    <a:alpha val="43137"/>
                  </a:srgbClr>
                </a:outerShdw>
              </a:effectLst>
              <a:latin typeface="Arial" charset="0"/>
            </a:endParaRPr>
          </a:p>
        </p:txBody>
      </p:sp>
      <p:sp>
        <p:nvSpPr>
          <p:cNvPr id="12" name="Freeform 13">
            <a:extLst>
              <a:ext uri="{FF2B5EF4-FFF2-40B4-BE49-F238E27FC236}">
                <a16:creationId xmlns:a16="http://schemas.microsoft.com/office/drawing/2014/main" id="{73F5042E-5102-D1A7-3452-FAEB77162BC7}"/>
              </a:ext>
            </a:extLst>
          </p:cNvPr>
          <p:cNvSpPr>
            <a:spLocks/>
          </p:cNvSpPr>
          <p:nvPr/>
        </p:nvSpPr>
        <p:spPr bwMode="auto">
          <a:xfrm>
            <a:off x="4178073" y="2914650"/>
            <a:ext cx="2438400" cy="1460500"/>
          </a:xfrm>
          <a:custGeom>
            <a:avLst/>
            <a:gdLst/>
            <a:ahLst/>
            <a:cxnLst>
              <a:cxn ang="0">
                <a:pos x="32" y="936"/>
              </a:cxn>
              <a:cxn ang="0">
                <a:pos x="80" y="936"/>
              </a:cxn>
              <a:cxn ang="0">
                <a:pos x="512" y="744"/>
              </a:cxn>
              <a:cxn ang="0">
                <a:pos x="608" y="120"/>
              </a:cxn>
              <a:cxn ang="0">
                <a:pos x="800" y="24"/>
              </a:cxn>
              <a:cxn ang="0">
                <a:pos x="944" y="216"/>
              </a:cxn>
              <a:cxn ang="0">
                <a:pos x="992" y="600"/>
              </a:cxn>
              <a:cxn ang="0">
                <a:pos x="1472" y="648"/>
              </a:cxn>
            </a:cxnLst>
            <a:rect l="0" t="0" r="r" b="b"/>
            <a:pathLst>
              <a:path w="1472" h="968">
                <a:moveTo>
                  <a:pt x="32" y="936"/>
                </a:moveTo>
                <a:cubicBezTo>
                  <a:pt x="16" y="952"/>
                  <a:pt x="0" y="968"/>
                  <a:pt x="80" y="936"/>
                </a:cubicBezTo>
                <a:cubicBezTo>
                  <a:pt x="160" y="904"/>
                  <a:pt x="424" y="880"/>
                  <a:pt x="512" y="744"/>
                </a:cubicBezTo>
                <a:cubicBezTo>
                  <a:pt x="600" y="608"/>
                  <a:pt x="560" y="240"/>
                  <a:pt x="608" y="120"/>
                </a:cubicBezTo>
                <a:cubicBezTo>
                  <a:pt x="656" y="0"/>
                  <a:pt x="744" y="8"/>
                  <a:pt x="800" y="24"/>
                </a:cubicBezTo>
                <a:cubicBezTo>
                  <a:pt x="856" y="40"/>
                  <a:pt x="912" y="120"/>
                  <a:pt x="944" y="216"/>
                </a:cubicBezTo>
                <a:cubicBezTo>
                  <a:pt x="976" y="312"/>
                  <a:pt x="904" y="528"/>
                  <a:pt x="992" y="600"/>
                </a:cubicBezTo>
                <a:cubicBezTo>
                  <a:pt x="1080" y="672"/>
                  <a:pt x="1276" y="660"/>
                  <a:pt x="1472" y="648"/>
                </a:cubicBezTo>
              </a:path>
            </a:pathLst>
          </a:custGeom>
          <a:noFill/>
          <a:ln w="19050" cap="flat" cmpd="sng">
            <a:solidFill>
              <a:schemeClr val="tx1"/>
            </a:solidFill>
            <a:prstDash val="dash"/>
            <a:round/>
            <a:headEnd/>
            <a:tailEnd/>
          </a:ln>
          <a:effectLst/>
        </p:spPr>
        <p:txBody>
          <a:bodyPr/>
          <a:lstStyle/>
          <a:p>
            <a:pPr eaLnBrk="1" hangingPunct="1">
              <a:defRPr/>
            </a:pPr>
            <a:endParaRPr lang="en-US" sz="3200">
              <a:effectLst>
                <a:outerShdw blurRad="38100" dist="38100" dir="2700000" algn="tl">
                  <a:srgbClr val="000000">
                    <a:alpha val="43137"/>
                  </a:srgbClr>
                </a:outerShdw>
              </a:effectLst>
              <a:latin typeface="Arial" charset="0"/>
            </a:endParaRPr>
          </a:p>
        </p:txBody>
      </p:sp>
      <p:sp>
        <p:nvSpPr>
          <p:cNvPr id="13" name="Line 14">
            <a:extLst>
              <a:ext uri="{FF2B5EF4-FFF2-40B4-BE49-F238E27FC236}">
                <a16:creationId xmlns:a16="http://schemas.microsoft.com/office/drawing/2014/main" id="{B0DD502B-7999-365B-740C-018C3C9214B4}"/>
              </a:ext>
            </a:extLst>
          </p:cNvPr>
          <p:cNvSpPr>
            <a:spLocks noChangeShapeType="1"/>
          </p:cNvSpPr>
          <p:nvPr/>
        </p:nvSpPr>
        <p:spPr bwMode="auto">
          <a:xfrm>
            <a:off x="6464073" y="3917950"/>
            <a:ext cx="0" cy="45720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sz="3200">
              <a:effectLst>
                <a:outerShdw blurRad="38100" dist="38100" dir="2700000" algn="tl">
                  <a:srgbClr val="000000">
                    <a:alpha val="43137"/>
                  </a:srgbClr>
                </a:outerShdw>
              </a:effectLst>
              <a:latin typeface="Arial" charset="0"/>
            </a:endParaRPr>
          </a:p>
        </p:txBody>
      </p:sp>
      <p:sp>
        <p:nvSpPr>
          <p:cNvPr id="14" name="Line 15">
            <a:extLst>
              <a:ext uri="{FF2B5EF4-FFF2-40B4-BE49-F238E27FC236}">
                <a16:creationId xmlns:a16="http://schemas.microsoft.com/office/drawing/2014/main" id="{69B98DF8-F9A6-76B3-9024-D17FBAE94F23}"/>
              </a:ext>
            </a:extLst>
          </p:cNvPr>
          <p:cNvSpPr>
            <a:spLocks noChangeShapeType="1"/>
          </p:cNvSpPr>
          <p:nvPr/>
        </p:nvSpPr>
        <p:spPr bwMode="auto">
          <a:xfrm>
            <a:off x="5397273" y="2927350"/>
            <a:ext cx="0" cy="144780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sz="3200">
              <a:effectLst>
                <a:outerShdw blurRad="38100" dist="38100" dir="2700000" algn="tl">
                  <a:srgbClr val="000000">
                    <a:alpha val="43137"/>
                  </a:srgbClr>
                </a:outerShdw>
              </a:effectLst>
              <a:latin typeface="Arial" charset="0"/>
            </a:endParaRPr>
          </a:p>
        </p:txBody>
      </p:sp>
      <p:sp>
        <p:nvSpPr>
          <p:cNvPr id="15" name="Text Box 16">
            <a:extLst>
              <a:ext uri="{FF2B5EF4-FFF2-40B4-BE49-F238E27FC236}">
                <a16:creationId xmlns:a16="http://schemas.microsoft.com/office/drawing/2014/main" id="{ACE46F0C-FAAA-6746-6953-29663F496B38}"/>
              </a:ext>
            </a:extLst>
          </p:cNvPr>
          <p:cNvSpPr txBox="1">
            <a:spLocks noChangeArrowheads="1"/>
          </p:cNvSpPr>
          <p:nvPr/>
        </p:nvSpPr>
        <p:spPr bwMode="auto">
          <a:xfrm>
            <a:off x="6997473" y="4527550"/>
            <a:ext cx="1143000" cy="584775"/>
          </a:xfrm>
          <a:prstGeom prst="rect">
            <a:avLst/>
          </a:prstGeom>
          <a:noFill/>
          <a:ln w="9525">
            <a:noFill/>
            <a:miter lim="800000"/>
            <a:headEnd/>
            <a:tailEnd/>
          </a:ln>
          <a:effectLst/>
        </p:spPr>
        <p:txBody>
          <a:bodyPr>
            <a:spAutoFit/>
          </a:bodyPr>
          <a:lstStyle/>
          <a:p>
            <a:pPr eaLnBrk="1" hangingPunct="1">
              <a:spcBef>
                <a:spcPct val="50000"/>
              </a:spcBef>
              <a:defRPr/>
            </a:pPr>
            <a:endParaRPr lang="en-US" sz="3200">
              <a:effectLst>
                <a:outerShdw blurRad="38100" dist="38100" dir="2700000" algn="tl">
                  <a:srgbClr val="000000"/>
                </a:outerShdw>
              </a:effectLst>
              <a:latin typeface="Arial" charset="0"/>
            </a:endParaRPr>
          </a:p>
        </p:txBody>
      </p:sp>
      <p:sp>
        <p:nvSpPr>
          <p:cNvPr id="16" name="Text Box 19">
            <a:extLst>
              <a:ext uri="{FF2B5EF4-FFF2-40B4-BE49-F238E27FC236}">
                <a16:creationId xmlns:a16="http://schemas.microsoft.com/office/drawing/2014/main" id="{FD014DD9-F6D7-B659-097B-FA6E6A0335DA}"/>
              </a:ext>
            </a:extLst>
          </p:cNvPr>
          <p:cNvSpPr txBox="1">
            <a:spLocks noChangeArrowheads="1"/>
          </p:cNvSpPr>
          <p:nvPr/>
        </p:nvSpPr>
        <p:spPr bwMode="auto">
          <a:xfrm>
            <a:off x="6768873" y="3003550"/>
            <a:ext cx="685800" cy="584775"/>
          </a:xfrm>
          <a:prstGeom prst="rect">
            <a:avLst/>
          </a:prstGeom>
          <a:noFill/>
          <a:ln w="9525">
            <a:noFill/>
            <a:miter lim="800000"/>
            <a:headEnd/>
            <a:tailEnd/>
          </a:ln>
          <a:effectLst/>
        </p:spPr>
        <p:txBody>
          <a:bodyPr>
            <a:spAutoFit/>
          </a:bodyPr>
          <a:lstStyle/>
          <a:p>
            <a:pPr eaLnBrk="1" hangingPunct="1">
              <a:spcBef>
                <a:spcPct val="50000"/>
              </a:spcBef>
              <a:defRPr/>
            </a:pPr>
            <a:r>
              <a:rPr lang="en-US" sz="3200">
                <a:solidFill>
                  <a:srgbClr val="FFFF00"/>
                </a:solidFill>
                <a:effectLst>
                  <a:outerShdw blurRad="38100" dist="38100" dir="2700000" algn="tl">
                    <a:srgbClr val="000000"/>
                  </a:outerShdw>
                </a:effectLst>
                <a:latin typeface="Georgia" pitchFamily="18" charset="0"/>
                <a:cs typeface="Arial" charset="0"/>
              </a:rPr>
              <a:t>Ea</a:t>
            </a:r>
            <a:endParaRPr lang="el-GR" sz="3200">
              <a:solidFill>
                <a:srgbClr val="FFFF00"/>
              </a:solidFill>
              <a:effectLst>
                <a:outerShdw blurRad="38100" dist="38100" dir="2700000" algn="tl">
                  <a:srgbClr val="000000"/>
                </a:outerShdw>
              </a:effectLst>
              <a:latin typeface="Georgia" pitchFamily="18" charset="0"/>
              <a:cs typeface="Arial" charset="0"/>
            </a:endParaRPr>
          </a:p>
        </p:txBody>
      </p:sp>
      <p:sp>
        <p:nvSpPr>
          <p:cNvPr id="17" name="Text Box 20">
            <a:extLst>
              <a:ext uri="{FF2B5EF4-FFF2-40B4-BE49-F238E27FC236}">
                <a16:creationId xmlns:a16="http://schemas.microsoft.com/office/drawing/2014/main" id="{2B1F29BF-6B6E-CEFC-6A09-88B826FF794A}"/>
              </a:ext>
            </a:extLst>
          </p:cNvPr>
          <p:cNvSpPr txBox="1">
            <a:spLocks noChangeArrowheads="1"/>
          </p:cNvSpPr>
          <p:nvPr/>
        </p:nvSpPr>
        <p:spPr bwMode="auto">
          <a:xfrm>
            <a:off x="3416073" y="3856038"/>
            <a:ext cx="914400" cy="584775"/>
          </a:xfrm>
          <a:prstGeom prst="rect">
            <a:avLst/>
          </a:prstGeom>
          <a:noFill/>
          <a:ln w="9525">
            <a:noFill/>
            <a:miter lim="800000"/>
            <a:headEnd/>
            <a:tailEnd/>
          </a:ln>
          <a:effectLst/>
        </p:spPr>
        <p:txBody>
          <a:bodyPr>
            <a:spAutoFit/>
          </a:bodyPr>
          <a:lstStyle/>
          <a:p>
            <a:pPr eaLnBrk="1" hangingPunct="1">
              <a:spcBef>
                <a:spcPct val="50000"/>
              </a:spcBef>
              <a:defRPr/>
            </a:pPr>
            <a:r>
              <a:rPr lang="en-US" sz="3200">
                <a:solidFill>
                  <a:srgbClr val="FFFF00"/>
                </a:solidFill>
                <a:effectLst>
                  <a:outerShdw blurRad="38100" dist="38100" dir="2700000" algn="tl">
                    <a:srgbClr val="000000"/>
                  </a:outerShdw>
                </a:effectLst>
                <a:latin typeface="Georgia" pitchFamily="18" charset="0"/>
                <a:cs typeface="Arial" charset="0"/>
              </a:rPr>
              <a:t>Ea</a:t>
            </a:r>
            <a:r>
              <a:rPr lang="en-US" sz="3200" baseline="-25000">
                <a:solidFill>
                  <a:srgbClr val="FFFF00"/>
                </a:solidFill>
                <a:effectLst>
                  <a:outerShdw blurRad="38100" dist="38100" dir="2700000" algn="tl">
                    <a:srgbClr val="000000"/>
                  </a:outerShdw>
                </a:effectLst>
                <a:latin typeface="Georgia" pitchFamily="18" charset="0"/>
                <a:cs typeface="Arial" charset="0"/>
              </a:rPr>
              <a:t>1</a:t>
            </a:r>
            <a:endParaRPr lang="el-GR" sz="3200">
              <a:solidFill>
                <a:srgbClr val="FFFF00"/>
              </a:solidFill>
              <a:effectLst>
                <a:outerShdw blurRad="38100" dist="38100" dir="2700000" algn="tl">
                  <a:srgbClr val="000000"/>
                </a:outerShdw>
              </a:effectLst>
              <a:latin typeface="Georgia" pitchFamily="18" charset="0"/>
              <a:cs typeface="Arial" charset="0"/>
            </a:endParaRPr>
          </a:p>
        </p:txBody>
      </p:sp>
      <p:sp>
        <p:nvSpPr>
          <p:cNvPr id="18" name="Text Box 21">
            <a:extLst>
              <a:ext uri="{FF2B5EF4-FFF2-40B4-BE49-F238E27FC236}">
                <a16:creationId xmlns:a16="http://schemas.microsoft.com/office/drawing/2014/main" id="{2631CC0B-AB2E-3FD9-AB09-F26C4171D9CC}"/>
              </a:ext>
            </a:extLst>
          </p:cNvPr>
          <p:cNvSpPr txBox="1">
            <a:spLocks noChangeArrowheads="1"/>
          </p:cNvSpPr>
          <p:nvPr/>
        </p:nvSpPr>
        <p:spPr bwMode="auto">
          <a:xfrm>
            <a:off x="6540273" y="3856038"/>
            <a:ext cx="1371600" cy="1077218"/>
          </a:xfrm>
          <a:prstGeom prst="rect">
            <a:avLst/>
          </a:prstGeom>
          <a:noFill/>
          <a:ln w="9525">
            <a:noFill/>
            <a:miter lim="800000"/>
            <a:headEnd/>
            <a:tailEnd/>
          </a:ln>
          <a:effectLst/>
        </p:spPr>
        <p:txBody>
          <a:bodyPr>
            <a:spAutoFit/>
          </a:bodyPr>
          <a:lstStyle/>
          <a:p>
            <a:pPr eaLnBrk="1" hangingPunct="1">
              <a:spcBef>
                <a:spcPct val="50000"/>
              </a:spcBef>
              <a:defRPr/>
            </a:pPr>
            <a:r>
              <a:rPr lang="el-GR" sz="3200">
                <a:solidFill>
                  <a:srgbClr val="FFFF00"/>
                </a:solidFill>
                <a:effectLst>
                  <a:outerShdw blurRad="38100" dist="38100" dir="2700000" algn="tl">
                    <a:srgbClr val="000000"/>
                  </a:outerShdw>
                </a:effectLst>
                <a:latin typeface="Georgia" pitchFamily="18" charset="0"/>
                <a:cs typeface="Arial" charset="0"/>
              </a:rPr>
              <a:t>Δ</a:t>
            </a:r>
            <a:r>
              <a:rPr lang="en-US" sz="3200">
                <a:solidFill>
                  <a:srgbClr val="FFFF00"/>
                </a:solidFill>
                <a:effectLst>
                  <a:outerShdw blurRad="38100" dist="38100" dir="2700000" algn="tl">
                    <a:srgbClr val="000000"/>
                  </a:outerShdw>
                </a:effectLst>
                <a:latin typeface="Georgia" pitchFamily="18" charset="0"/>
                <a:cs typeface="Arial" charset="0"/>
              </a:rPr>
              <a:t>H = +</a:t>
            </a:r>
            <a:endParaRPr lang="el-GR" sz="3200">
              <a:solidFill>
                <a:srgbClr val="FFFF00"/>
              </a:solidFill>
              <a:effectLst>
                <a:outerShdw blurRad="38100" dist="38100" dir="2700000" algn="tl">
                  <a:srgbClr val="000000"/>
                </a:outerShdw>
              </a:effectLst>
              <a:latin typeface="Georgia" pitchFamily="18" charset="0"/>
              <a:cs typeface="Arial" charset="0"/>
            </a:endParaRPr>
          </a:p>
        </p:txBody>
      </p:sp>
      <p:sp>
        <p:nvSpPr>
          <p:cNvPr id="19" name="Line 22">
            <a:extLst>
              <a:ext uri="{FF2B5EF4-FFF2-40B4-BE49-F238E27FC236}">
                <a16:creationId xmlns:a16="http://schemas.microsoft.com/office/drawing/2014/main" id="{AE04B967-5CCA-7A07-FAC3-7D7FE6993543}"/>
              </a:ext>
            </a:extLst>
          </p:cNvPr>
          <p:cNvSpPr>
            <a:spLocks noChangeShapeType="1"/>
          </p:cNvSpPr>
          <p:nvPr/>
        </p:nvSpPr>
        <p:spPr bwMode="auto">
          <a:xfrm>
            <a:off x="5473473" y="2470150"/>
            <a:ext cx="0" cy="1905000"/>
          </a:xfrm>
          <a:prstGeom prst="line">
            <a:avLst/>
          </a:prstGeom>
          <a:noFill/>
          <a:ln w="9525">
            <a:solidFill>
              <a:schemeClr val="tx1"/>
            </a:solidFill>
            <a:round/>
            <a:headEnd type="triangle" w="med" len="med"/>
            <a:tailEnd type="triangle" w="med" len="med"/>
          </a:ln>
          <a:effectLst/>
        </p:spPr>
        <p:txBody>
          <a:bodyPr/>
          <a:lstStyle/>
          <a:p>
            <a:pPr eaLnBrk="1" hangingPunct="1">
              <a:defRPr/>
            </a:pPr>
            <a:endParaRPr lang="en-US" sz="3200">
              <a:effectLst>
                <a:outerShdw blurRad="38100" dist="38100" dir="2700000" algn="tl">
                  <a:srgbClr val="000000">
                    <a:alpha val="43137"/>
                  </a:srgbClr>
                </a:outerShdw>
              </a:effectLst>
              <a:latin typeface="Arial" charset="0"/>
            </a:endParaRPr>
          </a:p>
        </p:txBody>
      </p:sp>
      <p:sp>
        <p:nvSpPr>
          <p:cNvPr id="20" name="Line 23">
            <a:extLst>
              <a:ext uri="{FF2B5EF4-FFF2-40B4-BE49-F238E27FC236}">
                <a16:creationId xmlns:a16="http://schemas.microsoft.com/office/drawing/2014/main" id="{2538DF0D-1060-69ED-955A-E63D166EB15C}"/>
              </a:ext>
            </a:extLst>
          </p:cNvPr>
          <p:cNvSpPr>
            <a:spLocks noChangeShapeType="1"/>
          </p:cNvSpPr>
          <p:nvPr/>
        </p:nvSpPr>
        <p:spPr bwMode="auto">
          <a:xfrm>
            <a:off x="5473473" y="3308350"/>
            <a:ext cx="1143000" cy="0"/>
          </a:xfrm>
          <a:prstGeom prst="line">
            <a:avLst/>
          </a:prstGeom>
          <a:noFill/>
          <a:ln w="9525">
            <a:solidFill>
              <a:schemeClr val="tx1"/>
            </a:solidFill>
            <a:round/>
            <a:headEnd/>
            <a:tailEnd type="triangle" w="med" len="med"/>
          </a:ln>
          <a:effectLst/>
        </p:spPr>
        <p:txBody>
          <a:bodyPr/>
          <a:lstStyle/>
          <a:p>
            <a:pPr eaLnBrk="1" hangingPunct="1">
              <a:defRPr/>
            </a:pPr>
            <a:endParaRPr lang="en-US" sz="3200">
              <a:effectLst>
                <a:outerShdw blurRad="38100" dist="38100" dir="2700000" algn="tl">
                  <a:srgbClr val="000000">
                    <a:alpha val="43137"/>
                  </a:srgbClr>
                </a:outerShdw>
              </a:effectLst>
              <a:latin typeface="Arial" charset="0"/>
            </a:endParaRPr>
          </a:p>
        </p:txBody>
      </p:sp>
      <p:sp>
        <p:nvSpPr>
          <p:cNvPr id="21" name="Line 24">
            <a:extLst>
              <a:ext uri="{FF2B5EF4-FFF2-40B4-BE49-F238E27FC236}">
                <a16:creationId xmlns:a16="http://schemas.microsoft.com/office/drawing/2014/main" id="{8C8C160D-3764-079A-2DC8-C863FFDA15C2}"/>
              </a:ext>
            </a:extLst>
          </p:cNvPr>
          <p:cNvSpPr>
            <a:spLocks noChangeShapeType="1"/>
          </p:cNvSpPr>
          <p:nvPr/>
        </p:nvSpPr>
        <p:spPr bwMode="auto">
          <a:xfrm flipH="1">
            <a:off x="4101873" y="4070350"/>
            <a:ext cx="1295400" cy="0"/>
          </a:xfrm>
          <a:prstGeom prst="line">
            <a:avLst/>
          </a:prstGeom>
          <a:noFill/>
          <a:ln w="9525">
            <a:solidFill>
              <a:schemeClr val="tx1"/>
            </a:solidFill>
            <a:round/>
            <a:headEnd/>
            <a:tailEnd type="triangle" w="med" len="med"/>
          </a:ln>
          <a:effectLst/>
        </p:spPr>
        <p:txBody>
          <a:bodyPr/>
          <a:lstStyle/>
          <a:p>
            <a:pPr eaLnBrk="1" hangingPunct="1">
              <a:defRPr/>
            </a:pPr>
            <a:endParaRPr lang="en-US" sz="3200">
              <a:effectLst>
                <a:outerShdw blurRad="38100" dist="38100" dir="2700000" algn="tl">
                  <a:srgbClr val="000000">
                    <a:alpha val="43137"/>
                  </a:srgbClr>
                </a:outerShdw>
              </a:effectLst>
              <a:latin typeface="Arial" charset="0"/>
            </a:endParaRPr>
          </a:p>
        </p:txBody>
      </p:sp>
      <p:sp>
        <p:nvSpPr>
          <p:cNvPr id="22" name="Text Box 25">
            <a:extLst>
              <a:ext uri="{FF2B5EF4-FFF2-40B4-BE49-F238E27FC236}">
                <a16:creationId xmlns:a16="http://schemas.microsoft.com/office/drawing/2014/main" id="{043BC659-CCC2-A68B-9DC8-7EF271BF5C46}"/>
              </a:ext>
            </a:extLst>
          </p:cNvPr>
          <p:cNvSpPr txBox="1">
            <a:spLocks noChangeArrowheads="1"/>
          </p:cNvSpPr>
          <p:nvPr/>
        </p:nvSpPr>
        <p:spPr bwMode="auto">
          <a:xfrm>
            <a:off x="4695598" y="4375150"/>
            <a:ext cx="1616075" cy="584775"/>
          </a:xfrm>
          <a:prstGeom prst="rect">
            <a:avLst/>
          </a:prstGeom>
          <a:noFill/>
          <a:ln w="9525">
            <a:noFill/>
            <a:miter lim="800000"/>
            <a:headEnd/>
            <a:tailEnd/>
          </a:ln>
          <a:effectLst/>
        </p:spPr>
        <p:txBody>
          <a:bodyPr>
            <a:spAutoFit/>
          </a:bodyPr>
          <a:lstStyle/>
          <a:p>
            <a:pPr eaLnBrk="1" hangingPunct="1">
              <a:defRPr/>
            </a:pPr>
            <a:r>
              <a:rPr lang="en-US" sz="3200">
                <a:solidFill>
                  <a:srgbClr val="FFFF00"/>
                </a:solidFill>
                <a:effectLst>
                  <a:outerShdw blurRad="38100" dist="38100" dir="2700000" algn="tl">
                    <a:srgbClr val="000000"/>
                  </a:outerShdw>
                </a:effectLst>
                <a:latin typeface="Georgia" pitchFamily="18" charset="0"/>
              </a:rPr>
              <a:t>Reaksi</a:t>
            </a:r>
          </a:p>
        </p:txBody>
      </p:sp>
      <p:sp>
        <p:nvSpPr>
          <p:cNvPr id="23" name="Text Box 26">
            <a:extLst>
              <a:ext uri="{FF2B5EF4-FFF2-40B4-BE49-F238E27FC236}">
                <a16:creationId xmlns:a16="http://schemas.microsoft.com/office/drawing/2014/main" id="{1A521272-B8D0-9391-D6E2-1ABC54A98645}"/>
              </a:ext>
            </a:extLst>
          </p:cNvPr>
          <p:cNvSpPr txBox="1">
            <a:spLocks noChangeArrowheads="1"/>
          </p:cNvSpPr>
          <p:nvPr/>
        </p:nvSpPr>
        <p:spPr bwMode="auto">
          <a:xfrm>
            <a:off x="2577874" y="3232150"/>
            <a:ext cx="1676399" cy="584775"/>
          </a:xfrm>
          <a:prstGeom prst="rect">
            <a:avLst/>
          </a:prstGeom>
          <a:noFill/>
          <a:ln w="9525">
            <a:noFill/>
            <a:miter lim="800000"/>
            <a:headEnd/>
            <a:tailEnd/>
          </a:ln>
          <a:effectLst/>
        </p:spPr>
        <p:txBody>
          <a:bodyPr wrap="square">
            <a:spAutoFit/>
          </a:bodyPr>
          <a:lstStyle/>
          <a:p>
            <a:pPr eaLnBrk="1" hangingPunct="1">
              <a:defRPr/>
            </a:pPr>
            <a:r>
              <a:rPr lang="en-US" sz="3200" dirty="0" err="1">
                <a:solidFill>
                  <a:srgbClr val="FFFF00"/>
                </a:solidFill>
                <a:effectLst>
                  <a:outerShdw blurRad="38100" dist="38100" dir="2700000" algn="tl">
                    <a:srgbClr val="000000"/>
                  </a:outerShdw>
                </a:effectLst>
                <a:latin typeface="Georgia" pitchFamily="18" charset="0"/>
              </a:rPr>
              <a:t>Energi</a:t>
            </a:r>
            <a:endParaRPr lang="en-US" sz="3200" dirty="0">
              <a:solidFill>
                <a:srgbClr val="FFFF00"/>
              </a:solidFill>
              <a:effectLst>
                <a:outerShdw blurRad="38100" dist="38100" dir="2700000" algn="tl">
                  <a:srgbClr val="000000"/>
                </a:outerShdw>
              </a:effectLst>
              <a:latin typeface="Georgia" pitchFamily="18" charset="0"/>
            </a:endParaRPr>
          </a:p>
        </p:txBody>
      </p:sp>
    </p:spTree>
    <p:extLst>
      <p:ext uri="{BB962C8B-B14F-4D97-AF65-F5344CB8AC3E}">
        <p14:creationId xmlns:p14="http://schemas.microsoft.com/office/powerpoint/2010/main" val="304849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6"/>
                                        </p:tgtEl>
                                        <p:attrNameLst>
                                          <p:attrName>style.visibility</p:attrName>
                                        </p:attrNameLst>
                                      </p:cBhvr>
                                      <p:to>
                                        <p:strVal val="visible"/>
                                      </p:to>
                                    </p:set>
                                    <p:anim calcmode="discrete" valueType="clr">
                                      <p:cBhvr override="childStyle">
                                        <p:cTn id="42"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6"/>
                                        </p:tgtEl>
                                        <p:attrNameLst>
                                          <p:attrName>fillcolor</p:attrName>
                                        </p:attrNameLst>
                                      </p:cBhvr>
                                      <p:tavLst>
                                        <p:tav tm="0">
                                          <p:val>
                                            <p:clrVal>
                                              <a:schemeClr val="accent2"/>
                                            </p:clrVal>
                                          </p:val>
                                        </p:tav>
                                        <p:tav tm="50000">
                                          <p:val>
                                            <p:clrVal>
                                              <a:schemeClr val="hlink"/>
                                            </p:clrVal>
                                          </p:val>
                                        </p:tav>
                                      </p:tavLst>
                                    </p:anim>
                                    <p:set>
                                      <p:cBhvr>
                                        <p:cTn id="44" dur="80"/>
                                        <p:tgtEl>
                                          <p:spTgt spid="16"/>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1006" y="368711"/>
            <a:ext cx="8915399" cy="647832"/>
          </a:xfrm>
        </p:spPr>
        <p:txBody>
          <a:bodyPr>
            <a:normAutofit/>
          </a:bodyPr>
          <a:lstStyle/>
          <a:p>
            <a:pPr algn="ctr"/>
            <a:r>
              <a:rPr lang="id-ID" sz="3200" b="1" dirty="0">
                <a:ln w="22225">
                  <a:solidFill>
                    <a:schemeClr val="accent2"/>
                  </a:solidFill>
                  <a:prstDash val="solid"/>
                </a:ln>
                <a:solidFill>
                  <a:schemeClr val="accent2">
                    <a:lumMod val="40000"/>
                    <a:lumOff val="60000"/>
                  </a:schemeClr>
                </a:solidFill>
              </a:rPr>
              <a:t>Mencari Rumus Kecepatan Reaksi</a:t>
            </a: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2191006" y="1444243"/>
                <a:ext cx="9637200" cy="5163034"/>
              </a:xfrm>
            </p:spPr>
            <p:txBody>
              <a:bodyPr>
                <a:normAutofit lnSpcReduction="10000"/>
              </a:bodyPr>
              <a:lstStyle/>
              <a:p>
                <a:r>
                  <a:rPr lang="id-ID" sz="3200" b="1" dirty="0">
                    <a:ln w="0"/>
                    <a:solidFill>
                      <a:srgbClr val="00B050"/>
                    </a:solidFill>
                    <a:effectLst>
                      <a:outerShdw blurRad="38100" dist="25400" dir="5400000" algn="ctr" rotWithShape="0">
                        <a:srgbClr val="6E747A">
                          <a:alpha val="43000"/>
                        </a:srgbClr>
                      </a:outerShdw>
                    </a:effectLst>
                  </a:rPr>
                  <a:t>1. </a:t>
                </a:r>
                <a:r>
                  <a:rPr lang="id-ID" sz="3200" b="1" u="sng" dirty="0">
                    <a:ln w="0"/>
                    <a:solidFill>
                      <a:srgbClr val="00B050"/>
                    </a:solidFill>
                    <a:effectLst>
                      <a:outerShdw blurRad="38100" dist="25400" dir="5400000" algn="ctr" rotWithShape="0">
                        <a:srgbClr val="6E747A">
                          <a:alpha val="43000"/>
                        </a:srgbClr>
                      </a:outerShdw>
                    </a:effectLst>
                  </a:rPr>
                  <a:t>Reaksi Orde nol</a:t>
                </a:r>
              </a:p>
              <a:p>
                <a:pPr>
                  <a:spcBef>
                    <a:spcPts val="600"/>
                  </a:spcBef>
                </a:pPr>
                <a:r>
                  <a:rPr lang="id-ID" sz="2400" b="1" dirty="0">
                    <a:solidFill>
                      <a:srgbClr val="92D050"/>
                    </a:solidFill>
                  </a:rPr>
                  <a:t>Yaitu </a:t>
                </a:r>
                <a:r>
                  <a:rPr lang="en-US" sz="2400" b="1" dirty="0">
                    <a:solidFill>
                      <a:srgbClr val="92D050"/>
                    </a:solidFill>
                  </a:rPr>
                  <a:t> </a:t>
                </a:r>
                <a:r>
                  <a:rPr lang="en-US" sz="2400" b="1" dirty="0" err="1">
                    <a:solidFill>
                      <a:srgbClr val="92D050"/>
                    </a:solidFill>
                  </a:rPr>
                  <a:t>raksi</a:t>
                </a:r>
                <a:r>
                  <a:rPr lang="en-US" sz="2400" b="1" dirty="0">
                    <a:solidFill>
                      <a:srgbClr val="92D050"/>
                    </a:solidFill>
                  </a:rPr>
                  <a:t> </a:t>
                </a:r>
                <a:r>
                  <a:rPr lang="en-US" sz="2400" b="1" dirty="0" err="1">
                    <a:solidFill>
                      <a:srgbClr val="92D050"/>
                    </a:solidFill>
                  </a:rPr>
                  <a:t>tidak</a:t>
                </a:r>
                <a:r>
                  <a:rPr lang="en-US" sz="2400" b="1" dirty="0">
                    <a:solidFill>
                      <a:srgbClr val="92D050"/>
                    </a:solidFill>
                  </a:rPr>
                  <a:t> </a:t>
                </a:r>
                <a:r>
                  <a:rPr lang="en-US" sz="2400" b="1" dirty="0" err="1">
                    <a:solidFill>
                      <a:srgbClr val="92D050"/>
                    </a:solidFill>
                  </a:rPr>
                  <a:t>dipengaruhi</a:t>
                </a:r>
                <a:r>
                  <a:rPr lang="en-US" sz="2400" b="1" dirty="0">
                    <a:solidFill>
                      <a:srgbClr val="92D050"/>
                    </a:solidFill>
                  </a:rPr>
                  <a:t> </a:t>
                </a:r>
                <a:r>
                  <a:rPr lang="en-US" sz="2400" b="1" dirty="0" err="1">
                    <a:solidFill>
                      <a:srgbClr val="92D050"/>
                    </a:solidFill>
                  </a:rPr>
                  <a:t>oleh</a:t>
                </a:r>
                <a:r>
                  <a:rPr lang="en-US" sz="2400" b="1" dirty="0">
                    <a:solidFill>
                      <a:srgbClr val="92D050"/>
                    </a:solidFill>
                  </a:rPr>
                  <a:t> </a:t>
                </a:r>
                <a:r>
                  <a:rPr lang="en-US" sz="2400" b="1" dirty="0" err="1">
                    <a:solidFill>
                      <a:srgbClr val="92D050"/>
                    </a:solidFill>
                  </a:rPr>
                  <a:t>konsentrasi</a:t>
                </a:r>
                <a:r>
                  <a:rPr lang="en-US" sz="2400" b="1" dirty="0">
                    <a:solidFill>
                      <a:srgbClr val="92D050"/>
                    </a:solidFill>
                  </a:rPr>
                  <a:t> </a:t>
                </a:r>
                <a:r>
                  <a:rPr lang="en-US" sz="2400" b="1" dirty="0" err="1">
                    <a:solidFill>
                      <a:srgbClr val="92D050"/>
                    </a:solidFill>
                  </a:rPr>
                  <a:t>reaktan</a:t>
                </a:r>
                <a:endParaRPr lang="id-ID" sz="2400" b="1" dirty="0">
                  <a:solidFill>
                    <a:srgbClr val="92D050"/>
                  </a:solidFill>
                </a:endParaRPr>
              </a:p>
              <a:p>
                <a:pPr>
                  <a:spcBef>
                    <a:spcPts val="600"/>
                  </a:spcBef>
                </a:pPr>
                <a:endParaRPr lang="id-ID" sz="2000" b="1" dirty="0">
                  <a:solidFill>
                    <a:srgbClr val="92D050"/>
                  </a:solidFill>
                </a:endParaRPr>
              </a:p>
              <a:p>
                <a:pPr>
                  <a:spcBef>
                    <a:spcPts val="600"/>
                  </a:spcBef>
                </a:pPr>
                <a:r>
                  <a:rPr lang="id-ID" sz="2400" dirty="0">
                    <a:ln w="0"/>
                    <a:solidFill>
                      <a:schemeClr val="accent1"/>
                    </a:solidFill>
                    <a:effectLst>
                      <a:outerShdw blurRad="38100" dist="25400" dir="5400000" algn="ctr" rotWithShape="0">
                        <a:srgbClr val="6E747A">
                          <a:alpha val="43000"/>
                        </a:srgbClr>
                      </a:outerShdw>
                    </a:effectLst>
                  </a:rPr>
                  <a:t>	</a:t>
                </a:r>
                <a:r>
                  <a:rPr lang="en-US" sz="2400" b="1" dirty="0"/>
                  <a:t>- r A  =  - </a:t>
                </a:r>
                <a:r>
                  <a:rPr lang="en-US" sz="2400" b="1" u="sng" dirty="0"/>
                  <a:t>d</a:t>
                </a:r>
                <a:r>
                  <a:rPr lang="id-ID" sz="2400" b="1" u="sng" dirty="0"/>
                  <a:t>C</a:t>
                </a:r>
                <a:r>
                  <a:rPr lang="en-US" sz="2400" b="1" u="sng" baseline="-25000" dirty="0"/>
                  <a:t>A</a:t>
                </a:r>
                <a:r>
                  <a:rPr lang="en-US" sz="2400" b="1" dirty="0"/>
                  <a:t>  =  k</a:t>
                </a:r>
                <a:r>
                  <a:rPr lang="en-US" sz="2400" b="1" baseline="-25000" dirty="0"/>
                  <a:t>0</a:t>
                </a:r>
                <a:r>
                  <a:rPr lang="en-US" sz="2400" b="1" u="sng" baseline="-25000" dirty="0"/>
                  <a:t> </a:t>
                </a:r>
                <a:r>
                  <a:rPr lang="en-US" sz="2400" b="1" baseline="-25000" dirty="0"/>
                  <a:t> </a:t>
                </a:r>
                <a:r>
                  <a:rPr lang="id-ID" sz="2400" b="1" dirty="0"/>
                  <a:t>, </a:t>
                </a:r>
                <a:r>
                  <a:rPr lang="id-ID" sz="2400" dirty="0">
                    <a:effectLst>
                      <a:outerShdw blurRad="38100" dist="38100" dir="2700000" algn="tl">
                        <a:srgbClr val="000000">
                          <a:alpha val="43137"/>
                        </a:srgbClr>
                      </a:outerShdw>
                    </a:effectLst>
                  </a:rPr>
                  <a:t>maka untuk mencari rumus kecepatan </a:t>
                </a:r>
              </a:p>
              <a:p>
                <a:pPr>
                  <a:spcBef>
                    <a:spcPts val="0"/>
                  </a:spcBef>
                </a:pPr>
                <a:r>
                  <a:rPr lang="id-ID"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dt</a:t>
                </a:r>
                <a:endParaRPr lang="id-ID" sz="2400" b="1" dirty="0">
                  <a:effectLst>
                    <a:outerShdw blurRad="38100" dist="38100" dir="2700000" algn="tl">
                      <a:srgbClr val="000000">
                        <a:alpha val="43137"/>
                      </a:srgbClr>
                    </a:outerShdw>
                  </a:effectLst>
                </a:endParaRPr>
              </a:p>
              <a:p>
                <a:r>
                  <a:rPr lang="id-ID" sz="2400" dirty="0">
                    <a:effectLst>
                      <a:outerShdw blurRad="38100" dist="38100" dir="2700000" algn="tl">
                        <a:srgbClr val="000000">
                          <a:alpha val="43137"/>
                        </a:srgbClr>
                      </a:outerShdw>
                    </a:effectLst>
                  </a:rPr>
                  <a:t>Reaksinya</a:t>
                </a:r>
                <a:r>
                  <a:rPr lang="id-ID" sz="2400" b="1" dirty="0">
                    <a:effectLst>
                      <a:outerShdw blurRad="38100" dist="38100" dir="2700000" algn="tl">
                        <a:srgbClr val="000000">
                          <a:alpha val="43137"/>
                        </a:srgbClr>
                      </a:outerShdw>
                    </a:effectLst>
                  </a:rPr>
                  <a:t> </a:t>
                </a:r>
                <a:r>
                  <a:rPr lang="id-ID" sz="2400" dirty="0">
                    <a:effectLst>
                      <a:outerShdw blurRad="38100" dist="38100" dir="2700000" algn="tl">
                        <a:srgbClr val="000000">
                          <a:alpha val="43137"/>
                        </a:srgbClr>
                      </a:outerShdw>
                    </a:effectLst>
                  </a:rPr>
                  <a:t>dengan cara diintegralkan </a:t>
                </a:r>
                <a:r>
                  <a:rPr lang="id-ID" sz="2400" dirty="0"/>
                  <a:t>= </a:t>
                </a:r>
                <a14:m>
                  <m:oMath xmlns:m="http://schemas.openxmlformats.org/officeDocument/2006/math">
                    <m:nary>
                      <m:naryPr>
                        <m:limLoc m:val="undOvr"/>
                        <m:ctrlPr>
                          <a:rPr lang="id-ID" sz="240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naryPr>
                      <m:sub>
                        <m:r>
                          <m:rPr>
                            <m:brk m:alnAt="24"/>
                          </m:rPr>
                          <a:rPr lang="id-ID"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𝐶</m:t>
                        </m:r>
                        <m:r>
                          <a:rPr lang="id-ID"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𝐴</m:t>
                        </m:r>
                        <m:r>
                          <a:rPr lang="id-ID"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0</m:t>
                        </m:r>
                      </m:sub>
                      <m:sup>
                        <m:r>
                          <a:rPr lang="id-ID"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𝐶𝐴</m:t>
                        </m:r>
                      </m:sup>
                      <m:e>
                        <m:r>
                          <a:rPr lang="id-ID"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𝑑𝐶𝐴</m:t>
                        </m:r>
                        <m:r>
                          <a:rPr lang="id-ID"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  = </m:t>
                        </m:r>
                      </m:e>
                    </m:nary>
                    <m:r>
                      <a:rPr lang="id-ID"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 </m:t>
                    </m:r>
                    <m:r>
                      <a:rPr lang="id-ID"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𝑘𝑜</m:t>
                    </m:r>
                    <m:nary>
                      <m:naryPr>
                        <m:limLoc m:val="undOvr"/>
                        <m:ctrlPr>
                          <a:rPr lang="id-ID" sz="2400" i="1">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naryPr>
                      <m:sub>
                        <m:r>
                          <a:rPr lang="id-ID"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𝑡</m:t>
                        </m:r>
                        <m:r>
                          <a:rPr lang="id-ID" sz="2400" i="1">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0</m:t>
                        </m:r>
                      </m:sub>
                      <m:sup>
                        <m:r>
                          <a:rPr lang="id-ID"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𝑡</m:t>
                        </m:r>
                      </m:sup>
                      <m:e>
                        <m:r>
                          <a:rPr lang="id-ID" sz="2400" i="1">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𝑑</m:t>
                        </m:r>
                        <m:r>
                          <a:rPr lang="id-ID"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𝑡</m:t>
                        </m:r>
                        <m:r>
                          <a:rPr lang="id-ID" sz="2400" i="1">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 </m:t>
                        </m:r>
                      </m:e>
                    </m:nary>
                  </m:oMath>
                </a14:m>
                <a:endParaRPr lang="id-ID" sz="2400" dirty="0">
                  <a:ln w="0"/>
                  <a:solidFill>
                    <a:schemeClr val="accent1"/>
                  </a:solidFill>
                  <a:effectLst>
                    <a:outerShdw blurRad="38100" dist="25400" dir="5400000" algn="ctr" rotWithShape="0">
                      <a:srgbClr val="6E747A">
                        <a:alpha val="43000"/>
                      </a:srgbClr>
                    </a:outerShdw>
                  </a:effectLst>
                </a:endParaRPr>
              </a:p>
              <a:p>
                <a:pPr lvl="0"/>
                <a:r>
                  <a:rPr lang="id-ID" sz="2400" dirty="0">
                    <a:ln w="0"/>
                    <a:solidFill>
                      <a:schemeClr val="tx1"/>
                    </a:solidFill>
                    <a:effectLst>
                      <a:outerShdw blurRad="38100" dist="25400" dir="5400000" algn="ctr" rotWithShape="0">
                        <a:srgbClr val="6E747A">
                          <a:alpha val="43000"/>
                        </a:srgbClr>
                      </a:outerShdw>
                    </a:effectLst>
                  </a:rPr>
                  <a:t>Sehingga  </a:t>
                </a:r>
                <a:r>
                  <a:rPr lang="id-ID" sz="2400" dirty="0">
                    <a:ln w="0"/>
                    <a:solidFill>
                      <a:srgbClr val="FF0000"/>
                    </a:solidFill>
                    <a:effectLst>
                      <a:outerShdw blurRad="38100" dist="25400" dir="5400000" algn="ctr" rotWithShape="0">
                        <a:srgbClr val="6E747A">
                          <a:alpha val="43000"/>
                        </a:srgbClr>
                      </a:outerShdw>
                    </a:effectLst>
                  </a:rPr>
                  <a:t>- </a:t>
                </a:r>
                <a:r>
                  <a:rPr lang="id-ID" sz="2400" dirty="0">
                    <a:solidFill>
                      <a:srgbClr val="FF0000"/>
                    </a:solidFill>
                  </a:rPr>
                  <a:t>[ CA – CA</a:t>
                </a:r>
                <a:r>
                  <a:rPr lang="id-ID" sz="2400" baseline="-25000" dirty="0">
                    <a:solidFill>
                      <a:srgbClr val="FF0000"/>
                    </a:solidFill>
                  </a:rPr>
                  <a:t>0</a:t>
                </a:r>
                <a:r>
                  <a:rPr lang="id-ID" sz="2400" dirty="0">
                    <a:solidFill>
                      <a:srgbClr val="FF0000"/>
                    </a:solidFill>
                  </a:rPr>
                  <a:t> ] = ko t atau CA</a:t>
                </a:r>
                <a:r>
                  <a:rPr lang="id-ID" sz="2400" baseline="-25000" dirty="0">
                    <a:solidFill>
                      <a:srgbClr val="FF0000"/>
                    </a:solidFill>
                  </a:rPr>
                  <a:t>0</a:t>
                </a:r>
                <a:r>
                  <a:rPr lang="id-ID" sz="2400" dirty="0">
                    <a:solidFill>
                      <a:srgbClr val="FF0000"/>
                    </a:solidFill>
                  </a:rPr>
                  <a:t> – CA = k</a:t>
                </a:r>
                <a:r>
                  <a:rPr lang="id-ID" sz="2400" baseline="-25000" dirty="0">
                    <a:solidFill>
                      <a:srgbClr val="FF0000"/>
                    </a:solidFill>
                  </a:rPr>
                  <a:t>o</a:t>
                </a:r>
                <a:r>
                  <a:rPr lang="id-ID" sz="2400" dirty="0">
                    <a:solidFill>
                      <a:srgbClr val="FF0000"/>
                    </a:solidFill>
                  </a:rPr>
                  <a:t> t</a:t>
                </a:r>
              </a:p>
              <a:p>
                <a:r>
                  <a:rPr lang="id-ID" sz="2400" b="1" dirty="0">
                    <a:ln w="0"/>
                    <a:solidFill>
                      <a:srgbClr val="FF0000"/>
                    </a:solidFill>
                    <a:effectLst>
                      <a:outerShdw blurRad="38100" dist="25400" dir="5400000" algn="ctr" rotWithShape="0">
                        <a:srgbClr val="6E747A">
                          <a:alpha val="43000"/>
                        </a:srgbClr>
                      </a:outerShdw>
                    </a:effectLst>
                  </a:rPr>
                  <a:t> </a:t>
                </a:r>
                <a:r>
                  <a:rPr lang="id-ID" sz="2400" dirty="0">
                    <a:ln w="0"/>
                    <a:solidFill>
                      <a:schemeClr val="tx1"/>
                    </a:solidFill>
                    <a:effectLst>
                      <a:outerShdw blurRad="38100" dist="25400" dir="5400000" algn="ctr" rotWithShape="0">
                        <a:srgbClr val="6E747A">
                          <a:alpha val="43000"/>
                        </a:srgbClr>
                      </a:outerShdw>
                    </a:effectLst>
                  </a:rPr>
                  <a:t>Dimana :</a:t>
                </a:r>
              </a:p>
              <a:p>
                <a:r>
                  <a:rPr lang="en-US" sz="2400" dirty="0">
                    <a:effectLst>
                      <a:outerShdw blurRad="38100" dist="38100" dir="2700000" algn="tl">
                        <a:srgbClr val="000000">
                          <a:alpha val="43137"/>
                        </a:srgbClr>
                      </a:outerShdw>
                    </a:effectLst>
                  </a:rPr>
                  <a:t>C</a:t>
                </a:r>
                <a:r>
                  <a:rPr lang="en-US" sz="2400" b="1" baseline="-25000" dirty="0">
                    <a:effectLst>
                      <a:outerShdw blurRad="38100" dist="38100" dir="2700000" algn="tl">
                        <a:srgbClr val="000000">
                          <a:alpha val="43137"/>
                        </a:srgbClr>
                      </a:outerShdw>
                    </a:effectLst>
                  </a:rPr>
                  <a:t>A0 </a:t>
                </a:r>
                <a:r>
                  <a:rPr lang="en-US" sz="2400" dirty="0">
                    <a:effectLst>
                      <a:outerShdw blurRad="38100" dist="38100" dir="2700000" algn="tl">
                        <a:srgbClr val="000000">
                          <a:alpha val="43137"/>
                        </a:srgbClr>
                      </a:outerShdw>
                    </a:effectLst>
                  </a:rPr>
                  <a:t> =  </a:t>
                </a:r>
                <a:r>
                  <a:rPr lang="en-US" sz="2400" dirty="0" err="1">
                    <a:effectLst>
                      <a:outerShdw blurRad="38100" dist="38100" dir="2700000" algn="tl">
                        <a:srgbClr val="000000">
                          <a:alpha val="43137"/>
                        </a:srgbClr>
                      </a:outerShdw>
                    </a:effectLst>
                  </a:rPr>
                  <a:t>konsentrasi</a:t>
                </a:r>
                <a:r>
                  <a:rPr lang="en-US" sz="2400" dirty="0">
                    <a:effectLst>
                      <a:outerShdw blurRad="38100" dist="38100" dir="2700000" algn="tl">
                        <a:srgbClr val="000000">
                          <a:alpha val="43137"/>
                        </a:srgbClr>
                      </a:outerShdw>
                    </a:effectLst>
                  </a:rPr>
                  <a:t> A </a:t>
                </a:r>
                <a:r>
                  <a:rPr lang="en-US" sz="2400" dirty="0" err="1">
                    <a:effectLst>
                      <a:outerShdw blurRad="38100" dist="38100" dir="2700000" algn="tl">
                        <a:srgbClr val="000000">
                          <a:alpha val="43137"/>
                        </a:srgbClr>
                      </a:outerShdw>
                    </a:effectLst>
                  </a:rPr>
                  <a:t>pada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awal</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reaksi</a:t>
                </a:r>
                <a:r>
                  <a:rPr lang="en-US" sz="2400" dirty="0">
                    <a:effectLst>
                      <a:outerShdw blurRad="38100" dist="38100" dir="2700000" algn="tl">
                        <a:srgbClr val="000000">
                          <a:alpha val="43137"/>
                        </a:srgbClr>
                      </a:outerShdw>
                    </a:effectLst>
                  </a:rPr>
                  <a:t> ( t = 0)</a:t>
                </a:r>
                <a:endParaRPr lang="id-ID" sz="2400" b="1"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C</a:t>
                </a:r>
                <a:r>
                  <a:rPr lang="en-US" sz="2400" b="1" baseline="-25000" dirty="0">
                    <a:effectLst>
                      <a:outerShdw blurRad="38100" dist="38100" dir="2700000" algn="tl">
                        <a:srgbClr val="000000">
                          <a:alpha val="43137"/>
                        </a:srgbClr>
                      </a:outerShdw>
                    </a:effectLst>
                  </a:rPr>
                  <a:t>A </a:t>
                </a:r>
                <a:r>
                  <a:rPr lang="en-US" sz="2400" baseline="-25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konsentrasi</a:t>
                </a:r>
                <a:r>
                  <a:rPr lang="en-US" sz="2400" dirty="0">
                    <a:effectLst>
                      <a:outerShdw blurRad="38100" dist="38100" dir="2700000" algn="tl">
                        <a:srgbClr val="000000">
                          <a:alpha val="43137"/>
                        </a:srgbClr>
                      </a:outerShdw>
                    </a:effectLst>
                  </a:rPr>
                  <a:t> A </a:t>
                </a:r>
                <a:r>
                  <a:rPr lang="en-US" sz="2400" dirty="0" err="1">
                    <a:effectLst>
                      <a:outerShdw blurRad="38100" dist="38100" dir="2700000" algn="tl">
                        <a:srgbClr val="000000">
                          <a:alpha val="43137"/>
                        </a:srgbClr>
                      </a:outerShdw>
                    </a:effectLst>
                  </a:rPr>
                  <a:t>pada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saat</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reaksi</a:t>
                </a:r>
                <a:r>
                  <a:rPr lang="en-US" sz="2400" dirty="0">
                    <a:effectLst>
                      <a:outerShdw blurRad="38100" dist="38100" dir="2700000" algn="tl">
                        <a:srgbClr val="000000">
                          <a:alpha val="43137"/>
                        </a:srgbClr>
                      </a:outerShdw>
                    </a:effectLst>
                  </a:rPr>
                  <a:t>  ( t = t )</a:t>
                </a:r>
                <a:endParaRPr lang="id-ID" sz="2400" b="1" dirty="0">
                  <a:effectLst>
                    <a:outerShdw blurRad="38100" dist="38100" dir="2700000" algn="tl">
                      <a:srgbClr val="000000">
                        <a:alpha val="43137"/>
                      </a:srgbClr>
                    </a:outerShdw>
                  </a:effectLst>
                </a:endParaRPr>
              </a:p>
              <a:p>
                <a:r>
                  <a:rPr lang="id-ID" sz="2400" dirty="0">
                    <a:ln w="0"/>
                    <a:solidFill>
                      <a:schemeClr val="tx1"/>
                    </a:solidFill>
                    <a:effectLst>
                      <a:outerShdw blurRad="38100" dist="25400" dir="5400000" algn="ctr" rotWithShape="0">
                        <a:srgbClr val="6E747A">
                          <a:alpha val="43000"/>
                        </a:srgbClr>
                      </a:outerShdw>
                    </a:effectLst>
                  </a:rPr>
                  <a:t>Ko    = konstanta laju reaksi pada orde nol</a:t>
                </a: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2191006" y="1444243"/>
                <a:ext cx="9637200" cy="5163034"/>
              </a:xfrm>
              <a:blipFill rotWithShape="0">
                <a:blip r:embed="rId2"/>
                <a:stretch>
                  <a:fillRect l="-1834" t="-2597" r="-253"/>
                </a:stretch>
              </a:blipFill>
            </p:spPr>
            <p:txBody>
              <a:bodyPr/>
              <a:lstStyle/>
              <a:p>
                <a:r>
                  <a:rPr lang="id-ID">
                    <a:noFill/>
                  </a:rPr>
                  <a:t> </a:t>
                </a:r>
              </a:p>
            </p:txBody>
          </p:sp>
        </mc:Fallback>
      </mc:AlternateContent>
    </p:spTree>
    <p:extLst>
      <p:ext uri="{BB962C8B-B14F-4D97-AF65-F5344CB8AC3E}">
        <p14:creationId xmlns:p14="http://schemas.microsoft.com/office/powerpoint/2010/main" val="3115193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930442" y="-235136"/>
                <a:ext cx="11261558" cy="7542962"/>
              </a:xfrm>
              <a:prstGeom prst="rect">
                <a:avLst/>
              </a:prstGeom>
            </p:spPr>
            <p:txBody>
              <a:bodyPr wrap="square">
                <a:spAutoFit/>
              </a:bodyPr>
              <a:lstStyle/>
              <a:p>
                <a:pPr algn="ctr">
                  <a:lnSpc>
                    <a:spcPct val="107000"/>
                  </a:lnSpc>
                  <a:spcAft>
                    <a:spcPts val="800"/>
                  </a:spcAft>
                </a:pPr>
                <a:endParaRPr lang="en-US" sz="1400" b="1" u="sng"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d-ID" sz="24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RUMUS – RUMUS INTEGRAL</a:t>
                </a:r>
                <a:endParaRPr lang="id-ID"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d-ID" sz="14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600" b="0" i="0" smtClean="0">
                        <a:latin typeface="Cambria Math" panose="02040503050406030204" pitchFamily="18" charset="0"/>
                        <a:ea typeface="Calibri" panose="020F0502020204030204" pitchFamily="34" charset="0"/>
                        <a:cs typeface="Arial" panose="020B0604020202020204" pitchFamily="34" charset="0"/>
                      </a:rPr>
                      <m:t>           </m:t>
                    </m:r>
                    <m:nary>
                      <m:naryPr>
                        <m:limLoc m:val="subSup"/>
                        <m:ctrlPr>
                          <a:rPr lang="id-ID" sz="3600" i="1">
                            <a:latin typeface="Cambria Math" panose="02040503050406030204" pitchFamily="18" charset="0"/>
                            <a:ea typeface="Calibri" panose="020F0502020204030204" pitchFamily="34" charset="0"/>
                            <a:cs typeface="Arial" panose="020B0604020202020204" pitchFamily="34" charset="0"/>
                          </a:rPr>
                        </m:ctrlPr>
                      </m:naryPr>
                      <m:sub>
                        <m:r>
                          <a:rPr lang="id-ID" sz="3600" i="1">
                            <a:latin typeface="Cambria Math" panose="02040503050406030204" pitchFamily="18" charset="0"/>
                            <a:ea typeface="Calibri" panose="020F0502020204030204" pitchFamily="34" charset="0"/>
                            <a:cs typeface="Arial" panose="020B0604020202020204" pitchFamily="34" charset="0"/>
                          </a:rPr>
                          <m:t>𝑋</m:t>
                        </m:r>
                        <m:r>
                          <a:rPr lang="id-ID" sz="3600" i="1">
                            <a:latin typeface="Cambria Math" panose="02040503050406030204" pitchFamily="18" charset="0"/>
                            <a:ea typeface="Calibri" panose="020F0502020204030204" pitchFamily="34" charset="0"/>
                            <a:cs typeface="Arial" panose="020B0604020202020204" pitchFamily="34" charset="0"/>
                          </a:rPr>
                          <m:t>1</m:t>
                        </m:r>
                      </m:sub>
                      <m:sup>
                        <m:r>
                          <a:rPr lang="id-ID" sz="3600" i="1">
                            <a:latin typeface="Cambria Math" panose="02040503050406030204" pitchFamily="18" charset="0"/>
                            <a:ea typeface="Calibri" panose="020F0502020204030204" pitchFamily="34" charset="0"/>
                            <a:cs typeface="Arial" panose="020B0604020202020204" pitchFamily="34" charset="0"/>
                          </a:rPr>
                          <m:t>𝑋</m:t>
                        </m:r>
                        <m:r>
                          <a:rPr lang="id-ID" sz="3600" i="1">
                            <a:latin typeface="Cambria Math" panose="02040503050406030204" pitchFamily="18" charset="0"/>
                            <a:ea typeface="Calibri" panose="020F0502020204030204" pitchFamily="34" charset="0"/>
                            <a:cs typeface="Arial" panose="020B0604020202020204" pitchFamily="34" charset="0"/>
                          </a:rPr>
                          <m:t>2</m:t>
                        </m:r>
                      </m:sup>
                      <m:e>
                        <m:r>
                          <a:rPr lang="id-ID" sz="3600" i="1">
                            <a:latin typeface="Cambria Math" panose="02040503050406030204" pitchFamily="18" charset="0"/>
                            <a:ea typeface="Calibri" panose="020F0502020204030204" pitchFamily="34" charset="0"/>
                            <a:cs typeface="Arial" panose="020B0604020202020204" pitchFamily="34" charset="0"/>
                          </a:rPr>
                          <m:t>𝑑𝑥</m:t>
                        </m:r>
                        <m:r>
                          <a:rPr lang="id-ID" sz="3600" i="1">
                            <a:latin typeface="Cambria Math" panose="02040503050406030204" pitchFamily="18" charset="0"/>
                            <a:ea typeface="Calibri" panose="020F0502020204030204" pitchFamily="34" charset="0"/>
                            <a:cs typeface="Arial" panose="020B0604020202020204" pitchFamily="34" charset="0"/>
                          </a:rPr>
                          <m:t>= </m:t>
                        </m:r>
                      </m:e>
                    </m:nary>
                    <m:r>
                      <a:rPr lang="id-ID" sz="3600" i="1">
                        <a:latin typeface="Cambria Math" panose="02040503050406030204" pitchFamily="18" charset="0"/>
                        <a:ea typeface="Calibri" panose="020F0502020204030204" pitchFamily="34" charset="0"/>
                        <a:cs typeface="Arial" panose="020B0604020202020204" pitchFamily="34" charset="0"/>
                      </a:rPr>
                      <m:t>  </m:t>
                    </m:r>
                    <m:sSub>
                      <m:sSubPr>
                        <m:ctrlPr>
                          <a:rPr lang="id-ID" sz="3600" i="1">
                            <a:latin typeface="Cambria Math" panose="02040503050406030204" pitchFamily="18" charset="0"/>
                            <a:ea typeface="Calibri" panose="020F0502020204030204" pitchFamily="34" charset="0"/>
                            <a:cs typeface="Arial" panose="020B0604020202020204" pitchFamily="34" charset="0"/>
                          </a:rPr>
                        </m:ctrlPr>
                      </m:sSubPr>
                      <m:e>
                        <m:r>
                          <a:rPr lang="id-ID" sz="3600" i="1">
                            <a:latin typeface="Cambria Math" panose="02040503050406030204" pitchFamily="18" charset="0"/>
                            <a:ea typeface="Calibri" panose="020F0502020204030204" pitchFamily="34" charset="0"/>
                            <a:cs typeface="Arial" panose="020B0604020202020204" pitchFamily="34" charset="0"/>
                          </a:rPr>
                          <m:t>𝑥</m:t>
                        </m:r>
                      </m:e>
                      <m:sub>
                        <m:r>
                          <a:rPr lang="id-ID" sz="3600" i="1">
                            <a:latin typeface="Cambria Math" panose="02040503050406030204" pitchFamily="18" charset="0"/>
                            <a:ea typeface="Calibri" panose="020F0502020204030204" pitchFamily="34" charset="0"/>
                            <a:cs typeface="Arial" panose="020B0604020202020204" pitchFamily="34" charset="0"/>
                          </a:rPr>
                          <m:t>2</m:t>
                        </m:r>
                      </m:sub>
                    </m:sSub>
                    <m:r>
                      <a:rPr lang="id-ID" sz="3600" i="1">
                        <a:latin typeface="Cambria Math" panose="02040503050406030204" pitchFamily="18" charset="0"/>
                        <a:ea typeface="Calibri" panose="020F0502020204030204" pitchFamily="34" charset="0"/>
                        <a:cs typeface="Arial" panose="020B0604020202020204" pitchFamily="34" charset="0"/>
                      </a:rPr>
                      <m:t>−</m:t>
                    </m:r>
                    <m:sSub>
                      <m:sSubPr>
                        <m:ctrlPr>
                          <a:rPr lang="id-ID" sz="3600" i="1">
                            <a:latin typeface="Cambria Math" panose="02040503050406030204" pitchFamily="18" charset="0"/>
                            <a:ea typeface="Calibri" panose="020F0502020204030204" pitchFamily="34" charset="0"/>
                            <a:cs typeface="Arial" panose="020B0604020202020204" pitchFamily="34" charset="0"/>
                          </a:rPr>
                        </m:ctrlPr>
                      </m:sSubPr>
                      <m:e>
                        <m:r>
                          <a:rPr lang="id-ID" sz="3600" i="1">
                            <a:latin typeface="Cambria Math" panose="02040503050406030204" pitchFamily="18" charset="0"/>
                            <a:ea typeface="Calibri" panose="020F0502020204030204" pitchFamily="34" charset="0"/>
                            <a:cs typeface="Arial" panose="020B0604020202020204" pitchFamily="34" charset="0"/>
                          </a:rPr>
                          <m:t>𝑥</m:t>
                        </m:r>
                      </m:e>
                      <m:sub>
                        <m:r>
                          <a:rPr lang="id-ID" sz="3600" i="1">
                            <a:latin typeface="Cambria Math" panose="02040503050406030204" pitchFamily="18" charset="0"/>
                            <a:ea typeface="Calibri" panose="020F0502020204030204" pitchFamily="34" charset="0"/>
                            <a:cs typeface="Arial" panose="020B0604020202020204" pitchFamily="34" charset="0"/>
                          </a:rPr>
                          <m:t>1</m:t>
                        </m:r>
                      </m:sub>
                    </m:sSub>
                  </m:oMath>
                </a14:m>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800"/>
                  </a:spcAft>
                </a:pPr>
                <a:r>
                  <a:rPr lang="id-ID" sz="1400" dirty="0">
                    <a:effectLst/>
                    <a:latin typeface="Arial" panose="020B0604020202020204" pitchFamily="34" charset="0"/>
                    <a:ea typeface="Calibri" panose="020F0502020204030204" pitchFamily="34" charset="0"/>
                    <a:cs typeface="Times New Roman" panose="02020603050405020304" pitchFamily="18" charset="0"/>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800"/>
                  </a:spcAft>
                </a:pPr>
                <a:r>
                  <a:rPr lang="en-US" sz="3600" dirty="0">
                    <a:effectLst/>
                    <a:ea typeface="Calibri" panose="020F0502020204030204" pitchFamily="34" charset="0"/>
                    <a:cs typeface="Arial" panose="020B0604020202020204" pitchFamily="34" charset="0"/>
                  </a:rPr>
                  <a:t>       </a:t>
                </a:r>
                <a14:m>
                  <m:oMath xmlns:m="http://schemas.openxmlformats.org/officeDocument/2006/math">
                    <m:nary>
                      <m:naryPr>
                        <m:limLoc m:val="subSup"/>
                        <m:ctrlPr>
                          <a:rPr lang="id-ID" sz="3600" i="1">
                            <a:effectLst/>
                            <a:latin typeface="Cambria Math" panose="02040503050406030204" pitchFamily="18" charset="0"/>
                            <a:ea typeface="Calibri" panose="020F0502020204030204" pitchFamily="34" charset="0"/>
                            <a:cs typeface="Arial" panose="020B0604020202020204" pitchFamily="34" charset="0"/>
                          </a:rPr>
                        </m:ctrlPr>
                      </m:naryPr>
                      <m:sub>
                        <m:r>
                          <a:rPr lang="id-ID" sz="3600" i="1">
                            <a:effectLst/>
                            <a:latin typeface="Cambria Math" panose="02040503050406030204" pitchFamily="18" charset="0"/>
                            <a:ea typeface="Calibri" panose="020F0502020204030204" pitchFamily="34" charset="0"/>
                            <a:cs typeface="Arial" panose="020B0604020202020204" pitchFamily="34" charset="0"/>
                          </a:rPr>
                          <m:t>𝑋</m:t>
                        </m:r>
                        <m:r>
                          <a:rPr lang="id-ID" sz="3600" i="1">
                            <a:effectLst/>
                            <a:latin typeface="Cambria Math" panose="02040503050406030204" pitchFamily="18" charset="0"/>
                            <a:ea typeface="Calibri" panose="020F0502020204030204" pitchFamily="34" charset="0"/>
                            <a:cs typeface="Arial" panose="020B0604020202020204" pitchFamily="34" charset="0"/>
                          </a:rPr>
                          <m:t>1</m:t>
                        </m:r>
                      </m:sub>
                      <m:sup>
                        <m:r>
                          <a:rPr lang="id-ID" sz="3600" i="1">
                            <a:effectLst/>
                            <a:latin typeface="Cambria Math" panose="02040503050406030204" pitchFamily="18" charset="0"/>
                            <a:ea typeface="Calibri" panose="020F0502020204030204" pitchFamily="34" charset="0"/>
                            <a:cs typeface="Arial" panose="020B0604020202020204" pitchFamily="34" charset="0"/>
                          </a:rPr>
                          <m:t>𝑋</m:t>
                        </m:r>
                        <m:r>
                          <a:rPr lang="id-ID" sz="3600" i="1">
                            <a:effectLst/>
                            <a:latin typeface="Cambria Math" panose="02040503050406030204" pitchFamily="18" charset="0"/>
                            <a:ea typeface="Calibri" panose="020F0502020204030204" pitchFamily="34" charset="0"/>
                            <a:cs typeface="Arial" panose="020B0604020202020204" pitchFamily="34" charset="0"/>
                          </a:rPr>
                          <m:t>2</m:t>
                        </m:r>
                      </m:sup>
                      <m:e>
                        <m:r>
                          <a:rPr lang="id-ID" sz="3600" i="1">
                            <a:effectLst/>
                            <a:latin typeface="Cambria Math" panose="02040503050406030204" pitchFamily="18" charset="0"/>
                            <a:ea typeface="Calibri" panose="020F0502020204030204" pitchFamily="34" charset="0"/>
                            <a:cs typeface="Arial" panose="020B0604020202020204" pitchFamily="34" charset="0"/>
                          </a:rPr>
                          <m:t> </m:t>
                        </m:r>
                        <m:sSup>
                          <m:sSupPr>
                            <m:ctrlPr>
                              <a:rPr lang="id-ID" sz="3600" i="1">
                                <a:effectLst/>
                                <a:latin typeface="Cambria Math" panose="02040503050406030204" pitchFamily="18" charset="0"/>
                                <a:ea typeface="Calibri" panose="020F0502020204030204" pitchFamily="34" charset="0"/>
                                <a:cs typeface="Arial" panose="020B0604020202020204" pitchFamily="34" charset="0"/>
                              </a:rPr>
                            </m:ctrlPr>
                          </m:sSupPr>
                          <m:e>
                            <m:r>
                              <a:rPr lang="id-ID" sz="3600" i="1">
                                <a:effectLst/>
                                <a:latin typeface="Cambria Math" panose="02040503050406030204" pitchFamily="18" charset="0"/>
                                <a:ea typeface="Calibri" panose="020F0502020204030204" pitchFamily="34" charset="0"/>
                                <a:cs typeface="Arial" panose="020B0604020202020204" pitchFamily="34" charset="0"/>
                              </a:rPr>
                              <m:t>𝑥</m:t>
                            </m:r>
                          </m:e>
                          <m:sup>
                            <m:r>
                              <a:rPr lang="id-ID" sz="3600" i="1">
                                <a:effectLst/>
                                <a:latin typeface="Cambria Math" panose="02040503050406030204" pitchFamily="18" charset="0"/>
                                <a:ea typeface="Calibri" panose="020F0502020204030204" pitchFamily="34" charset="0"/>
                                <a:cs typeface="Arial" panose="020B0604020202020204" pitchFamily="34" charset="0"/>
                              </a:rPr>
                              <m:t>𝑛</m:t>
                            </m:r>
                            <m:r>
                              <a:rPr lang="id-ID" sz="3600" i="1">
                                <a:effectLst/>
                                <a:latin typeface="Cambria Math" panose="02040503050406030204" pitchFamily="18" charset="0"/>
                                <a:ea typeface="Calibri" panose="020F0502020204030204" pitchFamily="34" charset="0"/>
                                <a:cs typeface="Arial" panose="020B0604020202020204" pitchFamily="34" charset="0"/>
                              </a:rPr>
                              <m:t> </m:t>
                            </m:r>
                          </m:sup>
                        </m:sSup>
                        <m:r>
                          <a:rPr lang="id-ID" sz="3600" i="1">
                            <a:effectLst/>
                            <a:latin typeface="Cambria Math" panose="02040503050406030204" pitchFamily="18" charset="0"/>
                            <a:ea typeface="Calibri" panose="020F0502020204030204" pitchFamily="34" charset="0"/>
                            <a:cs typeface="Arial" panose="020B0604020202020204" pitchFamily="34" charset="0"/>
                          </a:rPr>
                          <m:t>𝑑𝑥</m:t>
                        </m:r>
                        <m:r>
                          <a:rPr lang="id-ID" sz="3600" i="1">
                            <a:effectLst/>
                            <a:latin typeface="Cambria Math" panose="02040503050406030204" pitchFamily="18" charset="0"/>
                            <a:ea typeface="Calibri" panose="020F0502020204030204" pitchFamily="34" charset="0"/>
                            <a:cs typeface="Arial" panose="020B0604020202020204" pitchFamily="34" charset="0"/>
                          </a:rPr>
                          <m:t>= </m:t>
                        </m:r>
                      </m:e>
                    </m:nary>
                  </m:oMath>
                </a14:m>
                <a:r>
                  <a:rPr lang="id-ID" sz="36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id-ID" sz="3600" i="1">
                            <a:effectLst/>
                            <a:latin typeface="Cambria Math" panose="02040503050406030204" pitchFamily="18" charset="0"/>
                            <a:ea typeface="Times New Roman" panose="02020603050405020304" pitchFamily="18" charset="0"/>
                            <a:cs typeface="Arial" panose="020B0604020202020204" pitchFamily="34" charset="0"/>
                          </a:rPr>
                        </m:ctrlPr>
                      </m:fPr>
                      <m:num>
                        <m:r>
                          <a:rPr lang="id-ID" sz="3600" i="1">
                            <a:effectLst/>
                            <a:latin typeface="Cambria Math" panose="02040503050406030204" pitchFamily="18" charset="0"/>
                            <a:ea typeface="Times New Roman" panose="02020603050405020304" pitchFamily="18" charset="0"/>
                            <a:cs typeface="Arial" panose="020B0604020202020204" pitchFamily="34" charset="0"/>
                          </a:rPr>
                          <m:t>1</m:t>
                        </m:r>
                      </m:num>
                      <m:den>
                        <m:r>
                          <a:rPr lang="id-ID" sz="3600" i="1">
                            <a:effectLst/>
                            <a:latin typeface="Cambria Math" panose="02040503050406030204" pitchFamily="18" charset="0"/>
                            <a:ea typeface="Times New Roman" panose="02020603050405020304" pitchFamily="18" charset="0"/>
                            <a:cs typeface="Arial" panose="020B0604020202020204" pitchFamily="34" charset="0"/>
                          </a:rPr>
                          <m:t>𝑛</m:t>
                        </m:r>
                        <m:r>
                          <a:rPr lang="id-ID" sz="3600" i="1">
                            <a:effectLst/>
                            <a:latin typeface="Cambria Math" panose="02040503050406030204" pitchFamily="18" charset="0"/>
                            <a:ea typeface="Times New Roman" panose="02020603050405020304" pitchFamily="18" charset="0"/>
                            <a:cs typeface="Arial" panose="020B0604020202020204" pitchFamily="34" charset="0"/>
                          </a:rPr>
                          <m:t>+1</m:t>
                        </m:r>
                      </m:den>
                    </m:f>
                  </m:oMath>
                </a14:m>
                <a:r>
                  <a:rPr lang="id-ID" sz="36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id-ID" sz="3600" i="1">
                            <a:effectLst/>
                            <a:latin typeface="Cambria Math" panose="02040503050406030204" pitchFamily="18" charset="0"/>
                            <a:ea typeface="Times New Roman" panose="02020603050405020304" pitchFamily="18" charset="0"/>
                            <a:cs typeface="Arial" panose="020B0604020202020204" pitchFamily="34" charset="0"/>
                          </a:rPr>
                        </m:ctrlPr>
                      </m:sSupPr>
                      <m:e>
                        <m:r>
                          <a:rPr lang="id-ID" sz="3600" i="1">
                            <a:effectLst/>
                            <a:latin typeface="Cambria Math" panose="02040503050406030204" pitchFamily="18" charset="0"/>
                            <a:ea typeface="Times New Roman" panose="02020603050405020304" pitchFamily="18" charset="0"/>
                            <a:cs typeface="Arial" panose="020B0604020202020204" pitchFamily="34" charset="0"/>
                          </a:rPr>
                          <m:t>𝑥</m:t>
                        </m:r>
                      </m:e>
                      <m:sup>
                        <m:r>
                          <a:rPr lang="id-ID" sz="3600" i="1">
                            <a:effectLst/>
                            <a:latin typeface="Cambria Math" panose="02040503050406030204" pitchFamily="18" charset="0"/>
                            <a:ea typeface="Times New Roman" panose="02020603050405020304" pitchFamily="18" charset="0"/>
                            <a:cs typeface="Arial" panose="020B0604020202020204" pitchFamily="34" charset="0"/>
                          </a:rPr>
                          <m:t>𝑛</m:t>
                        </m:r>
                        <m:r>
                          <a:rPr lang="id-ID" sz="3600" i="1">
                            <a:effectLst/>
                            <a:latin typeface="Cambria Math" panose="02040503050406030204" pitchFamily="18" charset="0"/>
                            <a:ea typeface="Times New Roman" panose="02020603050405020304" pitchFamily="18" charset="0"/>
                            <a:cs typeface="Arial" panose="020B0604020202020204" pitchFamily="34" charset="0"/>
                          </a:rPr>
                          <m:t>+1</m:t>
                        </m:r>
                      </m:sup>
                    </m:sSup>
                  </m:oMath>
                </a14:m>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800"/>
                  </a:spcAft>
                </a:pPr>
                <a:r>
                  <a:rPr lang="id-ID" sz="3600" dirty="0">
                    <a:effectLst/>
                    <a:latin typeface="Arial" panose="020B0604020202020204" pitchFamily="34" charset="0"/>
                    <a:ea typeface="Calibri" panose="020F0502020204030204" pitchFamily="34" charset="0"/>
                    <a:cs typeface="Times New Roman" panose="02020603050405020304" pitchFamily="18" charset="0"/>
                  </a:rPr>
                  <a:t>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800"/>
                  </a:spcAft>
                </a:pPr>
                <a14:m>
                  <m:oMath xmlns:m="http://schemas.openxmlformats.org/officeDocument/2006/math">
                    <m:nary>
                      <m:naryPr>
                        <m:limLoc m:val="subSup"/>
                        <m:ctrlPr>
                          <a:rPr lang="id-ID" sz="3600" i="1">
                            <a:effectLst/>
                            <a:latin typeface="Cambria Math" panose="02040503050406030204" pitchFamily="18" charset="0"/>
                            <a:ea typeface="Calibri" panose="020F0502020204030204" pitchFamily="34" charset="0"/>
                            <a:cs typeface="Arial" panose="020B0604020202020204" pitchFamily="34" charset="0"/>
                          </a:rPr>
                        </m:ctrlPr>
                      </m:naryPr>
                      <m:sub>
                        <m:r>
                          <a:rPr lang="id-ID" sz="3600" i="1">
                            <a:effectLst/>
                            <a:latin typeface="Cambria Math" panose="02040503050406030204" pitchFamily="18" charset="0"/>
                            <a:ea typeface="Calibri" panose="020F0502020204030204" pitchFamily="34" charset="0"/>
                            <a:cs typeface="Arial" panose="020B0604020202020204" pitchFamily="34" charset="0"/>
                          </a:rPr>
                          <m:t>𝑋</m:t>
                        </m:r>
                        <m:r>
                          <a:rPr lang="id-ID" sz="3600" i="1">
                            <a:effectLst/>
                            <a:latin typeface="Cambria Math" panose="02040503050406030204" pitchFamily="18" charset="0"/>
                            <a:ea typeface="Calibri" panose="020F0502020204030204" pitchFamily="34" charset="0"/>
                            <a:cs typeface="Arial" panose="020B0604020202020204" pitchFamily="34" charset="0"/>
                          </a:rPr>
                          <m:t>1</m:t>
                        </m:r>
                      </m:sub>
                      <m:sup>
                        <m:r>
                          <a:rPr lang="id-ID" sz="3600" i="1">
                            <a:effectLst/>
                            <a:latin typeface="Cambria Math" panose="02040503050406030204" pitchFamily="18" charset="0"/>
                            <a:ea typeface="Calibri" panose="020F0502020204030204" pitchFamily="34" charset="0"/>
                            <a:cs typeface="Arial" panose="020B0604020202020204" pitchFamily="34" charset="0"/>
                          </a:rPr>
                          <m:t>𝑋</m:t>
                        </m:r>
                        <m:r>
                          <a:rPr lang="id-ID" sz="3600" i="1">
                            <a:effectLst/>
                            <a:latin typeface="Cambria Math" panose="02040503050406030204" pitchFamily="18" charset="0"/>
                            <a:ea typeface="Calibri" panose="020F0502020204030204" pitchFamily="34" charset="0"/>
                            <a:cs typeface="Arial" panose="020B0604020202020204" pitchFamily="34" charset="0"/>
                          </a:rPr>
                          <m:t>2</m:t>
                        </m:r>
                      </m:sup>
                      <m:e>
                        <m:r>
                          <a:rPr lang="id-ID" sz="3600" i="1">
                            <a:effectLst/>
                            <a:latin typeface="Cambria Math" panose="02040503050406030204" pitchFamily="18" charset="0"/>
                            <a:ea typeface="Calibri" panose="020F0502020204030204" pitchFamily="34" charset="0"/>
                            <a:cs typeface="Arial" panose="020B0604020202020204" pitchFamily="34" charset="0"/>
                          </a:rPr>
                          <m:t> </m:t>
                        </m:r>
                        <m:f>
                          <m:fPr>
                            <m:ctrlPr>
                              <a:rPr lang="id-ID" sz="3600" i="1">
                                <a:effectLst/>
                                <a:latin typeface="Cambria Math" panose="02040503050406030204" pitchFamily="18" charset="0"/>
                                <a:ea typeface="Calibri" panose="020F0502020204030204" pitchFamily="34" charset="0"/>
                                <a:cs typeface="Arial" panose="020B0604020202020204" pitchFamily="34" charset="0"/>
                              </a:rPr>
                            </m:ctrlPr>
                          </m:fPr>
                          <m:num>
                            <m:r>
                              <a:rPr lang="id-ID" sz="3600" i="1">
                                <a:effectLst/>
                                <a:latin typeface="Cambria Math" panose="02040503050406030204" pitchFamily="18" charset="0"/>
                                <a:ea typeface="Calibri" panose="020F0502020204030204" pitchFamily="34" charset="0"/>
                                <a:cs typeface="Arial" panose="020B0604020202020204" pitchFamily="34" charset="0"/>
                              </a:rPr>
                              <m:t>𝑑𝑥</m:t>
                            </m:r>
                          </m:num>
                          <m:den>
                            <m:r>
                              <a:rPr lang="id-ID" sz="3600" i="1">
                                <a:effectLst/>
                                <a:latin typeface="Cambria Math" panose="02040503050406030204" pitchFamily="18" charset="0"/>
                                <a:ea typeface="Calibri" panose="020F0502020204030204" pitchFamily="34" charset="0"/>
                                <a:cs typeface="Arial" panose="020B0604020202020204" pitchFamily="34" charset="0"/>
                              </a:rPr>
                              <m:t>𝑥</m:t>
                            </m:r>
                          </m:den>
                        </m:f>
                        <m:r>
                          <a:rPr lang="id-ID" sz="3600" i="1">
                            <a:effectLst/>
                            <a:latin typeface="Cambria Math" panose="02040503050406030204" pitchFamily="18" charset="0"/>
                            <a:ea typeface="Calibri" panose="020F0502020204030204" pitchFamily="34" charset="0"/>
                            <a:cs typeface="Arial" panose="020B0604020202020204" pitchFamily="34" charset="0"/>
                          </a:rPr>
                          <m:t>= </m:t>
                        </m:r>
                      </m:e>
                    </m:nary>
                  </m:oMath>
                </a14:m>
                <a:r>
                  <a:rPr lang="id-ID" sz="3600" dirty="0">
                    <a:effectLst/>
                    <a:latin typeface="Arial" panose="020B0604020202020204" pitchFamily="34" charset="0"/>
                    <a:ea typeface="Times New Roman" panose="02020603050405020304" pitchFamily="18" charset="0"/>
                    <a:cs typeface="Times New Roman" panose="02020603050405020304" pitchFamily="18" charset="0"/>
                  </a:rPr>
                  <a:t>ln </a:t>
                </a:r>
                <a14:m>
                  <m:oMath xmlns:m="http://schemas.openxmlformats.org/officeDocument/2006/math">
                    <m:sSub>
                      <m:sSubPr>
                        <m:ctrlPr>
                          <a:rPr lang="id-ID" sz="2800" i="1">
                            <a:latin typeface="Cambria Math" panose="02040503050406030204" pitchFamily="18" charset="0"/>
                            <a:ea typeface="Calibri" panose="020F0502020204030204" pitchFamily="34" charset="0"/>
                            <a:cs typeface="Arial" panose="020B0604020202020204" pitchFamily="34" charset="0"/>
                          </a:rPr>
                        </m:ctrlPr>
                      </m:sSubPr>
                      <m:e>
                        <m:r>
                          <a:rPr lang="id-ID" sz="2800" i="1">
                            <a:latin typeface="Cambria Math" panose="02040503050406030204" pitchFamily="18" charset="0"/>
                            <a:ea typeface="Calibri" panose="020F0502020204030204" pitchFamily="34" charset="0"/>
                            <a:cs typeface="Arial" panose="020B0604020202020204" pitchFamily="34" charset="0"/>
                          </a:rPr>
                          <m:t>𝑥</m:t>
                        </m:r>
                      </m:e>
                      <m:sub>
                        <m:r>
                          <a:rPr lang="id-ID" sz="2800" i="1">
                            <a:latin typeface="Cambria Math" panose="02040503050406030204" pitchFamily="18" charset="0"/>
                            <a:ea typeface="Calibri" panose="020F0502020204030204" pitchFamily="34" charset="0"/>
                            <a:cs typeface="Arial" panose="020B0604020202020204" pitchFamily="34" charset="0"/>
                          </a:rPr>
                          <m:t>2</m:t>
                        </m:r>
                      </m:sub>
                    </m:sSub>
                    <m:r>
                      <a:rPr lang="id-ID" sz="2800" i="1">
                        <a:latin typeface="Cambria Math" panose="02040503050406030204" pitchFamily="18" charset="0"/>
                        <a:ea typeface="Calibri" panose="020F0502020204030204" pitchFamily="34" charset="0"/>
                        <a:cs typeface="Arial" panose="020B0604020202020204" pitchFamily="34" charset="0"/>
                      </a:rPr>
                      <m:t>− </m:t>
                    </m:r>
                  </m:oMath>
                </a14:m>
                <a:r>
                  <a:rPr lang="id-ID" sz="3600" dirty="0">
                    <a:effectLst/>
                    <a:latin typeface="Arial" panose="020B0604020202020204" pitchFamily="34" charset="0"/>
                    <a:ea typeface="Times New Roman" panose="02020603050405020304" pitchFamily="18" charset="0"/>
                    <a:cs typeface="Times New Roman" panose="02020603050405020304" pitchFamily="18" charset="0"/>
                  </a:rPr>
                  <a:t>ln </a:t>
                </a:r>
                <a14:m>
                  <m:oMath xmlns:m="http://schemas.openxmlformats.org/officeDocument/2006/math">
                    <m:sSub>
                      <m:sSubPr>
                        <m:ctrlPr>
                          <a:rPr lang="id-ID" sz="2800" i="1">
                            <a:latin typeface="Cambria Math" panose="02040503050406030204" pitchFamily="18" charset="0"/>
                            <a:ea typeface="Calibri" panose="020F0502020204030204" pitchFamily="34" charset="0"/>
                            <a:cs typeface="Arial" panose="020B0604020202020204" pitchFamily="34" charset="0"/>
                          </a:rPr>
                        </m:ctrlPr>
                      </m:sSubPr>
                      <m:e>
                        <m:r>
                          <a:rPr lang="id-ID" sz="2800" i="1">
                            <a:latin typeface="Cambria Math" panose="02040503050406030204" pitchFamily="18" charset="0"/>
                            <a:ea typeface="Calibri" panose="020F0502020204030204" pitchFamily="34" charset="0"/>
                            <a:cs typeface="Arial" panose="020B0604020202020204" pitchFamily="34" charset="0"/>
                          </a:rPr>
                          <m:t>𝑥</m:t>
                        </m:r>
                      </m:e>
                      <m:sub>
                        <m:r>
                          <a:rPr lang="id-ID" sz="2800" i="1">
                            <a:latin typeface="Cambria Math" panose="02040503050406030204" pitchFamily="18" charset="0"/>
                            <a:ea typeface="Calibri" panose="020F0502020204030204" pitchFamily="34" charset="0"/>
                            <a:cs typeface="Arial" panose="020B0604020202020204" pitchFamily="34" charset="0"/>
                          </a:rPr>
                          <m:t>1</m:t>
                        </m:r>
                      </m:sub>
                    </m:sSub>
                  </m:oMath>
                </a14:m>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800"/>
                  </a:spcAft>
                </a:pPr>
                <a:r>
                  <a:rPr lang="id-ID" sz="2600" dirty="0">
                    <a:effectLst/>
                    <a:latin typeface="Arial" panose="020B0604020202020204" pitchFamily="34" charset="0"/>
                    <a:ea typeface="Calibri" panose="020F0502020204030204" pitchFamily="34" charset="0"/>
                    <a:cs typeface="Times New Roman" panose="02020603050405020304" pitchFamily="18" charset="0"/>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800"/>
                  </a:spcAft>
                </a:pPr>
                <a:r>
                  <a:rPr lang="id-ID" sz="2800" dirty="0">
                    <a:effectLst/>
                    <a:latin typeface="Arial" panose="020B0604020202020204" pitchFamily="34" charset="0"/>
                    <a:ea typeface="Calibri" panose="020F0502020204030204" pitchFamily="34" charset="0"/>
                    <a:cs typeface="Arial" panose="020B0604020202020204" pitchFamily="34" charset="0"/>
                  </a:rPr>
                  <a:t>Log a – log b = log </a:t>
                </a:r>
                <a14:m>
                  <m:oMath xmlns:m="http://schemas.openxmlformats.org/officeDocument/2006/math">
                    <m:f>
                      <m:fPr>
                        <m:ctrlPr>
                          <a:rPr lang="id-ID" sz="2800" i="1">
                            <a:effectLst/>
                            <a:latin typeface="Cambria Math" panose="02040503050406030204" pitchFamily="18" charset="0"/>
                            <a:ea typeface="Calibri" panose="020F0502020204030204" pitchFamily="34" charset="0"/>
                            <a:cs typeface="Arial" panose="020B0604020202020204" pitchFamily="34" charset="0"/>
                          </a:rPr>
                        </m:ctrlPr>
                      </m:fPr>
                      <m:num>
                        <m:r>
                          <a:rPr lang="id-ID" sz="2800" i="1">
                            <a:effectLst/>
                            <a:latin typeface="Cambria Math" panose="02040503050406030204" pitchFamily="18" charset="0"/>
                            <a:ea typeface="Calibri" panose="020F0502020204030204" pitchFamily="34" charset="0"/>
                            <a:cs typeface="Arial" panose="020B0604020202020204" pitchFamily="34" charset="0"/>
                          </a:rPr>
                          <m:t>𝑎</m:t>
                        </m:r>
                      </m:num>
                      <m:den>
                        <m:r>
                          <a:rPr lang="id-ID" sz="2800" i="1">
                            <a:effectLst/>
                            <a:latin typeface="Cambria Math" panose="02040503050406030204" pitchFamily="18" charset="0"/>
                            <a:ea typeface="Calibri" panose="020F0502020204030204" pitchFamily="34" charset="0"/>
                            <a:cs typeface="Arial" panose="020B0604020202020204" pitchFamily="34" charset="0"/>
                          </a:rPr>
                          <m:t>𝑏</m:t>
                        </m:r>
                      </m:den>
                    </m:f>
                  </m:oMath>
                </a14:m>
                <a:r>
                  <a:rPr lang="id-ID" sz="2800" dirty="0">
                    <a:effectLst/>
                    <a:latin typeface="Arial" panose="020B0604020202020204" pitchFamily="34" charset="0"/>
                    <a:ea typeface="Calibri" panose="020F0502020204030204" pitchFamily="34" charset="0"/>
                    <a:cs typeface="Arial" panose="020B0604020202020204" pitchFamily="34" charset="0"/>
                  </a:rPr>
                  <a:t>	</a:t>
                </a:r>
                <a:r>
                  <a:rPr lang="id-ID" sz="1100" dirty="0">
                    <a:effectLst/>
                    <a:latin typeface="Calibri" panose="020F0502020204030204" pitchFamily="34" charset="0"/>
                    <a:ea typeface="Calibri" panose="020F0502020204030204" pitchFamily="34" charset="0"/>
                    <a:cs typeface="Times New Roman" panose="02020603050405020304" pitchFamily="18" charset="0"/>
                  </a:rPr>
                  <a:t>		</a:t>
                </a:r>
                <a:r>
                  <a:rPr lang="id-ID" sz="2800" dirty="0">
                    <a:latin typeface="Arial" panose="020B0604020202020204" pitchFamily="34" charset="0"/>
                    <a:ea typeface="Calibri" panose="020F0502020204030204" pitchFamily="34" charset="0"/>
                    <a:cs typeface="Arial" panose="020B0604020202020204" pitchFamily="34" charset="0"/>
                  </a:rPr>
                  <a:t>Ln a – ln b = ln </a:t>
                </a:r>
                <a14:m>
                  <m:oMath xmlns:m="http://schemas.openxmlformats.org/officeDocument/2006/math">
                    <m:f>
                      <m:fPr>
                        <m:ctrlPr>
                          <a:rPr lang="id-ID" sz="2800" i="1">
                            <a:latin typeface="Cambria Math" panose="02040503050406030204" pitchFamily="18" charset="0"/>
                            <a:ea typeface="Calibri" panose="020F0502020204030204" pitchFamily="34" charset="0"/>
                            <a:cs typeface="Arial" panose="020B0604020202020204" pitchFamily="34" charset="0"/>
                          </a:rPr>
                        </m:ctrlPr>
                      </m:fPr>
                      <m:num>
                        <m:r>
                          <a:rPr lang="id-ID" sz="2800" i="1">
                            <a:latin typeface="Cambria Math" panose="02040503050406030204" pitchFamily="18" charset="0"/>
                            <a:ea typeface="Calibri" panose="020F0502020204030204" pitchFamily="34" charset="0"/>
                            <a:cs typeface="Arial" panose="020B0604020202020204" pitchFamily="34" charset="0"/>
                          </a:rPr>
                          <m:t>𝑎</m:t>
                        </m:r>
                      </m:num>
                      <m:den>
                        <m:r>
                          <a:rPr lang="id-ID" sz="2800" i="1">
                            <a:latin typeface="Cambria Math" panose="02040503050406030204" pitchFamily="18" charset="0"/>
                            <a:ea typeface="Calibri" panose="020F0502020204030204" pitchFamily="34" charset="0"/>
                            <a:cs typeface="Arial" panose="020B0604020202020204" pitchFamily="34" charset="0"/>
                          </a:rPr>
                          <m:t>𝑏</m:t>
                        </m:r>
                      </m:den>
                    </m:f>
                  </m:oMath>
                </a14:m>
                <a:endParaRPr lang="id-ID" sz="2800" dirty="0">
                  <a:effectLst/>
                  <a:latin typeface="Arial" panose="020B0604020202020204" pitchFamily="34" charset="0"/>
                  <a:ea typeface="Calibri" panose="020F0502020204030204" pitchFamily="34" charset="0"/>
                  <a:cs typeface="Arial" panose="020B0604020202020204" pitchFamily="34" charset="0"/>
                </a:endParaRPr>
              </a:p>
              <a:p>
                <a:pPr marL="270510" algn="just">
                  <a:lnSpc>
                    <a:spcPct val="107000"/>
                  </a:lnSpc>
                  <a:spcAft>
                    <a:spcPts val="800"/>
                  </a:spcAft>
                </a:pP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800"/>
                  </a:spcAft>
                </a:pPr>
                <a:r>
                  <a:rPr lang="id-ID" sz="2600" dirty="0">
                    <a:effectLst/>
                    <a:latin typeface="Arial" panose="020B0604020202020204" pitchFamily="34" charset="0"/>
                    <a:ea typeface="Calibri" panose="020F0502020204030204" pitchFamily="34" charset="0"/>
                    <a:cs typeface="Times New Roman" panose="02020603050405020304" pitchFamily="18" charset="0"/>
                  </a:rPr>
                  <a:t>Log a + log b = log a.b			</a:t>
                </a:r>
                <a:r>
                  <a:rPr lang="id-ID" sz="2800" dirty="0">
                    <a:latin typeface="Arial" panose="020B0604020202020204" pitchFamily="34" charset="0"/>
                    <a:ea typeface="Calibri" panose="020F0502020204030204" pitchFamily="34" charset="0"/>
                    <a:cs typeface="Arial" panose="020B0604020202020204" pitchFamily="34" charset="0"/>
                  </a:rPr>
                  <a:t>Ln a + ln b = ln a.b</a:t>
                </a:r>
              </a:p>
              <a:p>
                <a:pPr marL="270510" algn="just">
                  <a:lnSpc>
                    <a:spcPct val="107000"/>
                  </a:lnSpc>
                  <a:spcAft>
                    <a:spcPts val="800"/>
                  </a:spcAft>
                </a:pP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800"/>
                  </a:spcAft>
                </a:pPr>
                <a:r>
                  <a:rPr lang="id-ID" sz="2600" dirty="0">
                    <a:effectLst/>
                    <a:latin typeface="Arial" panose="020B0604020202020204" pitchFamily="34" charset="0"/>
                    <a:ea typeface="Calibri" panose="020F0502020204030204" pitchFamily="34" charset="0"/>
                    <a:cs typeface="Times New Roman" panose="02020603050405020304" pitchFamily="18" charset="0"/>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930442" y="-235136"/>
                <a:ext cx="11261558" cy="7542962"/>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0273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6065" y="457200"/>
            <a:ext cx="8915399" cy="647832"/>
          </a:xfrm>
        </p:spPr>
        <p:txBody>
          <a:bodyPr>
            <a:normAutofit fontScale="90000"/>
          </a:bodyPr>
          <a:lstStyle/>
          <a:p>
            <a:pPr algn="ctr"/>
            <a:r>
              <a:rPr lang="id-ID" sz="4000" b="1" dirty="0">
                <a:ln w="22225">
                  <a:solidFill>
                    <a:schemeClr val="accent2"/>
                  </a:solidFill>
                  <a:prstDash val="solid"/>
                </a:ln>
                <a:solidFill>
                  <a:schemeClr val="accent2">
                    <a:lumMod val="40000"/>
                    <a:lumOff val="60000"/>
                  </a:schemeClr>
                </a:solidFill>
              </a:rPr>
              <a:t>Mencari Waktu Paruh ( t1/2)</a:t>
            </a: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533833" y="1473739"/>
                <a:ext cx="10353367" cy="4912312"/>
              </a:xfrm>
            </p:spPr>
            <p:txBody>
              <a:bodyPr>
                <a:normAutofit/>
              </a:bodyPr>
              <a:lstStyle/>
              <a:p>
                <a:pPr algn="just"/>
                <a:r>
                  <a:rPr lang="id-ID" sz="3200" dirty="0">
                    <a:latin typeface="Arial" panose="020B0604020202020204" pitchFamily="34" charset="0"/>
                    <a:cs typeface="Arial" panose="020B0604020202020204" pitchFamily="34" charset="0"/>
                  </a:rPr>
                  <a:t>Yang dimaksud dengan waktu paruh ( half time) adalah waktu yang dibutuhkan untuk mengkonversikan setengah jumlah reaktan awal, dimana : t = t ½  , maka C</a:t>
                </a:r>
                <a:r>
                  <a:rPr lang="id-ID" sz="3200" baseline="-25000" dirty="0">
                    <a:latin typeface="Arial" panose="020B0604020202020204" pitchFamily="34" charset="0"/>
                    <a:cs typeface="Arial" panose="020B0604020202020204" pitchFamily="34" charset="0"/>
                  </a:rPr>
                  <a:t>A</a:t>
                </a:r>
                <a:r>
                  <a:rPr lang="id-ID" sz="3200" dirty="0">
                    <a:latin typeface="Arial" panose="020B0604020202020204" pitchFamily="34" charset="0"/>
                    <a:cs typeface="Arial" panose="020B0604020202020204" pitchFamily="34" charset="0"/>
                  </a:rPr>
                  <a:t>  = ½  C</a:t>
                </a:r>
                <a:r>
                  <a:rPr lang="id-ID" sz="3200" baseline="-25000" dirty="0">
                    <a:latin typeface="Arial" panose="020B0604020202020204" pitchFamily="34" charset="0"/>
                    <a:cs typeface="Arial" panose="020B0604020202020204" pitchFamily="34" charset="0"/>
                  </a:rPr>
                  <a:t>A0</a:t>
                </a:r>
                <a:endParaRPr lang="id-ID" sz="3200" dirty="0">
                  <a:latin typeface="Arial" panose="020B0604020202020204" pitchFamily="34" charset="0"/>
                  <a:cs typeface="Arial" panose="020B0604020202020204" pitchFamily="34" charset="0"/>
                </a:endParaRPr>
              </a:p>
              <a:p>
                <a:r>
                  <a:rPr lang="id-ID" sz="3200" dirty="0">
                    <a:ln w="0"/>
                    <a:solidFill>
                      <a:schemeClr val="tx1"/>
                    </a:solidFill>
                    <a:latin typeface="Arial" panose="020B0604020202020204" pitchFamily="34" charset="0"/>
                    <a:cs typeface="Arial" panose="020B0604020202020204" pitchFamily="34" charset="0"/>
                  </a:rPr>
                  <a:t>Sehingga </a:t>
                </a:r>
                <a:r>
                  <a:rPr lang="id-ID" sz="3200" dirty="0">
                    <a:ln w="0"/>
                    <a:solidFill>
                      <a:srgbClr val="FF0000"/>
                    </a:solidFill>
                    <a:latin typeface="Arial" panose="020B0604020202020204" pitchFamily="34" charset="0"/>
                    <a:cs typeface="Arial" panose="020B0604020202020204" pitchFamily="34" charset="0"/>
                  </a:rPr>
                  <a:t>:  </a:t>
                </a:r>
              </a:p>
              <a:p>
                <a:r>
                  <a:rPr lang="id-ID" sz="2400" dirty="0">
                    <a:ln w="0"/>
                    <a:solidFill>
                      <a:srgbClr val="FF0000"/>
                    </a:solidFill>
                    <a:effectLst>
                      <a:outerShdw blurRad="38100" dist="25400" dir="5400000" algn="ctr" rotWithShape="0">
                        <a:srgbClr val="6E747A">
                          <a:alpha val="43000"/>
                        </a:srgbClr>
                      </a:outerShdw>
                    </a:effectLst>
                  </a:rPr>
                  <a:t>					</a:t>
                </a:r>
                <a14:m>
                  <m:oMath xmlns:m="http://schemas.openxmlformats.org/officeDocument/2006/math">
                    <m:sSub>
                      <m:sSubPr>
                        <m:ctrlPr>
                          <a:rPr lang="id-ID" sz="3600" i="1"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ctrlPr>
                      </m:sSubPr>
                      <m:e>
                        <m:r>
                          <a:rPr lang="id-ID" sz="3600" b="0" i="1"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𝑡</m:t>
                        </m:r>
                      </m:e>
                      <m:sub>
                        <m:r>
                          <a:rPr lang="id-ID" sz="3600" b="0" i="1"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1/2</m:t>
                        </m:r>
                      </m:sub>
                    </m:sSub>
                  </m:oMath>
                </a14:m>
                <a:r>
                  <a:rPr lang="id-ID" sz="3600" dirty="0">
                    <a:ln w="0"/>
                    <a:solidFill>
                      <a:srgbClr val="FF0000"/>
                    </a:solidFill>
                    <a:effectLst>
                      <a:outerShdw blurRad="38100" dist="25400" dir="5400000" algn="ctr" rotWithShape="0">
                        <a:srgbClr val="6E747A">
                          <a:alpha val="43000"/>
                        </a:srgbClr>
                      </a:outerShdw>
                    </a:effectLst>
                  </a:rPr>
                  <a:t>  = </a:t>
                </a:r>
                <a14:m>
                  <m:oMath xmlns:m="http://schemas.openxmlformats.org/officeDocument/2006/math">
                    <m:f>
                      <m:fPr>
                        <m:ctrlPr>
                          <a:rPr lang="id-ID" sz="3600" i="1"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ctrlPr>
                      </m:fPr>
                      <m:num>
                        <m:sSub>
                          <m:sSubPr>
                            <m:ctrlPr>
                              <a:rPr lang="id-ID" sz="3600" i="1"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ctrlPr>
                          </m:sSubPr>
                          <m:e>
                            <m:r>
                              <a:rPr lang="id-ID" sz="3600" b="0" i="1"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𝐶</m:t>
                            </m:r>
                          </m:e>
                          <m:sub>
                            <m:r>
                              <a:rPr lang="id-ID" sz="3600" b="0" i="1"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𝐴</m:t>
                            </m:r>
                            <m:r>
                              <a:rPr lang="id-ID" sz="3600" b="0" i="1"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0</m:t>
                            </m:r>
                          </m:sub>
                        </m:sSub>
                      </m:num>
                      <m:den>
                        <m:r>
                          <a:rPr lang="id-ID" sz="3600" b="0" i="1"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2 </m:t>
                        </m:r>
                        <m:sSub>
                          <m:sSubPr>
                            <m:ctrlPr>
                              <a:rPr lang="id-ID" sz="3600" b="0" i="1"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ctrlPr>
                          </m:sSubPr>
                          <m:e>
                            <m:r>
                              <a:rPr lang="id-ID" sz="3600" b="0" i="1"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𝑘</m:t>
                            </m:r>
                          </m:e>
                          <m:sub>
                            <m:r>
                              <a:rPr lang="id-ID" sz="3600" b="0" i="1"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0</m:t>
                            </m:r>
                          </m:sub>
                        </m:sSub>
                      </m:den>
                    </m:f>
                  </m:oMath>
                </a14:m>
                <a:endParaRPr lang="id-ID" sz="3200" b="1" dirty="0">
                  <a:solidFill>
                    <a:srgbClr val="FF0000"/>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533833" y="1473739"/>
                <a:ext cx="10353367" cy="4912312"/>
              </a:xfrm>
              <a:blipFill rotWithShape="0">
                <a:blip r:embed="rId2"/>
                <a:stretch>
                  <a:fillRect l="-1531" t="-1613" r="-1472"/>
                </a:stretch>
              </a:blipFill>
            </p:spPr>
            <p:txBody>
              <a:bodyPr/>
              <a:lstStyle/>
              <a:p>
                <a:r>
                  <a:rPr lang="id-ID">
                    <a:noFill/>
                  </a:rPr>
                  <a:t> </a:t>
                </a:r>
              </a:p>
            </p:txBody>
          </p:sp>
        </mc:Fallback>
      </mc:AlternateContent>
    </p:spTree>
    <p:extLst>
      <p:ext uri="{BB962C8B-B14F-4D97-AF65-F5344CB8AC3E}">
        <p14:creationId xmlns:p14="http://schemas.microsoft.com/office/powerpoint/2010/main" val="818453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86349" y="0"/>
                <a:ext cx="10132141" cy="7695696"/>
              </a:xfrm>
              <a:prstGeom prst="rect">
                <a:avLst/>
              </a:prstGeom>
            </p:spPr>
            <p:txBody>
              <a:bodyPr wrap="square">
                <a:spAutoFit/>
              </a:bodyPr>
              <a:lstStyle/>
              <a:p>
                <a:pPr algn="just">
                  <a:spcBef>
                    <a:spcPts val="600"/>
                  </a:spcBef>
                  <a:spcAft>
                    <a:spcPts val="600"/>
                  </a:spcAft>
                </a:pPr>
                <a:r>
                  <a:rPr lang="id-ID" sz="28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2. </a:t>
                </a:r>
                <a:r>
                  <a:rPr lang="en-US" sz="2800" b="1" u="sng"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Reaksi</a:t>
                </a:r>
                <a:r>
                  <a:rPr lang="en-US" sz="2800"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n-US" sz="2800" b="1" u="sng"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Orde</a:t>
                </a:r>
                <a:r>
                  <a:rPr lang="en-US" sz="2800"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n-US" sz="2800" b="1" u="sng"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Satu</a:t>
                </a:r>
                <a:r>
                  <a:rPr lang="en-US" sz="2800"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endParaRPr lang="id-ID" sz="32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endParaRPr>
              </a:p>
              <a:p>
                <a:pPr marL="1165225" indent="-1165225" algn="just">
                  <a:spcBef>
                    <a:spcPts val="600"/>
                  </a:spcBef>
                  <a:spcAft>
                    <a:spcPts val="600"/>
                  </a:spcAft>
                </a:pPr>
                <a:r>
                  <a:rPr lang="id-ID"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yaitu</a:t>
                </a:r>
                <a:r>
                  <a:rPr lang="en-US" sz="2800" dirty="0">
                    <a:latin typeface="Arial" panose="020B0604020202020204" pitchFamily="34" charset="0"/>
                    <a:ea typeface="Times New Roman" panose="02020603050405020304" pitchFamily="18" charset="0"/>
                    <a:cs typeface="Times New Roman" panose="02020603050405020304" pitchFamily="18" charset="0"/>
                  </a:rPr>
                  <a:t>:</a:t>
                </a:r>
                <a:r>
                  <a:rPr lang="id-ID"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Reaksi</a:t>
                </a:r>
                <a:r>
                  <a:rPr lang="en-US" sz="2800" dirty="0">
                    <a:latin typeface="Arial" panose="020B0604020202020204" pitchFamily="34" charset="0"/>
                    <a:ea typeface="Times New Roman" panose="02020603050405020304" pitchFamily="18" charset="0"/>
                    <a:cs typeface="Times New Roman" panose="02020603050405020304" pitchFamily="18" charset="0"/>
                  </a:rPr>
                  <a:t> yang </a:t>
                </a:r>
                <a:r>
                  <a:rPr lang="en-US" sz="2800" dirty="0" err="1">
                    <a:latin typeface="Arial" panose="020B0604020202020204" pitchFamily="34" charset="0"/>
                    <a:ea typeface="Times New Roman" panose="02020603050405020304" pitchFamily="18" charset="0"/>
                    <a:cs typeface="Times New Roman" panose="02020603050405020304" pitchFamily="18" charset="0"/>
                  </a:rPr>
                  <a:t>lajunya</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berbanding</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langsung</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atau</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lurus</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terhadap</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id-ID"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konsentrasi</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id-ID"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reaktan</a:t>
                </a:r>
                <a:r>
                  <a:rPr lang="en-US" sz="2800" dirty="0">
                    <a:latin typeface="Arial" panose="020B0604020202020204" pitchFamily="34" charset="0"/>
                    <a:ea typeface="Times New Roman" panose="02020603050405020304" pitchFamily="18" charset="0"/>
                    <a:cs typeface="Times New Roman" panose="02020603050405020304" pitchFamily="18" charset="0"/>
                  </a:rPr>
                  <a:t>.</a:t>
                </a:r>
                <a:endParaRPr lang="id-ID" sz="3200" b="1"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US" sz="2800" dirty="0" err="1">
                    <a:latin typeface="Arial" panose="020B0604020202020204" pitchFamily="34" charset="0"/>
                    <a:ea typeface="Times New Roman" panose="02020603050405020304" pitchFamily="18" charset="0"/>
                    <a:cs typeface="Times New Roman" panose="02020603050405020304" pitchFamily="18" charset="0"/>
                  </a:rPr>
                  <a:t>Persamaan</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laju</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reaksi</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orde</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satu</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adalah</a:t>
                </a:r>
                <a:r>
                  <a:rPr lang="en-US" sz="2800" dirty="0">
                    <a:latin typeface="Arial" panose="020B0604020202020204" pitchFamily="34" charset="0"/>
                    <a:ea typeface="Times New Roman" panose="02020603050405020304" pitchFamily="18" charset="0"/>
                    <a:cs typeface="Times New Roman" panose="02020603050405020304" pitchFamily="18" charset="0"/>
                  </a:rPr>
                  <a:t> : -</a:t>
                </a:r>
                <a:r>
                  <a:rPr lang="en-US" sz="2800" u="sng" dirty="0">
                    <a:latin typeface="Arial" panose="020B0604020202020204" pitchFamily="34" charset="0"/>
                    <a:ea typeface="Times New Roman" panose="02020603050405020304" pitchFamily="18" charset="0"/>
                    <a:cs typeface="Times New Roman" panose="02020603050405020304" pitchFamily="18" charset="0"/>
                  </a:rPr>
                  <a:t> </a:t>
                </a:r>
                <a:r>
                  <a:rPr lang="en-US" sz="2800" u="sng" dirty="0" err="1">
                    <a:latin typeface="Arial" panose="020B0604020202020204" pitchFamily="34" charset="0"/>
                    <a:ea typeface="Times New Roman" panose="02020603050405020304" pitchFamily="18" charset="0"/>
                    <a:cs typeface="Times New Roman" panose="02020603050405020304" pitchFamily="18" charset="0"/>
                  </a:rPr>
                  <a:t>dc</a:t>
                </a:r>
                <a:r>
                  <a:rPr lang="en-US" sz="2800" u="sng" baseline="-25000" dirty="0" err="1">
                    <a:latin typeface="Arial" panose="020B0604020202020204" pitchFamily="34" charset="0"/>
                    <a:ea typeface="Times New Roman" panose="02020603050405020304" pitchFamily="18" charset="0"/>
                    <a:cs typeface="Times New Roman" panose="02020603050405020304" pitchFamily="18" charset="0"/>
                  </a:rPr>
                  <a:t>A</a:t>
                </a:r>
                <a:r>
                  <a:rPr lang="en-US" sz="2800" dirty="0">
                    <a:latin typeface="Arial" panose="020B0604020202020204" pitchFamily="34" charset="0"/>
                    <a:ea typeface="Times New Roman" panose="02020603050405020304" pitchFamily="18" charset="0"/>
                    <a:cs typeface="Times New Roman" panose="02020603050405020304" pitchFamily="18" charset="0"/>
                  </a:rPr>
                  <a:t> = k</a:t>
                </a:r>
                <a:r>
                  <a:rPr lang="en-US" sz="2800" baseline="-25000" dirty="0">
                    <a:latin typeface="Arial" panose="020B0604020202020204" pitchFamily="34" charset="0"/>
                    <a:ea typeface="Times New Roman" panose="02020603050405020304" pitchFamily="18" charset="0"/>
                    <a:cs typeface="Times New Roman" panose="02020603050405020304" pitchFamily="18" charset="0"/>
                  </a:rPr>
                  <a:t>1</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c</a:t>
                </a:r>
                <a:r>
                  <a:rPr lang="en-US" sz="2800" baseline="-25000" dirty="0" err="1">
                    <a:latin typeface="Arial" panose="020B0604020202020204" pitchFamily="34" charset="0"/>
                    <a:ea typeface="Times New Roman" panose="02020603050405020304" pitchFamily="18" charset="0"/>
                    <a:cs typeface="Times New Roman" panose="02020603050405020304" pitchFamily="18" charset="0"/>
                  </a:rPr>
                  <a:t>A</a:t>
                </a:r>
                <a:r>
                  <a:rPr lang="en-US" sz="2800" dirty="0">
                    <a:latin typeface="Arial" panose="020B0604020202020204" pitchFamily="34" charset="0"/>
                    <a:ea typeface="Times New Roman" panose="02020603050405020304" pitchFamily="18" charset="0"/>
                    <a:cs typeface="Times New Roman" panose="02020603050405020304" pitchFamily="18" charset="0"/>
                  </a:rPr>
                  <a:t>   , </a:t>
                </a:r>
                <a:r>
                  <a:rPr lang="en-US" sz="2800" dirty="0" err="1">
                    <a:latin typeface="Arial" panose="020B0604020202020204" pitchFamily="34" charset="0"/>
                    <a:ea typeface="Times New Roman" panose="02020603050405020304" pitchFamily="18" charset="0"/>
                    <a:cs typeface="Times New Roman" panose="02020603050405020304" pitchFamily="18" charset="0"/>
                  </a:rPr>
                  <a:t>diintegralkan</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didapat</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id-ID"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dt</a:t>
                </a:r>
                <a:endParaRPr lang="id-ID" sz="3200"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2400" b="1" dirty="0">
                    <a:latin typeface="Arial" panose="020B0604020202020204" pitchFamily="34" charset="0"/>
                    <a:ea typeface="Times New Roman" panose="02020603050405020304" pitchFamily="18" charset="0"/>
                    <a:cs typeface="Times New Roman" panose="02020603050405020304" pitchFamily="18" charset="0"/>
                  </a:rPr>
                  <a:t> </a:t>
                </a:r>
                <a:r>
                  <a:rPr lang="id-ID" sz="2400" dirty="0">
                    <a:latin typeface="Arial" panose="020B0604020202020204" pitchFamily="34" charset="0"/>
                    <a:ea typeface="Times New Roman" panose="02020603050405020304" pitchFamily="18" charset="0"/>
                    <a:cs typeface="Times New Roman" panose="02020603050405020304" pitchFamily="18" charset="0"/>
                  </a:rPr>
                  <a:t>  	</a:t>
                </a:r>
                <a:r>
                  <a:rPr lang="en-US" sz="2400" dirty="0">
                    <a:latin typeface="Arial" panose="020B0604020202020204" pitchFamily="34" charset="0"/>
                    <a:ea typeface="Times New Roman" panose="02020603050405020304" pitchFamily="18" charset="0"/>
                    <a:cs typeface="Times New Roman" panose="02020603050405020304" pitchFamily="18" charset="0"/>
                  </a:rPr>
                  <a:t>       	</a:t>
                </a:r>
                <a:endParaRPr lang="id-ID" sz="24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d-ID" sz="2400" b="1" dirty="0">
                    <a:latin typeface="Arial" panose="020B0604020202020204" pitchFamily="34" charset="0"/>
                    <a:ea typeface="Times New Roman" panose="02020603050405020304" pitchFamily="18" charset="0"/>
                    <a:cs typeface="Times New Roman" panose="02020603050405020304" pitchFamily="18" charset="0"/>
                  </a:rPr>
                  <a:t>			</a:t>
                </a:r>
                <a:r>
                  <a:rPr lang="en-US" sz="2400" b="1" dirty="0" err="1">
                    <a:latin typeface="Arial" panose="020B0604020202020204" pitchFamily="34" charset="0"/>
                    <a:ea typeface="Times New Roman" panose="02020603050405020304" pitchFamily="18" charset="0"/>
                    <a:cs typeface="Times New Roman" panose="02020603050405020304" pitchFamily="18" charset="0"/>
                  </a:rPr>
                  <a:t>ln</a:t>
                </a:r>
                <a:r>
                  <a:rPr lang="en-US" sz="2400" b="1" dirty="0">
                    <a:latin typeface="Arial" panose="020B0604020202020204" pitchFamily="34" charset="0"/>
                    <a:ea typeface="Times New Roman" panose="02020603050405020304" pitchFamily="18" charset="0"/>
                    <a:cs typeface="Times New Roman" panose="02020603050405020304" pitchFamily="18" charset="0"/>
                  </a:rPr>
                  <a:t> </a:t>
                </a:r>
                <a:r>
                  <a:rPr lang="en-US" sz="2400" b="1" u="sng" dirty="0">
                    <a:latin typeface="Arial" panose="020B0604020202020204" pitchFamily="34" charset="0"/>
                    <a:ea typeface="Times New Roman" panose="02020603050405020304" pitchFamily="18" charset="0"/>
                    <a:cs typeface="Times New Roman" panose="02020603050405020304" pitchFamily="18" charset="0"/>
                  </a:rPr>
                  <a:t>C</a:t>
                </a:r>
                <a:r>
                  <a:rPr lang="en-US" sz="2400" b="1" u="sng" baseline="-25000" dirty="0">
                    <a:latin typeface="Arial" panose="020B0604020202020204" pitchFamily="34" charset="0"/>
                    <a:ea typeface="Times New Roman" panose="02020603050405020304" pitchFamily="18" charset="0"/>
                    <a:cs typeface="Times New Roman" panose="02020603050405020304" pitchFamily="18" charset="0"/>
                  </a:rPr>
                  <a:t>A0</a:t>
                </a:r>
                <a:r>
                  <a:rPr lang="en-US" sz="2400" b="1" u="sng" dirty="0">
                    <a:latin typeface="Arial" panose="020B0604020202020204" pitchFamily="34" charset="0"/>
                    <a:ea typeface="Times New Roman" panose="02020603050405020304" pitchFamily="18" charset="0"/>
                    <a:cs typeface="Times New Roman" panose="02020603050405020304" pitchFamily="18" charset="0"/>
                  </a:rPr>
                  <a:t> </a:t>
                </a:r>
                <a:r>
                  <a:rPr lang="en-US" sz="2400" b="1" dirty="0">
                    <a:latin typeface="Arial" panose="020B0604020202020204" pitchFamily="34" charset="0"/>
                    <a:ea typeface="Times New Roman" panose="02020603050405020304" pitchFamily="18" charset="0"/>
                    <a:cs typeface="Times New Roman" panose="02020603050405020304" pitchFamily="18" charset="0"/>
                  </a:rPr>
                  <a:t>  =  k</a:t>
                </a:r>
                <a:r>
                  <a:rPr lang="en-US" sz="2400" b="1" baseline="-25000" dirty="0">
                    <a:latin typeface="Arial" panose="020B0604020202020204" pitchFamily="34" charset="0"/>
                    <a:ea typeface="Times New Roman" panose="02020603050405020304" pitchFamily="18" charset="0"/>
                    <a:cs typeface="Times New Roman" panose="02020603050405020304" pitchFamily="18" charset="0"/>
                  </a:rPr>
                  <a:t>1</a:t>
                </a:r>
                <a:r>
                  <a:rPr lang="en-US" sz="2400" b="1" dirty="0">
                    <a:latin typeface="Arial" panose="020B0604020202020204" pitchFamily="34" charset="0"/>
                    <a:ea typeface="Times New Roman" panose="02020603050405020304" pitchFamily="18" charset="0"/>
                    <a:cs typeface="Times New Roman" panose="02020603050405020304" pitchFamily="18" charset="0"/>
                  </a:rPr>
                  <a:t>  t         </a:t>
                </a:r>
                <a:r>
                  <a:rPr lang="en-US" sz="2400" b="1" dirty="0" err="1">
                    <a:latin typeface="Arial" panose="020B0604020202020204" pitchFamily="34" charset="0"/>
                    <a:ea typeface="Times New Roman" panose="02020603050405020304" pitchFamily="18" charset="0"/>
                    <a:cs typeface="Times New Roman" panose="02020603050405020304" pitchFamily="18" charset="0"/>
                  </a:rPr>
                  <a:t>atau</a:t>
                </a:r>
                <a:r>
                  <a:rPr lang="en-US" sz="2400" b="1" dirty="0">
                    <a:latin typeface="Arial" panose="020B0604020202020204" pitchFamily="34" charset="0"/>
                    <a:ea typeface="Times New Roman" panose="02020603050405020304" pitchFamily="18" charset="0"/>
                    <a:cs typeface="Times New Roman" panose="02020603050405020304" pitchFamily="18" charset="0"/>
                  </a:rPr>
                  <a:t>        k</a:t>
                </a:r>
                <a:r>
                  <a:rPr lang="en-US" sz="2400" b="1" baseline="-25000" dirty="0">
                    <a:latin typeface="Arial" panose="020B0604020202020204" pitchFamily="34" charset="0"/>
                    <a:ea typeface="Times New Roman" panose="02020603050405020304" pitchFamily="18" charset="0"/>
                    <a:cs typeface="Times New Roman" panose="02020603050405020304" pitchFamily="18" charset="0"/>
                  </a:rPr>
                  <a:t>1</a:t>
                </a:r>
                <a:r>
                  <a:rPr lang="en-US" sz="2400" b="1" dirty="0">
                    <a:latin typeface="Arial" panose="020B0604020202020204" pitchFamily="34" charset="0"/>
                    <a:ea typeface="Times New Roman" panose="02020603050405020304" pitchFamily="18" charset="0"/>
                    <a:cs typeface="Times New Roman" panose="02020603050405020304" pitchFamily="18" charset="0"/>
                  </a:rPr>
                  <a:t>  =  </a:t>
                </a:r>
                <a:r>
                  <a:rPr lang="en-US" sz="2400" b="1" u="sng" dirty="0">
                    <a:latin typeface="Arial" panose="020B0604020202020204" pitchFamily="34" charset="0"/>
                    <a:ea typeface="Times New Roman" panose="02020603050405020304" pitchFamily="18" charset="0"/>
                    <a:cs typeface="Times New Roman" panose="02020603050405020304" pitchFamily="18" charset="0"/>
                  </a:rPr>
                  <a:t>1</a:t>
                </a:r>
                <a:r>
                  <a:rPr lang="en-US" sz="2400" b="1" dirty="0">
                    <a:latin typeface="Arial" panose="020B0604020202020204" pitchFamily="34" charset="0"/>
                    <a:ea typeface="Times New Roman" panose="02020603050405020304" pitchFamily="18" charset="0"/>
                    <a:cs typeface="Times New Roman" panose="02020603050405020304" pitchFamily="18" charset="0"/>
                  </a:rPr>
                  <a:t>  </a:t>
                </a:r>
                <a:r>
                  <a:rPr lang="en-US" sz="2400" b="1" dirty="0" err="1">
                    <a:latin typeface="Arial" panose="020B0604020202020204" pitchFamily="34" charset="0"/>
                    <a:ea typeface="Times New Roman" panose="02020603050405020304" pitchFamily="18" charset="0"/>
                    <a:cs typeface="Times New Roman" panose="02020603050405020304" pitchFamily="18" charset="0"/>
                  </a:rPr>
                  <a:t>ln</a:t>
                </a:r>
                <a:r>
                  <a:rPr lang="en-US" sz="2400" b="1" dirty="0">
                    <a:latin typeface="Arial" panose="020B0604020202020204" pitchFamily="34" charset="0"/>
                    <a:ea typeface="Times New Roman" panose="02020603050405020304" pitchFamily="18" charset="0"/>
                    <a:cs typeface="Times New Roman" panose="02020603050405020304" pitchFamily="18" charset="0"/>
                  </a:rPr>
                  <a:t> </a:t>
                </a:r>
                <a:r>
                  <a:rPr lang="id-ID" sz="2400" b="1" dirty="0">
                    <a:latin typeface="Arial" panose="020B0604020202020204" pitchFamily="34" charset="0"/>
                    <a:ea typeface="Times New Roman" panose="02020603050405020304" pitchFamily="18" charset="0"/>
                    <a:cs typeface="Times New Roman" panose="02020603050405020304" pitchFamily="18" charset="0"/>
                  </a:rPr>
                  <a:t> </a:t>
                </a:r>
                <a:r>
                  <a:rPr lang="id-ID" sz="2400" b="1" u="sng" dirty="0">
                    <a:latin typeface="Arial" panose="020B0604020202020204" pitchFamily="34" charset="0"/>
                    <a:ea typeface="Times New Roman" panose="02020603050405020304" pitchFamily="18" charset="0"/>
                    <a:cs typeface="Times New Roman" panose="02020603050405020304" pitchFamily="18" charset="0"/>
                  </a:rPr>
                  <a:t>C</a:t>
                </a:r>
                <a:r>
                  <a:rPr lang="en-US" sz="2400" b="1" u="sng" baseline="-25000" dirty="0">
                    <a:latin typeface="Arial" panose="020B0604020202020204" pitchFamily="34" charset="0"/>
                    <a:ea typeface="Times New Roman" panose="02020603050405020304" pitchFamily="18" charset="0"/>
                    <a:cs typeface="Times New Roman" panose="02020603050405020304" pitchFamily="18" charset="0"/>
                  </a:rPr>
                  <a:t>A0</a:t>
                </a:r>
                <a:endParaRPr lang="id-ID" sz="2800"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2400" b="1" dirty="0">
                    <a:latin typeface="Arial" panose="020B0604020202020204" pitchFamily="34" charset="0"/>
                    <a:ea typeface="Times New Roman" panose="02020603050405020304" pitchFamily="18" charset="0"/>
                    <a:cs typeface="Times New Roman" panose="02020603050405020304" pitchFamily="18" charset="0"/>
                  </a:rPr>
                  <a:t>              	</a:t>
                </a:r>
                <a:r>
                  <a:rPr lang="id-ID" sz="2400" b="1" dirty="0">
                    <a:latin typeface="Arial" panose="020B0604020202020204" pitchFamily="34" charset="0"/>
                    <a:ea typeface="Times New Roman" panose="02020603050405020304" pitchFamily="18" charset="0"/>
                    <a:cs typeface="Times New Roman" panose="02020603050405020304" pitchFamily="18" charset="0"/>
                  </a:rPr>
                  <a:t>    </a:t>
                </a:r>
                <a:r>
                  <a:rPr lang="en-US" sz="2400" b="1" dirty="0">
                    <a:latin typeface="Arial" panose="020B0604020202020204" pitchFamily="34" charset="0"/>
                    <a:ea typeface="Times New Roman" panose="02020603050405020304" pitchFamily="18" charset="0"/>
                    <a:cs typeface="Times New Roman" panose="02020603050405020304" pitchFamily="18" charset="0"/>
                  </a:rPr>
                  <a:t> C</a:t>
                </a:r>
                <a:r>
                  <a:rPr lang="en-US" sz="2400" b="1" baseline="-25000" dirty="0">
                    <a:latin typeface="Arial" panose="020B0604020202020204" pitchFamily="34" charset="0"/>
                    <a:ea typeface="Times New Roman" panose="02020603050405020304" pitchFamily="18" charset="0"/>
                    <a:cs typeface="Times New Roman" panose="02020603050405020304" pitchFamily="18" charset="0"/>
                  </a:rPr>
                  <a:t>A</a:t>
                </a:r>
                <a:r>
                  <a:rPr lang="en-US" sz="2400" b="1" dirty="0">
                    <a:latin typeface="Arial" panose="020B0604020202020204" pitchFamily="34" charset="0"/>
                    <a:ea typeface="Times New Roman" panose="02020603050405020304" pitchFamily="18" charset="0"/>
                    <a:cs typeface="Times New Roman" panose="02020603050405020304" pitchFamily="18" charset="0"/>
                  </a:rPr>
                  <a:t>                                                 t      </a:t>
                </a:r>
                <a:r>
                  <a:rPr lang="id-ID" sz="2400" b="1" dirty="0">
                    <a:latin typeface="Arial" panose="020B0604020202020204" pitchFamily="34" charset="0"/>
                    <a:ea typeface="Times New Roman" panose="02020603050405020304" pitchFamily="18" charset="0"/>
                    <a:cs typeface="Times New Roman" panose="02020603050405020304" pitchFamily="18" charset="0"/>
                  </a:rPr>
                  <a:t> C</a:t>
                </a:r>
                <a:r>
                  <a:rPr lang="en-US" sz="2400" b="1" baseline="-25000" dirty="0">
                    <a:latin typeface="Arial" panose="020B0604020202020204" pitchFamily="34" charset="0"/>
                    <a:ea typeface="Times New Roman" panose="02020603050405020304" pitchFamily="18" charset="0"/>
                    <a:cs typeface="Times New Roman" panose="02020603050405020304" pitchFamily="18" charset="0"/>
                  </a:rPr>
                  <a:t>A</a:t>
                </a:r>
                <a:endParaRPr lang="id-ID" sz="2400" b="1" baseline="-25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id-ID" sz="2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d-ID" sz="2800" dirty="0">
                    <a:effectLst/>
                    <a:latin typeface="Arial" panose="020B0604020202020204" pitchFamily="34" charset="0"/>
                    <a:ea typeface="Times New Roman" panose="02020603050405020304" pitchFamily="18" charset="0"/>
                    <a:cs typeface="Times New Roman" panose="02020603050405020304" pitchFamily="18" charset="0"/>
                  </a:rPr>
                  <a:t>Waktu paruh untuk orde satu adalah :</a:t>
                </a:r>
              </a:p>
              <a:p>
                <a:pPr algn="just"/>
                <a:endParaRPr lang="id-ID" sz="1400" dirty="0"/>
              </a:p>
              <a:p>
                <a:pPr algn="just"/>
                <a:r>
                  <a:rPr lang="id-ID" sz="2800" dirty="0"/>
                  <a:t>	</a:t>
                </a:r>
                <a:r>
                  <a:rPr lang="en-US" sz="2800" b="1" dirty="0"/>
                  <a:t>t = </a:t>
                </a:r>
                <a14:m>
                  <m:oMath xmlns:m="http://schemas.openxmlformats.org/officeDocument/2006/math">
                    <m:f>
                      <m:fPr>
                        <m:ctrlPr>
                          <a:rPr lang="id-ID" sz="2800" b="1" i="1">
                            <a:latin typeface="Cambria Math" panose="02040503050406030204" pitchFamily="18" charset="0"/>
                          </a:rPr>
                        </m:ctrlPr>
                      </m:fPr>
                      <m:num>
                        <m:r>
                          <a:rPr lang="en-US" sz="2800" b="1" i="1">
                            <a:latin typeface="Cambria Math" panose="02040503050406030204" pitchFamily="18" charset="0"/>
                          </a:rPr>
                          <m:t>𝟏</m:t>
                        </m:r>
                        <m:r>
                          <a:rPr lang="en-US" sz="2800" b="1" i="1">
                            <a:latin typeface="Cambria Math" panose="02040503050406030204" pitchFamily="18" charset="0"/>
                          </a:rPr>
                          <m:t>  </m:t>
                        </m:r>
                      </m:num>
                      <m:den>
                        <m:r>
                          <a:rPr lang="en-US" sz="2800" b="1" i="1">
                            <a:latin typeface="Cambria Math" panose="02040503050406030204" pitchFamily="18" charset="0"/>
                          </a:rPr>
                          <m:t>𝒌</m:t>
                        </m:r>
                        <m:r>
                          <a:rPr lang="en-US" sz="2800" b="1" i="1">
                            <a:latin typeface="Cambria Math" panose="02040503050406030204" pitchFamily="18" charset="0"/>
                          </a:rPr>
                          <m:t>𝟏</m:t>
                        </m:r>
                      </m:den>
                    </m:f>
                  </m:oMath>
                </a14:m>
                <a:r>
                  <a:rPr lang="en-US" sz="2800" b="1" dirty="0"/>
                  <a:t> </a:t>
                </a:r>
                <a:r>
                  <a:rPr lang="en-US" sz="2800" b="1" dirty="0" err="1"/>
                  <a:t>ln</a:t>
                </a:r>
                <a:r>
                  <a:rPr lang="en-US" sz="2800" b="1" dirty="0"/>
                  <a:t> </a:t>
                </a:r>
                <a14:m>
                  <m:oMath xmlns:m="http://schemas.openxmlformats.org/officeDocument/2006/math">
                    <m:f>
                      <m:fPr>
                        <m:ctrlPr>
                          <a:rPr lang="id-ID" sz="2800" b="1" i="1">
                            <a:latin typeface="Cambria Math" panose="02040503050406030204" pitchFamily="18" charset="0"/>
                          </a:rPr>
                        </m:ctrlPr>
                      </m:fPr>
                      <m:num>
                        <m:r>
                          <a:rPr lang="en-US" sz="2800" b="1" i="1">
                            <a:latin typeface="Cambria Math" panose="02040503050406030204" pitchFamily="18" charset="0"/>
                          </a:rPr>
                          <m:t>𝑪𝒂</m:t>
                        </m:r>
                        <m:r>
                          <a:rPr lang="en-US" sz="2800" b="1" i="1">
                            <a:latin typeface="Cambria Math" panose="02040503050406030204" pitchFamily="18" charset="0"/>
                          </a:rPr>
                          <m:t>𝟎</m:t>
                        </m:r>
                        <m:r>
                          <a:rPr lang="en-US" sz="2800" b="1" i="1">
                            <a:latin typeface="Cambria Math" panose="02040503050406030204" pitchFamily="18" charset="0"/>
                          </a:rPr>
                          <m:t>  </m:t>
                        </m:r>
                      </m:num>
                      <m:den>
                        <m:r>
                          <a:rPr lang="en-US" sz="2800" b="1" i="1">
                            <a:latin typeface="Cambria Math" panose="02040503050406030204" pitchFamily="18" charset="0"/>
                          </a:rPr>
                          <m:t>𝑪𝑨</m:t>
                        </m:r>
                      </m:den>
                    </m:f>
                  </m:oMath>
                </a14:m>
                <a:r>
                  <a:rPr lang="id-ID" sz="2800" b="1" dirty="0"/>
                  <a:t>    </a:t>
                </a:r>
                <a:r>
                  <a:rPr lang="en-US" sz="2800" dirty="0" err="1"/>
                  <a:t>maka</a:t>
                </a:r>
                <a:r>
                  <a:rPr lang="id-ID" sz="2800" dirty="0"/>
                  <a:t>  </a:t>
                </a:r>
                <a:r>
                  <a:rPr lang="id-ID" sz="2800" b="1" dirty="0"/>
                  <a:t> </a:t>
                </a:r>
                <a:r>
                  <a:rPr lang="en-US" sz="2800" b="1" dirty="0"/>
                  <a:t>t</a:t>
                </a:r>
                <a:r>
                  <a:rPr lang="en-US" sz="2800" b="1" baseline="-25000" dirty="0"/>
                  <a:t>1/2 </a:t>
                </a:r>
                <a:r>
                  <a:rPr lang="en-US" sz="2800" b="1" dirty="0"/>
                  <a:t> =</a:t>
                </a:r>
                <a:r>
                  <a:rPr lang="id-ID" sz="2800" b="1" dirty="0"/>
                  <a:t>   </a:t>
                </a:r>
                <a14:m>
                  <m:oMath xmlns:m="http://schemas.openxmlformats.org/officeDocument/2006/math">
                    <m:f>
                      <m:fPr>
                        <m:ctrlPr>
                          <a:rPr lang="id-ID" sz="2800" b="1" i="1">
                            <a:latin typeface="Cambria Math" panose="02040503050406030204" pitchFamily="18" charset="0"/>
                          </a:rPr>
                        </m:ctrlPr>
                      </m:fPr>
                      <m:num>
                        <m:r>
                          <a:rPr lang="en-US" sz="2800" b="1" i="1">
                            <a:latin typeface="Cambria Math" panose="02040503050406030204" pitchFamily="18" charset="0"/>
                          </a:rPr>
                          <m:t>𝟏</m:t>
                        </m:r>
                        <m:r>
                          <a:rPr lang="en-US" sz="2800" b="1" i="1">
                            <a:latin typeface="Cambria Math" panose="02040503050406030204" pitchFamily="18" charset="0"/>
                          </a:rPr>
                          <m:t>  </m:t>
                        </m:r>
                      </m:num>
                      <m:den>
                        <m:r>
                          <a:rPr lang="en-US" sz="2800" b="1" i="1">
                            <a:latin typeface="Cambria Math" panose="02040503050406030204" pitchFamily="18" charset="0"/>
                          </a:rPr>
                          <m:t>𝒌</m:t>
                        </m:r>
                        <m:r>
                          <a:rPr lang="en-US" sz="2800" b="1" i="1">
                            <a:latin typeface="Cambria Math" panose="02040503050406030204" pitchFamily="18" charset="0"/>
                          </a:rPr>
                          <m:t>𝟏</m:t>
                        </m:r>
                      </m:den>
                    </m:f>
                  </m:oMath>
                </a14:m>
                <a:r>
                  <a:rPr lang="en-US" sz="2800" b="1" dirty="0"/>
                  <a:t> </a:t>
                </a:r>
                <a:r>
                  <a:rPr lang="id-ID" sz="2800" b="1" dirty="0"/>
                  <a:t> ln  </a:t>
                </a:r>
                <a14:m>
                  <m:oMath xmlns:m="http://schemas.openxmlformats.org/officeDocument/2006/math">
                    <m:f>
                      <m:fPr>
                        <m:ctrlPr>
                          <a:rPr lang="id-ID" sz="2800" b="1" i="1">
                            <a:latin typeface="Cambria Math" panose="02040503050406030204" pitchFamily="18" charset="0"/>
                          </a:rPr>
                        </m:ctrlPr>
                      </m:fPr>
                      <m:num>
                        <m:r>
                          <a:rPr lang="en-US" sz="2800" b="1" i="1">
                            <a:latin typeface="Cambria Math" panose="02040503050406030204" pitchFamily="18" charset="0"/>
                          </a:rPr>
                          <m:t>𝑪𝑨</m:t>
                        </m:r>
                        <m:r>
                          <a:rPr lang="en-US" sz="2800" b="1" i="1">
                            <a:latin typeface="Cambria Math" panose="02040503050406030204" pitchFamily="18" charset="0"/>
                          </a:rPr>
                          <m:t>𝟎</m:t>
                        </m:r>
                        <m:r>
                          <a:rPr lang="en-US" sz="2800" b="1" i="1">
                            <a:latin typeface="Cambria Math" panose="02040503050406030204" pitchFamily="18" charset="0"/>
                          </a:rPr>
                          <m:t>  </m:t>
                        </m:r>
                      </m:num>
                      <m:den>
                        <m:f>
                          <m:fPr>
                            <m:ctrlPr>
                              <a:rPr lang="id-ID"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𝟐</m:t>
                            </m:r>
                          </m:den>
                        </m:f>
                        <m:r>
                          <a:rPr lang="en-US" sz="2800" b="1" i="1">
                            <a:latin typeface="Cambria Math" panose="02040503050406030204" pitchFamily="18" charset="0"/>
                          </a:rPr>
                          <m:t>𝑪𝑨</m:t>
                        </m:r>
                        <m:r>
                          <a:rPr lang="en-US" sz="2800" b="1" i="1">
                            <a:latin typeface="Cambria Math" panose="02040503050406030204" pitchFamily="18" charset="0"/>
                          </a:rPr>
                          <m:t>𝟎</m:t>
                        </m:r>
                      </m:den>
                    </m:f>
                  </m:oMath>
                </a14:m>
                <a:r>
                  <a:rPr lang="id-ID" sz="2800" b="1" dirty="0"/>
                  <a:t> =  </a:t>
                </a:r>
                <a14:m>
                  <m:oMath xmlns:m="http://schemas.openxmlformats.org/officeDocument/2006/math">
                    <m:f>
                      <m:fPr>
                        <m:ctrlPr>
                          <a:rPr lang="id-ID" sz="2800" b="1" i="1">
                            <a:latin typeface="Cambria Math" panose="02040503050406030204" pitchFamily="18" charset="0"/>
                          </a:rPr>
                        </m:ctrlPr>
                      </m:fPr>
                      <m:num>
                        <m:func>
                          <m:funcPr>
                            <m:ctrlPr>
                              <a:rPr lang="id-ID" sz="2800" b="1" i="1">
                                <a:latin typeface="Cambria Math" panose="02040503050406030204" pitchFamily="18" charset="0"/>
                              </a:rPr>
                            </m:ctrlPr>
                          </m:funcPr>
                          <m:fName>
                            <m:r>
                              <a:rPr lang="id-ID" sz="2800" b="1" i="1">
                                <a:latin typeface="Cambria Math" panose="02040503050406030204" pitchFamily="18" charset="0"/>
                              </a:rPr>
                              <m:t>𝒍𝒏</m:t>
                            </m:r>
                          </m:fName>
                          <m:e>
                            <m:r>
                              <a:rPr lang="id-ID" sz="2800" b="1" i="1">
                                <a:latin typeface="Cambria Math" panose="02040503050406030204" pitchFamily="18" charset="0"/>
                              </a:rPr>
                              <m:t>𝟐</m:t>
                            </m:r>
                          </m:e>
                        </m:func>
                      </m:num>
                      <m:den>
                        <m:r>
                          <a:rPr lang="id-ID" sz="2800" b="1" i="1">
                            <a:latin typeface="Cambria Math" panose="02040503050406030204" pitchFamily="18" charset="0"/>
                          </a:rPr>
                          <m:t>𝒌</m:t>
                        </m:r>
                        <m:r>
                          <a:rPr lang="id-ID" sz="2800" b="1" i="1">
                            <a:latin typeface="Cambria Math" panose="02040503050406030204" pitchFamily="18" charset="0"/>
                          </a:rPr>
                          <m:t>𝟏</m:t>
                        </m:r>
                      </m:den>
                    </m:f>
                  </m:oMath>
                </a14:m>
                <a:endParaRPr lang="id-ID" sz="2800" b="1" dirty="0"/>
              </a:p>
              <a:p>
                <a:r>
                  <a:rPr lang="id-ID" sz="2800" dirty="0"/>
                  <a:t>Jadi :</a:t>
                </a:r>
              </a:p>
              <a:p>
                <a:r>
                  <a:rPr lang="id-ID" sz="2800" dirty="0"/>
                  <a:t>			</a:t>
                </a:r>
                <a:r>
                  <a:rPr lang="en-US" sz="3200" b="1" dirty="0">
                    <a:solidFill>
                      <a:srgbClr val="FF0000"/>
                    </a:solidFill>
                  </a:rPr>
                  <a:t> t</a:t>
                </a:r>
                <a:r>
                  <a:rPr lang="en-US" sz="3200" b="1" baseline="-25000" dirty="0">
                    <a:solidFill>
                      <a:srgbClr val="FF0000"/>
                    </a:solidFill>
                  </a:rPr>
                  <a:t>1/2 </a:t>
                </a:r>
                <a:r>
                  <a:rPr lang="en-US" sz="3200" b="1" dirty="0">
                    <a:solidFill>
                      <a:srgbClr val="FF0000"/>
                    </a:solidFill>
                  </a:rPr>
                  <a:t> =</a:t>
                </a:r>
                <a:r>
                  <a:rPr lang="id-ID" sz="3200" b="1" dirty="0">
                    <a:solidFill>
                      <a:srgbClr val="FF0000"/>
                    </a:solidFill>
                  </a:rPr>
                  <a:t> </a:t>
                </a:r>
                <a14:m>
                  <m:oMath xmlns:m="http://schemas.openxmlformats.org/officeDocument/2006/math">
                    <m:f>
                      <m:fPr>
                        <m:ctrlPr>
                          <a:rPr lang="id-ID" sz="3200" b="1" i="1">
                            <a:solidFill>
                              <a:srgbClr val="FF0000"/>
                            </a:solidFill>
                            <a:latin typeface="Cambria Math" panose="02040503050406030204" pitchFamily="18" charset="0"/>
                          </a:rPr>
                        </m:ctrlPr>
                      </m:fPr>
                      <m:num>
                        <m:func>
                          <m:funcPr>
                            <m:ctrlPr>
                              <a:rPr lang="id-ID" sz="3200" b="1" i="1">
                                <a:solidFill>
                                  <a:srgbClr val="FF0000"/>
                                </a:solidFill>
                                <a:latin typeface="Cambria Math" panose="02040503050406030204" pitchFamily="18" charset="0"/>
                              </a:rPr>
                            </m:ctrlPr>
                          </m:funcPr>
                          <m:fName>
                            <m:r>
                              <a:rPr lang="id-ID" sz="3200" b="1" i="1">
                                <a:solidFill>
                                  <a:srgbClr val="FF0000"/>
                                </a:solidFill>
                                <a:latin typeface="Cambria Math" panose="02040503050406030204" pitchFamily="18" charset="0"/>
                              </a:rPr>
                              <m:t>𝒍𝒏</m:t>
                            </m:r>
                          </m:fName>
                          <m:e>
                            <m:r>
                              <a:rPr lang="id-ID" sz="3200" b="1" i="1">
                                <a:solidFill>
                                  <a:srgbClr val="FF0000"/>
                                </a:solidFill>
                                <a:latin typeface="Cambria Math" panose="02040503050406030204" pitchFamily="18" charset="0"/>
                              </a:rPr>
                              <m:t>𝟐</m:t>
                            </m:r>
                          </m:e>
                        </m:func>
                      </m:num>
                      <m:den>
                        <m:r>
                          <a:rPr lang="id-ID" sz="3200" b="1" i="1">
                            <a:solidFill>
                              <a:srgbClr val="FF0000"/>
                            </a:solidFill>
                            <a:latin typeface="Cambria Math" panose="02040503050406030204" pitchFamily="18" charset="0"/>
                          </a:rPr>
                          <m:t>𝒌</m:t>
                        </m:r>
                        <m:r>
                          <a:rPr lang="id-ID" sz="3200" b="1" i="1">
                            <a:solidFill>
                              <a:srgbClr val="FF0000"/>
                            </a:solidFill>
                            <a:latin typeface="Cambria Math" panose="02040503050406030204" pitchFamily="18" charset="0"/>
                          </a:rPr>
                          <m:t>𝟏</m:t>
                        </m:r>
                      </m:den>
                    </m:f>
                  </m:oMath>
                </a14:m>
                <a:endParaRPr lang="id-ID" sz="2800" b="1" dirty="0"/>
              </a:p>
              <a:p>
                <a:endParaRPr lang="id-ID" sz="2800" dirty="0"/>
              </a:p>
              <a:p>
                <a:pPr algn="just">
                  <a:spcAft>
                    <a:spcPts val="0"/>
                  </a:spcAft>
                </a:pPr>
                <a:endParaRPr lang="id-ID"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86349" y="0"/>
                <a:ext cx="10132141" cy="7695696"/>
              </a:xfrm>
              <a:prstGeom prst="rect">
                <a:avLst/>
              </a:prstGeom>
              <a:blipFill rotWithShape="0">
                <a:blip r:embed="rId2"/>
                <a:stretch>
                  <a:fillRect l="-1203" t="-792" r="-1203"/>
                </a:stretch>
              </a:blipFill>
            </p:spPr>
            <p:txBody>
              <a:bodyPr/>
              <a:lstStyle/>
              <a:p>
                <a:r>
                  <a:rPr lang="id-ID">
                    <a:noFill/>
                  </a:rPr>
                  <a:t> </a:t>
                </a:r>
              </a:p>
            </p:txBody>
          </p:sp>
        </mc:Fallback>
      </mc:AlternateContent>
    </p:spTree>
    <p:extLst>
      <p:ext uri="{BB962C8B-B14F-4D97-AF65-F5344CB8AC3E}">
        <p14:creationId xmlns:p14="http://schemas.microsoft.com/office/powerpoint/2010/main" val="360181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5342" y="245806"/>
            <a:ext cx="10746658" cy="6612194"/>
          </a:xfrm>
        </p:spPr>
        <p:txBody>
          <a:bodyPr>
            <a:normAutofit fontScale="85000" lnSpcReduction="10000"/>
          </a:bodyPr>
          <a:lstStyle/>
          <a:p>
            <a:pPr marL="0" indent="0" algn="just">
              <a:lnSpc>
                <a:spcPct val="150000"/>
              </a:lnSpc>
              <a:spcBef>
                <a:spcPts val="0"/>
              </a:spcBef>
              <a:buNone/>
            </a:pPr>
            <a:r>
              <a:rPr lang="id-ID" sz="2800" dirty="0"/>
              <a:t>Jika</a:t>
            </a:r>
            <a:r>
              <a:rPr lang="en-US" sz="2800" dirty="0"/>
              <a:t> </a:t>
            </a:r>
            <a:r>
              <a:rPr lang="en-US" sz="2800" dirty="0" err="1"/>
              <a:t>konsentrasi</a:t>
            </a:r>
            <a:r>
              <a:rPr lang="en-US" sz="2800" dirty="0"/>
              <a:t> </a:t>
            </a:r>
            <a:r>
              <a:rPr lang="en-US" sz="2800" dirty="0" err="1"/>
              <a:t>zat</a:t>
            </a:r>
            <a:r>
              <a:rPr lang="en-US" sz="2800" dirty="0"/>
              <a:t> A </a:t>
            </a:r>
            <a:r>
              <a:rPr lang="en-US" sz="2800" dirty="0" err="1"/>
              <a:t>mula-mula</a:t>
            </a:r>
            <a:r>
              <a:rPr lang="en-US" sz="2800" dirty="0"/>
              <a:t> = a </a:t>
            </a:r>
            <a:r>
              <a:rPr lang="en-US" sz="2800" dirty="0" err="1"/>
              <a:t>mol</a:t>
            </a:r>
            <a:r>
              <a:rPr lang="en-US" sz="2800" dirty="0"/>
              <a:t>/ </a:t>
            </a:r>
            <a:r>
              <a:rPr lang="en-US" sz="2800" dirty="0" err="1"/>
              <a:t>lt</a:t>
            </a:r>
            <a:r>
              <a:rPr lang="en-US" sz="2800" dirty="0"/>
              <a:t> </a:t>
            </a:r>
            <a:r>
              <a:rPr lang="en-US" sz="2800" dirty="0" err="1"/>
              <a:t>pada</a:t>
            </a:r>
            <a:r>
              <a:rPr lang="en-US" sz="2800" dirty="0"/>
              <a:t> </a:t>
            </a:r>
            <a:r>
              <a:rPr lang="en-US" sz="2800" dirty="0" err="1"/>
              <a:t>waktu</a:t>
            </a:r>
            <a:r>
              <a:rPr lang="en-US" sz="2800" dirty="0"/>
              <a:t> t, </a:t>
            </a:r>
            <a:r>
              <a:rPr lang="en-US" sz="2800" dirty="0" err="1"/>
              <a:t>reaktan</a:t>
            </a:r>
            <a:r>
              <a:rPr lang="en-US" sz="2800" dirty="0"/>
              <a:t> yang </a:t>
            </a:r>
            <a:r>
              <a:rPr lang="en-US" sz="2800" dirty="0" err="1"/>
              <a:t>berubah</a:t>
            </a:r>
            <a:r>
              <a:rPr lang="en-US" sz="2800" dirty="0"/>
              <a:t> </a:t>
            </a:r>
            <a:r>
              <a:rPr lang="en-US" sz="2800" dirty="0" err="1"/>
              <a:t>menjadi</a:t>
            </a:r>
            <a:r>
              <a:rPr lang="en-US" sz="2800" dirty="0"/>
              <a:t> </a:t>
            </a:r>
            <a:r>
              <a:rPr lang="en-US" sz="2800" dirty="0" err="1"/>
              <a:t>produk</a:t>
            </a:r>
            <a:r>
              <a:rPr lang="en-US" sz="2800" dirty="0"/>
              <a:t> </a:t>
            </a:r>
            <a:r>
              <a:rPr lang="en-US" sz="2800" dirty="0" err="1"/>
              <a:t>adalah</a:t>
            </a:r>
            <a:r>
              <a:rPr lang="en-US" sz="2800" dirty="0"/>
              <a:t> x </a:t>
            </a:r>
            <a:r>
              <a:rPr lang="en-US" sz="2800" dirty="0" err="1"/>
              <a:t>mol</a:t>
            </a:r>
            <a:r>
              <a:rPr lang="en-US" sz="2800" dirty="0"/>
              <a:t>/</a:t>
            </a:r>
            <a:r>
              <a:rPr lang="en-US" sz="2800" dirty="0" err="1"/>
              <a:t>lt</a:t>
            </a:r>
            <a:r>
              <a:rPr lang="en-US" sz="2800" dirty="0"/>
              <a:t>, </a:t>
            </a:r>
            <a:r>
              <a:rPr lang="en-US" sz="2800" dirty="0" err="1"/>
              <a:t>maka</a:t>
            </a:r>
            <a:r>
              <a:rPr lang="en-US" sz="2800" dirty="0"/>
              <a:t> </a:t>
            </a:r>
            <a:r>
              <a:rPr lang="en-US" sz="2800" dirty="0" err="1"/>
              <a:t>persamaan</a:t>
            </a:r>
            <a:r>
              <a:rPr lang="en-US" sz="2800" dirty="0"/>
              <a:t> </a:t>
            </a:r>
            <a:r>
              <a:rPr lang="en-US" sz="2800" dirty="0" err="1"/>
              <a:t>laju</a:t>
            </a:r>
            <a:r>
              <a:rPr lang="en-US" sz="2800" dirty="0"/>
              <a:t> </a:t>
            </a:r>
            <a:r>
              <a:rPr lang="en-US" sz="2800" dirty="0" err="1"/>
              <a:t>reaksi</a:t>
            </a:r>
            <a:r>
              <a:rPr lang="en-US" sz="2800" dirty="0"/>
              <a:t> </a:t>
            </a:r>
            <a:r>
              <a:rPr lang="en-US" sz="2800" dirty="0" err="1"/>
              <a:t>adalah</a:t>
            </a:r>
            <a:r>
              <a:rPr lang="en-US" sz="2800" dirty="0"/>
              <a:t>:</a:t>
            </a:r>
            <a:endParaRPr lang="id-ID" sz="2800" b="1" dirty="0"/>
          </a:p>
          <a:p>
            <a:pPr marL="0" indent="0" algn="just">
              <a:lnSpc>
                <a:spcPct val="150000"/>
              </a:lnSpc>
              <a:spcBef>
                <a:spcPts val="0"/>
              </a:spcBef>
              <a:buNone/>
            </a:pPr>
            <a:r>
              <a:rPr lang="id-ID" sz="2800" dirty="0"/>
              <a:t>CA0 = a  dan   </a:t>
            </a:r>
            <a:r>
              <a:rPr lang="en-US" sz="2800" dirty="0"/>
              <a:t>C</a:t>
            </a:r>
            <a:r>
              <a:rPr lang="en-US" sz="2800" b="1" baseline="-25000" dirty="0"/>
              <a:t>A</a:t>
            </a:r>
            <a:r>
              <a:rPr lang="en-US" sz="2800" dirty="0"/>
              <a:t>  =  ( a – x )</a:t>
            </a:r>
            <a:r>
              <a:rPr lang="id-ID" sz="2800" dirty="0"/>
              <a:t> sehingga persamaan laju reaksi menjadi </a:t>
            </a:r>
            <a:endParaRPr lang="id-ID" sz="2800" b="1" dirty="0"/>
          </a:p>
          <a:p>
            <a:pPr marL="0" indent="0">
              <a:buNone/>
            </a:pPr>
            <a:r>
              <a:rPr lang="id-ID" dirty="0"/>
              <a:t> </a:t>
            </a:r>
            <a:endParaRPr lang="id-ID" b="1" dirty="0"/>
          </a:p>
          <a:p>
            <a:pPr marL="0" indent="0">
              <a:spcBef>
                <a:spcPts val="0"/>
              </a:spcBef>
              <a:buNone/>
            </a:pPr>
            <a:r>
              <a:rPr lang="en-US" sz="2600" b="1" dirty="0"/>
              <a:t>- </a:t>
            </a:r>
            <a:r>
              <a:rPr lang="en-US" sz="2600" b="1" u="sng" dirty="0"/>
              <a:t>d( a – x )</a:t>
            </a:r>
            <a:r>
              <a:rPr lang="en-US" sz="2600" b="1" dirty="0"/>
              <a:t>  =  k</a:t>
            </a:r>
            <a:r>
              <a:rPr lang="en-US" sz="2600" b="1" baseline="-25000" dirty="0"/>
              <a:t>1</a:t>
            </a:r>
            <a:r>
              <a:rPr lang="en-US" sz="2600" b="1" dirty="0"/>
              <a:t>  ( a – x )   , </a:t>
            </a:r>
            <a:r>
              <a:rPr lang="en-US" sz="2600" b="1" dirty="0" err="1"/>
              <a:t>atau</a:t>
            </a:r>
            <a:r>
              <a:rPr lang="en-US" sz="2600" b="1" dirty="0"/>
              <a:t>  </a:t>
            </a:r>
            <a:r>
              <a:rPr lang="en-US" sz="2600" b="1" u="sng" dirty="0"/>
              <a:t>dx </a:t>
            </a:r>
            <a:r>
              <a:rPr lang="en-US" sz="2600" b="1" dirty="0"/>
              <a:t> =  k</a:t>
            </a:r>
            <a:r>
              <a:rPr lang="en-US" sz="2600" b="1" baseline="-25000" dirty="0"/>
              <a:t>1 </a:t>
            </a:r>
            <a:r>
              <a:rPr lang="en-US" sz="2600" b="1" dirty="0"/>
              <a:t> ( a – x )</a:t>
            </a:r>
            <a:endParaRPr lang="id-ID" sz="2600" b="1" dirty="0"/>
          </a:p>
          <a:p>
            <a:pPr marL="0" indent="0">
              <a:spcBef>
                <a:spcPts val="0"/>
              </a:spcBef>
              <a:buNone/>
            </a:pPr>
            <a:r>
              <a:rPr lang="en-US" sz="2600" b="1" dirty="0"/>
              <a:t>       </a:t>
            </a:r>
            <a:r>
              <a:rPr lang="en-US" sz="2600" b="1" dirty="0" err="1"/>
              <a:t>dt</a:t>
            </a:r>
            <a:r>
              <a:rPr lang="en-US" sz="2600" b="1" dirty="0"/>
              <a:t>                                          </a:t>
            </a:r>
            <a:r>
              <a:rPr lang="id-ID" sz="2600" b="1" dirty="0"/>
              <a:t>   </a:t>
            </a:r>
            <a:r>
              <a:rPr lang="en-US" sz="2600" b="1" dirty="0"/>
              <a:t>  </a:t>
            </a:r>
            <a:r>
              <a:rPr lang="en-US" sz="2600" b="1" dirty="0" err="1"/>
              <a:t>dt</a:t>
            </a:r>
            <a:r>
              <a:rPr lang="en-US" sz="2600" b="1" dirty="0"/>
              <a:t>	</a:t>
            </a:r>
            <a:endParaRPr lang="id-ID" sz="2600" b="1" dirty="0"/>
          </a:p>
          <a:p>
            <a:pPr marL="0" indent="0">
              <a:buNone/>
            </a:pPr>
            <a:r>
              <a:rPr lang="en-US" dirty="0"/>
              <a:t> </a:t>
            </a:r>
            <a:r>
              <a:rPr lang="en-US" sz="2600" dirty="0" err="1"/>
              <a:t>persamaan</a:t>
            </a:r>
            <a:r>
              <a:rPr lang="en-US" sz="2600" dirty="0"/>
              <a:t> </a:t>
            </a:r>
            <a:r>
              <a:rPr lang="en-US" sz="2600" dirty="0" err="1"/>
              <a:t>diatas</a:t>
            </a:r>
            <a:r>
              <a:rPr lang="en-US" sz="2600" dirty="0"/>
              <a:t> </a:t>
            </a:r>
            <a:r>
              <a:rPr lang="en-US" sz="2600" dirty="0" err="1"/>
              <a:t>diintegralkan</a:t>
            </a:r>
            <a:r>
              <a:rPr lang="en-US" sz="2600" dirty="0"/>
              <a:t> </a:t>
            </a:r>
            <a:r>
              <a:rPr lang="en-US" sz="2600" dirty="0" err="1"/>
              <a:t>maka</a:t>
            </a:r>
            <a:r>
              <a:rPr lang="en-US" sz="2600" dirty="0"/>
              <a:t> </a:t>
            </a:r>
            <a:r>
              <a:rPr lang="en-US" sz="2600" dirty="0" err="1"/>
              <a:t>didapat</a:t>
            </a:r>
            <a:r>
              <a:rPr lang="en-US" sz="2600" dirty="0"/>
              <a:t> :</a:t>
            </a:r>
            <a:endParaRPr lang="id-ID" sz="2600" dirty="0"/>
          </a:p>
          <a:p>
            <a:pPr marL="0" indent="0">
              <a:buNone/>
            </a:pPr>
            <a:endParaRPr lang="id-ID" sz="2600" b="1" dirty="0"/>
          </a:p>
          <a:p>
            <a:pPr marL="0" indent="0">
              <a:spcBef>
                <a:spcPts val="0"/>
              </a:spcBef>
              <a:buNone/>
            </a:pPr>
            <a:r>
              <a:rPr lang="en-US" sz="2600" dirty="0"/>
              <a:t>             </a:t>
            </a:r>
            <a:r>
              <a:rPr lang="en-US" sz="2600" b="1" dirty="0" err="1"/>
              <a:t>ln</a:t>
            </a:r>
            <a:r>
              <a:rPr lang="en-US" sz="2600" b="1" dirty="0"/>
              <a:t>  </a:t>
            </a:r>
            <a:r>
              <a:rPr lang="en-US" sz="2600" b="1" u="sng" dirty="0"/>
              <a:t> a    </a:t>
            </a:r>
            <a:r>
              <a:rPr lang="en-US" sz="2600" b="1" dirty="0"/>
              <a:t>=  k</a:t>
            </a:r>
            <a:r>
              <a:rPr lang="en-US" sz="2600" b="1" baseline="-25000" dirty="0"/>
              <a:t>1</a:t>
            </a:r>
            <a:r>
              <a:rPr lang="en-US" sz="2600" b="1" dirty="0"/>
              <a:t>  t</a:t>
            </a:r>
            <a:r>
              <a:rPr lang="en-US" sz="2600" dirty="0"/>
              <a:t>      </a:t>
            </a:r>
            <a:r>
              <a:rPr lang="en-US" sz="2600" dirty="0" err="1"/>
              <a:t>atau</a:t>
            </a:r>
            <a:r>
              <a:rPr lang="en-US" sz="2600" dirty="0"/>
              <a:t>      </a:t>
            </a:r>
            <a:r>
              <a:rPr lang="en-US" sz="2600" b="1" dirty="0"/>
              <a:t>k</a:t>
            </a:r>
            <a:r>
              <a:rPr lang="en-US" sz="2600" b="1" baseline="-25000" dirty="0"/>
              <a:t>1</a:t>
            </a:r>
            <a:r>
              <a:rPr lang="en-US" sz="2600" b="1" dirty="0"/>
              <a:t>  =  </a:t>
            </a:r>
            <a:r>
              <a:rPr lang="en-US" sz="2600" b="1" u="sng" dirty="0"/>
              <a:t>1</a:t>
            </a:r>
            <a:r>
              <a:rPr lang="en-US" sz="2600" b="1" dirty="0"/>
              <a:t>  </a:t>
            </a:r>
            <a:r>
              <a:rPr lang="en-US" sz="2600" b="1" dirty="0" err="1"/>
              <a:t>ln</a:t>
            </a:r>
            <a:r>
              <a:rPr lang="en-US" sz="2600" b="1" dirty="0"/>
              <a:t>  </a:t>
            </a:r>
            <a:r>
              <a:rPr lang="en-US" sz="2600" b="1" u="sng" dirty="0"/>
              <a:t>  a</a:t>
            </a:r>
            <a:r>
              <a:rPr lang="en-US" sz="2600" u="sng" dirty="0"/>
              <a:t>    </a:t>
            </a:r>
            <a:r>
              <a:rPr lang="id-ID" sz="2600" dirty="0"/>
              <a:t>atau  </a:t>
            </a:r>
            <a:r>
              <a:rPr lang="id-ID" sz="2600" b="1" dirty="0"/>
              <a:t> t</a:t>
            </a:r>
            <a:r>
              <a:rPr lang="id-ID" sz="2600" b="1" baseline="-25000" dirty="0"/>
              <a:t>1/2  </a:t>
            </a:r>
            <a:r>
              <a:rPr lang="id-ID" sz="2600" b="1" dirty="0"/>
              <a:t> </a:t>
            </a:r>
            <a:r>
              <a:rPr lang="en-US" sz="2600" b="1" dirty="0"/>
              <a:t>=  </a:t>
            </a:r>
            <a:r>
              <a:rPr lang="en-US" sz="2600" b="1" u="sng" dirty="0"/>
              <a:t>1</a:t>
            </a:r>
            <a:r>
              <a:rPr lang="en-US" sz="2600" b="1" dirty="0"/>
              <a:t>  </a:t>
            </a:r>
            <a:r>
              <a:rPr lang="en-US" sz="2600" b="1" dirty="0" err="1"/>
              <a:t>ln</a:t>
            </a:r>
            <a:r>
              <a:rPr lang="en-US" sz="2600" b="1" dirty="0"/>
              <a:t>  </a:t>
            </a:r>
            <a:r>
              <a:rPr lang="en-US" sz="2600" b="1" u="sng" dirty="0"/>
              <a:t>  a</a:t>
            </a:r>
            <a:r>
              <a:rPr lang="en-US" sz="2600" u="sng" dirty="0"/>
              <a:t>    </a:t>
            </a:r>
            <a:endParaRPr lang="id-ID" sz="2600" b="1" dirty="0"/>
          </a:p>
          <a:p>
            <a:pPr marL="0" indent="0">
              <a:spcBef>
                <a:spcPts val="0"/>
              </a:spcBef>
              <a:buNone/>
            </a:pPr>
            <a:r>
              <a:rPr lang="en-US" sz="2600" b="1" dirty="0"/>
              <a:t>                 </a:t>
            </a:r>
            <a:r>
              <a:rPr lang="id-ID" sz="2600" b="1" dirty="0"/>
              <a:t> </a:t>
            </a:r>
            <a:r>
              <a:rPr lang="en-US" sz="2600" b="1" dirty="0"/>
              <a:t>a - x                                         t       a -x      	 </a:t>
            </a:r>
            <a:r>
              <a:rPr lang="id-ID" sz="2600" b="1" dirty="0"/>
              <a:t>                 </a:t>
            </a:r>
            <a:r>
              <a:rPr lang="en-US" sz="2600" b="1" dirty="0"/>
              <a:t>k</a:t>
            </a:r>
            <a:r>
              <a:rPr lang="en-US" sz="2600" b="1" baseline="-25000" dirty="0"/>
              <a:t>1 </a:t>
            </a:r>
            <a:r>
              <a:rPr lang="id-ID" sz="2600" b="1" dirty="0"/>
              <a:t>     </a:t>
            </a:r>
            <a:r>
              <a:rPr lang="en-US" sz="2600" b="1" dirty="0"/>
              <a:t>a - x</a:t>
            </a:r>
            <a:r>
              <a:rPr lang="en-US" sz="2600" dirty="0"/>
              <a:t> </a:t>
            </a:r>
            <a:endParaRPr lang="id-ID" sz="2600" b="1" dirty="0"/>
          </a:p>
          <a:p>
            <a:pPr marL="0" indent="0">
              <a:buNone/>
            </a:pPr>
            <a:r>
              <a:rPr lang="id-ID" sz="2600" dirty="0"/>
              <a:t> </a:t>
            </a:r>
            <a:r>
              <a:rPr lang="id-ID" sz="2800" b="1" dirty="0"/>
              <a:t>Waktu paruh  (t</a:t>
            </a:r>
            <a:r>
              <a:rPr lang="id-ID" sz="2800" b="1" baseline="-25000" dirty="0"/>
              <a:t>1/2 </a:t>
            </a:r>
            <a:r>
              <a:rPr lang="id-ID" sz="2800" b="1" dirty="0"/>
              <a:t>) </a:t>
            </a:r>
          </a:p>
          <a:p>
            <a:pPr marL="0" indent="0">
              <a:buNone/>
            </a:pPr>
            <a:r>
              <a:rPr lang="id-ID" sz="2600" dirty="0"/>
              <a:t> </a:t>
            </a:r>
          </a:p>
          <a:p>
            <a:pPr marL="0" indent="0">
              <a:spcBef>
                <a:spcPts val="0"/>
              </a:spcBef>
              <a:buNone/>
            </a:pPr>
            <a:r>
              <a:rPr lang="id-ID" sz="2600" b="1" dirty="0"/>
              <a:t>		</a:t>
            </a:r>
            <a:r>
              <a:rPr lang="id-ID" sz="3300" b="1" dirty="0">
                <a:solidFill>
                  <a:srgbClr val="FF0000"/>
                </a:solidFill>
              </a:rPr>
              <a:t> t</a:t>
            </a:r>
            <a:r>
              <a:rPr lang="id-ID" sz="3300" b="1" baseline="-25000" dirty="0">
                <a:solidFill>
                  <a:srgbClr val="FF0000"/>
                </a:solidFill>
              </a:rPr>
              <a:t>1/2</a:t>
            </a:r>
            <a:r>
              <a:rPr lang="en-US" sz="3300" b="1" dirty="0">
                <a:solidFill>
                  <a:srgbClr val="FF0000"/>
                </a:solidFill>
              </a:rPr>
              <a:t> =  </a:t>
            </a:r>
            <a:r>
              <a:rPr lang="en-US" sz="3300" b="1" u="sng" dirty="0">
                <a:solidFill>
                  <a:srgbClr val="FF0000"/>
                </a:solidFill>
              </a:rPr>
              <a:t>1</a:t>
            </a:r>
            <a:r>
              <a:rPr lang="en-US" sz="3300" b="1" dirty="0">
                <a:solidFill>
                  <a:srgbClr val="FF0000"/>
                </a:solidFill>
              </a:rPr>
              <a:t>  </a:t>
            </a:r>
            <a:r>
              <a:rPr lang="en-US" sz="3300" b="1" dirty="0" err="1">
                <a:solidFill>
                  <a:srgbClr val="FF0000"/>
                </a:solidFill>
              </a:rPr>
              <a:t>ln</a:t>
            </a:r>
            <a:r>
              <a:rPr lang="en-US" sz="3300" b="1" dirty="0">
                <a:solidFill>
                  <a:srgbClr val="FF0000"/>
                </a:solidFill>
              </a:rPr>
              <a:t>  </a:t>
            </a:r>
            <a:r>
              <a:rPr lang="en-US" sz="3300" b="1" u="sng" dirty="0">
                <a:solidFill>
                  <a:srgbClr val="FF0000"/>
                </a:solidFill>
              </a:rPr>
              <a:t>  a</a:t>
            </a:r>
            <a:r>
              <a:rPr lang="en-US" sz="3300" u="sng" dirty="0">
                <a:solidFill>
                  <a:srgbClr val="FF0000"/>
                </a:solidFill>
              </a:rPr>
              <a:t>  </a:t>
            </a:r>
            <a:r>
              <a:rPr lang="en-US" sz="3300" dirty="0">
                <a:solidFill>
                  <a:srgbClr val="FF0000"/>
                </a:solidFill>
              </a:rPr>
              <a:t>  </a:t>
            </a:r>
            <a:r>
              <a:rPr lang="id-ID" sz="3300" dirty="0">
                <a:solidFill>
                  <a:srgbClr val="FF0000"/>
                </a:solidFill>
              </a:rPr>
              <a:t>=  </a:t>
            </a:r>
            <a:r>
              <a:rPr lang="en-US" sz="3300" b="1" dirty="0">
                <a:solidFill>
                  <a:srgbClr val="FF0000"/>
                </a:solidFill>
              </a:rPr>
              <a:t>  </a:t>
            </a:r>
            <a:r>
              <a:rPr lang="en-US" sz="3300" b="1" u="sng" dirty="0" err="1">
                <a:solidFill>
                  <a:srgbClr val="FF0000"/>
                </a:solidFill>
              </a:rPr>
              <a:t>ln</a:t>
            </a:r>
            <a:r>
              <a:rPr lang="en-US" sz="3300" b="1" u="sng" dirty="0">
                <a:solidFill>
                  <a:srgbClr val="FF0000"/>
                </a:solidFill>
              </a:rPr>
              <a:t>  </a:t>
            </a:r>
            <a:r>
              <a:rPr lang="id-ID" sz="3300" b="1" u="sng" dirty="0">
                <a:solidFill>
                  <a:srgbClr val="FF0000"/>
                </a:solidFill>
              </a:rPr>
              <a:t>2</a:t>
            </a:r>
            <a:r>
              <a:rPr lang="en-US" sz="3300" u="sng" dirty="0">
                <a:solidFill>
                  <a:srgbClr val="FF0000"/>
                </a:solidFill>
              </a:rPr>
              <a:t>    </a:t>
            </a:r>
            <a:endParaRPr lang="id-ID" sz="3300" b="1" u="sng" dirty="0">
              <a:solidFill>
                <a:srgbClr val="FF0000"/>
              </a:solidFill>
            </a:endParaRPr>
          </a:p>
          <a:p>
            <a:pPr marL="0" indent="0">
              <a:spcBef>
                <a:spcPts val="0"/>
              </a:spcBef>
              <a:buNone/>
            </a:pPr>
            <a:r>
              <a:rPr lang="en-US" sz="3300" b="1" dirty="0">
                <a:solidFill>
                  <a:srgbClr val="FF0000"/>
                </a:solidFill>
              </a:rPr>
              <a:t>             </a:t>
            </a:r>
            <a:r>
              <a:rPr lang="id-ID" sz="3300" b="1" dirty="0">
                <a:solidFill>
                  <a:srgbClr val="FF0000"/>
                </a:solidFill>
              </a:rPr>
              <a:t>		 </a:t>
            </a:r>
            <a:r>
              <a:rPr lang="en-US" sz="3300" b="1" dirty="0">
                <a:solidFill>
                  <a:srgbClr val="FF0000"/>
                </a:solidFill>
              </a:rPr>
              <a:t>k</a:t>
            </a:r>
            <a:r>
              <a:rPr lang="en-US" sz="3300" b="1" baseline="-25000" dirty="0">
                <a:solidFill>
                  <a:srgbClr val="FF0000"/>
                </a:solidFill>
              </a:rPr>
              <a:t>1</a:t>
            </a:r>
            <a:r>
              <a:rPr lang="en-US" sz="3300" b="1" dirty="0">
                <a:solidFill>
                  <a:srgbClr val="FF0000"/>
                </a:solidFill>
              </a:rPr>
              <a:t>    </a:t>
            </a:r>
            <a:r>
              <a:rPr lang="id-ID" sz="3300" b="1" dirty="0">
                <a:solidFill>
                  <a:srgbClr val="FF0000"/>
                </a:solidFill>
              </a:rPr>
              <a:t>    </a:t>
            </a:r>
            <a:r>
              <a:rPr lang="en-US" sz="3300" b="1" dirty="0">
                <a:solidFill>
                  <a:srgbClr val="FF0000"/>
                </a:solidFill>
              </a:rPr>
              <a:t>½ a     </a:t>
            </a:r>
            <a:r>
              <a:rPr lang="id-ID" sz="3300" b="1" dirty="0">
                <a:solidFill>
                  <a:srgbClr val="FF0000"/>
                </a:solidFill>
              </a:rPr>
              <a:t>    </a:t>
            </a:r>
            <a:r>
              <a:rPr lang="en-US" sz="3300" b="1" dirty="0">
                <a:solidFill>
                  <a:srgbClr val="FF0000"/>
                </a:solidFill>
              </a:rPr>
              <a:t>k</a:t>
            </a:r>
            <a:r>
              <a:rPr lang="en-US" sz="3300" b="1" baseline="-25000" dirty="0">
                <a:solidFill>
                  <a:srgbClr val="FF0000"/>
                </a:solidFill>
              </a:rPr>
              <a:t>1</a:t>
            </a:r>
            <a:r>
              <a:rPr lang="en-US" sz="3300" b="1" dirty="0">
                <a:solidFill>
                  <a:srgbClr val="FF0000"/>
                </a:solidFill>
              </a:rPr>
              <a:t>       </a:t>
            </a:r>
            <a:endParaRPr lang="id-ID" sz="3300" b="1" dirty="0">
              <a:solidFill>
                <a:srgbClr val="FF0000"/>
              </a:solidFill>
            </a:endParaRPr>
          </a:p>
        </p:txBody>
      </p:sp>
    </p:spTree>
    <p:extLst>
      <p:ext uri="{BB962C8B-B14F-4D97-AF65-F5344CB8AC3E}">
        <p14:creationId xmlns:p14="http://schemas.microsoft.com/office/powerpoint/2010/main" val="295162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725" y="0"/>
            <a:ext cx="8911687" cy="762238"/>
          </a:xfrm>
        </p:spPr>
        <p:txBody>
          <a:bodyPr/>
          <a:lstStyle/>
          <a:p>
            <a:pPr algn="ctr">
              <a:spcBef>
                <a:spcPts val="600"/>
              </a:spcBef>
              <a:spcAft>
                <a:spcPts val="600"/>
              </a:spcAft>
            </a:pPr>
            <a:r>
              <a:rPr lang="id-ID"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3. </a:t>
            </a:r>
            <a:r>
              <a:rPr lang="en-US" b="1" u="sng"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Reaksi</a:t>
            </a:r>
            <a:r>
              <a:rPr lang="en-US"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n-US" b="1" u="sng"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Orde</a:t>
            </a:r>
            <a:r>
              <a:rPr lang="en-US"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id-ID"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Dua</a:t>
            </a:r>
            <a:r>
              <a:rPr lang="en-US"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endParaRPr lang="id-ID" sz="40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96063" y="762237"/>
            <a:ext cx="10495937" cy="5963027"/>
          </a:xfrm>
        </p:spPr>
        <p:txBody>
          <a:bodyPr>
            <a:normAutofit fontScale="92500" lnSpcReduction="10000"/>
          </a:bodyPr>
          <a:lstStyle/>
          <a:p>
            <a:pPr marL="0" indent="0">
              <a:buNone/>
            </a:pPr>
            <a:r>
              <a:rPr lang="en-US" sz="2400" dirty="0">
                <a:latin typeface="Arial" panose="020B0604020202020204" pitchFamily="34" charset="0"/>
                <a:cs typeface="Arial" panose="020B0604020202020204" pitchFamily="34" charset="0"/>
              </a:rPr>
              <a:t>Ada 2 </a:t>
            </a:r>
            <a:r>
              <a:rPr lang="en-US" sz="2400" dirty="0" err="1">
                <a:latin typeface="Arial" panose="020B0604020202020204" pitchFamily="34" charset="0"/>
                <a:cs typeface="Arial" panose="020B0604020202020204" pitchFamily="34" charset="0"/>
              </a:rPr>
              <a:t>tipe</a:t>
            </a:r>
            <a:r>
              <a:rPr lang="en-US" sz="2400" dirty="0">
                <a:latin typeface="Arial" panose="020B0604020202020204" pitchFamily="34" charset="0"/>
                <a:cs typeface="Arial" panose="020B0604020202020204" pitchFamily="34" charset="0"/>
              </a:rPr>
              <a:t> :</a:t>
            </a:r>
            <a:endParaRPr lang="id-ID" sz="2400" b="1" dirty="0">
              <a:latin typeface="Arial" panose="020B0604020202020204" pitchFamily="34" charset="0"/>
              <a:cs typeface="Arial" panose="020B0604020202020204" pitchFamily="34" charset="0"/>
            </a:endParaRPr>
          </a:p>
          <a:p>
            <a:pPr lvl="0"/>
            <a:r>
              <a:rPr lang="en-US" sz="2400" dirty="0" err="1">
                <a:latin typeface="Arial" panose="020B0604020202020204" pitchFamily="34" charset="0"/>
                <a:cs typeface="Arial" panose="020B0604020202020204" pitchFamily="34" charset="0"/>
              </a:rPr>
              <a:t>Reaktan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awal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sama</a:t>
            </a:r>
            <a:r>
              <a:rPr lang="en-US" sz="2400" dirty="0">
                <a:latin typeface="Arial" panose="020B0604020202020204" pitchFamily="34" charset="0"/>
                <a:cs typeface="Arial" panose="020B0604020202020204" pitchFamily="34" charset="0"/>
              </a:rPr>
              <a:t>             :  2 A </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produk</a:t>
            </a:r>
            <a:endParaRPr lang="id-ID" sz="2400" b="1" dirty="0">
              <a:latin typeface="Arial" panose="020B0604020202020204" pitchFamily="34" charset="0"/>
              <a:cs typeface="Arial" panose="020B0604020202020204" pitchFamily="34" charset="0"/>
            </a:endParaRPr>
          </a:p>
          <a:p>
            <a:pPr lvl="0"/>
            <a:r>
              <a:rPr lang="en-US" sz="2400" dirty="0" err="1">
                <a:latin typeface="Arial" panose="020B0604020202020204" pitchFamily="34" charset="0"/>
                <a:cs typeface="Arial" panose="020B0604020202020204" pitchFamily="34" charset="0"/>
              </a:rPr>
              <a:t>Reaktan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awal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berbeda</a:t>
            </a:r>
            <a:r>
              <a:rPr lang="en-US" sz="2400" dirty="0">
                <a:latin typeface="Arial" panose="020B0604020202020204" pitchFamily="34" charset="0"/>
                <a:cs typeface="Arial" panose="020B0604020202020204" pitchFamily="34" charset="0"/>
              </a:rPr>
              <a:t>        :  A  + B  </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produk</a:t>
            </a:r>
            <a:endParaRPr lang="id-ID" sz="2400" dirty="0">
              <a:latin typeface="Arial" panose="020B0604020202020204" pitchFamily="34" charset="0"/>
              <a:cs typeface="Arial" panose="020B0604020202020204" pitchFamily="34" charset="0"/>
            </a:endParaRPr>
          </a:p>
          <a:p>
            <a:pPr marL="0" lvl="0" indent="0">
              <a:buNone/>
            </a:pPr>
            <a:r>
              <a:rPr lang="id-ID" sz="2400" b="1" dirty="0">
                <a:latin typeface="Arial" panose="020B0604020202020204" pitchFamily="34" charset="0"/>
                <a:cs typeface="Arial" panose="020B0604020202020204" pitchFamily="34" charset="0"/>
              </a:rPr>
              <a:t>Adapun persamaan reaksinya :</a:t>
            </a:r>
          </a:p>
          <a:p>
            <a:pPr marL="0" lvl="0" indent="0">
              <a:buNone/>
            </a:pPr>
            <a:r>
              <a:rPr lang="id-ID" sz="2600" b="1" dirty="0">
                <a:solidFill>
                  <a:srgbClr val="00B050"/>
                </a:solidFill>
                <a:latin typeface="Arial" panose="020B0604020202020204" pitchFamily="34" charset="0"/>
                <a:cs typeface="Arial" panose="020B0604020202020204" pitchFamily="34" charset="0"/>
              </a:rPr>
              <a:t>1. </a:t>
            </a:r>
            <a:r>
              <a:rPr lang="en-US" sz="2600" b="1" dirty="0" err="1">
                <a:solidFill>
                  <a:srgbClr val="00B050"/>
                </a:solidFill>
                <a:latin typeface="Arial" panose="020B0604020202020204" pitchFamily="34" charset="0"/>
                <a:cs typeface="Arial" panose="020B0604020202020204" pitchFamily="34" charset="0"/>
              </a:rPr>
              <a:t>Reaktan</a:t>
            </a:r>
            <a:r>
              <a:rPr lang="en-US" sz="2600" b="1" dirty="0">
                <a:solidFill>
                  <a:srgbClr val="00B050"/>
                </a:solidFill>
                <a:latin typeface="Arial" panose="020B0604020202020204" pitchFamily="34" charset="0"/>
                <a:cs typeface="Arial" panose="020B0604020202020204" pitchFamily="34" charset="0"/>
              </a:rPr>
              <a:t> </a:t>
            </a:r>
            <a:r>
              <a:rPr lang="en-US" sz="2600" b="1" dirty="0" err="1">
                <a:solidFill>
                  <a:srgbClr val="00B050"/>
                </a:solidFill>
                <a:latin typeface="Arial" panose="020B0604020202020204" pitchFamily="34" charset="0"/>
                <a:cs typeface="Arial" panose="020B0604020202020204" pitchFamily="34" charset="0"/>
              </a:rPr>
              <a:t>awal</a:t>
            </a:r>
            <a:r>
              <a:rPr lang="en-US" sz="2600" b="1" dirty="0">
                <a:solidFill>
                  <a:srgbClr val="00B050"/>
                </a:solidFill>
                <a:latin typeface="Arial" panose="020B0604020202020204" pitchFamily="34" charset="0"/>
                <a:cs typeface="Arial" panose="020B0604020202020204" pitchFamily="34" charset="0"/>
              </a:rPr>
              <a:t> </a:t>
            </a:r>
            <a:r>
              <a:rPr lang="en-US" sz="2600" b="1" dirty="0" err="1">
                <a:solidFill>
                  <a:srgbClr val="00B050"/>
                </a:solidFill>
                <a:latin typeface="Arial" panose="020B0604020202020204" pitchFamily="34" charset="0"/>
                <a:cs typeface="Arial" panose="020B0604020202020204" pitchFamily="34" charset="0"/>
              </a:rPr>
              <a:t>sama</a:t>
            </a:r>
            <a:r>
              <a:rPr lang="en-US" sz="2600" b="1" dirty="0">
                <a:solidFill>
                  <a:srgbClr val="00B05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2 A </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sym typeface="Symbol" panose="05050102010706020507" pitchFamily="18" charset="2"/>
              </a:rPr>
              <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produk</a:t>
            </a:r>
            <a:endParaRPr lang="id-ID" sz="2400" b="1" dirty="0">
              <a:latin typeface="Arial" panose="020B0604020202020204" pitchFamily="34" charset="0"/>
              <a:cs typeface="Arial" panose="020B0604020202020204" pitchFamily="34" charset="0"/>
            </a:endParaRPr>
          </a:p>
          <a:p>
            <a:pPr marL="0" indent="0">
              <a:buNone/>
            </a:pPr>
            <a:endParaRPr lang="id-ID" sz="1500" dirty="0"/>
          </a:p>
          <a:p>
            <a:pPr marL="0" indent="0">
              <a:buNone/>
            </a:pPr>
            <a:r>
              <a:rPr lang="id-ID" sz="2400" dirty="0"/>
              <a:t>C</a:t>
            </a:r>
            <a:r>
              <a:rPr lang="en-US" sz="2400" dirty="0" err="1"/>
              <a:t>ontoh</a:t>
            </a:r>
            <a:r>
              <a:rPr lang="en-US" sz="2400" dirty="0"/>
              <a:t> : </a:t>
            </a:r>
            <a:r>
              <a:rPr lang="id-ID" sz="2400" dirty="0"/>
              <a:t> </a:t>
            </a:r>
            <a:r>
              <a:rPr lang="en-US" sz="2400" dirty="0"/>
              <a:t> </a:t>
            </a:r>
            <a:r>
              <a:rPr lang="en-US" sz="2400" b="1" dirty="0"/>
              <a:t>2 NO</a:t>
            </a:r>
            <a:r>
              <a:rPr lang="en-US" sz="2400" b="1" baseline="-25000" dirty="0"/>
              <a:t>2</a:t>
            </a:r>
            <a:r>
              <a:rPr lang="en-US" sz="2400" b="1" dirty="0"/>
              <a:t>   </a:t>
            </a:r>
            <a:r>
              <a:rPr lang="en-US" sz="2400" b="1" dirty="0">
                <a:sym typeface="Symbol" panose="05050102010706020507" pitchFamily="18" charset="2"/>
              </a:rPr>
              <a:t></a:t>
            </a:r>
            <a:r>
              <a:rPr lang="en-US" sz="2400" b="1" dirty="0"/>
              <a:t>  2 NO  + O</a:t>
            </a:r>
            <a:r>
              <a:rPr lang="en-US" sz="2400" b="1" baseline="-25000" dirty="0"/>
              <a:t>2</a:t>
            </a:r>
            <a:endParaRPr lang="id-ID" sz="2400" b="1" dirty="0"/>
          </a:p>
          <a:p>
            <a:pPr marL="0" indent="0">
              <a:buNone/>
            </a:pPr>
            <a:r>
              <a:rPr lang="en-US" sz="2400" dirty="0"/>
              <a:t> </a:t>
            </a:r>
            <a:endParaRPr lang="id-ID" sz="2400" b="1" dirty="0"/>
          </a:p>
          <a:p>
            <a:pPr marL="0" indent="0">
              <a:spcBef>
                <a:spcPts val="0"/>
              </a:spcBef>
              <a:buNone/>
            </a:pPr>
            <a:r>
              <a:rPr lang="en-US" sz="2400" u="sng" dirty="0" err="1"/>
              <a:t>dc</a:t>
            </a:r>
            <a:r>
              <a:rPr lang="en-US" sz="2400" u="sng" baseline="-25000" dirty="0" err="1"/>
              <a:t>A</a:t>
            </a:r>
            <a:r>
              <a:rPr lang="en-US" sz="2400" dirty="0"/>
              <a:t>  =  k</a:t>
            </a:r>
            <a:r>
              <a:rPr lang="en-US" sz="2400" b="1" baseline="-25000" dirty="0"/>
              <a:t>2  </a:t>
            </a:r>
            <a:r>
              <a:rPr lang="en-US" sz="2400" dirty="0"/>
              <a:t>c</a:t>
            </a:r>
            <a:r>
              <a:rPr lang="en-US" sz="2400" b="1" baseline="-25000" dirty="0"/>
              <a:t>A</a:t>
            </a:r>
            <a:r>
              <a:rPr lang="en-US" sz="2400" b="1" baseline="30000" dirty="0"/>
              <a:t>2</a:t>
            </a:r>
            <a:r>
              <a:rPr lang="en-US" sz="2400" dirty="0"/>
              <a:t> </a:t>
            </a:r>
            <a:r>
              <a:rPr lang="id-ID" sz="2400" dirty="0"/>
              <a:t>   </a:t>
            </a:r>
            <a:r>
              <a:rPr lang="en-US" sz="2400" dirty="0" err="1"/>
              <a:t>diintegralkan</a:t>
            </a:r>
            <a:r>
              <a:rPr lang="en-US" sz="2400" dirty="0"/>
              <a:t> </a:t>
            </a:r>
            <a:r>
              <a:rPr lang="en-US" sz="2400" dirty="0" err="1"/>
              <a:t>didapat</a:t>
            </a:r>
            <a:r>
              <a:rPr lang="en-US" sz="2400" dirty="0"/>
              <a:t> :</a:t>
            </a:r>
            <a:r>
              <a:rPr lang="id-ID" sz="2400" dirty="0"/>
              <a:t> </a:t>
            </a:r>
            <a:r>
              <a:rPr lang="en-US" sz="2400" dirty="0"/>
              <a:t> </a:t>
            </a:r>
            <a:r>
              <a:rPr lang="id-ID" sz="2400" dirty="0"/>
              <a:t>  </a:t>
            </a:r>
            <a:r>
              <a:rPr lang="en-US" sz="2400" b="1" u="sng" dirty="0"/>
              <a:t>1</a:t>
            </a:r>
            <a:r>
              <a:rPr lang="en-US" sz="2400" b="1" dirty="0"/>
              <a:t> </a:t>
            </a:r>
            <a:r>
              <a:rPr lang="id-ID" sz="2400" b="1" dirty="0"/>
              <a:t> -</a:t>
            </a:r>
            <a:r>
              <a:rPr lang="en-US" sz="2400" b="1" dirty="0"/>
              <a:t> </a:t>
            </a:r>
            <a:r>
              <a:rPr lang="id-ID" sz="2400" b="1" dirty="0"/>
              <a:t>  </a:t>
            </a:r>
            <a:r>
              <a:rPr lang="en-US" sz="2400" b="1" u="sng" dirty="0"/>
              <a:t>1  </a:t>
            </a:r>
            <a:r>
              <a:rPr lang="en-US" sz="2400" b="1" dirty="0"/>
              <a:t>=  k</a:t>
            </a:r>
            <a:r>
              <a:rPr lang="en-US" sz="2400" b="1" baseline="-25000" dirty="0"/>
              <a:t>2</a:t>
            </a:r>
            <a:r>
              <a:rPr lang="en-US" sz="2400" b="1" dirty="0"/>
              <a:t>  t 					</a:t>
            </a:r>
            <a:endParaRPr lang="id-ID" sz="2400" b="1" dirty="0"/>
          </a:p>
          <a:p>
            <a:pPr marL="0" indent="0">
              <a:spcBef>
                <a:spcPts val="0"/>
              </a:spcBef>
              <a:buNone/>
            </a:pPr>
            <a:r>
              <a:rPr lang="id-ID" sz="2400" dirty="0"/>
              <a:t>     </a:t>
            </a:r>
            <a:r>
              <a:rPr lang="en-US" sz="2400" dirty="0" err="1"/>
              <a:t>dt</a:t>
            </a:r>
            <a:r>
              <a:rPr lang="id-ID" sz="2400" b="1" dirty="0"/>
              <a:t>                                                             </a:t>
            </a:r>
            <a:r>
              <a:rPr lang="en-US" sz="2400" b="1" dirty="0" err="1"/>
              <a:t>c</a:t>
            </a:r>
            <a:r>
              <a:rPr lang="en-US" sz="2400" b="1" baseline="-25000" dirty="0" err="1"/>
              <a:t>A</a:t>
            </a:r>
            <a:r>
              <a:rPr lang="en-US" sz="2400" b="1" dirty="0"/>
              <a:t>   </a:t>
            </a:r>
            <a:r>
              <a:rPr lang="id-ID" sz="2400" b="1" dirty="0"/>
              <a:t>  </a:t>
            </a:r>
            <a:r>
              <a:rPr lang="en-US" sz="2400" b="1" dirty="0"/>
              <a:t>c</a:t>
            </a:r>
            <a:r>
              <a:rPr lang="en-US" sz="2400" b="1" baseline="-25000" dirty="0"/>
              <a:t>A0 </a:t>
            </a:r>
            <a:r>
              <a:rPr lang="id-ID" sz="2400" b="1" baseline="-25000" dirty="0"/>
              <a:t>    </a:t>
            </a:r>
            <a:r>
              <a:rPr lang="id-ID" sz="2400" b="1" dirty="0"/>
              <a:t>			 </a:t>
            </a:r>
          </a:p>
          <a:p>
            <a:pPr marL="0" indent="0">
              <a:spcBef>
                <a:spcPts val="0"/>
              </a:spcBef>
              <a:buNone/>
            </a:pPr>
            <a:r>
              <a:rPr lang="id-ID" sz="2400" b="1" dirty="0"/>
              <a:t>                 </a:t>
            </a:r>
          </a:p>
          <a:p>
            <a:pPr marL="0" indent="0">
              <a:spcBef>
                <a:spcPts val="0"/>
              </a:spcBef>
              <a:buNone/>
            </a:pPr>
            <a:r>
              <a:rPr lang="id-ID" sz="2400" b="1" dirty="0"/>
              <a:t>	</a:t>
            </a:r>
            <a:r>
              <a:rPr lang="en-US" sz="2400" dirty="0" err="1"/>
              <a:t>atau</a:t>
            </a:r>
            <a:endParaRPr lang="id-ID" sz="2400" dirty="0"/>
          </a:p>
          <a:p>
            <a:pPr marL="0" indent="0">
              <a:spcBef>
                <a:spcPts val="0"/>
              </a:spcBef>
              <a:buNone/>
            </a:pPr>
            <a:endParaRPr lang="id-ID" sz="2400" b="1" dirty="0"/>
          </a:p>
          <a:p>
            <a:pPr marL="0" indent="0">
              <a:spcBef>
                <a:spcPts val="0"/>
              </a:spcBef>
              <a:buNone/>
            </a:pPr>
            <a:r>
              <a:rPr lang="id-ID" sz="2400" b="1" dirty="0"/>
              <a:t>		 </a:t>
            </a:r>
            <a:r>
              <a:rPr lang="en-US" sz="2400" b="1" dirty="0"/>
              <a:t>k</a:t>
            </a:r>
            <a:r>
              <a:rPr lang="en-US" sz="2400" b="1" baseline="-25000" dirty="0"/>
              <a:t>2 </a:t>
            </a:r>
            <a:r>
              <a:rPr lang="en-US" sz="2400" b="1" dirty="0"/>
              <a:t> =  </a:t>
            </a:r>
            <a:r>
              <a:rPr lang="en-US" sz="2400" b="1" u="sng" dirty="0"/>
              <a:t>1</a:t>
            </a:r>
            <a:r>
              <a:rPr lang="en-US" sz="2400" b="1" dirty="0"/>
              <a:t> (  </a:t>
            </a:r>
            <a:r>
              <a:rPr lang="en-US" sz="2400" b="1" u="sng" dirty="0"/>
              <a:t>1</a:t>
            </a:r>
            <a:r>
              <a:rPr lang="en-US" sz="2400" b="1" dirty="0"/>
              <a:t> </a:t>
            </a:r>
            <a:r>
              <a:rPr lang="id-ID" sz="2400" b="1" dirty="0"/>
              <a:t> </a:t>
            </a:r>
            <a:r>
              <a:rPr lang="en-US" sz="2400" b="1" dirty="0"/>
              <a:t>–  </a:t>
            </a:r>
            <a:r>
              <a:rPr lang="id-ID" sz="2400" b="1" u="sng" dirty="0"/>
              <a:t> </a:t>
            </a:r>
            <a:r>
              <a:rPr lang="en-US" sz="2400" b="1" u="sng" dirty="0"/>
              <a:t>1  </a:t>
            </a:r>
            <a:r>
              <a:rPr lang="id-ID" sz="2400" b="1" dirty="0"/>
              <a:t> </a:t>
            </a:r>
            <a:r>
              <a:rPr lang="en-US" sz="2400" b="1" dirty="0"/>
              <a:t>) </a:t>
            </a:r>
            <a:r>
              <a:rPr lang="id-ID" sz="2400" b="1" dirty="0"/>
              <a:t>  maka      </a:t>
            </a:r>
            <a:r>
              <a:rPr lang="en-US" sz="2400" b="1" dirty="0"/>
              <a:t>t =  </a:t>
            </a:r>
            <a:r>
              <a:rPr lang="en-US" sz="2400" b="1" u="sng" dirty="0"/>
              <a:t>1</a:t>
            </a:r>
            <a:r>
              <a:rPr lang="en-US" sz="2400" b="1" dirty="0"/>
              <a:t> (  </a:t>
            </a:r>
            <a:r>
              <a:rPr lang="en-US" sz="2400" b="1" u="sng" dirty="0"/>
              <a:t>1</a:t>
            </a:r>
            <a:r>
              <a:rPr lang="en-US" sz="2400" b="1" dirty="0"/>
              <a:t> –  </a:t>
            </a:r>
            <a:r>
              <a:rPr lang="en-US" sz="2400" b="1" u="sng" dirty="0"/>
              <a:t>1  </a:t>
            </a:r>
            <a:r>
              <a:rPr lang="en-US" sz="2400" b="1" dirty="0"/>
              <a:t>)</a:t>
            </a:r>
            <a:endParaRPr lang="id-ID" sz="2400" b="1" dirty="0"/>
          </a:p>
          <a:p>
            <a:pPr marL="0" indent="0">
              <a:spcBef>
                <a:spcPts val="0"/>
              </a:spcBef>
              <a:buNone/>
            </a:pPr>
            <a:r>
              <a:rPr lang="en-US" sz="2400" b="1" dirty="0"/>
              <a:t>	</a:t>
            </a:r>
            <a:r>
              <a:rPr lang="id-ID" sz="2400" b="1" dirty="0"/>
              <a:t> 		    </a:t>
            </a:r>
            <a:r>
              <a:rPr lang="en-US" sz="2400" b="1" dirty="0"/>
              <a:t>t    </a:t>
            </a:r>
            <a:r>
              <a:rPr lang="id-ID" sz="2400" b="1" dirty="0"/>
              <a:t> </a:t>
            </a:r>
            <a:r>
              <a:rPr lang="en-US" sz="2400" b="1" dirty="0" err="1"/>
              <a:t>c</a:t>
            </a:r>
            <a:r>
              <a:rPr lang="en-US" sz="2400" b="1" baseline="-25000" dirty="0" err="1"/>
              <a:t>A</a:t>
            </a:r>
            <a:r>
              <a:rPr lang="en-US" sz="2400" b="1" dirty="0"/>
              <a:t> </a:t>
            </a:r>
            <a:r>
              <a:rPr lang="id-ID" sz="2400" b="1" dirty="0"/>
              <a:t>   </a:t>
            </a:r>
            <a:r>
              <a:rPr lang="en-US" sz="2400" b="1" dirty="0" err="1"/>
              <a:t>c</a:t>
            </a:r>
            <a:r>
              <a:rPr lang="en-US" sz="2400" b="1" baseline="-25000" dirty="0" err="1"/>
              <a:t>A</a:t>
            </a:r>
            <a:r>
              <a:rPr lang="id-ID" sz="2400" b="1" baseline="-25000" dirty="0"/>
              <a:t>0</a:t>
            </a:r>
            <a:r>
              <a:rPr lang="id-ID" sz="2400" b="1" dirty="0"/>
              <a:t>                            </a:t>
            </a:r>
            <a:r>
              <a:rPr lang="en-US" sz="2400" b="1" dirty="0"/>
              <a:t>k</a:t>
            </a:r>
            <a:r>
              <a:rPr lang="en-US" sz="2400" b="1" baseline="-25000" dirty="0"/>
              <a:t>2</a:t>
            </a:r>
            <a:r>
              <a:rPr lang="id-ID" sz="2400" b="1" dirty="0"/>
              <a:t>   </a:t>
            </a:r>
            <a:r>
              <a:rPr lang="en-US" sz="2400" b="1" dirty="0" err="1"/>
              <a:t>c</a:t>
            </a:r>
            <a:r>
              <a:rPr lang="en-US" sz="2400" b="1" baseline="-25000" dirty="0" err="1"/>
              <a:t>A</a:t>
            </a:r>
            <a:r>
              <a:rPr lang="en-US" sz="2400" b="1" dirty="0"/>
              <a:t>   </a:t>
            </a:r>
            <a:r>
              <a:rPr lang="en-US" sz="2400" b="1" dirty="0" err="1"/>
              <a:t>c</a:t>
            </a:r>
            <a:r>
              <a:rPr lang="en-US" sz="2400" b="1" baseline="-25000" dirty="0" err="1"/>
              <a:t>A</a:t>
            </a:r>
            <a:r>
              <a:rPr lang="id-ID" sz="2400" b="1" baseline="-25000" dirty="0"/>
              <a:t>0</a:t>
            </a:r>
            <a:endParaRPr lang="id-ID" sz="2400" b="1" dirty="0"/>
          </a:p>
          <a:p>
            <a:pPr marL="0" indent="0">
              <a:spcBef>
                <a:spcPts val="0"/>
              </a:spcBef>
              <a:buNone/>
            </a:pPr>
            <a:r>
              <a:rPr lang="id-ID" sz="2400" b="1" dirty="0"/>
              <a:t>				</a:t>
            </a:r>
            <a:r>
              <a:rPr lang="en-US" sz="2400" b="1" dirty="0"/>
              <a:t> </a:t>
            </a:r>
            <a:endParaRPr lang="id-ID" sz="2400" b="1" dirty="0"/>
          </a:p>
          <a:p>
            <a:pPr marL="0" indent="0">
              <a:buNone/>
            </a:pPr>
            <a:endParaRPr lang="id-ID" sz="2400" b="1" dirty="0"/>
          </a:p>
          <a:p>
            <a:pPr marL="0" indent="0">
              <a:buNone/>
            </a:pPr>
            <a:endParaRPr lang="id-ID"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601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42077" y="172063"/>
                <a:ext cx="10227136" cy="6199239"/>
              </a:xfrm>
            </p:spPr>
            <p:txBody>
              <a:bodyPr>
                <a:normAutofit/>
              </a:bodyPr>
              <a:lstStyle/>
              <a:p>
                <a:pPr marL="0" indent="0">
                  <a:buNone/>
                </a:pPr>
                <a:r>
                  <a:rPr lang="id-ID" sz="2800" b="1" dirty="0">
                    <a:solidFill>
                      <a:srgbClr val="00B050"/>
                    </a:solidFill>
                  </a:rPr>
                  <a:t>Waktu paruh  (t</a:t>
                </a:r>
                <a:r>
                  <a:rPr lang="id-ID" sz="2800" b="1" baseline="-25000" dirty="0">
                    <a:solidFill>
                      <a:srgbClr val="00B050"/>
                    </a:solidFill>
                  </a:rPr>
                  <a:t>1/2 </a:t>
                </a:r>
                <a:r>
                  <a:rPr lang="id-ID" sz="2800" b="1" dirty="0">
                    <a:solidFill>
                      <a:srgbClr val="00B050"/>
                    </a:solidFill>
                  </a:rPr>
                  <a:t>) </a:t>
                </a:r>
              </a:p>
              <a:p>
                <a:pPr marL="0" indent="0">
                  <a:buNone/>
                </a:pPr>
                <a:r>
                  <a:rPr lang="id-ID" sz="2400" dirty="0"/>
                  <a:t>dimana : </a:t>
                </a:r>
                <a:r>
                  <a:rPr lang="en-US" sz="2400" dirty="0"/>
                  <a:t>t = t ½  , </a:t>
                </a:r>
                <a:r>
                  <a:rPr lang="en-US" sz="2400" dirty="0" err="1"/>
                  <a:t>maka</a:t>
                </a:r>
                <a:r>
                  <a:rPr lang="en-US" sz="2400" dirty="0"/>
                  <a:t> C</a:t>
                </a:r>
                <a:r>
                  <a:rPr lang="en-US" sz="2400" baseline="-25000" dirty="0"/>
                  <a:t>A</a:t>
                </a:r>
                <a:r>
                  <a:rPr lang="en-US" sz="2400" dirty="0"/>
                  <a:t>  = ½  C</a:t>
                </a:r>
                <a:r>
                  <a:rPr lang="en-US" sz="2400" baseline="-25000" dirty="0"/>
                  <a:t>A0</a:t>
                </a:r>
                <a:r>
                  <a:rPr lang="id-ID" sz="2400" dirty="0"/>
                  <a:t> sehingga persamaan laju reaksinya adalah :</a:t>
                </a:r>
                <a:r>
                  <a:rPr lang="id-ID" sz="2400" b="1" dirty="0"/>
                  <a:t> </a:t>
                </a:r>
              </a:p>
              <a:p>
                <a:pPr marL="0" indent="0">
                  <a:buNone/>
                </a:pPr>
                <a:r>
                  <a:rPr lang="id-ID" sz="2400" b="1" dirty="0"/>
                  <a:t> </a:t>
                </a:r>
                <a:r>
                  <a:rPr lang="id-ID" sz="2800" dirty="0"/>
                  <a:t>t</a:t>
                </a:r>
                <a:r>
                  <a:rPr lang="id-ID" sz="2800" baseline="-25000" dirty="0"/>
                  <a:t>1/2</a:t>
                </a:r>
                <a:r>
                  <a:rPr lang="id-ID" sz="2800" dirty="0"/>
                  <a:t>  </a:t>
                </a:r>
                <a:r>
                  <a:rPr lang="en-US" sz="2800" dirty="0"/>
                  <a:t>=  </a:t>
                </a:r>
                <a14:m>
                  <m:oMath xmlns:m="http://schemas.openxmlformats.org/officeDocument/2006/math">
                    <m:f>
                      <m:fPr>
                        <m:ctrlPr>
                          <a:rPr lang="id-ID" sz="2800" i="1">
                            <a:latin typeface="Cambria Math" panose="02040503050406030204" pitchFamily="18" charset="0"/>
                          </a:rPr>
                        </m:ctrlPr>
                      </m:fPr>
                      <m:num>
                        <m:r>
                          <a:rPr lang="en-US" sz="2800" b="0" i="0">
                            <a:latin typeface="Cambria Math" panose="02040503050406030204" pitchFamily="18" charset="0"/>
                          </a:rPr>
                          <m:t>1 </m:t>
                        </m:r>
                      </m:num>
                      <m:den>
                        <m:r>
                          <m:rPr>
                            <m:sty m:val="p"/>
                          </m:rPr>
                          <a:rPr lang="en-US" sz="2800" b="0" i="0">
                            <a:latin typeface="Cambria Math" panose="02040503050406030204" pitchFamily="18" charset="0"/>
                          </a:rPr>
                          <m:t>k</m:t>
                        </m:r>
                        <m:r>
                          <a:rPr lang="en-US" sz="2800" b="0" i="0">
                            <a:latin typeface="Cambria Math" panose="02040503050406030204" pitchFamily="18" charset="0"/>
                          </a:rPr>
                          <m:t>2 </m:t>
                        </m:r>
                      </m:den>
                    </m:f>
                    <m:r>
                      <a:rPr lang="en-US" sz="2800" b="0" i="0">
                        <a:latin typeface="Cambria Math" panose="02040503050406030204" pitchFamily="18" charset="0"/>
                      </a:rPr>
                      <m:t>  </m:t>
                    </m:r>
                  </m:oMath>
                </a14:m>
                <a:r>
                  <a:rPr lang="en-US" sz="2800" dirty="0"/>
                  <a:t>(  </a:t>
                </a:r>
                <a14:m>
                  <m:oMath xmlns:m="http://schemas.openxmlformats.org/officeDocument/2006/math">
                    <m:f>
                      <m:fPr>
                        <m:ctrlPr>
                          <a:rPr lang="id-ID" sz="2800" i="1">
                            <a:latin typeface="Cambria Math" panose="02040503050406030204" pitchFamily="18" charset="0"/>
                          </a:rPr>
                        </m:ctrlPr>
                      </m:fPr>
                      <m:num>
                        <m:r>
                          <a:rPr lang="id-ID" sz="2800" b="0" i="0">
                            <a:latin typeface="Cambria Math" panose="02040503050406030204" pitchFamily="18" charset="0"/>
                          </a:rPr>
                          <m:t>1</m:t>
                        </m:r>
                      </m:num>
                      <m:den>
                        <m:r>
                          <a:rPr lang="id-ID" sz="2800" b="0" i="0">
                            <a:latin typeface="Cambria Math" panose="02040503050406030204" pitchFamily="18" charset="0"/>
                          </a:rPr>
                          <m:t>1/2 </m:t>
                        </m:r>
                        <m:r>
                          <m:rPr>
                            <m:sty m:val="p"/>
                          </m:rPr>
                          <a:rPr lang="id-ID" sz="2800" b="0" i="0">
                            <a:latin typeface="Cambria Math" panose="02040503050406030204" pitchFamily="18" charset="0"/>
                          </a:rPr>
                          <m:t>CA</m:t>
                        </m:r>
                        <m:r>
                          <a:rPr lang="id-ID" sz="2800" b="0" i="0">
                            <a:latin typeface="Cambria Math" panose="02040503050406030204" pitchFamily="18" charset="0"/>
                          </a:rPr>
                          <m:t>0</m:t>
                        </m:r>
                      </m:den>
                    </m:f>
                  </m:oMath>
                </a14:m>
                <a:r>
                  <a:rPr lang="id-ID" sz="2800" dirty="0"/>
                  <a:t> -  </a:t>
                </a:r>
                <a14:m>
                  <m:oMath xmlns:m="http://schemas.openxmlformats.org/officeDocument/2006/math">
                    <m:f>
                      <m:fPr>
                        <m:ctrlPr>
                          <a:rPr lang="id-ID" sz="2800" i="1">
                            <a:latin typeface="Cambria Math" panose="02040503050406030204" pitchFamily="18" charset="0"/>
                          </a:rPr>
                        </m:ctrlPr>
                      </m:fPr>
                      <m:num>
                        <m:r>
                          <a:rPr lang="id-ID" sz="2800" b="0" i="0">
                            <a:latin typeface="Cambria Math" panose="02040503050406030204" pitchFamily="18" charset="0"/>
                          </a:rPr>
                          <m:t>1</m:t>
                        </m:r>
                      </m:num>
                      <m:den>
                        <m:r>
                          <a:rPr lang="id-ID" sz="2800" b="0" i="0">
                            <a:latin typeface="Cambria Math" panose="02040503050406030204" pitchFamily="18" charset="0"/>
                          </a:rPr>
                          <m:t> </m:t>
                        </m:r>
                        <m:r>
                          <m:rPr>
                            <m:sty m:val="p"/>
                          </m:rPr>
                          <a:rPr lang="id-ID" sz="2800" b="0" i="0">
                            <a:latin typeface="Cambria Math" panose="02040503050406030204" pitchFamily="18" charset="0"/>
                          </a:rPr>
                          <m:t>CA</m:t>
                        </m:r>
                        <m:r>
                          <a:rPr lang="id-ID" sz="2800" b="0" i="0">
                            <a:latin typeface="Cambria Math" panose="02040503050406030204" pitchFamily="18" charset="0"/>
                          </a:rPr>
                          <m:t>0</m:t>
                        </m:r>
                      </m:den>
                    </m:f>
                  </m:oMath>
                </a14:m>
                <a:r>
                  <a:rPr lang="id-ID" sz="2800" dirty="0"/>
                  <a:t> ) =  </a:t>
                </a:r>
                <a14:m>
                  <m:oMath xmlns:m="http://schemas.openxmlformats.org/officeDocument/2006/math">
                    <m:f>
                      <m:fPr>
                        <m:ctrlPr>
                          <a:rPr lang="id-ID" sz="2800" b="1" i="1" smtClean="0">
                            <a:solidFill>
                              <a:srgbClr val="FF0000"/>
                            </a:solidFill>
                            <a:latin typeface="Cambria Math" panose="02040503050406030204" pitchFamily="18" charset="0"/>
                          </a:rPr>
                        </m:ctrlPr>
                      </m:fPr>
                      <m:num>
                        <m:r>
                          <a:rPr lang="id-ID" sz="2800" b="1" i="0">
                            <a:solidFill>
                              <a:srgbClr val="FF0000"/>
                            </a:solidFill>
                            <a:latin typeface="Cambria Math" panose="02040503050406030204" pitchFamily="18" charset="0"/>
                          </a:rPr>
                          <m:t>𝟏</m:t>
                        </m:r>
                      </m:num>
                      <m:den>
                        <m:r>
                          <a:rPr lang="id-ID" sz="2800" b="1" i="0">
                            <a:solidFill>
                              <a:srgbClr val="FF0000"/>
                            </a:solidFill>
                            <a:latin typeface="Cambria Math" panose="02040503050406030204" pitchFamily="18" charset="0"/>
                          </a:rPr>
                          <m:t>𝐤𝟐</m:t>
                        </m:r>
                        <m:r>
                          <a:rPr lang="id-ID" sz="2800" b="1" i="0">
                            <a:solidFill>
                              <a:srgbClr val="FF0000"/>
                            </a:solidFill>
                            <a:latin typeface="Cambria Math" panose="02040503050406030204" pitchFamily="18" charset="0"/>
                          </a:rPr>
                          <m:t> </m:t>
                        </m:r>
                        <m:r>
                          <a:rPr lang="id-ID" sz="2800" b="1" i="0">
                            <a:solidFill>
                              <a:srgbClr val="FF0000"/>
                            </a:solidFill>
                            <a:latin typeface="Cambria Math" panose="02040503050406030204" pitchFamily="18" charset="0"/>
                          </a:rPr>
                          <m:t>𝐂𝐀𝟎</m:t>
                        </m:r>
                      </m:den>
                    </m:f>
                  </m:oMath>
                </a14:m>
                <a:r>
                  <a:rPr lang="id-ID" dirty="0"/>
                  <a:t>     </a:t>
                </a:r>
              </a:p>
              <a:p>
                <a:pPr marL="0" indent="0" algn="just">
                  <a:lnSpc>
                    <a:spcPct val="150000"/>
                  </a:lnSpc>
                  <a:spcBef>
                    <a:spcPts val="0"/>
                  </a:spcBef>
                  <a:buNone/>
                </a:pPr>
                <a:r>
                  <a:rPr lang="id-ID" sz="2200" dirty="0"/>
                  <a:t>Jika</a:t>
                </a:r>
                <a:r>
                  <a:rPr lang="en-US" sz="2200" dirty="0"/>
                  <a:t> </a:t>
                </a:r>
                <a:r>
                  <a:rPr lang="en-US" sz="2200" dirty="0" err="1"/>
                  <a:t>konsentrasi</a:t>
                </a:r>
                <a:r>
                  <a:rPr lang="en-US" sz="2200" dirty="0"/>
                  <a:t> </a:t>
                </a:r>
                <a:r>
                  <a:rPr lang="en-US" sz="2200" dirty="0" err="1"/>
                  <a:t>zat</a:t>
                </a:r>
                <a:r>
                  <a:rPr lang="en-US" sz="2200" dirty="0"/>
                  <a:t> A </a:t>
                </a:r>
                <a:r>
                  <a:rPr lang="en-US" sz="2200" dirty="0" err="1"/>
                  <a:t>mula-mula</a:t>
                </a:r>
                <a:r>
                  <a:rPr lang="en-US" sz="2200" dirty="0"/>
                  <a:t> = a </a:t>
                </a:r>
                <a:r>
                  <a:rPr lang="en-US" sz="2200" dirty="0" err="1"/>
                  <a:t>mol</a:t>
                </a:r>
                <a:r>
                  <a:rPr lang="en-US" sz="2200" dirty="0"/>
                  <a:t>/ </a:t>
                </a:r>
                <a:r>
                  <a:rPr lang="en-US" sz="2200" dirty="0" err="1"/>
                  <a:t>lt</a:t>
                </a:r>
                <a:r>
                  <a:rPr lang="en-US" sz="2200" dirty="0"/>
                  <a:t> </a:t>
                </a:r>
                <a:r>
                  <a:rPr lang="en-US" sz="2200" dirty="0" err="1"/>
                  <a:t>pada</a:t>
                </a:r>
                <a:r>
                  <a:rPr lang="en-US" sz="2200" dirty="0"/>
                  <a:t> </a:t>
                </a:r>
                <a:r>
                  <a:rPr lang="en-US" sz="2200" dirty="0" err="1"/>
                  <a:t>waktu</a:t>
                </a:r>
                <a:r>
                  <a:rPr lang="en-US" sz="2200" dirty="0"/>
                  <a:t> t, </a:t>
                </a:r>
                <a:r>
                  <a:rPr lang="en-US" sz="2200" dirty="0" err="1"/>
                  <a:t>reaktan</a:t>
                </a:r>
                <a:r>
                  <a:rPr lang="en-US" sz="2200" dirty="0"/>
                  <a:t> yang </a:t>
                </a:r>
                <a:r>
                  <a:rPr lang="en-US" sz="2200" dirty="0" err="1"/>
                  <a:t>berubah</a:t>
                </a:r>
                <a:r>
                  <a:rPr lang="en-US" sz="2200" dirty="0"/>
                  <a:t> </a:t>
                </a:r>
                <a:r>
                  <a:rPr lang="en-US" sz="2200" dirty="0" err="1"/>
                  <a:t>menjadi</a:t>
                </a:r>
                <a:r>
                  <a:rPr lang="en-US" sz="2200" dirty="0"/>
                  <a:t> </a:t>
                </a:r>
                <a:r>
                  <a:rPr lang="en-US" sz="2200" dirty="0" err="1"/>
                  <a:t>produk</a:t>
                </a:r>
                <a:r>
                  <a:rPr lang="en-US" sz="2200" dirty="0"/>
                  <a:t> </a:t>
                </a:r>
                <a:r>
                  <a:rPr lang="en-US" sz="2200" dirty="0" err="1"/>
                  <a:t>adalah</a:t>
                </a:r>
                <a:r>
                  <a:rPr lang="en-US" sz="2200" dirty="0"/>
                  <a:t> x </a:t>
                </a:r>
                <a:r>
                  <a:rPr lang="en-US" sz="2200" dirty="0" err="1"/>
                  <a:t>mol</a:t>
                </a:r>
                <a:r>
                  <a:rPr lang="en-US" sz="2200" dirty="0"/>
                  <a:t>/</a:t>
                </a:r>
                <a:r>
                  <a:rPr lang="en-US" sz="2200" dirty="0" err="1"/>
                  <a:t>lt</a:t>
                </a:r>
                <a:r>
                  <a:rPr lang="en-US" sz="2200" dirty="0"/>
                  <a:t>, </a:t>
                </a:r>
                <a:r>
                  <a:rPr lang="en-US" sz="2200" dirty="0" err="1"/>
                  <a:t>maka</a:t>
                </a:r>
                <a:r>
                  <a:rPr lang="en-US" sz="2200" dirty="0"/>
                  <a:t> </a:t>
                </a:r>
                <a:r>
                  <a:rPr lang="en-US" sz="2200" dirty="0" err="1"/>
                  <a:t>persamaan</a:t>
                </a:r>
                <a:r>
                  <a:rPr lang="en-US" sz="2200" dirty="0"/>
                  <a:t> </a:t>
                </a:r>
                <a:r>
                  <a:rPr lang="en-US" sz="2200" dirty="0" err="1"/>
                  <a:t>laju</a:t>
                </a:r>
                <a:r>
                  <a:rPr lang="en-US" sz="2200" dirty="0"/>
                  <a:t> </a:t>
                </a:r>
                <a:r>
                  <a:rPr lang="en-US" sz="2200" dirty="0" err="1"/>
                  <a:t>reaksi</a:t>
                </a:r>
                <a:r>
                  <a:rPr lang="en-US" sz="2200" dirty="0"/>
                  <a:t> </a:t>
                </a:r>
                <a:r>
                  <a:rPr lang="en-US" sz="2200" dirty="0" err="1"/>
                  <a:t>adalah</a:t>
                </a:r>
                <a:r>
                  <a:rPr lang="en-US" sz="2200" dirty="0"/>
                  <a:t>:</a:t>
                </a:r>
                <a:endParaRPr lang="id-ID" sz="2200" b="1" dirty="0"/>
              </a:p>
              <a:p>
                <a:pPr marL="0" indent="0" algn="just">
                  <a:lnSpc>
                    <a:spcPct val="150000"/>
                  </a:lnSpc>
                  <a:spcBef>
                    <a:spcPts val="0"/>
                  </a:spcBef>
                  <a:buNone/>
                </a:pPr>
                <a:r>
                  <a:rPr lang="id-ID" sz="2000" dirty="0"/>
                  <a:t>CA0 </a:t>
                </a:r>
                <a:r>
                  <a:rPr lang="id-ID" sz="2200" dirty="0"/>
                  <a:t>= a  dan   </a:t>
                </a:r>
                <a:r>
                  <a:rPr lang="en-US" sz="2200" dirty="0"/>
                  <a:t>C</a:t>
                </a:r>
                <a:r>
                  <a:rPr lang="en-US" sz="2200" b="1" baseline="-25000" dirty="0"/>
                  <a:t>A</a:t>
                </a:r>
                <a:r>
                  <a:rPr lang="en-US" sz="2200" dirty="0"/>
                  <a:t>  =  ( a – x )</a:t>
                </a:r>
                <a:r>
                  <a:rPr lang="id-ID" sz="2200" dirty="0"/>
                  <a:t> </a:t>
                </a:r>
                <a:r>
                  <a:rPr lang="id-ID" sz="2400" dirty="0"/>
                  <a:t>sehingga persamaan laju reaksi menjadi </a:t>
                </a:r>
                <a:endParaRPr lang="id-ID" sz="2400" b="1" dirty="0"/>
              </a:p>
              <a:p>
                <a:pPr marL="0" indent="0">
                  <a:buNone/>
                </a:pPr>
                <a:r>
                  <a:rPr lang="id-ID" b="1" dirty="0"/>
                  <a:t> </a:t>
                </a:r>
                <a:r>
                  <a:rPr lang="en-US" sz="2400" b="1" dirty="0"/>
                  <a:t>          </a:t>
                </a:r>
                <a:r>
                  <a:rPr lang="en-US" sz="2400" dirty="0"/>
                  <a:t>- </a:t>
                </a:r>
                <a:r>
                  <a:rPr lang="en-US" sz="2400" u="sng" dirty="0"/>
                  <a:t>d</a:t>
                </a:r>
                <a:r>
                  <a:rPr lang="id-ID" sz="2400" u="sng" dirty="0"/>
                  <a:t> (a- </a:t>
                </a:r>
                <a:r>
                  <a:rPr lang="en-US" sz="2400" u="sng" dirty="0"/>
                  <a:t>x</a:t>
                </a:r>
                <a:r>
                  <a:rPr lang="id-ID" sz="2400" dirty="0"/>
                  <a:t>)</a:t>
                </a:r>
                <a:r>
                  <a:rPr lang="en-US" sz="2400" dirty="0"/>
                  <a:t>  = k</a:t>
                </a:r>
                <a:r>
                  <a:rPr lang="en-US" sz="2400" baseline="-25000" dirty="0"/>
                  <a:t>2 </a:t>
                </a:r>
                <a:r>
                  <a:rPr lang="en-US" sz="2400" dirty="0"/>
                  <a:t> ( a – x )</a:t>
                </a:r>
                <a:r>
                  <a:rPr lang="en-US" sz="2400" baseline="30000" dirty="0"/>
                  <a:t>2</a:t>
                </a:r>
                <a:r>
                  <a:rPr lang="en-US" sz="2400" dirty="0"/>
                  <a:t>   , </a:t>
                </a:r>
                <a:r>
                  <a:rPr lang="en-US" sz="2400" dirty="0" err="1"/>
                  <a:t>setelah</a:t>
                </a:r>
                <a:r>
                  <a:rPr lang="en-US" sz="2400" dirty="0"/>
                  <a:t>   </a:t>
                </a:r>
                <a:r>
                  <a:rPr lang="en-US" sz="2400" dirty="0" err="1"/>
                  <a:t>diintegralkan</a:t>
                </a:r>
                <a:r>
                  <a:rPr lang="en-US" sz="2400" dirty="0"/>
                  <a:t>:</a:t>
                </a:r>
                <a:endParaRPr lang="id-ID" sz="2400" b="1" dirty="0"/>
              </a:p>
              <a:p>
                <a:pPr marL="0" indent="0">
                  <a:buNone/>
                </a:pPr>
                <a:r>
                  <a:rPr lang="id-ID" sz="2400" dirty="0"/>
                  <a:t>               dt</a:t>
                </a:r>
                <a:endParaRPr lang="id-ID" sz="2400" b="1" dirty="0"/>
              </a:p>
              <a:p>
                <a:pPr marL="0" indent="0">
                  <a:spcBef>
                    <a:spcPts val="0"/>
                  </a:spcBef>
                  <a:buNone/>
                </a:pPr>
                <a:r>
                  <a:rPr lang="id-ID" sz="2400" dirty="0"/>
                  <a:t>		 </a:t>
                </a:r>
                <a:r>
                  <a:rPr lang="en-US" sz="2400" b="1" u="sng" dirty="0"/>
                  <a:t>    x      </a:t>
                </a:r>
                <a:r>
                  <a:rPr lang="en-US" sz="2400" b="1" dirty="0"/>
                  <a:t>  =  k</a:t>
                </a:r>
                <a:r>
                  <a:rPr lang="en-US" sz="2400" b="1" baseline="-25000" dirty="0"/>
                  <a:t>2</a:t>
                </a:r>
                <a:r>
                  <a:rPr lang="en-US" sz="2400" b="1" dirty="0"/>
                  <a:t>  t   </a:t>
                </a:r>
                <a:r>
                  <a:rPr lang="en-US" sz="2400" dirty="0"/>
                  <a:t>,  </a:t>
                </a:r>
                <a:r>
                  <a:rPr lang="en-US" sz="2400" dirty="0" err="1"/>
                  <a:t>atau</a:t>
                </a:r>
                <a:r>
                  <a:rPr lang="en-US" sz="2400" dirty="0"/>
                  <a:t>  </a:t>
                </a:r>
                <a:r>
                  <a:rPr lang="en-US" sz="2400" b="1" dirty="0"/>
                  <a:t>k</a:t>
                </a:r>
                <a:r>
                  <a:rPr lang="en-US" sz="2400" b="1" baseline="-25000" dirty="0"/>
                  <a:t>2  </a:t>
                </a:r>
                <a:r>
                  <a:rPr lang="en-US" sz="2400" b="1" dirty="0"/>
                  <a:t> =  </a:t>
                </a:r>
                <a:r>
                  <a:rPr lang="en-US" sz="2400" b="1" u="sng" dirty="0"/>
                  <a:t>1</a:t>
                </a:r>
                <a:r>
                  <a:rPr lang="en-US" sz="2400" b="1" dirty="0"/>
                  <a:t>    </a:t>
                </a:r>
                <a:r>
                  <a:rPr lang="en-US" sz="2400" b="1" u="sng" dirty="0"/>
                  <a:t>(   x    </a:t>
                </a:r>
                <a:r>
                  <a:rPr lang="en-US" sz="2400" b="1" dirty="0"/>
                  <a:t>)</a:t>
                </a:r>
                <a:endParaRPr lang="id-ID" sz="2400" b="1" dirty="0"/>
              </a:p>
              <a:p>
                <a:pPr marL="0" indent="0">
                  <a:spcBef>
                    <a:spcPts val="0"/>
                  </a:spcBef>
                  <a:buNone/>
                </a:pPr>
                <a:r>
                  <a:rPr lang="id-ID" sz="2400" b="1" dirty="0"/>
                  <a:t>		a (a-x)                                        t    a (a-x)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42077" y="172063"/>
                <a:ext cx="10227136" cy="6199239"/>
              </a:xfrm>
              <a:blipFill rotWithShape="0">
                <a:blip r:embed="rId2"/>
                <a:stretch>
                  <a:fillRect l="-1251" t="-983" r="-775"/>
                </a:stretch>
              </a:blipFill>
            </p:spPr>
            <p:txBody>
              <a:bodyPr/>
              <a:lstStyle/>
              <a:p>
                <a:r>
                  <a:rPr lang="id-ID">
                    <a:noFill/>
                  </a:rPr>
                  <a:t> </a:t>
                </a:r>
              </a:p>
            </p:txBody>
          </p:sp>
        </mc:Fallback>
      </mc:AlternateContent>
    </p:spTree>
    <p:extLst>
      <p:ext uri="{BB962C8B-B14F-4D97-AF65-F5344CB8AC3E}">
        <p14:creationId xmlns:p14="http://schemas.microsoft.com/office/powerpoint/2010/main" val="43563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9805" y="471948"/>
            <a:ext cx="9778181" cy="1692771"/>
          </a:xfrm>
          <a:prstGeom prst="rect">
            <a:avLst/>
          </a:prstGeom>
        </p:spPr>
        <p:txBody>
          <a:bodyPr wrap="square">
            <a:spAutoFit/>
          </a:bodyPr>
          <a:lstStyle/>
          <a:p>
            <a:r>
              <a:rPr lang="id-ID" sz="3200" b="1" dirty="0">
                <a:solidFill>
                  <a:srgbClr val="00B050"/>
                </a:solidFill>
              </a:rPr>
              <a:t>Waktu paruh  (t</a:t>
            </a:r>
            <a:r>
              <a:rPr lang="id-ID" sz="3200" b="1" baseline="-25000" dirty="0">
                <a:solidFill>
                  <a:srgbClr val="00B050"/>
                </a:solidFill>
              </a:rPr>
              <a:t>1/2 </a:t>
            </a:r>
            <a:r>
              <a:rPr lang="id-ID" sz="3200" b="1" dirty="0">
                <a:solidFill>
                  <a:srgbClr val="00B050"/>
                </a:solidFill>
              </a:rPr>
              <a:t>) </a:t>
            </a:r>
          </a:p>
          <a:p>
            <a:pPr>
              <a:lnSpc>
                <a:spcPct val="150000"/>
              </a:lnSpc>
            </a:pPr>
            <a:r>
              <a:rPr lang="id-ID" sz="2400" dirty="0"/>
              <a:t>dimana : </a:t>
            </a:r>
            <a:r>
              <a:rPr lang="en-US" sz="2400" dirty="0"/>
              <a:t>t = t ½  , </a:t>
            </a:r>
            <a:r>
              <a:rPr lang="en-US" sz="2400" dirty="0" err="1"/>
              <a:t>maka</a:t>
            </a:r>
            <a:r>
              <a:rPr lang="en-US" sz="2400" dirty="0"/>
              <a:t> </a:t>
            </a:r>
            <a:r>
              <a:rPr lang="id-ID" sz="2400" dirty="0"/>
              <a:t>x</a:t>
            </a:r>
            <a:r>
              <a:rPr lang="en-US" sz="2400" dirty="0"/>
              <a:t> = ½  </a:t>
            </a:r>
            <a:r>
              <a:rPr lang="id-ID" sz="2400" dirty="0"/>
              <a:t>a sehingga persamaan laju reaksinya adalah :</a:t>
            </a:r>
            <a:r>
              <a:rPr lang="id-ID" sz="2400" b="1" dirty="0"/>
              <a:t> </a:t>
            </a:r>
          </a:p>
        </p:txBody>
      </p:sp>
      <mc:AlternateContent xmlns:mc="http://schemas.openxmlformats.org/markup-compatibility/2006" xmlns:a14="http://schemas.microsoft.com/office/drawing/2010/main">
        <mc:Choice Requires="a14">
          <p:sp>
            <p:nvSpPr>
              <p:cNvPr id="3" name="Rectangle 2"/>
              <p:cNvSpPr/>
              <p:nvPr/>
            </p:nvSpPr>
            <p:spPr>
              <a:xfrm>
                <a:off x="2477730" y="2103164"/>
                <a:ext cx="5928740" cy="1075294"/>
              </a:xfrm>
              <a:prstGeom prst="rect">
                <a:avLst/>
              </a:prstGeom>
            </p:spPr>
            <p:txBody>
              <a:bodyPr wrap="square">
                <a:spAutoFit/>
              </a:bodyPr>
              <a:lstStyle/>
              <a:p>
                <a:pPr algn="just">
                  <a:spcAft>
                    <a:spcPts val="0"/>
                  </a:spcAft>
                </a:pPr>
                <a:r>
                  <a:rPr lang="id-ID" sz="2800" b="1" dirty="0">
                    <a:latin typeface="Arial" panose="020B0604020202020204" pitchFamily="34" charset="0"/>
                    <a:ea typeface="Times New Roman" panose="02020603050405020304" pitchFamily="18" charset="0"/>
                    <a:cs typeface="Arial" panose="020B0604020202020204" pitchFamily="34" charset="0"/>
                  </a:rPr>
                  <a:t>t</a:t>
                </a:r>
                <a:r>
                  <a:rPr lang="id-ID" sz="2800" b="1" baseline="-25000" dirty="0">
                    <a:effectLst/>
                    <a:latin typeface="Arial" panose="020B0604020202020204" pitchFamily="34" charset="0"/>
                    <a:ea typeface="Times New Roman" panose="02020603050405020304" pitchFamily="18" charset="0"/>
                    <a:cs typeface="Arial" panose="020B0604020202020204" pitchFamily="34" charset="0"/>
                  </a:rPr>
                  <a:t>1/2</a:t>
                </a:r>
                <a:r>
                  <a:rPr lang="id-ID" sz="2800" b="1"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id-ID" sz="2800" b="1" i="1">
                            <a:effectLst/>
                            <a:latin typeface="Cambria Math" panose="02040503050406030204" pitchFamily="18" charset="0"/>
                            <a:ea typeface="Times New Roman" panose="02020603050405020304" pitchFamily="18" charset="0"/>
                            <a:cs typeface="Arial" panose="020B0604020202020204" pitchFamily="34" charset="0"/>
                          </a:rPr>
                        </m:ctrlPr>
                      </m:fPr>
                      <m:num>
                        <m:r>
                          <a:rPr lang="id-ID" sz="2800" b="1" i="1">
                            <a:effectLst/>
                            <a:latin typeface="Cambria Math" panose="02040503050406030204" pitchFamily="18" charset="0"/>
                            <a:ea typeface="Times New Roman" panose="02020603050405020304" pitchFamily="18" charset="0"/>
                            <a:cs typeface="Arial" panose="020B0604020202020204" pitchFamily="34" charset="0"/>
                          </a:rPr>
                          <m:t>𝟏</m:t>
                        </m:r>
                      </m:num>
                      <m:den>
                        <m:r>
                          <a:rPr lang="id-ID" sz="2800" b="1" i="1">
                            <a:effectLst/>
                            <a:latin typeface="Cambria Math" panose="02040503050406030204" pitchFamily="18" charset="0"/>
                            <a:ea typeface="Times New Roman" panose="02020603050405020304" pitchFamily="18" charset="0"/>
                            <a:cs typeface="Arial" panose="020B0604020202020204" pitchFamily="34" charset="0"/>
                          </a:rPr>
                          <m:t>𝒌</m:t>
                        </m:r>
                        <m:r>
                          <a:rPr lang="id-ID" sz="2800" b="1" i="1">
                            <a:effectLst/>
                            <a:latin typeface="Cambria Math" panose="02040503050406030204" pitchFamily="18" charset="0"/>
                            <a:ea typeface="Times New Roman" panose="02020603050405020304" pitchFamily="18" charset="0"/>
                            <a:cs typeface="Arial" panose="020B0604020202020204" pitchFamily="34" charset="0"/>
                          </a:rPr>
                          <m:t>𝟐</m:t>
                        </m:r>
                      </m:den>
                    </m:f>
                    <m:r>
                      <a:rPr lang="id-ID" sz="2800" b="1" i="1">
                        <a:effectLst/>
                        <a:latin typeface="Cambria Math" panose="02040503050406030204" pitchFamily="18" charset="0"/>
                        <a:ea typeface="Times New Roman" panose="02020603050405020304" pitchFamily="18" charset="0"/>
                        <a:cs typeface="Arial" panose="020B0604020202020204" pitchFamily="34" charset="0"/>
                      </a:rPr>
                      <m:t> </m:t>
                    </m:r>
                    <m:f>
                      <m:fPr>
                        <m:ctrlPr>
                          <a:rPr lang="id-ID" sz="2800" b="1" i="1">
                            <a:effectLst/>
                            <a:latin typeface="Cambria Math" panose="02040503050406030204" pitchFamily="18" charset="0"/>
                            <a:ea typeface="Times New Roman" panose="02020603050405020304" pitchFamily="18" charset="0"/>
                            <a:cs typeface="Arial" panose="020B0604020202020204" pitchFamily="34" charset="0"/>
                          </a:rPr>
                        </m:ctrlPr>
                      </m:fPr>
                      <m:num>
                        <m:f>
                          <m:fPr>
                            <m:ctrlPr>
                              <a:rPr lang="id-ID" sz="2800" b="1" i="1">
                                <a:effectLst/>
                                <a:latin typeface="Cambria Math" panose="02040503050406030204" pitchFamily="18" charset="0"/>
                                <a:ea typeface="Times New Roman" panose="02020603050405020304" pitchFamily="18" charset="0"/>
                                <a:cs typeface="Arial" panose="020B0604020202020204" pitchFamily="34" charset="0"/>
                              </a:rPr>
                            </m:ctrlPr>
                          </m:fPr>
                          <m:num>
                            <m:r>
                              <a:rPr lang="id-ID" sz="2800" b="1" i="1">
                                <a:effectLst/>
                                <a:latin typeface="Cambria Math" panose="02040503050406030204" pitchFamily="18" charset="0"/>
                                <a:ea typeface="Times New Roman" panose="02020603050405020304" pitchFamily="18" charset="0"/>
                                <a:cs typeface="Arial" panose="020B0604020202020204" pitchFamily="34" charset="0"/>
                              </a:rPr>
                              <m:t>𝟏</m:t>
                            </m:r>
                          </m:num>
                          <m:den>
                            <m:r>
                              <a:rPr lang="id-ID" sz="2800" b="1" i="1">
                                <a:effectLst/>
                                <a:latin typeface="Cambria Math" panose="02040503050406030204" pitchFamily="18" charset="0"/>
                                <a:ea typeface="Times New Roman" panose="02020603050405020304" pitchFamily="18" charset="0"/>
                                <a:cs typeface="Arial" panose="020B0604020202020204" pitchFamily="34" charset="0"/>
                              </a:rPr>
                              <m:t>𝟐</m:t>
                            </m:r>
                          </m:den>
                        </m:f>
                        <m:r>
                          <a:rPr lang="id-ID" sz="2800" b="1" i="1">
                            <a:effectLst/>
                            <a:latin typeface="Cambria Math" panose="02040503050406030204" pitchFamily="18" charset="0"/>
                            <a:ea typeface="Times New Roman" panose="02020603050405020304" pitchFamily="18" charset="0"/>
                            <a:cs typeface="Arial" panose="020B0604020202020204" pitchFamily="34" charset="0"/>
                          </a:rPr>
                          <m:t> </m:t>
                        </m:r>
                        <m:r>
                          <a:rPr lang="id-ID" sz="2800" b="1" i="1">
                            <a:effectLst/>
                            <a:latin typeface="Cambria Math" panose="02040503050406030204" pitchFamily="18" charset="0"/>
                            <a:ea typeface="Times New Roman" panose="02020603050405020304" pitchFamily="18" charset="0"/>
                            <a:cs typeface="Arial" panose="020B0604020202020204" pitchFamily="34" charset="0"/>
                          </a:rPr>
                          <m:t>𝒂</m:t>
                        </m:r>
                      </m:num>
                      <m:den>
                        <m:r>
                          <a:rPr lang="id-ID" sz="2800" b="1" i="1">
                            <a:effectLst/>
                            <a:latin typeface="Cambria Math" panose="02040503050406030204" pitchFamily="18" charset="0"/>
                            <a:ea typeface="Times New Roman" panose="02020603050405020304" pitchFamily="18" charset="0"/>
                            <a:cs typeface="Arial" panose="020B0604020202020204" pitchFamily="34" charset="0"/>
                          </a:rPr>
                          <m:t>𝒂</m:t>
                        </m:r>
                        <m:r>
                          <a:rPr lang="id-ID" sz="2800" b="1" i="1">
                            <a:effectLst/>
                            <a:latin typeface="Cambria Math" panose="02040503050406030204" pitchFamily="18" charset="0"/>
                            <a:ea typeface="Times New Roman" panose="02020603050405020304" pitchFamily="18" charset="0"/>
                            <a:cs typeface="Arial" panose="020B0604020202020204" pitchFamily="34" charset="0"/>
                          </a:rPr>
                          <m:t> (</m:t>
                        </m:r>
                        <m:r>
                          <a:rPr lang="id-ID" sz="2800" b="1" i="1">
                            <a:effectLst/>
                            <a:latin typeface="Cambria Math" panose="02040503050406030204" pitchFamily="18" charset="0"/>
                            <a:ea typeface="Times New Roman" panose="02020603050405020304" pitchFamily="18" charset="0"/>
                            <a:cs typeface="Arial" panose="020B0604020202020204" pitchFamily="34" charset="0"/>
                          </a:rPr>
                          <m:t>𝒂</m:t>
                        </m:r>
                        <m:r>
                          <a:rPr lang="id-ID" sz="28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id-ID" sz="2800" b="1" i="1">
                                <a:effectLst/>
                                <a:latin typeface="Cambria Math" panose="02040503050406030204" pitchFamily="18" charset="0"/>
                                <a:ea typeface="Times New Roman" panose="02020603050405020304" pitchFamily="18" charset="0"/>
                                <a:cs typeface="Arial" panose="020B0604020202020204" pitchFamily="34" charset="0"/>
                              </a:rPr>
                            </m:ctrlPr>
                          </m:fPr>
                          <m:num>
                            <m:r>
                              <a:rPr lang="id-ID" sz="2800" b="1" i="1">
                                <a:effectLst/>
                                <a:latin typeface="Cambria Math" panose="02040503050406030204" pitchFamily="18" charset="0"/>
                                <a:ea typeface="Times New Roman" panose="02020603050405020304" pitchFamily="18" charset="0"/>
                                <a:cs typeface="Arial" panose="020B0604020202020204" pitchFamily="34" charset="0"/>
                              </a:rPr>
                              <m:t>𝟏</m:t>
                            </m:r>
                          </m:num>
                          <m:den>
                            <m:r>
                              <a:rPr lang="id-ID" sz="2800" b="1" i="1">
                                <a:effectLst/>
                                <a:latin typeface="Cambria Math" panose="02040503050406030204" pitchFamily="18" charset="0"/>
                                <a:ea typeface="Times New Roman" panose="02020603050405020304" pitchFamily="18" charset="0"/>
                                <a:cs typeface="Arial" panose="020B0604020202020204" pitchFamily="34" charset="0"/>
                              </a:rPr>
                              <m:t>𝟐</m:t>
                            </m:r>
                          </m:den>
                        </m:f>
                        <m:r>
                          <a:rPr lang="id-ID" sz="2800" b="1" i="1">
                            <a:effectLst/>
                            <a:latin typeface="Cambria Math" panose="02040503050406030204" pitchFamily="18" charset="0"/>
                            <a:ea typeface="Times New Roman" panose="02020603050405020304" pitchFamily="18" charset="0"/>
                            <a:cs typeface="Arial" panose="020B0604020202020204" pitchFamily="34" charset="0"/>
                          </a:rPr>
                          <m:t>𝒂</m:t>
                        </m:r>
                        <m:r>
                          <a:rPr lang="id-ID" sz="2800" b="1" i="1">
                            <a:effectLst/>
                            <a:latin typeface="Cambria Math" panose="02040503050406030204" pitchFamily="18" charset="0"/>
                            <a:ea typeface="Times New Roman" panose="02020603050405020304" pitchFamily="18" charset="0"/>
                            <a:cs typeface="Arial" panose="020B0604020202020204" pitchFamily="34" charset="0"/>
                          </a:rPr>
                          <m:t>)</m:t>
                        </m:r>
                      </m:den>
                    </m:f>
                  </m:oMath>
                </a14:m>
                <a:r>
                  <a:rPr lang="id-ID" sz="2800" b="1"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id-ID" sz="2800" b="1" i="1">
                            <a:effectLst/>
                            <a:latin typeface="Cambria Math" panose="02040503050406030204" pitchFamily="18" charset="0"/>
                            <a:ea typeface="Times New Roman" panose="02020603050405020304" pitchFamily="18" charset="0"/>
                            <a:cs typeface="Arial" panose="020B0604020202020204" pitchFamily="34" charset="0"/>
                          </a:rPr>
                        </m:ctrlPr>
                      </m:fPr>
                      <m:num>
                        <m:f>
                          <m:fPr>
                            <m:ctrlPr>
                              <a:rPr lang="id-ID" sz="2800" b="1" i="1">
                                <a:effectLst/>
                                <a:latin typeface="Cambria Math" panose="02040503050406030204" pitchFamily="18" charset="0"/>
                                <a:ea typeface="Times New Roman" panose="02020603050405020304" pitchFamily="18" charset="0"/>
                                <a:cs typeface="Arial" panose="020B0604020202020204" pitchFamily="34" charset="0"/>
                              </a:rPr>
                            </m:ctrlPr>
                          </m:fPr>
                          <m:num>
                            <m:r>
                              <a:rPr lang="id-ID" sz="2800" b="1" i="1">
                                <a:effectLst/>
                                <a:latin typeface="Cambria Math" panose="02040503050406030204" pitchFamily="18" charset="0"/>
                                <a:ea typeface="Times New Roman" panose="02020603050405020304" pitchFamily="18" charset="0"/>
                                <a:cs typeface="Arial" panose="020B0604020202020204" pitchFamily="34" charset="0"/>
                              </a:rPr>
                              <m:t>𝟏</m:t>
                            </m:r>
                          </m:num>
                          <m:den>
                            <m:r>
                              <a:rPr lang="id-ID" sz="2800" b="1" i="1">
                                <a:effectLst/>
                                <a:latin typeface="Cambria Math" panose="02040503050406030204" pitchFamily="18" charset="0"/>
                                <a:ea typeface="Times New Roman" panose="02020603050405020304" pitchFamily="18" charset="0"/>
                                <a:cs typeface="Arial" panose="020B0604020202020204" pitchFamily="34" charset="0"/>
                              </a:rPr>
                              <m:t>𝟐</m:t>
                            </m:r>
                          </m:den>
                        </m:f>
                        <m:r>
                          <a:rPr lang="id-ID" sz="2800" b="1" i="1">
                            <a:effectLst/>
                            <a:latin typeface="Cambria Math" panose="02040503050406030204" pitchFamily="18" charset="0"/>
                            <a:ea typeface="Times New Roman" panose="02020603050405020304" pitchFamily="18" charset="0"/>
                            <a:cs typeface="Arial" panose="020B0604020202020204" pitchFamily="34" charset="0"/>
                          </a:rPr>
                          <m:t> </m:t>
                        </m:r>
                        <m:r>
                          <a:rPr lang="id-ID" sz="2800" b="1" i="1">
                            <a:effectLst/>
                            <a:latin typeface="Cambria Math" panose="02040503050406030204" pitchFamily="18" charset="0"/>
                            <a:ea typeface="Times New Roman" panose="02020603050405020304" pitchFamily="18" charset="0"/>
                            <a:cs typeface="Arial" panose="020B0604020202020204" pitchFamily="34" charset="0"/>
                          </a:rPr>
                          <m:t>𝒂</m:t>
                        </m:r>
                      </m:num>
                      <m:den>
                        <m:r>
                          <a:rPr lang="id-ID" sz="2800" b="1" i="1">
                            <a:effectLst/>
                            <a:latin typeface="Cambria Math" panose="02040503050406030204" pitchFamily="18" charset="0"/>
                            <a:ea typeface="Times New Roman" panose="02020603050405020304" pitchFamily="18" charset="0"/>
                            <a:cs typeface="Arial" panose="020B0604020202020204" pitchFamily="34" charset="0"/>
                          </a:rPr>
                          <m:t>𝒌</m:t>
                        </m:r>
                        <m:r>
                          <a:rPr lang="id-ID" sz="2800" b="1" i="1">
                            <a:effectLst/>
                            <a:latin typeface="Cambria Math" panose="02040503050406030204" pitchFamily="18" charset="0"/>
                            <a:ea typeface="Times New Roman" panose="02020603050405020304" pitchFamily="18" charset="0"/>
                            <a:cs typeface="Arial" panose="020B0604020202020204" pitchFamily="34" charset="0"/>
                          </a:rPr>
                          <m:t>𝟐</m:t>
                        </m:r>
                        <m:r>
                          <a:rPr lang="id-ID" sz="2800" b="1" i="1">
                            <a:effectLst/>
                            <a:latin typeface="Cambria Math" panose="02040503050406030204" pitchFamily="18" charset="0"/>
                            <a:ea typeface="Times New Roman" panose="02020603050405020304" pitchFamily="18" charset="0"/>
                            <a:cs typeface="Arial" panose="020B0604020202020204" pitchFamily="34" charset="0"/>
                          </a:rPr>
                          <m:t>  (</m:t>
                        </m:r>
                        <m:f>
                          <m:fPr>
                            <m:ctrlPr>
                              <a:rPr lang="id-ID" sz="2800" b="1" i="1">
                                <a:effectLst/>
                                <a:latin typeface="Cambria Math" panose="02040503050406030204" pitchFamily="18" charset="0"/>
                                <a:ea typeface="Times New Roman" panose="02020603050405020304" pitchFamily="18" charset="0"/>
                                <a:cs typeface="Arial" panose="020B0604020202020204" pitchFamily="34" charset="0"/>
                              </a:rPr>
                            </m:ctrlPr>
                          </m:fPr>
                          <m:num>
                            <m:r>
                              <a:rPr lang="id-ID" sz="2800" b="1" i="1">
                                <a:effectLst/>
                                <a:latin typeface="Cambria Math" panose="02040503050406030204" pitchFamily="18" charset="0"/>
                                <a:ea typeface="Times New Roman" panose="02020603050405020304" pitchFamily="18" charset="0"/>
                                <a:cs typeface="Arial" panose="020B0604020202020204" pitchFamily="34" charset="0"/>
                              </a:rPr>
                              <m:t>𝟏</m:t>
                            </m:r>
                          </m:num>
                          <m:den>
                            <m:r>
                              <a:rPr lang="id-ID" sz="2800" b="1" i="1">
                                <a:effectLst/>
                                <a:latin typeface="Cambria Math" panose="02040503050406030204" pitchFamily="18" charset="0"/>
                                <a:ea typeface="Times New Roman" panose="02020603050405020304" pitchFamily="18" charset="0"/>
                                <a:cs typeface="Arial" panose="020B0604020202020204" pitchFamily="34" charset="0"/>
                              </a:rPr>
                              <m:t>𝟐</m:t>
                            </m:r>
                          </m:den>
                        </m:f>
                        <m:r>
                          <a:rPr lang="id-ID" sz="2800" b="1" i="1">
                            <a:effectLst/>
                            <a:latin typeface="Cambria Math" panose="02040503050406030204" pitchFamily="18" charset="0"/>
                            <a:ea typeface="Times New Roman" panose="02020603050405020304" pitchFamily="18" charset="0"/>
                            <a:cs typeface="Arial" panose="020B0604020202020204" pitchFamily="34" charset="0"/>
                          </a:rPr>
                          <m:t> </m:t>
                        </m:r>
                        <m:r>
                          <a:rPr lang="id-ID" sz="2800" b="1" i="1">
                            <a:effectLst/>
                            <a:latin typeface="Cambria Math" panose="02040503050406030204" pitchFamily="18" charset="0"/>
                            <a:ea typeface="Times New Roman" panose="02020603050405020304" pitchFamily="18" charset="0"/>
                            <a:cs typeface="Arial" panose="020B0604020202020204" pitchFamily="34" charset="0"/>
                          </a:rPr>
                          <m:t>𝒂</m:t>
                        </m:r>
                        <m:r>
                          <a:rPr lang="id-ID" sz="2800" b="1" i="1">
                            <a:effectLst/>
                            <a:latin typeface="Cambria Math" panose="02040503050406030204" pitchFamily="18" charset="0"/>
                            <a:ea typeface="Times New Roman" panose="02020603050405020304" pitchFamily="18" charset="0"/>
                            <a:cs typeface="Arial" panose="020B0604020202020204" pitchFamily="34" charset="0"/>
                          </a:rPr>
                          <m:t>𝟐</m:t>
                        </m:r>
                        <m:r>
                          <a:rPr lang="id-ID" sz="2800" b="1" i="1">
                            <a:effectLst/>
                            <a:latin typeface="Cambria Math" panose="02040503050406030204" pitchFamily="18" charset="0"/>
                            <a:ea typeface="Times New Roman" panose="02020603050405020304" pitchFamily="18" charset="0"/>
                            <a:cs typeface="Arial" panose="020B0604020202020204" pitchFamily="34" charset="0"/>
                          </a:rPr>
                          <m:t>) </m:t>
                        </m:r>
                      </m:den>
                    </m:f>
                    <m:r>
                      <a:rPr lang="id-ID" sz="2800" b="1" i="1">
                        <a:effectLst/>
                        <a:latin typeface="Cambria Math" panose="02040503050406030204" pitchFamily="18" charset="0"/>
                        <a:ea typeface="Times New Roman" panose="02020603050405020304" pitchFamily="18" charset="0"/>
                        <a:cs typeface="Arial" panose="020B0604020202020204" pitchFamily="34" charset="0"/>
                      </a:rPr>
                      <m:t>= </m:t>
                    </m:r>
                    <m:f>
                      <m:fPr>
                        <m:ctrlPr>
                          <a:rPr lang="id-ID" sz="2800" b="1" i="1" smtClean="0">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id-ID" sz="2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𝟏</m:t>
                        </m:r>
                      </m:num>
                      <m:den>
                        <m:r>
                          <a:rPr lang="id-ID" sz="2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𝒌</m:t>
                        </m:r>
                        <m:r>
                          <a:rPr lang="id-ID" sz="2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𝟐</m:t>
                        </m:r>
                        <m:r>
                          <a:rPr lang="id-ID" sz="2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  </m:t>
                        </m:r>
                        <m:r>
                          <a:rPr lang="id-ID" sz="2800" b="1" i="1">
                            <a:solidFill>
                              <a:srgbClr val="FF0000"/>
                            </a:solidFill>
                            <a:effectLst/>
                            <a:latin typeface="Cambria Math" panose="02040503050406030204" pitchFamily="18" charset="0"/>
                            <a:ea typeface="Times New Roman" panose="02020603050405020304" pitchFamily="18" charset="0"/>
                            <a:cs typeface="Arial" panose="020B0604020202020204" pitchFamily="34" charset="0"/>
                          </a:rPr>
                          <m:t>𝒂</m:t>
                        </m:r>
                      </m:den>
                    </m:f>
                  </m:oMath>
                </a14:m>
                <a:endParaRPr lang="id-ID" sz="2400" b="1"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477730" y="2103164"/>
                <a:ext cx="5928740" cy="1075294"/>
              </a:xfrm>
              <a:prstGeom prst="rect">
                <a:avLst/>
              </a:prstGeom>
              <a:blipFill rotWithShape="0">
                <a:blip r:embed="rId2"/>
                <a:stretch>
                  <a:fillRect l="-2055"/>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97684" y="3412809"/>
                <a:ext cx="10122421" cy="2844818"/>
              </a:xfrm>
              <a:prstGeom prst="rect">
                <a:avLst/>
              </a:prstGeom>
            </p:spPr>
            <p:txBody>
              <a:bodyPr wrap="square">
                <a:spAutoFit/>
              </a:bodyPr>
              <a:lstStyle/>
              <a:p>
                <a:pPr algn="just">
                  <a:spcAft>
                    <a:spcPts val="0"/>
                  </a:spcAft>
                </a:pPr>
                <a:r>
                  <a:rPr lang="en-US"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2.  </a:t>
                </a:r>
                <a:r>
                  <a:rPr lang="en-US" sz="2400" b="1" u="sng" dirty="0" err="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Persamaan</a:t>
                </a:r>
                <a:r>
                  <a:rPr lang="en-US" sz="2400" b="1" u="sng"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u="sng" dirty="0" err="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kecepatan</a:t>
                </a:r>
                <a:r>
                  <a:rPr lang="en-US" sz="2400" b="1" u="sng"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u="sng" dirty="0" err="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reaksi</a:t>
                </a:r>
                <a:r>
                  <a:rPr lang="en-US" sz="2400" b="1" u="sng"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u="sng" dirty="0" err="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orde</a:t>
                </a:r>
                <a:r>
                  <a:rPr lang="en-US" sz="2400" b="1" u="sng"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2 </a:t>
                </a:r>
                <a:r>
                  <a:rPr lang="en-US" sz="2400" b="1" u="sng" dirty="0" err="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untuk</a:t>
                </a:r>
                <a:r>
                  <a:rPr lang="en-US" sz="2400" b="1" u="sng"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u="sng" dirty="0" err="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reaktan</a:t>
                </a:r>
                <a:r>
                  <a:rPr lang="en-US" sz="2400" b="1" u="sng"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u="sng" dirty="0" err="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berbeda</a:t>
                </a:r>
                <a:r>
                  <a:rPr lang="en-US" sz="24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id-ID" sz="28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b="0" dirty="0">
                    <a:effectLst/>
                    <a:latin typeface="Arial" panose="020B0604020202020204" pitchFamily="34" charset="0"/>
                    <a:ea typeface="Times New Roman" panose="02020603050405020304" pitchFamily="18" charset="0"/>
                    <a:cs typeface="Times New Roman" panose="02020603050405020304" pitchFamily="18" charset="0"/>
                  </a:rPr>
                  <a:t> </a:t>
                </a:r>
                <a:endParaRPr lang="id-ID" sz="2000" b="1"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spcAft>
                    <a:spcPts val="0"/>
                  </a:spcAft>
                </a:pPr>
                <a:r>
                  <a:rPr lang="id-ID" sz="2400" b="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0" dirty="0">
                    <a:effectLst/>
                    <a:latin typeface="Arial" panose="020B0604020202020204" pitchFamily="34" charset="0"/>
                    <a:ea typeface="Times New Roman" panose="02020603050405020304" pitchFamily="18" charset="0"/>
                    <a:cs typeface="Times New Roman" panose="02020603050405020304" pitchFamily="18" charset="0"/>
                  </a:rPr>
                  <a:t>A + B        </a:t>
                </a:r>
                <a:r>
                  <a:rPr lang="en-US" sz="2400" b="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b="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0" dirty="0" err="1">
                    <a:effectLst/>
                    <a:latin typeface="Arial" panose="020B0604020202020204" pitchFamily="34" charset="0"/>
                    <a:ea typeface="Times New Roman" panose="02020603050405020304" pitchFamily="18" charset="0"/>
                    <a:cs typeface="Times New Roman" panose="02020603050405020304" pitchFamily="18" charset="0"/>
                  </a:rPr>
                  <a:t>Produk</a:t>
                </a:r>
                <a:r>
                  <a:rPr lang="en-US" sz="2400" b="0" dirty="0">
                    <a:effectLst/>
                    <a:latin typeface="Arial" panose="020B0604020202020204" pitchFamily="34" charset="0"/>
                    <a:ea typeface="Times New Roman" panose="02020603050405020304" pitchFamily="18" charset="0"/>
                    <a:cs typeface="Times New Roman" panose="02020603050405020304" pitchFamily="18" charset="0"/>
                  </a:rPr>
                  <a:t>.</a:t>
                </a:r>
                <a:endParaRPr lang="id-ID" sz="28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2400" b="0" dirty="0">
                    <a:effectLst/>
                    <a:latin typeface="Arial" panose="020B0604020202020204" pitchFamily="34" charset="0"/>
                    <a:ea typeface="Times New Roman" panose="02020603050405020304" pitchFamily="18" charset="0"/>
                    <a:cs typeface="Times New Roman" panose="02020603050405020304" pitchFamily="18" charset="0"/>
                  </a:rPr>
                  <a:t> </a:t>
                </a:r>
                <a:endParaRPr lang="id-ID" sz="28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2400" b="0" dirty="0" err="1">
                    <a:effectLst/>
                    <a:latin typeface="Arial" panose="020B0604020202020204" pitchFamily="34" charset="0"/>
                    <a:ea typeface="Times New Roman" panose="02020603050405020304" pitchFamily="18" charset="0"/>
                    <a:cs typeface="Times New Roman" panose="02020603050405020304" pitchFamily="18" charset="0"/>
                  </a:rPr>
                  <a:t>Contoh</a:t>
                </a:r>
                <a:r>
                  <a:rPr lang="en-US" sz="2400" b="0" dirty="0">
                    <a:effectLst/>
                    <a:latin typeface="Arial" panose="020B0604020202020204" pitchFamily="34" charset="0"/>
                    <a:ea typeface="Times New Roman" panose="02020603050405020304" pitchFamily="18" charset="0"/>
                    <a:cs typeface="Times New Roman" panose="02020603050405020304" pitchFamily="18" charset="0"/>
                  </a:rPr>
                  <a:t> : Na  + C</a:t>
                </a:r>
                <a:r>
                  <a:rPr lang="en-US" sz="2400" b="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2400" b="0" dirty="0">
                    <a:effectLst/>
                    <a:latin typeface="Arial" panose="020B0604020202020204" pitchFamily="34" charset="0"/>
                    <a:ea typeface="Times New Roman" panose="02020603050405020304" pitchFamily="18" charset="0"/>
                    <a:cs typeface="Times New Roman" panose="02020603050405020304" pitchFamily="18" charset="0"/>
                  </a:rPr>
                  <a:t>H</a:t>
                </a:r>
                <a:r>
                  <a:rPr lang="en-US" sz="2400" b="0" baseline="-25000" dirty="0">
                    <a:effectLst/>
                    <a:latin typeface="Arial" panose="020B0604020202020204" pitchFamily="34" charset="0"/>
                    <a:ea typeface="Times New Roman" panose="02020603050405020304" pitchFamily="18" charset="0"/>
                    <a:cs typeface="Times New Roman" panose="02020603050405020304" pitchFamily="18" charset="0"/>
                  </a:rPr>
                  <a:t>5</a:t>
                </a:r>
                <a:r>
                  <a:rPr lang="en-US" sz="2400" b="0" dirty="0">
                    <a:effectLst/>
                    <a:latin typeface="Arial" panose="020B0604020202020204" pitchFamily="34" charset="0"/>
                    <a:ea typeface="Times New Roman" panose="02020603050405020304" pitchFamily="18" charset="0"/>
                    <a:cs typeface="Times New Roman" panose="02020603050405020304" pitchFamily="18" charset="0"/>
                  </a:rPr>
                  <a:t>Cl    </a:t>
                </a:r>
                <a:r>
                  <a:rPr lang="en-US" sz="2400" b="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b="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0" dirty="0" err="1">
                    <a:effectLst/>
                    <a:latin typeface="Arial" panose="020B0604020202020204" pitchFamily="34" charset="0"/>
                    <a:ea typeface="Times New Roman" panose="02020603050405020304" pitchFamily="18" charset="0"/>
                    <a:cs typeface="Times New Roman" panose="02020603050405020304" pitchFamily="18" charset="0"/>
                  </a:rPr>
                  <a:t>NaCl</a:t>
                </a:r>
                <a:r>
                  <a:rPr lang="en-US" sz="2400" b="0" dirty="0">
                    <a:effectLst/>
                    <a:latin typeface="Arial" panose="020B0604020202020204" pitchFamily="34" charset="0"/>
                    <a:ea typeface="Times New Roman" panose="02020603050405020304" pitchFamily="18" charset="0"/>
                    <a:cs typeface="Times New Roman" panose="02020603050405020304" pitchFamily="18" charset="0"/>
                  </a:rPr>
                  <a:t>  +  C</a:t>
                </a:r>
                <a:r>
                  <a:rPr lang="en-US" sz="2400" b="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2400" b="0" dirty="0">
                    <a:effectLst/>
                    <a:latin typeface="Arial" panose="020B0604020202020204" pitchFamily="34" charset="0"/>
                    <a:ea typeface="Times New Roman" panose="02020603050405020304" pitchFamily="18" charset="0"/>
                    <a:cs typeface="Times New Roman" panose="02020603050405020304" pitchFamily="18" charset="0"/>
                  </a:rPr>
                  <a:t>H</a:t>
                </a:r>
                <a:r>
                  <a:rPr lang="en-US" sz="2400" b="0" baseline="-25000" dirty="0">
                    <a:effectLst/>
                    <a:latin typeface="Arial" panose="020B0604020202020204" pitchFamily="34" charset="0"/>
                    <a:ea typeface="Times New Roman" panose="02020603050405020304" pitchFamily="18" charset="0"/>
                    <a:cs typeface="Times New Roman" panose="02020603050405020304" pitchFamily="18" charset="0"/>
                  </a:rPr>
                  <a:t>5</a:t>
                </a:r>
                <a:endParaRPr lang="id-ID" sz="28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2400" b="0" dirty="0">
                    <a:effectLst/>
                    <a:latin typeface="Arial" panose="020B0604020202020204" pitchFamily="34" charset="0"/>
                    <a:ea typeface="Times New Roman" panose="02020603050405020304" pitchFamily="18" charset="0"/>
                    <a:cs typeface="Times New Roman" panose="02020603050405020304" pitchFamily="18" charset="0"/>
                  </a:rPr>
                  <a:t> </a:t>
                </a:r>
                <a:endParaRPr lang="id-ID" sz="2800" b="1" dirty="0">
                  <a:effectLst/>
                  <a:latin typeface="Arial" panose="020B0604020202020204" pitchFamily="34" charset="0"/>
                  <a:ea typeface="Times New Roman" panose="02020603050405020304" pitchFamily="18" charset="0"/>
                  <a:cs typeface="Times New Roman" panose="02020603050405020304" pitchFamily="18" charset="0"/>
                </a:endParaRPr>
              </a:p>
              <a:p>
                <a:pPr indent="228600" algn="just">
                  <a:spcAft>
                    <a:spcPts val="0"/>
                  </a:spcAft>
                </a:pPr>
                <a:r>
                  <a:rPr lang="id-ID" sz="2800" b="1" dirty="0">
                    <a:effectLst/>
                    <a:ea typeface="Times New Roman" panose="02020603050405020304" pitchFamily="18" charset="0"/>
                    <a:cs typeface="Times New Roman" panose="02020603050405020304" pitchFamily="18" charset="0"/>
                  </a:rPr>
                  <a:t>		</a:t>
                </a:r>
                <a14:m>
                  <m:oMath xmlns:m="http://schemas.openxmlformats.org/officeDocument/2006/math">
                    <m:r>
                      <a:rPr lang="id-ID" sz="2800" b="1"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id-ID"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d-ID" sz="2800" b="1" i="1">
                            <a:effectLst/>
                            <a:latin typeface="Cambria Math" panose="02040503050406030204" pitchFamily="18" charset="0"/>
                            <a:ea typeface="Times New Roman" panose="02020603050405020304" pitchFamily="18" charset="0"/>
                            <a:cs typeface="Times New Roman" panose="02020603050405020304" pitchFamily="18" charset="0"/>
                          </a:rPr>
                          <m:t>𝒅𝑪𝑨</m:t>
                        </m:r>
                      </m:num>
                      <m:den>
                        <m:r>
                          <a:rPr lang="id-ID" sz="2800" b="1" i="1">
                            <a:effectLst/>
                            <a:latin typeface="Cambria Math" panose="02040503050406030204" pitchFamily="18" charset="0"/>
                            <a:ea typeface="Times New Roman" panose="02020603050405020304" pitchFamily="18" charset="0"/>
                            <a:cs typeface="Times New Roman" panose="02020603050405020304" pitchFamily="18" charset="0"/>
                          </a:rPr>
                          <m:t>𝒅𝒕</m:t>
                        </m:r>
                      </m:den>
                    </m:f>
                  </m:oMath>
                </a14:m>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 =  </a:t>
                </a: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k</a:t>
                </a:r>
                <a:r>
                  <a:rPr lang="en-US" sz="2800" b="1" baseline="-25000" dirty="0">
                    <a:effectLst/>
                    <a:latin typeface="Arial" panose="020B0604020202020204" pitchFamily="34" charset="0"/>
                    <a:ea typeface="Times New Roman" panose="02020603050405020304" pitchFamily="18" charset="0"/>
                    <a:cs typeface="Times New Roman" panose="02020603050405020304" pitchFamily="18" charset="0"/>
                  </a:rPr>
                  <a:t>2 </a:t>
                </a: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 </a:t>
                </a:r>
                <a:r>
                  <a:rPr lang="id-ID" sz="2800" b="1" dirty="0">
                    <a:effectLst/>
                    <a:latin typeface="Arial" panose="020B0604020202020204" pitchFamily="34" charset="0"/>
                    <a:ea typeface="Times New Roman" panose="02020603050405020304" pitchFamily="18" charset="0"/>
                    <a:cs typeface="Times New Roman" panose="02020603050405020304" pitchFamily="18" charset="0"/>
                  </a:rPr>
                  <a:t>(C</a:t>
                </a:r>
                <a:r>
                  <a:rPr lang="id-ID" sz="2800" b="1" baseline="-250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  </a:t>
                </a:r>
                <a:r>
                  <a:rPr lang="id-ID" sz="2800" b="1" dirty="0">
                    <a:effectLst/>
                    <a:latin typeface="Arial" panose="020B0604020202020204" pitchFamily="34" charset="0"/>
                    <a:ea typeface="Times New Roman" panose="02020603050405020304" pitchFamily="18" charset="0"/>
                    <a:cs typeface="Times New Roman" panose="02020603050405020304" pitchFamily="18" charset="0"/>
                  </a:rPr>
                  <a:t>C</a:t>
                </a:r>
                <a:r>
                  <a:rPr lang="en-US" sz="2800" b="1" baseline="-25000" dirty="0">
                    <a:effectLst/>
                    <a:latin typeface="Arial" panose="020B0604020202020204" pitchFamily="34" charset="0"/>
                    <a:ea typeface="Times New Roman" panose="02020603050405020304" pitchFamily="18" charset="0"/>
                    <a:cs typeface="Times New Roman" panose="02020603050405020304" pitchFamily="18" charset="0"/>
                  </a:rPr>
                  <a:t>B</a:t>
                </a:r>
                <a:r>
                  <a:rPr lang="id-ID" sz="2800" b="1" dirty="0">
                    <a:effectLst/>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1597684" y="3412809"/>
                <a:ext cx="10122421" cy="2844818"/>
              </a:xfrm>
              <a:prstGeom prst="rect">
                <a:avLst/>
              </a:prstGeom>
              <a:blipFill rotWithShape="0">
                <a:blip r:embed="rId3"/>
                <a:stretch>
                  <a:fillRect l="-903" t="-1499" b="-1285"/>
                </a:stretch>
              </a:blipFill>
            </p:spPr>
            <p:txBody>
              <a:bodyPr/>
              <a:lstStyle/>
              <a:p>
                <a:r>
                  <a:rPr lang="id-ID">
                    <a:noFill/>
                  </a:rPr>
                  <a:t> </a:t>
                </a:r>
              </a:p>
            </p:txBody>
          </p:sp>
        </mc:Fallback>
      </mc:AlternateContent>
    </p:spTree>
    <p:extLst>
      <p:ext uri="{BB962C8B-B14F-4D97-AF65-F5344CB8AC3E}">
        <p14:creationId xmlns:p14="http://schemas.microsoft.com/office/powerpoint/2010/main" val="2554812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40425" y="0"/>
                <a:ext cx="10751575" cy="6887591"/>
              </a:xfrm>
              <a:prstGeom prst="rect">
                <a:avLst/>
              </a:prstGeom>
            </p:spPr>
            <p:txBody>
              <a:bodyPr wrap="square">
                <a:spAutoFit/>
              </a:bodyPr>
              <a:lstStyle/>
              <a:p>
                <a:r>
                  <a:rPr lang="en-US" sz="2400" dirty="0" err="1"/>
                  <a:t>Jika</a:t>
                </a:r>
                <a:r>
                  <a:rPr lang="en-US" sz="2400" dirty="0"/>
                  <a:t> </a:t>
                </a:r>
                <a:r>
                  <a:rPr lang="en-US" sz="2400" dirty="0" err="1"/>
                  <a:t>konsentrasi</a:t>
                </a:r>
                <a:r>
                  <a:rPr lang="en-US" sz="2400" dirty="0"/>
                  <a:t> </a:t>
                </a:r>
                <a:r>
                  <a:rPr lang="en-US" sz="2400" dirty="0" err="1"/>
                  <a:t>awal</a:t>
                </a:r>
                <a:r>
                  <a:rPr lang="en-US" sz="2400" dirty="0"/>
                  <a:t> A = a </a:t>
                </a:r>
                <a:r>
                  <a:rPr lang="en-US" sz="2400" dirty="0" err="1"/>
                  <a:t>mol</a:t>
                </a:r>
                <a:r>
                  <a:rPr lang="en-US" sz="2400" dirty="0"/>
                  <a:t>/</a:t>
                </a:r>
                <a:r>
                  <a:rPr lang="en-US" sz="2400" dirty="0" err="1"/>
                  <a:t>lt</a:t>
                </a:r>
                <a:r>
                  <a:rPr lang="en-US" sz="2400" dirty="0"/>
                  <a:t>  </a:t>
                </a:r>
                <a:r>
                  <a:rPr lang="en-US" sz="2400" dirty="0" err="1"/>
                  <a:t>dan</a:t>
                </a:r>
                <a:r>
                  <a:rPr lang="en-US" sz="2400" dirty="0"/>
                  <a:t> B = b </a:t>
                </a:r>
                <a:r>
                  <a:rPr lang="en-US" sz="2400" dirty="0" err="1"/>
                  <a:t>mol</a:t>
                </a:r>
                <a:r>
                  <a:rPr lang="en-US" sz="2400" dirty="0"/>
                  <a:t>/</a:t>
                </a:r>
                <a:r>
                  <a:rPr lang="en-US" sz="2400" dirty="0" err="1"/>
                  <a:t>lt</a:t>
                </a:r>
                <a:endParaRPr lang="id-ID" sz="2400" b="1" dirty="0"/>
              </a:p>
              <a:p>
                <a:r>
                  <a:rPr lang="en-US" sz="2400" dirty="0" err="1"/>
                  <a:t>Sedangkan</a:t>
                </a:r>
                <a:r>
                  <a:rPr lang="en-US" sz="2400" dirty="0"/>
                  <a:t> </a:t>
                </a:r>
                <a:r>
                  <a:rPr lang="en-US" sz="2400" dirty="0" err="1"/>
                  <a:t>perubahan</a:t>
                </a:r>
                <a:r>
                  <a:rPr lang="en-US" sz="2400" dirty="0"/>
                  <a:t> A </a:t>
                </a:r>
                <a:r>
                  <a:rPr lang="en-US" sz="2400" dirty="0" err="1"/>
                  <a:t>dan</a:t>
                </a:r>
                <a:r>
                  <a:rPr lang="en-US" sz="2400" dirty="0"/>
                  <a:t> B </a:t>
                </a:r>
                <a:r>
                  <a:rPr lang="en-US" sz="2400" dirty="0" err="1"/>
                  <a:t>setelah</a:t>
                </a:r>
                <a:r>
                  <a:rPr lang="en-US" sz="2400" dirty="0"/>
                  <a:t> </a:t>
                </a:r>
                <a:r>
                  <a:rPr lang="en-US" sz="2400" dirty="0" err="1"/>
                  <a:t>reaksi</a:t>
                </a:r>
                <a:r>
                  <a:rPr lang="en-US" sz="2400" dirty="0"/>
                  <a:t> </a:t>
                </a:r>
                <a:r>
                  <a:rPr lang="en-US" sz="2400" dirty="0" err="1"/>
                  <a:t>berlangsung</a:t>
                </a:r>
                <a:r>
                  <a:rPr lang="en-US" sz="2400" dirty="0"/>
                  <a:t> </a:t>
                </a:r>
                <a:r>
                  <a:rPr lang="en-US" sz="2400" dirty="0" err="1"/>
                  <a:t>pada</a:t>
                </a:r>
                <a:r>
                  <a:rPr lang="en-US" sz="2400" dirty="0"/>
                  <a:t> </a:t>
                </a:r>
                <a:r>
                  <a:rPr lang="en-US" sz="2400" dirty="0" err="1"/>
                  <a:t>waktu</a:t>
                </a:r>
                <a:r>
                  <a:rPr lang="en-US" sz="2400" dirty="0"/>
                  <a:t> = x </a:t>
                </a:r>
                <a:r>
                  <a:rPr lang="en-US" sz="2400" dirty="0" err="1"/>
                  <a:t>mol</a:t>
                </a:r>
                <a:r>
                  <a:rPr lang="en-US" sz="2400" dirty="0"/>
                  <a:t>/</a:t>
                </a:r>
                <a:r>
                  <a:rPr lang="en-US" sz="2400" dirty="0" err="1"/>
                  <a:t>lt</a:t>
                </a:r>
                <a:r>
                  <a:rPr lang="en-US" sz="2400" dirty="0"/>
                  <a:t>, </a:t>
                </a:r>
                <a:r>
                  <a:rPr lang="en-US" sz="2400" dirty="0" err="1"/>
                  <a:t>maka</a:t>
                </a:r>
                <a:r>
                  <a:rPr lang="en-US" sz="2400" dirty="0"/>
                  <a:t> </a:t>
                </a:r>
                <a:r>
                  <a:rPr lang="en-US" sz="2400" dirty="0" err="1"/>
                  <a:t>kecepatan</a:t>
                </a:r>
                <a:r>
                  <a:rPr lang="en-US" sz="2400" dirty="0"/>
                  <a:t> </a:t>
                </a:r>
                <a:r>
                  <a:rPr lang="en-US" sz="2400" dirty="0" err="1"/>
                  <a:t>reaksinya</a:t>
                </a:r>
                <a:r>
                  <a:rPr lang="en-US" sz="2400" dirty="0"/>
                  <a:t> </a:t>
                </a:r>
                <a:r>
                  <a:rPr lang="en-US" sz="2400" dirty="0" err="1"/>
                  <a:t>adalah</a:t>
                </a:r>
                <a:r>
                  <a:rPr lang="en-US" sz="2400" dirty="0"/>
                  <a:t> </a:t>
                </a:r>
                <a:r>
                  <a:rPr lang="en-US" sz="2800" dirty="0"/>
                  <a:t>:</a:t>
                </a:r>
                <a:endParaRPr lang="id-ID" sz="2800" b="1" dirty="0"/>
              </a:p>
              <a:p>
                <a:r>
                  <a:rPr lang="en-US" sz="2800" dirty="0"/>
                  <a:t> </a:t>
                </a:r>
                <a:r>
                  <a:rPr lang="en-US" sz="2800" b="1" dirty="0"/>
                  <a:t>        </a:t>
                </a:r>
                <a:r>
                  <a:rPr lang="id-ID" sz="2800" b="1" dirty="0"/>
                  <a:t>  </a:t>
                </a:r>
                <a14:m>
                  <m:oMath xmlns:m="http://schemas.openxmlformats.org/officeDocument/2006/math">
                    <m:r>
                      <a:rPr lang="id-ID" sz="2800" b="1" i="1">
                        <a:latin typeface="Cambria Math" panose="02040503050406030204" pitchFamily="18" charset="0"/>
                      </a:rPr>
                      <m:t>− </m:t>
                    </m:r>
                    <m:f>
                      <m:fPr>
                        <m:ctrlPr>
                          <a:rPr lang="id-ID" sz="2800" b="1" i="1">
                            <a:latin typeface="Cambria Math" panose="02040503050406030204" pitchFamily="18" charset="0"/>
                          </a:rPr>
                        </m:ctrlPr>
                      </m:fPr>
                      <m:num>
                        <m:r>
                          <a:rPr lang="id-ID" sz="2800" b="1" i="1">
                            <a:latin typeface="Cambria Math" panose="02040503050406030204" pitchFamily="18" charset="0"/>
                          </a:rPr>
                          <m:t>𝒅</m:t>
                        </m:r>
                        <m:r>
                          <a:rPr lang="id-ID" sz="2800" b="1" i="1">
                            <a:latin typeface="Cambria Math" panose="02040503050406030204" pitchFamily="18" charset="0"/>
                          </a:rPr>
                          <m:t> (</m:t>
                        </m:r>
                        <m:r>
                          <a:rPr lang="id-ID" sz="2800" b="1" i="1">
                            <a:latin typeface="Cambria Math" panose="02040503050406030204" pitchFamily="18" charset="0"/>
                          </a:rPr>
                          <m:t>𝒂</m:t>
                        </m:r>
                        <m:r>
                          <a:rPr lang="id-ID" sz="2800" b="1" i="1">
                            <a:latin typeface="Cambria Math" panose="02040503050406030204" pitchFamily="18" charset="0"/>
                          </a:rPr>
                          <m:t>−</m:t>
                        </m:r>
                        <m:r>
                          <a:rPr lang="id-ID" sz="2800" b="1" i="1">
                            <a:latin typeface="Cambria Math" panose="02040503050406030204" pitchFamily="18" charset="0"/>
                          </a:rPr>
                          <m:t>𝒙</m:t>
                        </m:r>
                        <m:r>
                          <a:rPr lang="id-ID" sz="2800" b="1" i="1">
                            <a:latin typeface="Cambria Math" panose="02040503050406030204" pitchFamily="18" charset="0"/>
                          </a:rPr>
                          <m:t>)</m:t>
                        </m:r>
                      </m:num>
                      <m:den>
                        <m:r>
                          <a:rPr lang="id-ID" sz="2800" b="1" i="1">
                            <a:latin typeface="Cambria Math" panose="02040503050406030204" pitchFamily="18" charset="0"/>
                          </a:rPr>
                          <m:t>𝒅𝒕</m:t>
                        </m:r>
                      </m:den>
                    </m:f>
                  </m:oMath>
                </a14:m>
                <a:r>
                  <a:rPr lang="en-US" sz="2800" b="1" dirty="0"/>
                  <a:t> = k</a:t>
                </a:r>
                <a:r>
                  <a:rPr lang="en-US" sz="2800" b="1" baseline="-25000" dirty="0"/>
                  <a:t>2</a:t>
                </a:r>
                <a:r>
                  <a:rPr lang="en-US" sz="2800" b="1" dirty="0"/>
                  <a:t> (a-x) (b-x) </a:t>
                </a:r>
                <a:r>
                  <a:rPr lang="en-US" sz="2400" dirty="0">
                    <a:sym typeface="Symbol" panose="05050102010706020507" pitchFamily="18" charset="2"/>
                  </a:rPr>
                  <a:t></a:t>
                </a:r>
                <a:r>
                  <a:rPr lang="en-US" sz="2400" dirty="0"/>
                  <a:t> </a:t>
                </a:r>
                <a:r>
                  <a:rPr lang="en-US" sz="2400" dirty="0" err="1"/>
                  <a:t>diintegralkan</a:t>
                </a:r>
                <a:r>
                  <a:rPr lang="id-ID" sz="2400" dirty="0"/>
                  <a:t> dengan integral parsial, maka akan didapat :</a:t>
                </a:r>
                <a:endParaRPr lang="id-ID" sz="2400" b="1" dirty="0"/>
              </a:p>
              <a:p>
                <a:r>
                  <a:rPr lang="en-US" sz="2800" dirty="0"/>
                  <a:t>   </a:t>
                </a:r>
                <a14:m>
                  <m:oMath xmlns:m="http://schemas.openxmlformats.org/officeDocument/2006/math">
                    <m:f>
                      <m:fPr>
                        <m:ctrlPr>
                          <a:rPr lang="id-ID"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𝒂</m:t>
                        </m:r>
                        <m:r>
                          <a:rPr lang="en-US" sz="2800" b="1" i="1">
                            <a:latin typeface="Cambria Math" panose="02040503050406030204" pitchFamily="18" charset="0"/>
                          </a:rPr>
                          <m:t>−</m:t>
                        </m:r>
                        <m:r>
                          <a:rPr lang="en-US" sz="2800" b="1" i="1">
                            <a:latin typeface="Cambria Math" panose="02040503050406030204" pitchFamily="18" charset="0"/>
                          </a:rPr>
                          <m:t>𝒃</m:t>
                        </m:r>
                        <m:r>
                          <a:rPr lang="en-US" sz="2800" b="1" i="1">
                            <a:latin typeface="Cambria Math" panose="02040503050406030204" pitchFamily="18" charset="0"/>
                          </a:rPr>
                          <m:t> </m:t>
                        </m:r>
                      </m:den>
                    </m:f>
                  </m:oMath>
                </a14:m>
                <a:r>
                  <a:rPr lang="en-US" sz="2800" b="1" dirty="0"/>
                  <a:t>  </a:t>
                </a:r>
                <a:r>
                  <a:rPr lang="en-US" sz="2800" b="1" dirty="0" err="1"/>
                  <a:t>ln</a:t>
                </a:r>
                <a:r>
                  <a:rPr lang="en-US" sz="2800" b="1" dirty="0"/>
                  <a:t> </a:t>
                </a:r>
                <a:r>
                  <a:rPr lang="id-ID" sz="2800" b="1" dirty="0"/>
                  <a:t>  </a:t>
                </a:r>
                <a14:m>
                  <m:oMath xmlns:m="http://schemas.openxmlformats.org/officeDocument/2006/math">
                    <m:f>
                      <m:fPr>
                        <m:ctrlPr>
                          <a:rPr lang="id-ID" sz="2800" b="1" i="1">
                            <a:latin typeface="Cambria Math" panose="02040503050406030204" pitchFamily="18" charset="0"/>
                          </a:rPr>
                        </m:ctrlPr>
                      </m:fPr>
                      <m:num>
                        <m:r>
                          <a:rPr lang="id-ID" sz="2800" b="1" i="1">
                            <a:latin typeface="Cambria Math" panose="02040503050406030204" pitchFamily="18" charset="0"/>
                          </a:rPr>
                          <m:t>𝒃</m:t>
                        </m:r>
                        <m:r>
                          <a:rPr lang="id-ID" sz="2800" b="1" i="1">
                            <a:latin typeface="Cambria Math" panose="02040503050406030204" pitchFamily="18" charset="0"/>
                          </a:rPr>
                          <m:t> (</m:t>
                        </m:r>
                        <m:r>
                          <a:rPr lang="id-ID" sz="2800" b="1" i="1">
                            <a:latin typeface="Cambria Math" panose="02040503050406030204" pitchFamily="18" charset="0"/>
                          </a:rPr>
                          <m:t>𝒂</m:t>
                        </m:r>
                        <m:r>
                          <a:rPr lang="id-ID" sz="2800" b="1" i="1">
                            <a:latin typeface="Cambria Math" panose="02040503050406030204" pitchFamily="18" charset="0"/>
                          </a:rPr>
                          <m:t>−</m:t>
                        </m:r>
                        <m:r>
                          <a:rPr lang="id-ID" sz="2800" b="1" i="1">
                            <a:latin typeface="Cambria Math" panose="02040503050406030204" pitchFamily="18" charset="0"/>
                          </a:rPr>
                          <m:t>𝒙</m:t>
                        </m:r>
                        <m:r>
                          <a:rPr lang="id-ID" sz="2800" b="1" i="1">
                            <a:latin typeface="Cambria Math" panose="02040503050406030204" pitchFamily="18" charset="0"/>
                          </a:rPr>
                          <m:t>)</m:t>
                        </m:r>
                      </m:num>
                      <m:den>
                        <m:r>
                          <a:rPr lang="id-ID" sz="2800" b="1" i="1">
                            <a:latin typeface="Cambria Math" panose="02040503050406030204" pitchFamily="18" charset="0"/>
                          </a:rPr>
                          <m:t>𝒂</m:t>
                        </m:r>
                        <m:r>
                          <a:rPr lang="id-ID" sz="2800" b="1" i="1">
                            <a:latin typeface="Cambria Math" panose="02040503050406030204" pitchFamily="18" charset="0"/>
                          </a:rPr>
                          <m:t>(</m:t>
                        </m:r>
                        <m:r>
                          <a:rPr lang="id-ID" sz="2800" b="1" i="1">
                            <a:latin typeface="Cambria Math" panose="02040503050406030204" pitchFamily="18" charset="0"/>
                          </a:rPr>
                          <m:t>𝒃</m:t>
                        </m:r>
                        <m:r>
                          <a:rPr lang="id-ID" sz="2800" b="1" i="1">
                            <a:latin typeface="Cambria Math" panose="02040503050406030204" pitchFamily="18" charset="0"/>
                          </a:rPr>
                          <m:t>−</m:t>
                        </m:r>
                        <m:r>
                          <a:rPr lang="id-ID" sz="2800" b="1" i="1">
                            <a:latin typeface="Cambria Math" panose="02040503050406030204" pitchFamily="18" charset="0"/>
                          </a:rPr>
                          <m:t>𝒙</m:t>
                        </m:r>
                        <m:r>
                          <a:rPr lang="id-ID" sz="2800" b="1" i="1">
                            <a:latin typeface="Cambria Math" panose="02040503050406030204" pitchFamily="18" charset="0"/>
                          </a:rPr>
                          <m:t>)</m:t>
                        </m:r>
                      </m:den>
                    </m:f>
                  </m:oMath>
                </a14:m>
                <a:r>
                  <a:rPr lang="id-ID" sz="2800" b="1" dirty="0"/>
                  <a:t> = k</a:t>
                </a:r>
                <a:r>
                  <a:rPr lang="id-ID" sz="2800" b="1" baseline="-25000" dirty="0"/>
                  <a:t>2</a:t>
                </a:r>
                <a:r>
                  <a:rPr lang="id-ID" sz="2800" b="1" dirty="0"/>
                  <a:t> t  </a:t>
                </a:r>
                <a:r>
                  <a:rPr lang="id-ID" sz="2800" dirty="0"/>
                  <a:t>atau</a:t>
                </a:r>
                <a:r>
                  <a:rPr lang="id-ID" sz="2800" b="1" dirty="0"/>
                  <a:t>  t = </a:t>
                </a:r>
                <a14:m>
                  <m:oMath xmlns:m="http://schemas.openxmlformats.org/officeDocument/2006/math">
                    <m:f>
                      <m:fPr>
                        <m:ctrlPr>
                          <a:rPr lang="id-ID" sz="2800" b="1" i="1">
                            <a:latin typeface="Cambria Math" panose="02040503050406030204" pitchFamily="18" charset="0"/>
                          </a:rPr>
                        </m:ctrlPr>
                      </m:fPr>
                      <m:num>
                        <m:r>
                          <a:rPr lang="id-ID" sz="2800" b="1" i="1">
                            <a:latin typeface="Cambria Math" panose="02040503050406030204" pitchFamily="18" charset="0"/>
                          </a:rPr>
                          <m:t>𝟏</m:t>
                        </m:r>
                      </m:num>
                      <m:den>
                        <m:r>
                          <a:rPr lang="id-ID" sz="2800" b="1" i="1">
                            <a:latin typeface="Cambria Math" panose="02040503050406030204" pitchFamily="18" charset="0"/>
                          </a:rPr>
                          <m:t>𝒌</m:t>
                        </m:r>
                        <m:r>
                          <a:rPr lang="id-ID" sz="2800" b="1" i="1">
                            <a:latin typeface="Cambria Math" panose="02040503050406030204" pitchFamily="18" charset="0"/>
                          </a:rPr>
                          <m:t>𝟐</m:t>
                        </m:r>
                      </m:den>
                    </m:f>
                  </m:oMath>
                </a14:m>
                <a:r>
                  <a:rPr lang="id-ID" sz="2800" b="1" dirty="0"/>
                  <a:t> </a:t>
                </a:r>
                <a14:m>
                  <m:oMath xmlns:m="http://schemas.openxmlformats.org/officeDocument/2006/math">
                    <m:f>
                      <m:fPr>
                        <m:ctrlPr>
                          <a:rPr lang="id-ID"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𝒂</m:t>
                        </m:r>
                        <m:r>
                          <a:rPr lang="en-US" sz="2800" b="1" i="1">
                            <a:latin typeface="Cambria Math" panose="02040503050406030204" pitchFamily="18" charset="0"/>
                          </a:rPr>
                          <m:t>−</m:t>
                        </m:r>
                        <m:r>
                          <a:rPr lang="en-US" sz="2800" b="1" i="1">
                            <a:latin typeface="Cambria Math" panose="02040503050406030204" pitchFamily="18" charset="0"/>
                          </a:rPr>
                          <m:t>𝒃</m:t>
                        </m:r>
                        <m:r>
                          <a:rPr lang="en-US" sz="2800" b="1" i="1">
                            <a:latin typeface="Cambria Math" panose="02040503050406030204" pitchFamily="18" charset="0"/>
                          </a:rPr>
                          <m:t> </m:t>
                        </m:r>
                      </m:den>
                    </m:f>
                    <m:r>
                      <a:rPr lang="en-US" sz="2800" b="1" i="1">
                        <a:latin typeface="Cambria Math" panose="02040503050406030204" pitchFamily="18" charset="0"/>
                      </a:rPr>
                      <m:t>[ </m:t>
                    </m:r>
                    <m:r>
                      <a:rPr lang="en-US" sz="2800" b="1" i="1">
                        <a:latin typeface="Cambria Math" panose="02040503050406030204" pitchFamily="18" charset="0"/>
                      </a:rPr>
                      <m:t>𝐥𝐧</m:t>
                    </m:r>
                    <m:r>
                      <a:rPr lang="en-US" sz="2800" b="1">
                        <a:latin typeface="Cambria Math" panose="02040503050406030204" pitchFamily="18" charset="0"/>
                      </a:rPr>
                      <m:t> </m:t>
                    </m:r>
                    <m:r>
                      <a:rPr lang="id-ID" sz="2800" b="1">
                        <a:latin typeface="Cambria Math" panose="02040503050406030204" pitchFamily="18" charset="0"/>
                      </a:rPr>
                      <m:t>  </m:t>
                    </m:r>
                    <m:f>
                      <m:fPr>
                        <m:ctrlPr>
                          <a:rPr lang="id-ID" sz="2800" b="1" i="1">
                            <a:latin typeface="Cambria Math" panose="02040503050406030204" pitchFamily="18" charset="0"/>
                          </a:rPr>
                        </m:ctrlPr>
                      </m:fPr>
                      <m:num>
                        <m:r>
                          <a:rPr lang="id-ID" sz="2800" b="1" i="1">
                            <a:latin typeface="Cambria Math" panose="02040503050406030204" pitchFamily="18" charset="0"/>
                          </a:rPr>
                          <m:t>𝒃</m:t>
                        </m:r>
                        <m:r>
                          <a:rPr lang="id-ID" sz="2800" b="1" i="1">
                            <a:latin typeface="Cambria Math" panose="02040503050406030204" pitchFamily="18" charset="0"/>
                          </a:rPr>
                          <m:t> </m:t>
                        </m:r>
                        <m:d>
                          <m:dPr>
                            <m:ctrlPr>
                              <a:rPr lang="id-ID" sz="2800" b="1" i="1">
                                <a:latin typeface="Cambria Math" panose="02040503050406030204" pitchFamily="18" charset="0"/>
                              </a:rPr>
                            </m:ctrlPr>
                          </m:dPr>
                          <m:e>
                            <m:r>
                              <a:rPr lang="id-ID" sz="2800" b="1" i="1">
                                <a:latin typeface="Cambria Math" panose="02040503050406030204" pitchFamily="18" charset="0"/>
                              </a:rPr>
                              <m:t>𝒂</m:t>
                            </m:r>
                            <m:r>
                              <a:rPr lang="id-ID" sz="2800" b="1" i="1">
                                <a:latin typeface="Cambria Math" panose="02040503050406030204" pitchFamily="18" charset="0"/>
                              </a:rPr>
                              <m:t>−</m:t>
                            </m:r>
                            <m:r>
                              <a:rPr lang="id-ID" sz="2800" b="1" i="1">
                                <a:latin typeface="Cambria Math" panose="02040503050406030204" pitchFamily="18" charset="0"/>
                              </a:rPr>
                              <m:t>𝒙</m:t>
                            </m:r>
                          </m:e>
                        </m:d>
                      </m:num>
                      <m:den>
                        <m:r>
                          <a:rPr lang="id-ID" sz="2800" b="1" i="1">
                            <a:latin typeface="Cambria Math" panose="02040503050406030204" pitchFamily="18" charset="0"/>
                          </a:rPr>
                          <m:t>𝒂</m:t>
                        </m:r>
                        <m:d>
                          <m:dPr>
                            <m:ctrlPr>
                              <a:rPr lang="id-ID" sz="2800" b="1" i="1">
                                <a:latin typeface="Cambria Math" panose="02040503050406030204" pitchFamily="18" charset="0"/>
                              </a:rPr>
                            </m:ctrlPr>
                          </m:dPr>
                          <m:e>
                            <m:r>
                              <a:rPr lang="id-ID" sz="2800" b="1" i="1">
                                <a:latin typeface="Cambria Math" panose="02040503050406030204" pitchFamily="18" charset="0"/>
                              </a:rPr>
                              <m:t>𝒃</m:t>
                            </m:r>
                            <m:r>
                              <a:rPr lang="id-ID" sz="2800" b="1" i="1">
                                <a:latin typeface="Cambria Math" panose="02040503050406030204" pitchFamily="18" charset="0"/>
                              </a:rPr>
                              <m:t>−</m:t>
                            </m:r>
                            <m:r>
                              <a:rPr lang="id-ID" sz="2800" b="1" i="1">
                                <a:latin typeface="Cambria Math" panose="02040503050406030204" pitchFamily="18" charset="0"/>
                              </a:rPr>
                              <m:t>𝒙</m:t>
                            </m:r>
                          </m:e>
                        </m:d>
                      </m:den>
                    </m:f>
                    <m:r>
                      <a:rPr lang="id-ID" sz="2800" b="1" i="1">
                        <a:latin typeface="Cambria Math" panose="02040503050406030204" pitchFamily="18" charset="0"/>
                      </a:rPr>
                      <m:t> </m:t>
                    </m:r>
                    <m:r>
                      <a:rPr lang="en-US" sz="2800" b="1" i="1">
                        <a:latin typeface="Cambria Math" panose="02040503050406030204" pitchFamily="18" charset="0"/>
                      </a:rPr>
                      <m:t>] </m:t>
                    </m:r>
                  </m:oMath>
                </a14:m>
                <a:endParaRPr lang="id-ID" sz="2800" b="1" dirty="0"/>
              </a:p>
              <a:p>
                <a:r>
                  <a:rPr lang="en-US" sz="2800" dirty="0"/>
                  <a:t> </a:t>
                </a:r>
                <a:endParaRPr lang="id-ID" sz="2800" b="1" dirty="0"/>
              </a:p>
              <a:p>
                <a:r>
                  <a:rPr lang="id-ID" sz="2400" dirty="0"/>
                  <a:t>Harga waktu paruh ada 2 yaitu t1/2 A dan t ½ B</a:t>
                </a:r>
                <a:endParaRPr lang="id-ID" sz="2400" b="1" dirty="0"/>
              </a:p>
              <a:p>
                <a:pPr>
                  <a:spcBef>
                    <a:spcPts val="600"/>
                  </a:spcBef>
                  <a:spcAft>
                    <a:spcPts val="600"/>
                  </a:spcAft>
                </a:pPr>
                <a:r>
                  <a:rPr lang="id-ID" sz="2400" b="1" dirty="0">
                    <a:solidFill>
                      <a:srgbClr val="00B050"/>
                    </a:solidFill>
                  </a:rPr>
                  <a:t>Untuk t</a:t>
                </a:r>
                <a:r>
                  <a:rPr lang="id-ID" sz="2400" b="1" baseline="-25000" dirty="0">
                    <a:solidFill>
                      <a:srgbClr val="00B050"/>
                    </a:solidFill>
                  </a:rPr>
                  <a:t>1/2 </a:t>
                </a:r>
                <a:r>
                  <a:rPr lang="id-ID" sz="2400" b="1" dirty="0">
                    <a:solidFill>
                      <a:srgbClr val="00B050"/>
                    </a:solidFill>
                  </a:rPr>
                  <a:t>A maka x = ½ a maka :</a:t>
                </a:r>
              </a:p>
              <a:p>
                <a:pPr>
                  <a:spcBef>
                    <a:spcPts val="600"/>
                  </a:spcBef>
                  <a:spcAft>
                    <a:spcPts val="600"/>
                  </a:spcAft>
                </a:pPr>
                <a:r>
                  <a:rPr lang="id-ID" sz="2800" dirty="0"/>
                  <a:t>		</a:t>
                </a:r>
                <a:r>
                  <a:rPr lang="en-US" sz="2800" b="1" dirty="0"/>
                  <a:t>t </a:t>
                </a:r>
                <a:r>
                  <a:rPr lang="en-US" sz="2800" b="1" baseline="-25000" dirty="0"/>
                  <a:t>½</a:t>
                </a:r>
                <a:r>
                  <a:rPr lang="en-US" sz="2800" b="1" dirty="0"/>
                  <a:t> A  = </a:t>
                </a:r>
                <a:r>
                  <a:rPr lang="en-US" sz="2800" b="1" u="sng" dirty="0"/>
                  <a:t>   1       </a:t>
                </a:r>
                <a:r>
                  <a:rPr lang="en-US" sz="2800" b="1" dirty="0"/>
                  <a:t>    </a:t>
                </a:r>
                <a:r>
                  <a:rPr lang="en-US" sz="2800" b="1" dirty="0" err="1"/>
                  <a:t>ln</a:t>
                </a:r>
                <a:r>
                  <a:rPr lang="en-US" sz="2800" b="1" dirty="0"/>
                  <a:t>    </a:t>
                </a:r>
                <a:r>
                  <a:rPr lang="en-US" sz="2800" b="1" u="sng" dirty="0"/>
                  <a:t>   b                 </a:t>
                </a:r>
                <a:endParaRPr lang="id-ID" sz="2800" b="1" dirty="0"/>
              </a:p>
              <a:p>
                <a:r>
                  <a:rPr lang="en-US" sz="2800" b="1" dirty="0"/>
                  <a:t>          	</a:t>
                </a:r>
                <a:r>
                  <a:rPr lang="id-ID" sz="2800" b="1" dirty="0"/>
                  <a:t>   	  </a:t>
                </a:r>
                <a:r>
                  <a:rPr lang="en-US" sz="2800" b="1" dirty="0"/>
                  <a:t>k</a:t>
                </a:r>
                <a:r>
                  <a:rPr lang="en-US" sz="2800" b="1" baseline="-25000" dirty="0"/>
                  <a:t>2</a:t>
                </a:r>
                <a:r>
                  <a:rPr lang="en-US" sz="2800" b="1" dirty="0"/>
                  <a:t> (a-b)          2 b-a</a:t>
                </a:r>
                <a:r>
                  <a:rPr lang="en-US" sz="2800" dirty="0"/>
                  <a:t> </a:t>
                </a:r>
                <a:endParaRPr lang="id-ID" sz="2800" b="1" dirty="0"/>
              </a:p>
              <a:p>
                <a:pPr>
                  <a:spcBef>
                    <a:spcPts val="600"/>
                  </a:spcBef>
                  <a:spcAft>
                    <a:spcPts val="600"/>
                  </a:spcAft>
                </a:pPr>
                <a:r>
                  <a:rPr lang="id-ID" sz="2800" dirty="0"/>
                  <a:t>  </a:t>
                </a:r>
                <a:r>
                  <a:rPr lang="id-ID" sz="2400" dirty="0"/>
                  <a:t>Untuk t</a:t>
                </a:r>
                <a:r>
                  <a:rPr lang="id-ID" sz="2400" baseline="-25000" dirty="0"/>
                  <a:t>1/2 </a:t>
                </a:r>
                <a:r>
                  <a:rPr lang="id-ID" sz="2400" dirty="0"/>
                  <a:t>B  maka x = ½ b maka :</a:t>
                </a:r>
                <a:endParaRPr lang="id-ID" sz="2400" b="1" dirty="0"/>
              </a:p>
              <a:p>
                <a:pPr>
                  <a:spcBef>
                    <a:spcPts val="600"/>
                  </a:spcBef>
                  <a:spcAft>
                    <a:spcPts val="600"/>
                  </a:spcAft>
                </a:pPr>
                <a:r>
                  <a:rPr lang="en-US" sz="2800" dirty="0"/>
                  <a:t>       </a:t>
                </a:r>
                <a:r>
                  <a:rPr lang="id-ID" sz="2800" dirty="0"/>
                  <a:t>	</a:t>
                </a:r>
                <a:r>
                  <a:rPr lang="en-US" sz="2800" dirty="0"/>
                  <a:t> </a:t>
                </a:r>
                <a:r>
                  <a:rPr lang="en-US" sz="2800" b="1" dirty="0"/>
                  <a:t>t ½ B  = </a:t>
                </a:r>
                <a:r>
                  <a:rPr lang="en-US" sz="2800" b="1" u="sng" dirty="0"/>
                  <a:t>     1     </a:t>
                </a:r>
                <a:r>
                  <a:rPr lang="en-US" sz="2800" b="1" dirty="0"/>
                  <a:t>   </a:t>
                </a:r>
                <a:r>
                  <a:rPr lang="en-US" sz="2800" b="1" dirty="0" err="1"/>
                  <a:t>ln</a:t>
                </a:r>
                <a:r>
                  <a:rPr lang="en-US" sz="2800" b="1" dirty="0"/>
                  <a:t>   2 </a:t>
                </a:r>
                <a:r>
                  <a:rPr lang="en-US" sz="2800" b="1" u="sng" dirty="0"/>
                  <a:t>a - b</a:t>
                </a:r>
                <a:endParaRPr lang="id-ID" sz="2800" b="1" dirty="0"/>
              </a:p>
              <a:p>
                <a:r>
                  <a:rPr lang="en-US" sz="2800" b="1" dirty="0"/>
                  <a:t>            	  </a:t>
                </a:r>
                <a:r>
                  <a:rPr lang="id-ID" sz="2800" b="1" dirty="0"/>
                  <a:t>        </a:t>
                </a:r>
                <a:r>
                  <a:rPr lang="en-US" sz="2800" b="1" dirty="0"/>
                  <a:t>k</a:t>
                </a:r>
                <a:r>
                  <a:rPr lang="en-US" sz="2800" b="1" baseline="-25000" dirty="0"/>
                  <a:t>2</a:t>
                </a:r>
                <a:r>
                  <a:rPr lang="en-US" sz="2800" b="1" dirty="0"/>
                  <a:t> (a-b)            a</a:t>
                </a:r>
                <a:endParaRPr lang="id-ID" sz="2800" b="1" dirty="0"/>
              </a:p>
            </p:txBody>
          </p:sp>
        </mc:Choice>
        <mc:Fallback xmlns="">
          <p:sp>
            <p:nvSpPr>
              <p:cNvPr id="2" name="Rectangle 1"/>
              <p:cNvSpPr>
                <a:spLocks noRot="1" noChangeAspect="1" noMove="1" noResize="1" noEditPoints="1" noAdjustHandles="1" noChangeArrowheads="1" noChangeShapeType="1" noTextEdit="1"/>
              </p:cNvSpPr>
              <p:nvPr/>
            </p:nvSpPr>
            <p:spPr>
              <a:xfrm>
                <a:off x="1440425" y="0"/>
                <a:ext cx="10751575" cy="6887591"/>
              </a:xfrm>
              <a:prstGeom prst="rect">
                <a:avLst/>
              </a:prstGeom>
              <a:blipFill rotWithShape="0">
                <a:blip r:embed="rId2"/>
                <a:stretch>
                  <a:fillRect l="-850" t="-708" b="-1504"/>
                </a:stretch>
              </a:blipFill>
            </p:spPr>
            <p:txBody>
              <a:bodyPr/>
              <a:lstStyle/>
              <a:p>
                <a:r>
                  <a:rPr lang="id-ID">
                    <a:noFill/>
                  </a:rPr>
                  <a:t> </a:t>
                </a:r>
              </a:p>
            </p:txBody>
          </p:sp>
        </mc:Fallback>
      </mc:AlternateContent>
    </p:spTree>
    <p:extLst>
      <p:ext uri="{BB962C8B-B14F-4D97-AF65-F5344CB8AC3E}">
        <p14:creationId xmlns:p14="http://schemas.microsoft.com/office/powerpoint/2010/main" val="241189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C8EB-F143-E189-FA6A-C112BE547FDD}"/>
              </a:ext>
            </a:extLst>
          </p:cNvPr>
          <p:cNvSpPr>
            <a:spLocks noGrp="1"/>
          </p:cNvSpPr>
          <p:nvPr>
            <p:ph type="title"/>
          </p:nvPr>
        </p:nvSpPr>
        <p:spPr>
          <a:xfrm>
            <a:off x="1459833" y="174932"/>
            <a:ext cx="10732168" cy="7445068"/>
          </a:xfrm>
        </p:spPr>
        <p:txBody>
          <a:bodyPr/>
          <a:lstStyle/>
          <a:p>
            <a:pPr marL="0" indent="0" eaLnBrk="1" hangingPunct="1">
              <a:lnSpc>
                <a:spcPct val="80000"/>
              </a:lnSpc>
              <a:buFontTx/>
              <a:buNone/>
            </a:pPr>
            <a:r>
              <a:rPr lang="en-US" altLang="en-US" sz="3600" dirty="0" err="1">
                <a:solidFill>
                  <a:srgbClr val="FF0000"/>
                </a:solidFill>
              </a:rPr>
              <a:t>Laju</a:t>
            </a:r>
            <a:r>
              <a:rPr lang="en-US" altLang="en-US" sz="3600" dirty="0">
                <a:solidFill>
                  <a:srgbClr val="FF0000"/>
                </a:solidFill>
              </a:rPr>
              <a:t> </a:t>
            </a:r>
            <a:r>
              <a:rPr lang="en-US" altLang="en-US" sz="3600" dirty="0" err="1">
                <a:solidFill>
                  <a:srgbClr val="FF0000"/>
                </a:solidFill>
              </a:rPr>
              <a:t>Reaksi</a:t>
            </a:r>
            <a:r>
              <a:rPr lang="en-US" altLang="en-US" sz="3600" dirty="0">
                <a:solidFill>
                  <a:srgbClr val="FF0000"/>
                </a:solidFill>
              </a:rPr>
              <a:t> dan  Kinetika Kimia</a:t>
            </a:r>
            <a:br>
              <a:rPr lang="en-US" altLang="en-US" sz="3600" dirty="0">
                <a:solidFill>
                  <a:srgbClr val="FF0000"/>
                </a:solidFill>
              </a:rPr>
            </a:br>
            <a:br>
              <a:rPr lang="en-US" altLang="en-US" sz="3600" dirty="0">
                <a:solidFill>
                  <a:srgbClr val="FF0000"/>
                </a:solidFill>
              </a:rPr>
            </a:br>
            <a:r>
              <a:rPr lang="en-US" altLang="en-US" sz="3600" b="1" dirty="0" err="1"/>
              <a:t>Laju</a:t>
            </a:r>
            <a:r>
              <a:rPr lang="en-US" altLang="en-US" sz="3600" b="1" dirty="0"/>
              <a:t> </a:t>
            </a:r>
            <a:r>
              <a:rPr lang="en-US" altLang="en-US" sz="3600" b="1" dirty="0" err="1"/>
              <a:t>reaksi</a:t>
            </a:r>
            <a:r>
              <a:rPr lang="en-US" altLang="en-US" sz="3600" b="1" dirty="0"/>
              <a:t> </a:t>
            </a:r>
            <a:r>
              <a:rPr lang="en-US" altLang="en-US" sz="3600" dirty="0" err="1"/>
              <a:t>menggambarkan</a:t>
            </a:r>
            <a:r>
              <a:rPr lang="en-US" altLang="en-US" sz="3600" dirty="0"/>
              <a:t> </a:t>
            </a:r>
            <a:r>
              <a:rPr lang="en-US" altLang="en-US" sz="3600" dirty="0" err="1"/>
              <a:t>seberapa</a:t>
            </a:r>
            <a:r>
              <a:rPr lang="en-US" altLang="en-US" sz="3600" dirty="0"/>
              <a:t> </a:t>
            </a:r>
            <a:r>
              <a:rPr lang="en-US" altLang="en-US" sz="3600" dirty="0" err="1"/>
              <a:t>cepat</a:t>
            </a:r>
            <a:r>
              <a:rPr lang="en-US" altLang="en-US" sz="3600" dirty="0"/>
              <a:t> </a:t>
            </a:r>
            <a:r>
              <a:rPr lang="en-US" altLang="en-US" sz="3600" dirty="0" err="1"/>
              <a:t>reaktan</a:t>
            </a:r>
            <a:r>
              <a:rPr lang="en-US" altLang="en-US" sz="3600" dirty="0"/>
              <a:t> </a:t>
            </a:r>
            <a:r>
              <a:rPr lang="en-US" altLang="en-US" sz="3600" dirty="0" err="1"/>
              <a:t>terpakai</a:t>
            </a:r>
            <a:r>
              <a:rPr lang="en-US" altLang="en-US" sz="3600" dirty="0"/>
              <a:t> dan </a:t>
            </a:r>
            <a:r>
              <a:rPr lang="en-US" altLang="en-US" sz="3600" dirty="0" err="1"/>
              <a:t>produk</a:t>
            </a:r>
            <a:r>
              <a:rPr lang="en-US" altLang="en-US" sz="3600" dirty="0"/>
              <a:t> </a:t>
            </a:r>
            <a:r>
              <a:rPr lang="en-US" altLang="en-US" sz="3600" dirty="0" err="1"/>
              <a:t>terbentuk</a:t>
            </a:r>
            <a:br>
              <a:rPr lang="en-US" altLang="en-US" sz="3600" dirty="0"/>
            </a:br>
            <a:br>
              <a:rPr lang="en-US" altLang="en-US" sz="3600" dirty="0"/>
            </a:br>
            <a:r>
              <a:rPr lang="en-US" altLang="en-US" sz="3600" b="1" dirty="0"/>
              <a:t>Kinetika Kimia</a:t>
            </a:r>
            <a:r>
              <a:rPr lang="en-US" altLang="en-US" sz="3600" dirty="0"/>
              <a:t> </a:t>
            </a:r>
            <a:r>
              <a:rPr lang="en-US" altLang="en-US" sz="3600" dirty="0" err="1"/>
              <a:t>mempelajari</a:t>
            </a:r>
            <a:r>
              <a:rPr lang="en-US" altLang="en-US" sz="3600" dirty="0"/>
              <a:t> </a:t>
            </a:r>
            <a:r>
              <a:rPr lang="en-US" altLang="en-US" sz="3600" dirty="0" err="1"/>
              <a:t>laju</a:t>
            </a:r>
            <a:r>
              <a:rPr lang="en-US" altLang="en-US" sz="3600" dirty="0"/>
              <a:t> </a:t>
            </a:r>
            <a:r>
              <a:rPr lang="en-US" altLang="en-US" sz="3600" dirty="0" err="1"/>
              <a:t>reaksi</a:t>
            </a:r>
            <a:r>
              <a:rPr lang="en-US" altLang="en-US" sz="3600" dirty="0"/>
              <a:t> </a:t>
            </a:r>
            <a:r>
              <a:rPr lang="en-US" altLang="en-US" sz="3600" dirty="0" err="1"/>
              <a:t>kimia</a:t>
            </a:r>
            <a:r>
              <a:rPr lang="en-US" altLang="en-US" sz="3600" dirty="0"/>
              <a:t> dan </a:t>
            </a:r>
            <a:r>
              <a:rPr lang="en-US" altLang="en-US" sz="3600" dirty="0" err="1"/>
              <a:t>mekanisme</a:t>
            </a:r>
            <a:r>
              <a:rPr lang="en-US" altLang="en-US" sz="3600" dirty="0"/>
              <a:t> (</a:t>
            </a:r>
            <a:r>
              <a:rPr lang="en-US" altLang="en-US" sz="3600" dirty="0" err="1"/>
              <a:t>tahapan</a:t>
            </a:r>
            <a:r>
              <a:rPr lang="en-US" altLang="en-US" sz="3600" dirty="0"/>
              <a:t>) </a:t>
            </a:r>
            <a:r>
              <a:rPr lang="en-US" altLang="en-US" sz="3600" dirty="0" err="1"/>
              <a:t>reaksinya</a:t>
            </a:r>
            <a:br>
              <a:rPr lang="en-US" altLang="en-US" sz="3600" dirty="0"/>
            </a:br>
            <a:br>
              <a:rPr lang="en-US" altLang="en-US" sz="3600" dirty="0"/>
            </a:br>
            <a:r>
              <a:rPr lang="en-US" altLang="en-US" sz="3600" dirty="0" err="1"/>
              <a:t>Definisi</a:t>
            </a:r>
            <a:r>
              <a:rPr lang="en-US" altLang="en-US" sz="3600" dirty="0"/>
              <a:t> </a:t>
            </a:r>
            <a:r>
              <a:rPr lang="en-US" altLang="en-US" sz="3600" dirty="0" err="1"/>
              <a:t>Matematika</a:t>
            </a:r>
            <a:br>
              <a:rPr lang="en-US" altLang="en-US" sz="3600" dirty="0"/>
            </a:br>
            <a:r>
              <a:rPr lang="en-US" altLang="en-US" sz="3600" dirty="0" err="1"/>
              <a:t>Perubahan</a:t>
            </a:r>
            <a:r>
              <a:rPr lang="en-US" altLang="en-US" sz="3600" dirty="0"/>
              <a:t> </a:t>
            </a:r>
            <a:r>
              <a:rPr lang="en-US" altLang="en-US" sz="3600" dirty="0" err="1"/>
              <a:t>kuantitas</a:t>
            </a:r>
            <a:r>
              <a:rPr lang="en-US" altLang="en-US" sz="3600" dirty="0"/>
              <a:t> </a:t>
            </a:r>
            <a:r>
              <a:rPr lang="en-US" altLang="en-US" sz="3600" dirty="0" err="1"/>
              <a:t>reaktan</a:t>
            </a:r>
            <a:r>
              <a:rPr lang="en-US" altLang="en-US" sz="3600" dirty="0"/>
              <a:t> </a:t>
            </a:r>
            <a:r>
              <a:rPr lang="en-US" altLang="en-US" sz="3600" dirty="0" err="1"/>
              <a:t>atau</a:t>
            </a:r>
            <a:r>
              <a:rPr lang="en-US" altLang="en-US" sz="3600" dirty="0"/>
              <a:t> </a:t>
            </a:r>
            <a:r>
              <a:rPr lang="en-US" altLang="en-US" sz="3600" dirty="0" err="1"/>
              <a:t>produk</a:t>
            </a:r>
            <a:r>
              <a:rPr lang="en-US" altLang="en-US" sz="3600" dirty="0"/>
              <a:t> </a:t>
            </a:r>
            <a:r>
              <a:rPr lang="en-US" altLang="en-US" sz="3600" dirty="0" err="1"/>
              <a:t>selang</a:t>
            </a:r>
            <a:r>
              <a:rPr lang="en-US" altLang="en-US" sz="3600" dirty="0"/>
              <a:t> </a:t>
            </a:r>
            <a:r>
              <a:rPr lang="en-US" altLang="en-US" sz="3600" dirty="0" err="1"/>
              <a:t>waktu</a:t>
            </a:r>
            <a:r>
              <a:rPr lang="en-US" altLang="en-US" sz="3600" dirty="0"/>
              <a:t> </a:t>
            </a:r>
            <a:r>
              <a:rPr lang="en-US" altLang="en-US" sz="3600" dirty="0" err="1"/>
              <a:t>tertentu</a:t>
            </a:r>
            <a:br>
              <a:rPr lang="en-US" altLang="en-US" sz="3600" dirty="0"/>
            </a:br>
            <a:br>
              <a:rPr lang="en-US" altLang="en-US" sz="3600" dirty="0"/>
            </a:br>
            <a:endParaRPr lang="en-US" dirty="0">
              <a:solidFill>
                <a:srgbClr val="FF0000"/>
              </a:solidFill>
            </a:endParaRPr>
          </a:p>
        </p:txBody>
      </p:sp>
    </p:spTree>
    <p:extLst>
      <p:ext uri="{BB962C8B-B14F-4D97-AF65-F5344CB8AC3E}">
        <p14:creationId xmlns:p14="http://schemas.microsoft.com/office/powerpoint/2010/main" val="3525865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9019" y="401793"/>
            <a:ext cx="9438968" cy="3970318"/>
          </a:xfrm>
          <a:prstGeom prst="rect">
            <a:avLst/>
          </a:prstGeom>
        </p:spPr>
        <p:txBody>
          <a:bodyPr wrap="square">
            <a:spAutoFit/>
          </a:bodyPr>
          <a:lstStyle/>
          <a:p>
            <a:pPr lvl="0" algn="just">
              <a:spcAft>
                <a:spcPts val="0"/>
              </a:spcAft>
            </a:pPr>
            <a:r>
              <a:rPr lang="id-ID" sz="32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4. </a:t>
            </a:r>
            <a:r>
              <a:rPr lang="en-US" sz="3200" b="1" u="sng"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Reaksi</a:t>
            </a:r>
            <a:r>
              <a:rPr lang="en-US" sz="3200"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n-US" sz="3200" b="1" u="sng"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orde</a:t>
            </a:r>
            <a:r>
              <a:rPr lang="en-US" sz="3200"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n</a:t>
            </a:r>
            <a:endParaRPr lang="id-ID" sz="32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endParaRPr>
          </a:p>
          <a:p>
            <a:pPr marL="228600" algn="just">
              <a:spcAft>
                <a:spcPts val="0"/>
              </a:spcAft>
            </a:pPr>
            <a:r>
              <a:rPr lang="en-US" sz="2800" dirty="0">
                <a:latin typeface="Arial" panose="020B0604020202020204" pitchFamily="34" charset="0"/>
                <a:ea typeface="Times New Roman" panose="02020603050405020304" pitchFamily="18" charset="0"/>
                <a:cs typeface="Times New Roman" panose="02020603050405020304" pitchFamily="18" charset="0"/>
              </a:rPr>
              <a:t> </a:t>
            </a:r>
            <a:endParaRPr lang="id-ID" sz="2800" b="1" dirty="0">
              <a:latin typeface="Arial" panose="020B0604020202020204" pitchFamily="34" charset="0"/>
              <a:ea typeface="Times New Roman" panose="02020603050405020304" pitchFamily="18" charset="0"/>
              <a:cs typeface="Times New Roman" panose="02020603050405020304" pitchFamily="18" charset="0"/>
            </a:endParaRPr>
          </a:p>
          <a:p>
            <a:pPr indent="457200" algn="just">
              <a:spcAft>
                <a:spcPts val="0"/>
              </a:spcAft>
            </a:pPr>
            <a:r>
              <a:rPr lang="id-ID"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a:latin typeface="Arial" panose="020B0604020202020204" pitchFamily="34" charset="0"/>
                <a:ea typeface="Times New Roman" panose="02020603050405020304" pitchFamily="18" charset="0"/>
                <a:cs typeface="Times New Roman" panose="02020603050405020304" pitchFamily="18" charset="0"/>
              </a:rPr>
              <a:t>-</a:t>
            </a:r>
            <a:r>
              <a:rPr lang="en-US" sz="2800" u="sng" dirty="0">
                <a:latin typeface="Arial" panose="020B0604020202020204" pitchFamily="34" charset="0"/>
                <a:ea typeface="Times New Roman" panose="02020603050405020304" pitchFamily="18" charset="0"/>
                <a:cs typeface="Times New Roman" panose="02020603050405020304" pitchFamily="18" charset="0"/>
              </a:rPr>
              <a:t> </a:t>
            </a:r>
            <a:r>
              <a:rPr lang="en-US" sz="2800" u="sng" dirty="0" err="1">
                <a:latin typeface="Arial" panose="020B0604020202020204" pitchFamily="34" charset="0"/>
                <a:ea typeface="Times New Roman" panose="02020603050405020304" pitchFamily="18" charset="0"/>
                <a:cs typeface="Times New Roman" panose="02020603050405020304" pitchFamily="18" charset="0"/>
              </a:rPr>
              <a:t>dc</a:t>
            </a:r>
            <a:r>
              <a:rPr lang="en-US" sz="2800" u="sng" baseline="-25000" dirty="0" err="1">
                <a:latin typeface="Arial" panose="020B0604020202020204" pitchFamily="34" charset="0"/>
                <a:ea typeface="Times New Roman" panose="02020603050405020304" pitchFamily="18" charset="0"/>
                <a:cs typeface="Times New Roman" panose="02020603050405020304" pitchFamily="18" charset="0"/>
              </a:rPr>
              <a:t>A</a:t>
            </a:r>
            <a:r>
              <a:rPr lang="en-US" sz="2800" dirty="0">
                <a:latin typeface="Arial" panose="020B0604020202020204" pitchFamily="34" charset="0"/>
                <a:ea typeface="Times New Roman" panose="02020603050405020304" pitchFamily="18" charset="0"/>
                <a:cs typeface="Times New Roman" panose="02020603050405020304" pitchFamily="18" charset="0"/>
              </a:rPr>
              <a:t> = </a:t>
            </a:r>
            <a:r>
              <a:rPr lang="en-US" sz="2800" dirty="0" err="1">
                <a:latin typeface="Arial" panose="020B0604020202020204" pitchFamily="34" charset="0"/>
                <a:ea typeface="Times New Roman" panose="02020603050405020304" pitchFamily="18" charset="0"/>
                <a:cs typeface="Times New Roman" panose="02020603050405020304" pitchFamily="18" charset="0"/>
              </a:rPr>
              <a:t>k</a:t>
            </a:r>
            <a:r>
              <a:rPr lang="en-US" sz="2800" baseline="-25000" dirty="0" err="1">
                <a:latin typeface="Arial" panose="020B0604020202020204" pitchFamily="34" charset="0"/>
                <a:ea typeface="Times New Roman" panose="02020603050405020304" pitchFamily="18" charset="0"/>
                <a:cs typeface="Times New Roman" panose="02020603050405020304" pitchFamily="18" charset="0"/>
              </a:rPr>
              <a:t>n</a:t>
            </a:r>
            <a:r>
              <a:rPr lang="en-US" sz="2800" dirty="0">
                <a:latin typeface="Arial" panose="020B0604020202020204" pitchFamily="34" charset="0"/>
                <a:ea typeface="Times New Roman" panose="02020603050405020304" pitchFamily="18" charset="0"/>
                <a:cs typeface="Times New Roman" panose="02020603050405020304" pitchFamily="18" charset="0"/>
              </a:rPr>
              <a:t> C</a:t>
            </a:r>
            <a:r>
              <a:rPr lang="en-US" sz="2800" baseline="-25000" dirty="0">
                <a:latin typeface="Arial" panose="020B0604020202020204" pitchFamily="34" charset="0"/>
                <a:ea typeface="Times New Roman" panose="02020603050405020304" pitchFamily="18" charset="0"/>
                <a:cs typeface="Times New Roman" panose="02020603050405020304" pitchFamily="18" charset="0"/>
              </a:rPr>
              <a:t>A</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baseline="30000" dirty="0">
                <a:latin typeface="Arial" panose="020B0604020202020204" pitchFamily="34" charset="0"/>
                <a:ea typeface="Times New Roman" panose="02020603050405020304" pitchFamily="18" charset="0"/>
                <a:cs typeface="Times New Roman" panose="02020603050405020304" pitchFamily="18" charset="0"/>
              </a:rPr>
              <a:t>n</a:t>
            </a:r>
            <a:r>
              <a:rPr lang="en-US" sz="2800" dirty="0">
                <a:latin typeface="Arial" panose="020B0604020202020204" pitchFamily="34" charset="0"/>
                <a:ea typeface="Times New Roman" panose="02020603050405020304" pitchFamily="18" charset="0"/>
                <a:cs typeface="Times New Roman" panose="02020603050405020304" pitchFamily="18" charset="0"/>
              </a:rPr>
              <a:t>  </a:t>
            </a:r>
            <a:endParaRPr lang="id-ID" sz="2800"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id-ID"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dirty="0" err="1">
                <a:latin typeface="Arial" panose="020B0604020202020204" pitchFamily="34" charset="0"/>
                <a:ea typeface="Times New Roman" panose="02020603050405020304" pitchFamily="18" charset="0"/>
                <a:cs typeface="Times New Roman" panose="02020603050405020304" pitchFamily="18" charset="0"/>
              </a:rPr>
              <a:t>dt</a:t>
            </a:r>
            <a:endParaRPr lang="id-ID" sz="2800"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 </a:t>
            </a:r>
            <a:endParaRPr lang="id-ID" sz="24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2800" b="1" u="sng" dirty="0" err="1">
                <a:latin typeface="Arial" panose="020B0604020202020204" pitchFamily="34" charset="0"/>
                <a:ea typeface="Times New Roman" panose="02020603050405020304" pitchFamily="18" charset="0"/>
                <a:cs typeface="Times New Roman" panose="02020603050405020304" pitchFamily="18" charset="0"/>
              </a:rPr>
              <a:t>Waktu</a:t>
            </a:r>
            <a:r>
              <a:rPr lang="en-US" sz="2800" b="1" u="sng" dirty="0">
                <a:latin typeface="Arial" panose="020B0604020202020204" pitchFamily="34" charset="0"/>
                <a:ea typeface="Times New Roman" panose="02020603050405020304" pitchFamily="18" charset="0"/>
                <a:cs typeface="Times New Roman" panose="02020603050405020304" pitchFamily="18" charset="0"/>
              </a:rPr>
              <a:t> </a:t>
            </a:r>
            <a:r>
              <a:rPr lang="en-US" sz="2800" b="1" u="sng" dirty="0" err="1">
                <a:latin typeface="Arial" panose="020B0604020202020204" pitchFamily="34" charset="0"/>
                <a:ea typeface="Times New Roman" panose="02020603050405020304" pitchFamily="18" charset="0"/>
                <a:cs typeface="Times New Roman" panose="02020603050405020304" pitchFamily="18" charset="0"/>
              </a:rPr>
              <a:t>Paruh</a:t>
            </a:r>
            <a:r>
              <a:rPr lang="en-US" sz="2800" b="1" u="sng" dirty="0">
                <a:latin typeface="Arial" panose="020B0604020202020204" pitchFamily="34" charset="0"/>
                <a:ea typeface="Times New Roman" panose="02020603050405020304" pitchFamily="18" charset="0"/>
                <a:cs typeface="Times New Roman" panose="02020603050405020304" pitchFamily="18" charset="0"/>
              </a:rPr>
              <a:t> (t ½)</a:t>
            </a:r>
            <a:endParaRPr lang="id-ID" sz="2800"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2800" dirty="0">
                <a:latin typeface="Arial" panose="020B0604020202020204" pitchFamily="34" charset="0"/>
                <a:ea typeface="Times New Roman" panose="02020603050405020304" pitchFamily="18" charset="0"/>
                <a:cs typeface="Times New Roman" panose="02020603050405020304" pitchFamily="18" charset="0"/>
              </a:rPr>
              <a:t> </a:t>
            </a:r>
            <a:endParaRPr lang="id-ID" sz="2800"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id-ID"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b="1" dirty="0">
                <a:latin typeface="Arial" panose="020B0604020202020204" pitchFamily="34" charset="0"/>
                <a:ea typeface="Times New Roman" panose="02020603050405020304" pitchFamily="18" charset="0"/>
                <a:cs typeface="Times New Roman" panose="02020603050405020304" pitchFamily="18" charset="0"/>
              </a:rPr>
              <a:t>t ½  =  </a:t>
            </a:r>
            <a:r>
              <a:rPr lang="en-US" sz="2800" b="1" u="sng" dirty="0">
                <a:latin typeface="Arial" panose="020B0604020202020204" pitchFamily="34" charset="0"/>
                <a:ea typeface="Times New Roman" panose="02020603050405020304" pitchFamily="18" charset="0"/>
                <a:cs typeface="Times New Roman" panose="02020603050405020304" pitchFamily="18" charset="0"/>
              </a:rPr>
              <a:t>2 </a:t>
            </a:r>
            <a:r>
              <a:rPr lang="en-US" sz="2800" b="1" u="sng" baseline="30000" dirty="0">
                <a:latin typeface="Arial" panose="020B0604020202020204" pitchFamily="34" charset="0"/>
                <a:ea typeface="Times New Roman" panose="02020603050405020304" pitchFamily="18" charset="0"/>
                <a:cs typeface="Times New Roman" panose="02020603050405020304" pitchFamily="18" charset="0"/>
              </a:rPr>
              <a:t>n-1</a:t>
            </a:r>
            <a:r>
              <a:rPr lang="en-US" sz="2800" b="1" u="sng" dirty="0">
                <a:latin typeface="Arial" panose="020B0604020202020204" pitchFamily="34" charset="0"/>
                <a:ea typeface="Times New Roman" panose="02020603050405020304" pitchFamily="18" charset="0"/>
                <a:cs typeface="Times New Roman" panose="02020603050405020304" pitchFamily="18" charset="0"/>
              </a:rPr>
              <a:t>  -  1</a:t>
            </a:r>
            <a:r>
              <a:rPr lang="en-US" sz="2800" b="1" dirty="0">
                <a:latin typeface="Arial" panose="020B0604020202020204" pitchFamily="34" charset="0"/>
                <a:ea typeface="Times New Roman" panose="02020603050405020304" pitchFamily="18" charset="0"/>
                <a:cs typeface="Times New Roman" panose="02020603050405020304" pitchFamily="18" charset="0"/>
              </a:rPr>
              <a:t>  C</a:t>
            </a:r>
            <a:r>
              <a:rPr lang="en-US" sz="2800" b="1" baseline="-25000" dirty="0">
                <a:latin typeface="Arial" panose="020B0604020202020204" pitchFamily="34" charset="0"/>
                <a:ea typeface="Times New Roman" panose="02020603050405020304" pitchFamily="18" charset="0"/>
                <a:cs typeface="Times New Roman" panose="02020603050405020304" pitchFamily="18" charset="0"/>
              </a:rPr>
              <a:t>A</a:t>
            </a:r>
            <a:r>
              <a:rPr lang="en-US" sz="2400" b="1" baseline="-25000" dirty="0">
                <a:latin typeface="Arial" panose="020B0604020202020204" pitchFamily="34" charset="0"/>
                <a:ea typeface="Times New Roman" panose="02020603050405020304" pitchFamily="18" charset="0"/>
                <a:cs typeface="Times New Roman" panose="02020603050405020304" pitchFamily="18" charset="0"/>
              </a:rPr>
              <a:t>0</a:t>
            </a:r>
            <a:r>
              <a:rPr lang="en-US" sz="2400" b="1" baseline="30000" dirty="0">
                <a:latin typeface="Arial" panose="020B0604020202020204" pitchFamily="34" charset="0"/>
                <a:ea typeface="Times New Roman" panose="02020603050405020304" pitchFamily="18" charset="0"/>
                <a:cs typeface="Times New Roman" panose="02020603050405020304" pitchFamily="18" charset="0"/>
              </a:rPr>
              <a:t>1-n</a:t>
            </a:r>
            <a:endParaRPr lang="id-ID" sz="2800"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2800" b="1" dirty="0">
                <a:latin typeface="Arial" panose="020B0604020202020204" pitchFamily="34" charset="0"/>
                <a:ea typeface="Times New Roman" panose="02020603050405020304" pitchFamily="18" charset="0"/>
                <a:cs typeface="Times New Roman" panose="02020603050405020304" pitchFamily="18" charset="0"/>
              </a:rPr>
              <a:t>		   </a:t>
            </a:r>
            <a:r>
              <a:rPr lang="id-ID" sz="2800" b="1" dirty="0">
                <a:latin typeface="Arial" panose="020B0604020202020204" pitchFamily="34" charset="0"/>
                <a:ea typeface="Times New Roman" panose="02020603050405020304" pitchFamily="18" charset="0"/>
                <a:cs typeface="Times New Roman" panose="02020603050405020304" pitchFamily="18" charset="0"/>
              </a:rPr>
              <a:t>          </a:t>
            </a:r>
            <a:r>
              <a:rPr lang="en-US" sz="2800" b="1" dirty="0">
                <a:latin typeface="Arial" panose="020B0604020202020204" pitchFamily="34" charset="0"/>
                <a:ea typeface="Times New Roman" panose="02020603050405020304" pitchFamily="18" charset="0"/>
                <a:cs typeface="Times New Roman" panose="02020603050405020304" pitchFamily="18" charset="0"/>
              </a:rPr>
              <a:t>k (n-1)</a:t>
            </a:r>
            <a:endParaRPr lang="id-ID" sz="2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908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25562" y="117676"/>
                <a:ext cx="9837174" cy="6698372"/>
              </a:xfrm>
              <a:prstGeom prst="rect">
                <a:avLst/>
              </a:prstGeom>
            </p:spPr>
            <p:txBody>
              <a:bodyPr wrap="square">
                <a:spAutoFit/>
              </a:bodyPr>
              <a:lstStyle/>
              <a:p>
                <a:pPr>
                  <a:lnSpc>
                    <a:spcPct val="150000"/>
                  </a:lnSpc>
                </a:pPr>
                <a:r>
                  <a:rPr lang="id-ID" sz="2800" b="1" dirty="0">
                    <a:ln w="0"/>
                    <a:solidFill>
                      <a:srgbClr val="FF0000"/>
                    </a:solidFill>
                    <a:effectLst>
                      <a:outerShdw blurRad="38100" dist="25400" dir="5400000" algn="ctr" rotWithShape="0">
                        <a:srgbClr val="6E747A">
                          <a:alpha val="43000"/>
                        </a:srgbClr>
                      </a:outerShdw>
                    </a:effectLst>
                  </a:rPr>
                  <a:t>Contoh soal : </a:t>
                </a:r>
              </a:p>
              <a:p>
                <a:pPr>
                  <a:lnSpc>
                    <a:spcPct val="150000"/>
                  </a:lnSpc>
                </a:pPr>
                <a:r>
                  <a:rPr lang="id-ID" sz="2400" dirty="0">
                    <a:ln w="0"/>
                  </a:rPr>
                  <a:t>1.</a:t>
                </a:r>
                <a:r>
                  <a:rPr lang="id-ID" sz="2800" b="1" dirty="0">
                    <a:ln w="0"/>
                    <a:effectLst>
                      <a:outerShdw blurRad="38100" dist="25400" dir="5400000" algn="ctr" rotWithShape="0">
                        <a:srgbClr val="6E747A">
                          <a:alpha val="43000"/>
                        </a:srgbClr>
                      </a:outerShdw>
                    </a:effectLst>
                  </a:rPr>
                  <a:t> </a:t>
                </a:r>
                <a:r>
                  <a:rPr lang="id-ID" sz="2400" dirty="0">
                    <a:ln w="0"/>
                  </a:rPr>
                  <a:t>Suatu reaksi 50 % sempurna dalam 10 menit, reaksi tersebut dibiarkan berlangsung 5 menit lagi. Berapa banyak reaksi tersebut akan sempurna pada akhir 15 menit ini jika reaksi berlangsung pada orde nol</a:t>
                </a:r>
              </a:p>
              <a:p>
                <a:pPr>
                  <a:lnSpc>
                    <a:spcPct val="150000"/>
                  </a:lnSpc>
                </a:pPr>
                <a:r>
                  <a:rPr lang="id-ID" sz="2400" b="1" dirty="0">
                    <a:ln w="0"/>
                  </a:rPr>
                  <a:t>Jawab :</a:t>
                </a:r>
                <a:r>
                  <a:rPr lang="id-ID" sz="2400" dirty="0">
                    <a:ln w="0"/>
                  </a:rPr>
                  <a:t> </a:t>
                </a:r>
                <a:endParaRPr lang="en-US" sz="2400" dirty="0">
                  <a:ln w="0"/>
                </a:endParaRPr>
              </a:p>
              <a:p>
                <a:pPr>
                  <a:lnSpc>
                    <a:spcPct val="150000"/>
                  </a:lnSpc>
                </a:pPr>
                <a:r>
                  <a:rPr lang="id-ID" sz="2400" dirty="0">
                    <a:ln w="0"/>
                  </a:rPr>
                  <a:t>Misal CA</a:t>
                </a:r>
                <a:r>
                  <a:rPr lang="id-ID" dirty="0">
                    <a:ln w="0"/>
                  </a:rPr>
                  <a:t>0</a:t>
                </a:r>
                <a:r>
                  <a:rPr lang="id-ID" sz="2400" dirty="0">
                    <a:ln w="0"/>
                  </a:rPr>
                  <a:t> = 1000 mol/lt  &amp; CA = 0,5 x 1000 = 500 mol/lt</a:t>
                </a:r>
              </a:p>
              <a:p>
                <a:pPr>
                  <a:lnSpc>
                    <a:spcPct val="150000"/>
                  </a:lnSpc>
                </a:pPr>
                <a:r>
                  <a:rPr lang="id-ID" sz="2200" dirty="0">
                    <a:ln w="0"/>
                  </a:rPr>
                  <a:t>Persamaan reaksi orde nol : </a:t>
                </a:r>
                <a:r>
                  <a:rPr lang="id-ID" sz="2200" dirty="0">
                    <a:ln w="0"/>
                    <a:effectLst>
                      <a:outerShdw blurRad="38100" dist="25400" dir="5400000" algn="ctr" rotWithShape="0">
                        <a:srgbClr val="6E747A">
                          <a:alpha val="43000"/>
                        </a:srgbClr>
                      </a:outerShdw>
                    </a:effectLst>
                  </a:rPr>
                  <a:t>CA</a:t>
                </a:r>
                <a:r>
                  <a:rPr lang="id-ID" dirty="0">
                    <a:ln w="0"/>
                    <a:effectLst>
                      <a:outerShdw blurRad="38100" dist="25400" dir="5400000" algn="ctr" rotWithShape="0">
                        <a:srgbClr val="6E747A">
                          <a:alpha val="43000"/>
                        </a:srgbClr>
                      </a:outerShdw>
                    </a:effectLst>
                  </a:rPr>
                  <a:t>0</a:t>
                </a:r>
                <a:r>
                  <a:rPr lang="id-ID" sz="2200" dirty="0">
                    <a:ln w="0"/>
                    <a:effectLst>
                      <a:outerShdw blurRad="38100" dist="25400" dir="5400000" algn="ctr" rotWithShape="0">
                        <a:srgbClr val="6E747A">
                          <a:alpha val="43000"/>
                        </a:srgbClr>
                      </a:outerShdw>
                    </a:effectLst>
                  </a:rPr>
                  <a:t> – CA = ko t atau k</a:t>
                </a:r>
                <a:r>
                  <a:rPr lang="id-ID" dirty="0">
                    <a:ln w="0"/>
                    <a:effectLst>
                      <a:outerShdw blurRad="38100" dist="25400" dir="5400000" algn="ctr" rotWithShape="0">
                        <a:srgbClr val="6E747A">
                          <a:alpha val="43000"/>
                        </a:srgbClr>
                      </a:outerShdw>
                    </a:effectLst>
                  </a:rPr>
                  <a:t>0</a:t>
                </a:r>
                <a:r>
                  <a:rPr lang="id-ID" sz="2200" dirty="0">
                    <a:ln w="0"/>
                    <a:effectLst>
                      <a:outerShdw blurRad="38100" dist="25400" dir="5400000" algn="ctr" rotWithShape="0">
                        <a:srgbClr val="6E747A">
                          <a:alpha val="43000"/>
                        </a:srgbClr>
                      </a:outerShdw>
                    </a:effectLst>
                  </a:rPr>
                  <a:t> = </a:t>
                </a:r>
                <a14:m>
                  <m:oMath xmlns:m="http://schemas.openxmlformats.org/officeDocument/2006/math">
                    <m:f>
                      <m:fPr>
                        <m:ctrlPr>
                          <a:rPr lang="id-ID" sz="2200" i="1" smtClean="0">
                            <a:ln w="0"/>
                            <a:effectLst>
                              <a:outerShdw blurRad="38100" dist="25400" dir="5400000" algn="ctr" rotWithShape="0">
                                <a:srgbClr val="6E747A">
                                  <a:alpha val="43000"/>
                                </a:srgbClr>
                              </a:outerShdw>
                            </a:effectLst>
                            <a:latin typeface="Cambria Math" panose="02040503050406030204" pitchFamily="18" charset="0"/>
                          </a:rPr>
                        </m:ctrlPr>
                      </m:fPr>
                      <m:num>
                        <m:r>
                          <a:rPr lang="id-ID" sz="2200" b="0" i="1" smtClean="0">
                            <a:ln w="0"/>
                            <a:effectLst>
                              <a:outerShdw blurRad="38100" dist="25400" dir="5400000" algn="ctr" rotWithShape="0">
                                <a:srgbClr val="6E747A">
                                  <a:alpha val="43000"/>
                                </a:srgbClr>
                              </a:outerShdw>
                            </a:effectLst>
                            <a:latin typeface="Cambria Math" panose="02040503050406030204" pitchFamily="18" charset="0"/>
                          </a:rPr>
                          <m:t>1</m:t>
                        </m:r>
                      </m:num>
                      <m:den>
                        <m:r>
                          <a:rPr lang="id-ID" sz="2200" b="0" i="1" smtClean="0">
                            <a:ln w="0"/>
                            <a:effectLst>
                              <a:outerShdw blurRad="38100" dist="25400" dir="5400000" algn="ctr" rotWithShape="0">
                                <a:srgbClr val="6E747A">
                                  <a:alpha val="43000"/>
                                </a:srgbClr>
                              </a:outerShdw>
                            </a:effectLst>
                            <a:latin typeface="Cambria Math" panose="02040503050406030204" pitchFamily="18" charset="0"/>
                          </a:rPr>
                          <m:t>𝑡</m:t>
                        </m:r>
                      </m:den>
                    </m:f>
                    <m:r>
                      <a:rPr lang="id-ID" sz="2200" i="1" smtClean="0">
                        <a:ln w="0"/>
                        <a:effectLst>
                          <a:outerShdw blurRad="38100" dist="25400" dir="5400000" algn="ctr" rotWithShape="0">
                            <a:srgbClr val="6E747A">
                              <a:alpha val="43000"/>
                            </a:srgbClr>
                          </a:outerShdw>
                        </a:effectLst>
                        <a:latin typeface="Cambria Math" panose="02040503050406030204" pitchFamily="18" charset="0"/>
                      </a:rPr>
                      <m:t> </m:t>
                    </m:r>
                  </m:oMath>
                </a14:m>
                <a:r>
                  <a:rPr lang="id-ID" sz="2200" dirty="0">
                    <a:ln w="0"/>
                    <a:effectLst>
                      <a:outerShdw blurRad="38100" dist="25400" dir="5400000" algn="ctr" rotWithShape="0">
                        <a:srgbClr val="6E747A">
                          <a:alpha val="43000"/>
                        </a:srgbClr>
                      </a:outerShdw>
                    </a:effectLst>
                  </a:rPr>
                  <a:t>[ CA</a:t>
                </a:r>
                <a:r>
                  <a:rPr lang="id-ID" sz="2000" dirty="0">
                    <a:ln w="0"/>
                    <a:effectLst>
                      <a:outerShdw blurRad="38100" dist="25400" dir="5400000" algn="ctr" rotWithShape="0">
                        <a:srgbClr val="6E747A">
                          <a:alpha val="43000"/>
                        </a:srgbClr>
                      </a:outerShdw>
                    </a:effectLst>
                  </a:rPr>
                  <a:t>0</a:t>
                </a:r>
                <a:r>
                  <a:rPr lang="id-ID" sz="2200" dirty="0">
                    <a:ln w="0"/>
                    <a:effectLst>
                      <a:outerShdw blurRad="38100" dist="25400" dir="5400000" algn="ctr" rotWithShape="0">
                        <a:srgbClr val="6E747A">
                          <a:alpha val="43000"/>
                        </a:srgbClr>
                      </a:outerShdw>
                    </a:effectLst>
                  </a:rPr>
                  <a:t> – CA</a:t>
                </a:r>
                <a:r>
                  <a:rPr lang="id-ID" sz="2000" dirty="0">
                    <a:ln w="0"/>
                    <a:effectLst>
                      <a:outerShdw blurRad="38100" dist="25400" dir="5400000" algn="ctr" rotWithShape="0">
                        <a:srgbClr val="6E747A">
                          <a:alpha val="43000"/>
                        </a:srgbClr>
                      </a:outerShdw>
                    </a:effectLst>
                  </a:rPr>
                  <a:t> </a:t>
                </a:r>
                <a:r>
                  <a:rPr lang="id-ID" sz="2400" dirty="0">
                    <a:ln w="0"/>
                    <a:effectLst>
                      <a:outerShdw blurRad="38100" dist="25400" dir="5400000" algn="ctr" rotWithShape="0">
                        <a:srgbClr val="6E747A">
                          <a:alpha val="43000"/>
                        </a:srgbClr>
                      </a:outerShdw>
                    </a:effectLst>
                  </a:rPr>
                  <a:t>]</a:t>
                </a:r>
                <a:endParaRPr lang="id-ID" sz="2000" dirty="0">
                  <a:ln w="0"/>
                  <a:effectLst>
                    <a:outerShdw blurRad="38100" dist="25400" dir="5400000" algn="ctr" rotWithShape="0">
                      <a:srgbClr val="6E747A">
                        <a:alpha val="43000"/>
                      </a:srgbClr>
                    </a:outerShdw>
                  </a:effectLst>
                </a:endParaRPr>
              </a:p>
              <a:p>
                <a:pPr>
                  <a:lnSpc>
                    <a:spcPct val="150000"/>
                  </a:lnSpc>
                </a:pPr>
                <a:r>
                  <a:rPr lang="id-ID" sz="2400" dirty="0">
                    <a:ln w="0"/>
                  </a:rPr>
                  <a:t>Maka harga  k</a:t>
                </a:r>
                <a:r>
                  <a:rPr lang="id-ID" dirty="0">
                    <a:ln w="0"/>
                  </a:rPr>
                  <a:t>0</a:t>
                </a:r>
                <a:r>
                  <a:rPr lang="id-ID" sz="2400" dirty="0">
                    <a:ln w="0"/>
                  </a:rPr>
                  <a:t> = </a:t>
                </a:r>
                <a14:m>
                  <m:oMath xmlns:m="http://schemas.openxmlformats.org/officeDocument/2006/math">
                    <m:f>
                      <m:fPr>
                        <m:ctrlPr>
                          <a:rPr lang="id-ID" sz="2400" i="1">
                            <a:ln w="0"/>
                            <a:effectLst>
                              <a:outerShdw blurRad="38100" dist="25400" dir="5400000" algn="ctr" rotWithShape="0">
                                <a:srgbClr val="6E747A">
                                  <a:alpha val="43000"/>
                                </a:srgbClr>
                              </a:outerShdw>
                            </a:effectLst>
                            <a:latin typeface="Cambria Math" panose="02040503050406030204" pitchFamily="18" charset="0"/>
                          </a:rPr>
                        </m:ctrlPr>
                      </m:fPr>
                      <m:num>
                        <m:r>
                          <a:rPr lang="id-ID" sz="2400" i="1">
                            <a:ln w="0"/>
                            <a:effectLst>
                              <a:outerShdw blurRad="38100" dist="25400" dir="5400000" algn="ctr" rotWithShape="0">
                                <a:srgbClr val="6E747A">
                                  <a:alpha val="43000"/>
                                </a:srgbClr>
                              </a:outerShdw>
                            </a:effectLst>
                            <a:latin typeface="Cambria Math" panose="02040503050406030204" pitchFamily="18" charset="0"/>
                          </a:rPr>
                          <m:t>1</m:t>
                        </m:r>
                      </m:num>
                      <m:den>
                        <m:r>
                          <a:rPr lang="id-ID" sz="2400" b="0" i="1" smtClean="0">
                            <a:ln w="0"/>
                            <a:effectLst>
                              <a:outerShdw blurRad="38100" dist="25400" dir="5400000" algn="ctr" rotWithShape="0">
                                <a:srgbClr val="6E747A">
                                  <a:alpha val="43000"/>
                                </a:srgbClr>
                              </a:outerShdw>
                            </a:effectLst>
                            <a:latin typeface="Cambria Math" panose="02040503050406030204" pitchFamily="18" charset="0"/>
                          </a:rPr>
                          <m:t>10</m:t>
                        </m:r>
                      </m:den>
                    </m:f>
                  </m:oMath>
                </a14:m>
                <a:r>
                  <a:rPr lang="id-ID" sz="2400" dirty="0">
                    <a:ln w="0"/>
                  </a:rPr>
                  <a:t> [ 1000 – 500 ] = 50 mol/lt menit</a:t>
                </a:r>
              </a:p>
              <a:p>
                <a:pPr>
                  <a:lnSpc>
                    <a:spcPct val="150000"/>
                  </a:lnSpc>
                </a:pPr>
                <a:r>
                  <a:rPr lang="id-ID" sz="2400" dirty="0">
                    <a:ln w="0"/>
                  </a:rPr>
                  <a:t>Banyaknya reaksi pada 15 menit :</a:t>
                </a:r>
              </a:p>
              <a:p>
                <a:pPr>
                  <a:lnSpc>
                    <a:spcPct val="150000"/>
                  </a:lnSpc>
                </a:pPr>
                <a:r>
                  <a:rPr lang="id-ID" sz="2400" dirty="0">
                    <a:ln w="0"/>
                    <a:effectLst>
                      <a:outerShdw blurRad="38100" dist="25400" dir="5400000" algn="ctr" rotWithShape="0">
                        <a:srgbClr val="6E747A">
                          <a:alpha val="43000"/>
                        </a:srgbClr>
                      </a:outerShdw>
                    </a:effectLst>
                  </a:rPr>
                  <a:t>CA</a:t>
                </a:r>
                <a:r>
                  <a:rPr lang="id-ID" dirty="0">
                    <a:ln w="0"/>
                    <a:effectLst>
                      <a:outerShdw blurRad="38100" dist="25400" dir="5400000" algn="ctr" rotWithShape="0">
                        <a:srgbClr val="6E747A">
                          <a:alpha val="43000"/>
                        </a:srgbClr>
                      </a:outerShdw>
                    </a:effectLst>
                  </a:rPr>
                  <a:t>0</a:t>
                </a:r>
                <a:r>
                  <a:rPr lang="id-ID" sz="2400" dirty="0">
                    <a:ln w="0"/>
                    <a:effectLst>
                      <a:outerShdw blurRad="38100" dist="25400" dir="5400000" algn="ctr" rotWithShape="0">
                        <a:srgbClr val="6E747A">
                          <a:alpha val="43000"/>
                        </a:srgbClr>
                      </a:outerShdw>
                    </a:effectLst>
                  </a:rPr>
                  <a:t> – CA = ko t maka CA = CA</a:t>
                </a:r>
                <a:r>
                  <a:rPr lang="id-ID" dirty="0">
                    <a:ln w="0"/>
                    <a:effectLst>
                      <a:outerShdw blurRad="38100" dist="25400" dir="5400000" algn="ctr" rotWithShape="0">
                        <a:srgbClr val="6E747A">
                          <a:alpha val="43000"/>
                        </a:srgbClr>
                      </a:outerShdw>
                    </a:effectLst>
                  </a:rPr>
                  <a:t>0 – </a:t>
                </a:r>
                <a:r>
                  <a:rPr lang="id-ID" sz="2400" dirty="0">
                    <a:ln w="0"/>
                    <a:effectLst>
                      <a:outerShdw blurRad="38100" dist="25400" dir="5400000" algn="ctr" rotWithShape="0">
                        <a:srgbClr val="6E747A">
                          <a:alpha val="43000"/>
                        </a:srgbClr>
                      </a:outerShdw>
                    </a:effectLst>
                  </a:rPr>
                  <a:t>k</a:t>
                </a:r>
                <a:r>
                  <a:rPr lang="id-ID" dirty="0">
                    <a:ln w="0"/>
                    <a:effectLst>
                      <a:outerShdw blurRad="38100" dist="25400" dir="5400000" algn="ctr" rotWithShape="0">
                        <a:srgbClr val="6E747A">
                          <a:alpha val="43000"/>
                        </a:srgbClr>
                      </a:outerShdw>
                    </a:effectLst>
                  </a:rPr>
                  <a:t>o</a:t>
                </a:r>
                <a:r>
                  <a:rPr lang="id-ID" sz="2400" dirty="0">
                    <a:ln w="0"/>
                    <a:effectLst>
                      <a:outerShdw blurRad="38100" dist="25400" dir="5400000" algn="ctr" rotWithShape="0">
                        <a:srgbClr val="6E747A">
                          <a:alpha val="43000"/>
                        </a:srgbClr>
                      </a:outerShdw>
                    </a:effectLst>
                  </a:rPr>
                  <a:t> t = 1000 – 50 x 15 = 250 mol/lt</a:t>
                </a:r>
                <a:endParaRPr lang="id-ID" sz="2400" dirty="0">
                  <a:ln w="0"/>
                </a:endParaRPr>
              </a:p>
            </p:txBody>
          </p:sp>
        </mc:Choice>
        <mc:Fallback xmlns="">
          <p:sp>
            <p:nvSpPr>
              <p:cNvPr id="2" name="Rectangle 1"/>
              <p:cNvSpPr>
                <a:spLocks noRot="1" noChangeAspect="1" noMove="1" noResize="1" noEditPoints="1" noAdjustHandles="1" noChangeArrowheads="1" noChangeShapeType="1" noTextEdit="1"/>
              </p:cNvSpPr>
              <p:nvPr/>
            </p:nvSpPr>
            <p:spPr>
              <a:xfrm>
                <a:off x="1725562" y="117676"/>
                <a:ext cx="9837174" cy="6698372"/>
              </a:xfrm>
              <a:prstGeom prst="rect">
                <a:avLst/>
              </a:prstGeom>
              <a:blipFill>
                <a:blip r:embed="rId2"/>
                <a:stretch>
                  <a:fillRect l="-1487" r="-620" b="-1547"/>
                </a:stretch>
              </a:blipFill>
            </p:spPr>
            <p:txBody>
              <a:bodyPr/>
              <a:lstStyle/>
              <a:p>
                <a:r>
                  <a:rPr lang="en-US">
                    <a:noFill/>
                  </a:rPr>
                  <a:t> </a:t>
                </a:r>
              </a:p>
            </p:txBody>
          </p:sp>
        </mc:Fallback>
      </mc:AlternateContent>
    </p:spTree>
    <p:extLst>
      <p:ext uri="{BB962C8B-B14F-4D97-AF65-F5344CB8AC3E}">
        <p14:creationId xmlns:p14="http://schemas.microsoft.com/office/powerpoint/2010/main" val="2329690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6903" y="218399"/>
                <a:ext cx="10800736" cy="7691080"/>
              </a:xfrm>
              <a:prstGeom prst="rect">
                <a:avLst/>
              </a:prstGeom>
            </p:spPr>
            <p:txBody>
              <a:bodyPr wrap="square">
                <a:spAutoFit/>
              </a:bodyPr>
              <a:lstStyle/>
              <a:p>
                <a:pPr>
                  <a:lnSpc>
                    <a:spcPct val="150000"/>
                  </a:lnSpc>
                </a:pPr>
                <a:r>
                  <a:rPr lang="id-ID" sz="2800" b="1" dirty="0">
                    <a:ln w="0"/>
                    <a:solidFill>
                      <a:srgbClr val="FF0000"/>
                    </a:solidFill>
                    <a:effectLst>
                      <a:outerShdw blurRad="38100" dist="25400" dir="5400000" algn="ctr" rotWithShape="0">
                        <a:srgbClr val="6E747A">
                          <a:alpha val="43000"/>
                        </a:srgbClr>
                      </a:outerShdw>
                    </a:effectLst>
                  </a:rPr>
                  <a:t>Contoh soal : </a:t>
                </a:r>
              </a:p>
              <a:p>
                <a:pPr>
                  <a:lnSpc>
                    <a:spcPct val="150000"/>
                  </a:lnSpc>
                </a:pPr>
                <a:r>
                  <a:rPr lang="id-ID" sz="2400" dirty="0">
                    <a:ln w="0"/>
                  </a:rPr>
                  <a:t>2.</a:t>
                </a:r>
                <a:r>
                  <a:rPr lang="id-ID" sz="2800" b="1" dirty="0">
                    <a:ln w="0"/>
                    <a:effectLst>
                      <a:outerShdw blurRad="38100" dist="25400" dir="5400000" algn="ctr" rotWithShape="0">
                        <a:srgbClr val="6E747A">
                          <a:alpha val="43000"/>
                        </a:srgbClr>
                      </a:outerShdw>
                    </a:effectLst>
                  </a:rPr>
                  <a:t> </a:t>
                </a:r>
                <a:r>
                  <a:rPr lang="id-ID" sz="2400" dirty="0">
                    <a:ln w="0"/>
                  </a:rPr>
                  <a:t>Reaksi A </a:t>
                </a:r>
                <a:r>
                  <a:rPr lang="id-ID" sz="2400" dirty="0">
                    <a:ln w="0"/>
                    <a:latin typeface="Calibri" panose="020F0502020204030204" pitchFamily="34" charset="0"/>
                  </a:rPr>
                  <a:t>→ B + C merupakan reaksi orde 1, setelah 10 menit 60 % zat A  telah terurai, maka :</a:t>
                </a:r>
              </a:p>
              <a:p>
                <a:pPr marL="457200" indent="-457200">
                  <a:lnSpc>
                    <a:spcPct val="150000"/>
                  </a:lnSpc>
                  <a:buAutoNum type="alphaLcPeriod"/>
                </a:pPr>
                <a:r>
                  <a:rPr lang="id-ID" sz="2400" dirty="0">
                    <a:ln w="0"/>
                    <a:latin typeface="Calibri" panose="020F0502020204030204" pitchFamily="34" charset="0"/>
                  </a:rPr>
                  <a:t>Berapa % zat A masih tinggal setelah waktu 20 menit</a:t>
                </a:r>
              </a:p>
              <a:p>
                <a:pPr marL="457200" indent="-457200">
                  <a:lnSpc>
                    <a:spcPct val="150000"/>
                  </a:lnSpc>
                  <a:buAutoNum type="alphaLcPeriod"/>
                </a:pPr>
                <a:r>
                  <a:rPr lang="id-ID" sz="2400" dirty="0">
                    <a:ln w="0"/>
                    <a:latin typeface="Calibri" panose="020F0502020204030204" pitchFamily="34" charset="0"/>
                  </a:rPr>
                  <a:t>Berapa waktu paruh</a:t>
                </a:r>
              </a:p>
              <a:p>
                <a:pPr>
                  <a:lnSpc>
                    <a:spcPct val="150000"/>
                  </a:lnSpc>
                </a:pPr>
                <a:r>
                  <a:rPr lang="id-ID" sz="2400" dirty="0">
                    <a:ln w="0"/>
                    <a:latin typeface="Calibri" panose="020F0502020204030204" pitchFamily="34" charset="0"/>
                  </a:rPr>
                  <a:t>Jawab :   Misalkan konsentrasi mula2 zat A = a mol/lt, zat A yg terurai = 0,6 a</a:t>
                </a:r>
              </a:p>
              <a:p>
                <a:r>
                  <a:rPr lang="id-ID" sz="2400" dirty="0">
                    <a:ln w="0"/>
                    <a:latin typeface="Calibri" panose="020F0502020204030204" pitchFamily="34" charset="0"/>
                  </a:rPr>
                  <a:t>Persamaan orde 1  :  </a:t>
                </a:r>
                <a:r>
                  <a:rPr lang="id-ID" sz="2800" dirty="0"/>
                  <a:t>k</a:t>
                </a:r>
                <a:r>
                  <a:rPr lang="id-ID" sz="2800" baseline="-25000" dirty="0"/>
                  <a:t>1</a:t>
                </a:r>
                <a:r>
                  <a:rPr lang="id-ID" sz="2800" dirty="0"/>
                  <a:t>  = </a:t>
                </a:r>
                <a14:m>
                  <m:oMath xmlns:m="http://schemas.openxmlformats.org/officeDocument/2006/math">
                    <m:f>
                      <m:fPr>
                        <m:ctrlPr>
                          <a:rPr lang="id-ID" sz="2800" i="1" smtClean="0">
                            <a:latin typeface="Cambria Math" panose="02040503050406030204" pitchFamily="18" charset="0"/>
                          </a:rPr>
                        </m:ctrlPr>
                      </m:fPr>
                      <m:num>
                        <m:r>
                          <a:rPr lang="id-ID" sz="2800" b="0" i="1" smtClean="0">
                            <a:latin typeface="Cambria Math" panose="02040503050406030204" pitchFamily="18" charset="0"/>
                          </a:rPr>
                          <m:t>1</m:t>
                        </m:r>
                      </m:num>
                      <m:den>
                        <m:r>
                          <a:rPr lang="id-ID" sz="2800" b="0" i="1" smtClean="0">
                            <a:latin typeface="Cambria Math" panose="02040503050406030204" pitchFamily="18" charset="0"/>
                          </a:rPr>
                          <m:t>𝑡</m:t>
                        </m:r>
                      </m:den>
                    </m:f>
                  </m:oMath>
                </a14:m>
                <a:r>
                  <a:rPr lang="id-ID" sz="2800" dirty="0"/>
                  <a:t> ln </a:t>
                </a:r>
                <a14:m>
                  <m:oMath xmlns:m="http://schemas.openxmlformats.org/officeDocument/2006/math">
                    <m:f>
                      <m:fPr>
                        <m:ctrlPr>
                          <a:rPr lang="id-ID" sz="2800" i="1">
                            <a:latin typeface="Cambria Math" panose="02040503050406030204" pitchFamily="18" charset="0"/>
                          </a:rPr>
                        </m:ctrlPr>
                      </m:fPr>
                      <m:num>
                        <m:r>
                          <a:rPr lang="id-ID" sz="2800" i="1">
                            <a:latin typeface="Cambria Math" panose="02040503050406030204" pitchFamily="18" charset="0"/>
                          </a:rPr>
                          <m:t>𝑎</m:t>
                        </m:r>
                      </m:num>
                      <m:den>
                        <m:r>
                          <a:rPr lang="id-ID" sz="2800" i="1">
                            <a:latin typeface="Cambria Math" panose="02040503050406030204" pitchFamily="18" charset="0"/>
                          </a:rPr>
                          <m:t>𝑎</m:t>
                        </m:r>
                        <m:r>
                          <a:rPr lang="id-ID" sz="2800" i="1">
                            <a:latin typeface="Cambria Math" panose="02040503050406030204" pitchFamily="18" charset="0"/>
                          </a:rPr>
                          <m:t> −</m:t>
                        </m:r>
                        <m:r>
                          <a:rPr lang="id-ID" sz="2800" b="0" i="1" smtClean="0">
                            <a:latin typeface="Cambria Math" panose="02040503050406030204" pitchFamily="18" charset="0"/>
                          </a:rPr>
                          <m:t>𝑥</m:t>
                        </m:r>
                      </m:den>
                    </m:f>
                  </m:oMath>
                </a14:m>
                <a:r>
                  <a:rPr lang="id-ID" sz="2800" dirty="0"/>
                  <a:t> =  </a:t>
                </a:r>
                <a14:m>
                  <m:oMath xmlns:m="http://schemas.openxmlformats.org/officeDocument/2006/math">
                    <m:f>
                      <m:fPr>
                        <m:ctrlPr>
                          <a:rPr lang="id-ID" sz="2800" i="1" smtClean="0">
                            <a:latin typeface="Cambria Math" panose="02040503050406030204" pitchFamily="18" charset="0"/>
                          </a:rPr>
                        </m:ctrlPr>
                      </m:fPr>
                      <m:num>
                        <m:r>
                          <a:rPr lang="id-ID" sz="2800" b="0" i="1" smtClean="0">
                            <a:latin typeface="Cambria Math" panose="02040503050406030204" pitchFamily="18" charset="0"/>
                          </a:rPr>
                          <m:t>1</m:t>
                        </m:r>
                      </m:num>
                      <m:den>
                        <m:r>
                          <a:rPr lang="id-ID" sz="2800" b="0" i="1" smtClean="0">
                            <a:latin typeface="Cambria Math" panose="02040503050406030204" pitchFamily="18" charset="0"/>
                          </a:rPr>
                          <m:t>10</m:t>
                        </m:r>
                      </m:den>
                    </m:f>
                  </m:oMath>
                </a14:m>
                <a:r>
                  <a:rPr lang="id-ID" sz="2800" dirty="0"/>
                  <a:t> ln </a:t>
                </a:r>
                <a14:m>
                  <m:oMath xmlns:m="http://schemas.openxmlformats.org/officeDocument/2006/math">
                    <m:f>
                      <m:fPr>
                        <m:ctrlPr>
                          <a:rPr lang="id-ID" sz="2800" i="1" smtClean="0">
                            <a:latin typeface="Cambria Math" panose="02040503050406030204" pitchFamily="18" charset="0"/>
                          </a:rPr>
                        </m:ctrlPr>
                      </m:fPr>
                      <m:num>
                        <m:r>
                          <a:rPr lang="id-ID" sz="2800" b="0" i="1" smtClean="0">
                            <a:latin typeface="Cambria Math" panose="02040503050406030204" pitchFamily="18" charset="0"/>
                          </a:rPr>
                          <m:t>𝑎</m:t>
                        </m:r>
                      </m:num>
                      <m:den>
                        <m:r>
                          <a:rPr lang="id-ID" sz="2800" b="0" i="1" smtClean="0">
                            <a:latin typeface="Cambria Math" panose="02040503050406030204" pitchFamily="18" charset="0"/>
                          </a:rPr>
                          <m:t>𝑎</m:t>
                        </m:r>
                        <m:r>
                          <a:rPr lang="id-ID" sz="2800" b="0" i="1" smtClean="0">
                            <a:latin typeface="Cambria Math" panose="02040503050406030204" pitchFamily="18" charset="0"/>
                          </a:rPr>
                          <m:t> −0,6 </m:t>
                        </m:r>
                        <m:r>
                          <a:rPr lang="id-ID" sz="2800" b="0" i="1" smtClean="0">
                            <a:latin typeface="Cambria Math" panose="02040503050406030204" pitchFamily="18" charset="0"/>
                          </a:rPr>
                          <m:t>𝑎</m:t>
                        </m:r>
                      </m:den>
                    </m:f>
                    <m:r>
                      <a:rPr lang="id-ID" sz="2800" b="0" i="1" smtClean="0">
                        <a:latin typeface="Cambria Math" panose="02040503050406030204" pitchFamily="18" charset="0"/>
                      </a:rPr>
                      <m:t>= </m:t>
                    </m:r>
                    <m:f>
                      <m:fPr>
                        <m:ctrlPr>
                          <a:rPr lang="id-ID" sz="2800" i="1">
                            <a:latin typeface="Cambria Math" panose="02040503050406030204" pitchFamily="18" charset="0"/>
                          </a:rPr>
                        </m:ctrlPr>
                      </m:fPr>
                      <m:num>
                        <m:r>
                          <a:rPr lang="id-ID" sz="2800" i="1">
                            <a:latin typeface="Cambria Math" panose="02040503050406030204" pitchFamily="18" charset="0"/>
                          </a:rPr>
                          <m:t>1</m:t>
                        </m:r>
                      </m:num>
                      <m:den>
                        <m:r>
                          <a:rPr lang="id-ID" sz="2800" i="1">
                            <a:latin typeface="Cambria Math" panose="02040503050406030204" pitchFamily="18" charset="0"/>
                          </a:rPr>
                          <m:t>10</m:t>
                        </m:r>
                      </m:den>
                    </m:f>
                  </m:oMath>
                </a14:m>
                <a:r>
                  <a:rPr lang="id-ID" sz="2800" dirty="0"/>
                  <a:t> ln </a:t>
                </a:r>
                <a14:m>
                  <m:oMath xmlns:m="http://schemas.openxmlformats.org/officeDocument/2006/math">
                    <m:r>
                      <a:rPr lang="id-ID" sz="2400" b="0" i="1" smtClean="0">
                        <a:latin typeface="Cambria Math" panose="02040503050406030204" pitchFamily="18" charset="0"/>
                      </a:rPr>
                      <m:t>2,5 </m:t>
                    </m:r>
                  </m:oMath>
                </a14:m>
                <a:endParaRPr lang="id-ID" sz="2800" b="0" dirty="0"/>
              </a:p>
              <a:p>
                <a:r>
                  <a:rPr lang="id-ID" sz="2400" dirty="0"/>
                  <a:t>Untuk t = 20 menit maka </a:t>
                </a:r>
                <a:r>
                  <a:rPr lang="id-ID" sz="2800" dirty="0"/>
                  <a:t>	ln </a:t>
                </a:r>
                <a14:m>
                  <m:oMath xmlns:m="http://schemas.openxmlformats.org/officeDocument/2006/math">
                    <m:f>
                      <m:fPr>
                        <m:ctrlPr>
                          <a:rPr lang="id-ID" sz="2800" i="1">
                            <a:latin typeface="Cambria Math" panose="02040503050406030204" pitchFamily="18" charset="0"/>
                          </a:rPr>
                        </m:ctrlPr>
                      </m:fPr>
                      <m:num>
                        <m:r>
                          <a:rPr lang="id-ID" sz="2800" i="1">
                            <a:latin typeface="Cambria Math" panose="02040503050406030204" pitchFamily="18" charset="0"/>
                          </a:rPr>
                          <m:t>𝑎</m:t>
                        </m:r>
                      </m:num>
                      <m:den>
                        <m:r>
                          <a:rPr lang="id-ID" sz="2800" i="1">
                            <a:latin typeface="Cambria Math" panose="02040503050406030204" pitchFamily="18" charset="0"/>
                          </a:rPr>
                          <m:t>𝑎</m:t>
                        </m:r>
                        <m:r>
                          <a:rPr lang="id-ID" sz="2800" i="1">
                            <a:latin typeface="Cambria Math" panose="02040503050406030204" pitchFamily="18" charset="0"/>
                          </a:rPr>
                          <m:t> −</m:t>
                        </m:r>
                        <m:r>
                          <a:rPr lang="id-ID" sz="2800" i="1">
                            <a:latin typeface="Cambria Math" panose="02040503050406030204" pitchFamily="18" charset="0"/>
                          </a:rPr>
                          <m:t>𝑥</m:t>
                        </m:r>
                      </m:den>
                    </m:f>
                  </m:oMath>
                </a14:m>
                <a:r>
                  <a:rPr lang="id-ID" sz="2800" dirty="0"/>
                  <a:t>	= </a:t>
                </a:r>
                <a:r>
                  <a:rPr lang="id-ID" sz="2400" dirty="0"/>
                  <a:t>20 x</a:t>
                </a:r>
                <a:r>
                  <a:rPr lang="id-ID" sz="2800" dirty="0"/>
                  <a:t> </a:t>
                </a:r>
                <a14:m>
                  <m:oMath xmlns:m="http://schemas.openxmlformats.org/officeDocument/2006/math">
                    <m:f>
                      <m:fPr>
                        <m:ctrlPr>
                          <a:rPr lang="id-ID" sz="2800" i="1">
                            <a:latin typeface="Cambria Math" panose="02040503050406030204" pitchFamily="18" charset="0"/>
                          </a:rPr>
                        </m:ctrlPr>
                      </m:fPr>
                      <m:num>
                        <m:r>
                          <a:rPr lang="id-ID" sz="2800" i="1">
                            <a:latin typeface="Cambria Math" panose="02040503050406030204" pitchFamily="18" charset="0"/>
                          </a:rPr>
                          <m:t>1</m:t>
                        </m:r>
                      </m:num>
                      <m:den>
                        <m:r>
                          <a:rPr lang="id-ID" sz="2800" i="1">
                            <a:latin typeface="Cambria Math" panose="02040503050406030204" pitchFamily="18" charset="0"/>
                          </a:rPr>
                          <m:t>10</m:t>
                        </m:r>
                      </m:den>
                    </m:f>
                  </m:oMath>
                </a14:m>
                <a:r>
                  <a:rPr lang="id-ID" sz="2800" dirty="0"/>
                  <a:t> ln </a:t>
                </a:r>
                <a14:m>
                  <m:oMath xmlns:m="http://schemas.openxmlformats.org/officeDocument/2006/math">
                    <m:r>
                      <a:rPr lang="id-ID" sz="2400" i="1">
                        <a:latin typeface="Cambria Math" panose="02040503050406030204" pitchFamily="18" charset="0"/>
                      </a:rPr>
                      <m:t>2,5 </m:t>
                    </m:r>
                  </m:oMath>
                </a14:m>
                <a:r>
                  <a:rPr lang="id-ID" sz="2800" dirty="0"/>
                  <a:t>= </a:t>
                </a:r>
                <a:r>
                  <a:rPr lang="id-ID" sz="2400" dirty="0"/>
                  <a:t>2 ln 2,5 	maka </a:t>
                </a:r>
              </a:p>
              <a:p>
                <a:r>
                  <a:rPr lang="id-ID" sz="2400" dirty="0"/>
                  <a:t>	</a:t>
                </a:r>
                <a14:m>
                  <m:oMath xmlns:m="http://schemas.openxmlformats.org/officeDocument/2006/math">
                    <m:f>
                      <m:fPr>
                        <m:ctrlPr>
                          <a:rPr lang="id-ID" sz="3200" i="1">
                            <a:latin typeface="Cambria Math" panose="02040503050406030204" pitchFamily="18" charset="0"/>
                          </a:rPr>
                        </m:ctrlPr>
                      </m:fPr>
                      <m:num>
                        <m:r>
                          <a:rPr lang="id-ID" sz="3200" i="1">
                            <a:latin typeface="Cambria Math" panose="02040503050406030204" pitchFamily="18" charset="0"/>
                          </a:rPr>
                          <m:t>𝑎</m:t>
                        </m:r>
                      </m:num>
                      <m:den>
                        <m:r>
                          <a:rPr lang="id-ID" sz="3200" i="1">
                            <a:latin typeface="Cambria Math" panose="02040503050406030204" pitchFamily="18" charset="0"/>
                          </a:rPr>
                          <m:t>𝑎</m:t>
                        </m:r>
                        <m:r>
                          <a:rPr lang="id-ID" sz="3200" i="1">
                            <a:latin typeface="Cambria Math" panose="02040503050406030204" pitchFamily="18" charset="0"/>
                          </a:rPr>
                          <m:t> −</m:t>
                        </m:r>
                        <m:r>
                          <a:rPr lang="id-ID" sz="3200" i="1">
                            <a:latin typeface="Cambria Math" panose="02040503050406030204" pitchFamily="18" charset="0"/>
                          </a:rPr>
                          <m:t>𝑥</m:t>
                        </m:r>
                      </m:den>
                    </m:f>
                  </m:oMath>
                </a14:m>
                <a:r>
                  <a:rPr lang="id-ID" sz="2400" dirty="0"/>
                  <a:t> = </a:t>
                </a:r>
                <a14:m>
                  <m:oMath xmlns:m="http://schemas.openxmlformats.org/officeDocument/2006/math">
                    <m:sSup>
                      <m:sSupPr>
                        <m:ctrlPr>
                          <a:rPr lang="id-ID" sz="2400" i="1" smtClean="0">
                            <a:latin typeface="Cambria Math" panose="02040503050406030204" pitchFamily="18" charset="0"/>
                          </a:rPr>
                        </m:ctrlPr>
                      </m:sSupPr>
                      <m:e>
                        <m:r>
                          <a:rPr lang="id-ID" sz="2400" b="0" i="1" smtClean="0">
                            <a:latin typeface="Cambria Math" panose="02040503050406030204" pitchFamily="18" charset="0"/>
                          </a:rPr>
                          <m:t>(2,5)</m:t>
                        </m:r>
                      </m:e>
                      <m:sup>
                        <m:r>
                          <a:rPr lang="id-ID" sz="2400" b="0" i="1" smtClean="0">
                            <a:latin typeface="Cambria Math" panose="02040503050406030204" pitchFamily="18" charset="0"/>
                          </a:rPr>
                          <m:t>2</m:t>
                        </m:r>
                      </m:sup>
                    </m:sSup>
                  </m:oMath>
                </a14:m>
                <a:r>
                  <a:rPr lang="id-ID" sz="2400" dirty="0"/>
                  <a:t> maka x = 0,84 a      Jadi zat A yg tinggal = (1	- 0,84 ) a = 0,16 a</a:t>
                </a:r>
              </a:p>
              <a:p>
                <a:r>
                  <a:rPr lang="id-ID" sz="2400" dirty="0"/>
                  <a:t>	% zat A yg tinggal </a:t>
                </a:r>
                <a:r>
                  <a:rPr lang="id-ID" sz="3200" dirty="0"/>
                  <a:t>= </a:t>
                </a:r>
                <a14:m>
                  <m:oMath xmlns:m="http://schemas.openxmlformats.org/officeDocument/2006/math">
                    <m:f>
                      <m:fPr>
                        <m:ctrlPr>
                          <a:rPr lang="id-ID" sz="3200" i="1" smtClean="0">
                            <a:latin typeface="Cambria Math" panose="02040503050406030204" pitchFamily="18" charset="0"/>
                          </a:rPr>
                        </m:ctrlPr>
                      </m:fPr>
                      <m:num>
                        <m:r>
                          <a:rPr lang="id-ID" sz="3200" b="0" i="1" smtClean="0">
                            <a:latin typeface="Cambria Math" panose="02040503050406030204" pitchFamily="18" charset="0"/>
                          </a:rPr>
                          <m:t>0,16 </m:t>
                        </m:r>
                        <m:r>
                          <a:rPr lang="id-ID" sz="3200" b="0" i="1" smtClean="0">
                            <a:latin typeface="Cambria Math" panose="02040503050406030204" pitchFamily="18" charset="0"/>
                          </a:rPr>
                          <m:t>𝑎</m:t>
                        </m:r>
                      </m:num>
                      <m:den>
                        <m:r>
                          <a:rPr lang="id-ID" sz="3200" b="0" i="1" smtClean="0">
                            <a:latin typeface="Cambria Math" panose="02040503050406030204" pitchFamily="18" charset="0"/>
                          </a:rPr>
                          <m:t>𝑎</m:t>
                        </m:r>
                      </m:den>
                    </m:f>
                  </m:oMath>
                </a14:m>
                <a:r>
                  <a:rPr lang="id-ID" sz="2800" dirty="0"/>
                  <a:t>	</a:t>
                </a:r>
                <a:r>
                  <a:rPr lang="id-ID" sz="2400" dirty="0"/>
                  <a:t>x 100 % = 16 % </a:t>
                </a:r>
              </a:p>
              <a:p>
                <a:endParaRPr lang="id-ID" sz="2400" dirty="0">
                  <a:ln w="0"/>
                </a:endParaRPr>
              </a:p>
              <a:p>
                <a:endParaRPr lang="id-ID" sz="2400" dirty="0">
                  <a:ln w="0"/>
                </a:endParaRPr>
              </a:p>
              <a:p>
                <a:endParaRPr lang="id-ID" sz="2400" dirty="0">
                  <a:ln w="0"/>
                </a:endParaRPr>
              </a:p>
            </p:txBody>
          </p:sp>
        </mc:Choice>
        <mc:Fallback xmlns="">
          <p:sp>
            <p:nvSpPr>
              <p:cNvPr id="2" name="Rectangle 1"/>
              <p:cNvSpPr>
                <a:spLocks noRot="1" noChangeAspect="1" noMove="1" noResize="1" noEditPoints="1" noAdjustHandles="1" noChangeArrowheads="1" noChangeShapeType="1" noTextEdit="1"/>
              </p:cNvSpPr>
              <p:nvPr/>
            </p:nvSpPr>
            <p:spPr>
              <a:xfrm>
                <a:off x="1646903" y="218399"/>
                <a:ext cx="10800736" cy="7691080"/>
              </a:xfrm>
              <a:prstGeom prst="rect">
                <a:avLst/>
              </a:prstGeom>
              <a:blipFill rotWithShape="0">
                <a:blip r:embed="rId2"/>
                <a:stretch>
                  <a:fillRect l="-1354"/>
                </a:stretch>
              </a:blipFill>
            </p:spPr>
            <p:txBody>
              <a:bodyPr/>
              <a:lstStyle/>
              <a:p>
                <a:r>
                  <a:rPr lang="id-ID">
                    <a:noFill/>
                  </a:rPr>
                  <a:t> </a:t>
                </a:r>
              </a:p>
            </p:txBody>
          </p:sp>
        </mc:Fallback>
      </mc:AlternateContent>
    </p:spTree>
    <p:extLst>
      <p:ext uri="{BB962C8B-B14F-4D97-AF65-F5344CB8AC3E}">
        <p14:creationId xmlns:p14="http://schemas.microsoft.com/office/powerpoint/2010/main" val="2460144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8916" y="112616"/>
                <a:ext cx="10196051" cy="7260577"/>
              </a:xfrm>
              <a:prstGeom prst="rect">
                <a:avLst/>
              </a:prstGeom>
            </p:spPr>
            <p:txBody>
              <a:bodyPr wrap="square">
                <a:spAutoFit/>
              </a:bodyPr>
              <a:lstStyle/>
              <a:p>
                <a:pPr>
                  <a:lnSpc>
                    <a:spcPct val="150000"/>
                  </a:lnSpc>
                </a:pPr>
                <a:r>
                  <a:rPr lang="id-ID" sz="2000" b="1" dirty="0">
                    <a:ln w="0"/>
                    <a:solidFill>
                      <a:srgbClr val="FF0000"/>
                    </a:solidFill>
                    <a:effectLst>
                      <a:outerShdw blurRad="38100" dist="25400" dir="5400000" algn="ctr" rotWithShape="0">
                        <a:srgbClr val="6E747A">
                          <a:alpha val="43000"/>
                        </a:srgbClr>
                      </a:outerShdw>
                    </a:effectLst>
                  </a:rPr>
                  <a:t>Contoh soal : </a:t>
                </a:r>
              </a:p>
              <a:p>
                <a:pPr>
                  <a:lnSpc>
                    <a:spcPct val="150000"/>
                  </a:lnSpc>
                </a:pPr>
                <a:r>
                  <a:rPr lang="id-ID" sz="2400" dirty="0">
                    <a:ln w="0"/>
                  </a:rPr>
                  <a:t>3.</a:t>
                </a:r>
                <a:r>
                  <a:rPr lang="id-ID" sz="2800" b="1" dirty="0">
                    <a:ln w="0"/>
                    <a:effectLst>
                      <a:outerShdw blurRad="38100" dist="25400" dir="5400000" algn="ctr" rotWithShape="0">
                        <a:srgbClr val="6E747A">
                          <a:alpha val="43000"/>
                        </a:srgbClr>
                      </a:outerShdw>
                    </a:effectLst>
                  </a:rPr>
                  <a:t> </a:t>
                </a:r>
                <a:r>
                  <a:rPr lang="id-ID" sz="2400" dirty="0">
                    <a:ln w="0"/>
                  </a:rPr>
                  <a:t>Untuk</a:t>
                </a:r>
                <a:r>
                  <a:rPr lang="id-ID" sz="2800" dirty="0">
                    <a:ln w="0"/>
                  </a:rPr>
                  <a:t> </a:t>
                </a:r>
                <a:r>
                  <a:rPr lang="id-ID" sz="2400" dirty="0">
                    <a:ln w="0"/>
                  </a:rPr>
                  <a:t>reaksi 2 A </a:t>
                </a:r>
                <a:r>
                  <a:rPr lang="id-ID" sz="2400" dirty="0">
                    <a:ln w="0"/>
                    <a:latin typeface="Calibri" panose="020F0502020204030204" pitchFamily="34" charset="0"/>
                  </a:rPr>
                  <a:t>→ B + C merupakan reaksi orde 2, jika waktu paruhnya = 20 menit </a:t>
                </a:r>
              </a:p>
              <a:p>
                <a:pPr>
                  <a:lnSpc>
                    <a:spcPct val="150000"/>
                  </a:lnSpc>
                </a:pPr>
                <a:r>
                  <a:rPr lang="id-ID" sz="2400" dirty="0">
                    <a:ln w="0"/>
                    <a:latin typeface="Calibri" panose="020F0502020204030204" pitchFamily="34" charset="0"/>
                  </a:rPr>
                  <a:t>maka :</a:t>
                </a:r>
              </a:p>
              <a:p>
                <a:pPr marL="457200" indent="-457200">
                  <a:lnSpc>
                    <a:spcPct val="150000"/>
                  </a:lnSpc>
                  <a:buAutoNum type="alphaLcPeriod"/>
                </a:pPr>
                <a:r>
                  <a:rPr lang="id-ID" sz="2400" dirty="0">
                    <a:ln w="0"/>
                    <a:latin typeface="Calibri" panose="020F0502020204030204" pitchFamily="34" charset="0"/>
                  </a:rPr>
                  <a:t>Berapa % zat A masih tinggal setelah waktu 30 menit</a:t>
                </a:r>
              </a:p>
              <a:p>
                <a:pPr marL="457200" indent="-457200">
                  <a:lnSpc>
                    <a:spcPct val="150000"/>
                  </a:lnSpc>
                  <a:buAutoNum type="alphaLcPeriod"/>
                </a:pPr>
                <a:r>
                  <a:rPr lang="id-ID" sz="2400" dirty="0">
                    <a:ln w="0"/>
                    <a:latin typeface="Calibri" panose="020F0502020204030204" pitchFamily="34" charset="0"/>
                  </a:rPr>
                  <a:t>Berapa waktu yang diperlukan supaya zat A tinggal 25 %</a:t>
                </a:r>
              </a:p>
              <a:p>
                <a:pPr>
                  <a:lnSpc>
                    <a:spcPct val="150000"/>
                  </a:lnSpc>
                </a:pPr>
                <a:r>
                  <a:rPr lang="id-ID" sz="2400" dirty="0">
                    <a:ln w="0"/>
                    <a:latin typeface="Calibri" panose="020F0502020204030204" pitchFamily="34" charset="0"/>
                  </a:rPr>
                  <a:t>Jawab :   Misalkan konsentrasi mula2 zat A = a mol/lt, zat A</a:t>
                </a:r>
              </a:p>
              <a:p>
                <a:pPr>
                  <a:lnSpc>
                    <a:spcPct val="150000"/>
                  </a:lnSpc>
                </a:pPr>
                <a:r>
                  <a:rPr lang="id-ID" sz="2400" b="1" dirty="0">
                    <a:latin typeface="Arial" panose="020B0604020202020204" pitchFamily="34" charset="0"/>
                    <a:ea typeface="Times New Roman" panose="02020603050405020304" pitchFamily="18" charset="0"/>
                    <a:cs typeface="Arial" panose="020B0604020202020204" pitchFamily="34" charset="0"/>
                  </a:rPr>
                  <a:t>t</a:t>
                </a:r>
                <a:r>
                  <a:rPr lang="id-ID" sz="2400" b="1" baseline="-25000" dirty="0">
                    <a:latin typeface="Arial" panose="020B0604020202020204" pitchFamily="34" charset="0"/>
                    <a:ea typeface="Times New Roman" panose="02020603050405020304" pitchFamily="18" charset="0"/>
                    <a:cs typeface="Arial" panose="020B0604020202020204" pitchFamily="34" charset="0"/>
                  </a:rPr>
                  <a:t>1/2</a:t>
                </a:r>
                <a:r>
                  <a:rPr lang="id-ID" sz="2400" b="1" dirty="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id-ID" sz="2400" b="1" i="1">
                            <a:latin typeface="Cambria Math" panose="02040503050406030204" pitchFamily="18" charset="0"/>
                            <a:ea typeface="Times New Roman" panose="02020603050405020304" pitchFamily="18" charset="0"/>
                            <a:cs typeface="Arial" panose="020B0604020202020204" pitchFamily="34" charset="0"/>
                          </a:rPr>
                        </m:ctrlPr>
                      </m:fPr>
                      <m:num>
                        <m:r>
                          <a:rPr lang="id-ID" sz="2400" b="1" i="1">
                            <a:latin typeface="Cambria Math" panose="02040503050406030204" pitchFamily="18" charset="0"/>
                            <a:ea typeface="Times New Roman" panose="02020603050405020304" pitchFamily="18" charset="0"/>
                            <a:cs typeface="Arial" panose="020B0604020202020204" pitchFamily="34" charset="0"/>
                          </a:rPr>
                          <m:t>𝟏</m:t>
                        </m:r>
                      </m:num>
                      <m:den>
                        <m:r>
                          <a:rPr lang="id-ID" sz="2400" b="1" i="1">
                            <a:latin typeface="Cambria Math" panose="02040503050406030204" pitchFamily="18" charset="0"/>
                            <a:ea typeface="Times New Roman" panose="02020603050405020304" pitchFamily="18" charset="0"/>
                            <a:cs typeface="Arial" panose="020B0604020202020204" pitchFamily="34" charset="0"/>
                          </a:rPr>
                          <m:t>𝒌</m:t>
                        </m:r>
                        <m:r>
                          <a:rPr lang="id-ID" sz="2400" b="1" i="1">
                            <a:latin typeface="Cambria Math" panose="02040503050406030204" pitchFamily="18" charset="0"/>
                            <a:ea typeface="Times New Roman" panose="02020603050405020304" pitchFamily="18" charset="0"/>
                            <a:cs typeface="Arial" panose="020B0604020202020204" pitchFamily="34" charset="0"/>
                          </a:rPr>
                          <m:t>𝟐</m:t>
                        </m:r>
                        <m:r>
                          <a:rPr lang="id-ID" sz="2400" b="1" i="1">
                            <a:latin typeface="Cambria Math" panose="02040503050406030204" pitchFamily="18" charset="0"/>
                            <a:ea typeface="Times New Roman" panose="02020603050405020304" pitchFamily="18" charset="0"/>
                            <a:cs typeface="Arial" panose="020B0604020202020204" pitchFamily="34" charset="0"/>
                          </a:rPr>
                          <m:t>  </m:t>
                        </m:r>
                        <m:r>
                          <a:rPr lang="id-ID" sz="2400" b="1" i="1">
                            <a:latin typeface="Cambria Math" panose="02040503050406030204" pitchFamily="18" charset="0"/>
                            <a:ea typeface="Times New Roman" panose="02020603050405020304" pitchFamily="18" charset="0"/>
                            <a:cs typeface="Arial" panose="020B0604020202020204" pitchFamily="34" charset="0"/>
                          </a:rPr>
                          <m:t>𝒂</m:t>
                        </m:r>
                      </m:den>
                    </m:f>
                  </m:oMath>
                </a14:m>
                <a:r>
                  <a:rPr lang="id-ID" sz="2400" dirty="0">
                    <a:ln w="0"/>
                    <a:latin typeface="Calibri" panose="020F0502020204030204" pitchFamily="34" charset="0"/>
                  </a:rPr>
                  <a:t> maka k2 = </a:t>
                </a:r>
                <a14:m>
                  <m:oMath xmlns:m="http://schemas.openxmlformats.org/officeDocument/2006/math">
                    <m:f>
                      <m:fPr>
                        <m:ctrlPr>
                          <a:rPr lang="id-ID" sz="2400" b="1" i="1">
                            <a:latin typeface="Cambria Math" panose="02040503050406030204" pitchFamily="18" charset="0"/>
                            <a:ea typeface="Times New Roman" panose="02020603050405020304" pitchFamily="18" charset="0"/>
                            <a:cs typeface="Arial" panose="020B0604020202020204" pitchFamily="34" charset="0"/>
                          </a:rPr>
                        </m:ctrlPr>
                      </m:fPr>
                      <m:num>
                        <m:r>
                          <a:rPr lang="id-ID" sz="2400" b="1" i="1">
                            <a:latin typeface="Cambria Math" panose="02040503050406030204" pitchFamily="18" charset="0"/>
                            <a:ea typeface="Times New Roman" panose="02020603050405020304" pitchFamily="18" charset="0"/>
                            <a:cs typeface="Arial" panose="020B0604020202020204" pitchFamily="34" charset="0"/>
                          </a:rPr>
                          <m:t>𝟏</m:t>
                        </m:r>
                      </m:num>
                      <m:den>
                        <m:r>
                          <a:rPr lang="id-ID" sz="2400" b="1" i="1" smtClean="0">
                            <a:latin typeface="Cambria Math" panose="02040503050406030204" pitchFamily="18" charset="0"/>
                            <a:ea typeface="Times New Roman" panose="02020603050405020304" pitchFamily="18" charset="0"/>
                            <a:cs typeface="Arial" panose="020B0604020202020204" pitchFamily="34" charset="0"/>
                          </a:rPr>
                          <m:t>𝟐𝟎</m:t>
                        </m:r>
                        <m:r>
                          <a:rPr lang="id-ID" sz="2400" b="1" i="1">
                            <a:latin typeface="Cambria Math" panose="02040503050406030204" pitchFamily="18" charset="0"/>
                            <a:ea typeface="Times New Roman" panose="02020603050405020304" pitchFamily="18" charset="0"/>
                            <a:cs typeface="Arial" panose="020B0604020202020204" pitchFamily="34" charset="0"/>
                          </a:rPr>
                          <m:t>  </m:t>
                        </m:r>
                        <m:r>
                          <a:rPr lang="id-ID" sz="2400" b="1" i="1">
                            <a:latin typeface="Cambria Math" panose="02040503050406030204" pitchFamily="18" charset="0"/>
                            <a:ea typeface="Times New Roman" panose="02020603050405020304" pitchFamily="18" charset="0"/>
                            <a:cs typeface="Arial" panose="020B0604020202020204" pitchFamily="34" charset="0"/>
                          </a:rPr>
                          <m:t>𝒂</m:t>
                        </m:r>
                      </m:den>
                    </m:f>
                  </m:oMath>
                </a14:m>
                <a:r>
                  <a:rPr lang="id-ID" sz="2400" dirty="0">
                    <a:ln w="0"/>
                    <a:latin typeface="Calibri" panose="020F0502020204030204" pitchFamily="34" charset="0"/>
                  </a:rPr>
                  <a:t> </a:t>
                </a:r>
              </a:p>
              <a:p>
                <a:pPr>
                  <a:lnSpc>
                    <a:spcPct val="150000"/>
                  </a:lnSpc>
                </a:pPr>
                <a:r>
                  <a:rPr lang="id-ID" sz="2400" dirty="0">
                    <a:ln w="0"/>
                    <a:latin typeface="Calibri" panose="020F0502020204030204" pitchFamily="34" charset="0"/>
                  </a:rPr>
                  <a:t>a. setelah 30 menit maka </a:t>
                </a:r>
                <a14:m>
                  <m:oMath xmlns:m="http://schemas.openxmlformats.org/officeDocument/2006/math">
                    <m:f>
                      <m:fPr>
                        <m:ctrlPr>
                          <a:rPr lang="id-ID" sz="2800" b="1" i="1" smtClean="0">
                            <a:ln w="0"/>
                            <a:latin typeface="Cambria Math" panose="02040503050406030204" pitchFamily="18" charset="0"/>
                          </a:rPr>
                        </m:ctrlPr>
                      </m:fPr>
                      <m:num>
                        <m:r>
                          <a:rPr lang="id-ID" sz="2800" b="1" i="1" smtClean="0">
                            <a:ln w="0"/>
                            <a:latin typeface="Cambria Math" panose="02040503050406030204" pitchFamily="18" charset="0"/>
                          </a:rPr>
                          <m:t>𝒙</m:t>
                        </m:r>
                      </m:num>
                      <m:den>
                        <m:r>
                          <a:rPr lang="id-ID" sz="2800" b="1" i="1" smtClean="0">
                            <a:ln w="0"/>
                            <a:latin typeface="Cambria Math" panose="02040503050406030204" pitchFamily="18" charset="0"/>
                          </a:rPr>
                          <m:t>𝒂</m:t>
                        </m:r>
                        <m:r>
                          <a:rPr lang="id-ID" sz="2800" b="1" i="1" smtClean="0">
                            <a:ln w="0"/>
                            <a:latin typeface="Cambria Math" panose="02040503050406030204" pitchFamily="18" charset="0"/>
                          </a:rPr>
                          <m:t> (</m:t>
                        </m:r>
                        <m:r>
                          <a:rPr lang="id-ID" sz="2800" b="1" i="1" smtClean="0">
                            <a:ln w="0"/>
                            <a:latin typeface="Cambria Math" panose="02040503050406030204" pitchFamily="18" charset="0"/>
                          </a:rPr>
                          <m:t>𝒂</m:t>
                        </m:r>
                        <m:r>
                          <a:rPr lang="id-ID" sz="2800" b="1" i="1" smtClean="0">
                            <a:ln w="0"/>
                            <a:latin typeface="Cambria Math" panose="02040503050406030204" pitchFamily="18" charset="0"/>
                          </a:rPr>
                          <m:t> −</m:t>
                        </m:r>
                        <m:r>
                          <a:rPr lang="id-ID" sz="2800" b="1" i="1" smtClean="0">
                            <a:ln w="0"/>
                            <a:latin typeface="Cambria Math" panose="02040503050406030204" pitchFamily="18" charset="0"/>
                          </a:rPr>
                          <m:t>𝒙</m:t>
                        </m:r>
                        <m:r>
                          <a:rPr lang="id-ID" sz="2800" b="1" i="1" smtClean="0">
                            <a:ln w="0"/>
                            <a:latin typeface="Cambria Math" panose="02040503050406030204" pitchFamily="18" charset="0"/>
                          </a:rPr>
                          <m:t> )</m:t>
                        </m:r>
                      </m:den>
                    </m:f>
                  </m:oMath>
                </a14:m>
                <a:r>
                  <a:rPr lang="id-ID" sz="2400" dirty="0">
                    <a:ln w="0"/>
                    <a:latin typeface="Calibri" panose="020F0502020204030204" pitchFamily="34" charset="0"/>
                  </a:rPr>
                  <a:t> </a:t>
                </a:r>
                <a:r>
                  <a:rPr lang="en-US" sz="2400" b="1" dirty="0"/>
                  <a:t>=  k</a:t>
                </a:r>
                <a:r>
                  <a:rPr lang="en-US" sz="2400" b="1" baseline="-25000" dirty="0"/>
                  <a:t>2</a:t>
                </a:r>
                <a:r>
                  <a:rPr lang="en-US" sz="2400" b="1" dirty="0"/>
                  <a:t>  t </a:t>
                </a:r>
                <a:endParaRPr lang="id-ID" sz="2400" b="1" dirty="0"/>
              </a:p>
              <a:p>
                <a:pPr>
                  <a:lnSpc>
                    <a:spcPct val="150000"/>
                  </a:lnSpc>
                </a:pPr>
                <a:r>
                  <a:rPr lang="id-ID" sz="2400" b="1" dirty="0"/>
                  <a:t>          </a:t>
                </a:r>
                <a14:m>
                  <m:oMath xmlns:m="http://schemas.openxmlformats.org/officeDocument/2006/math">
                    <m:f>
                      <m:fPr>
                        <m:ctrlPr>
                          <a:rPr lang="id-ID" sz="2800" b="1" i="1">
                            <a:ln w="0"/>
                            <a:latin typeface="Cambria Math" panose="02040503050406030204" pitchFamily="18" charset="0"/>
                          </a:rPr>
                        </m:ctrlPr>
                      </m:fPr>
                      <m:num>
                        <m:r>
                          <a:rPr lang="id-ID" sz="2800" b="1" i="1">
                            <a:ln w="0"/>
                            <a:latin typeface="Cambria Math" panose="02040503050406030204" pitchFamily="18" charset="0"/>
                          </a:rPr>
                          <m:t>𝒙</m:t>
                        </m:r>
                      </m:num>
                      <m:den>
                        <m:r>
                          <a:rPr lang="id-ID" sz="2800" b="1" i="1">
                            <a:ln w="0"/>
                            <a:latin typeface="Cambria Math" panose="02040503050406030204" pitchFamily="18" charset="0"/>
                          </a:rPr>
                          <m:t>𝒂</m:t>
                        </m:r>
                        <m:r>
                          <a:rPr lang="id-ID" sz="2800" b="1" i="1">
                            <a:ln w="0"/>
                            <a:latin typeface="Cambria Math" panose="02040503050406030204" pitchFamily="18" charset="0"/>
                          </a:rPr>
                          <m:t> (</m:t>
                        </m:r>
                        <m:r>
                          <a:rPr lang="id-ID" sz="2800" b="1" i="1">
                            <a:ln w="0"/>
                            <a:latin typeface="Cambria Math" panose="02040503050406030204" pitchFamily="18" charset="0"/>
                          </a:rPr>
                          <m:t>𝒂</m:t>
                        </m:r>
                        <m:r>
                          <a:rPr lang="id-ID" sz="2800" b="1" i="1">
                            <a:ln w="0"/>
                            <a:latin typeface="Cambria Math" panose="02040503050406030204" pitchFamily="18" charset="0"/>
                          </a:rPr>
                          <m:t> −</m:t>
                        </m:r>
                        <m:r>
                          <a:rPr lang="id-ID" sz="2800" b="1" i="1">
                            <a:ln w="0"/>
                            <a:latin typeface="Cambria Math" panose="02040503050406030204" pitchFamily="18" charset="0"/>
                          </a:rPr>
                          <m:t>𝒙</m:t>
                        </m:r>
                        <m:r>
                          <a:rPr lang="id-ID" sz="2800" b="1" i="1">
                            <a:ln w="0"/>
                            <a:latin typeface="Cambria Math" panose="02040503050406030204" pitchFamily="18" charset="0"/>
                          </a:rPr>
                          <m:t> )</m:t>
                        </m:r>
                      </m:den>
                    </m:f>
                  </m:oMath>
                </a14:m>
                <a:r>
                  <a:rPr lang="id-ID" sz="2400" dirty="0">
                    <a:ln w="0"/>
                    <a:latin typeface="Calibri" panose="020F0502020204030204" pitchFamily="34" charset="0"/>
                  </a:rPr>
                  <a:t> </a:t>
                </a:r>
                <a:r>
                  <a:rPr lang="en-US" sz="2400" b="1" dirty="0"/>
                  <a:t>=  </a:t>
                </a:r>
                <a14:m>
                  <m:oMath xmlns:m="http://schemas.openxmlformats.org/officeDocument/2006/math">
                    <m:f>
                      <m:fPr>
                        <m:ctrlPr>
                          <a:rPr lang="id-ID" sz="2400" b="1" i="1">
                            <a:latin typeface="Cambria Math" panose="02040503050406030204" pitchFamily="18" charset="0"/>
                            <a:ea typeface="Times New Roman" panose="02020603050405020304" pitchFamily="18" charset="0"/>
                            <a:cs typeface="Arial" panose="020B0604020202020204" pitchFamily="34" charset="0"/>
                          </a:rPr>
                        </m:ctrlPr>
                      </m:fPr>
                      <m:num>
                        <m:r>
                          <a:rPr lang="id-ID" sz="2400" b="1" i="1">
                            <a:latin typeface="Cambria Math" panose="02040503050406030204" pitchFamily="18" charset="0"/>
                            <a:ea typeface="Times New Roman" panose="02020603050405020304" pitchFamily="18" charset="0"/>
                            <a:cs typeface="Arial" panose="020B0604020202020204" pitchFamily="34" charset="0"/>
                          </a:rPr>
                          <m:t>𝟏</m:t>
                        </m:r>
                      </m:num>
                      <m:den>
                        <m:r>
                          <a:rPr lang="id-ID" sz="2400" b="1" i="1">
                            <a:latin typeface="Cambria Math" panose="02040503050406030204" pitchFamily="18" charset="0"/>
                            <a:ea typeface="Times New Roman" panose="02020603050405020304" pitchFamily="18" charset="0"/>
                            <a:cs typeface="Arial" panose="020B0604020202020204" pitchFamily="34" charset="0"/>
                          </a:rPr>
                          <m:t>𝟐𝟎</m:t>
                        </m:r>
                        <m:r>
                          <a:rPr lang="id-ID" sz="2400" b="1" i="1">
                            <a:latin typeface="Cambria Math" panose="02040503050406030204" pitchFamily="18" charset="0"/>
                            <a:ea typeface="Times New Roman" panose="02020603050405020304" pitchFamily="18" charset="0"/>
                            <a:cs typeface="Arial" panose="020B0604020202020204" pitchFamily="34" charset="0"/>
                          </a:rPr>
                          <m:t>  </m:t>
                        </m:r>
                        <m:r>
                          <a:rPr lang="id-ID" sz="2400" b="1" i="1">
                            <a:latin typeface="Cambria Math" panose="02040503050406030204" pitchFamily="18" charset="0"/>
                            <a:ea typeface="Times New Roman" panose="02020603050405020304" pitchFamily="18" charset="0"/>
                            <a:cs typeface="Arial" panose="020B0604020202020204" pitchFamily="34" charset="0"/>
                          </a:rPr>
                          <m:t>𝒂</m:t>
                        </m:r>
                      </m:den>
                    </m:f>
                  </m:oMath>
                </a14:m>
                <a:r>
                  <a:rPr lang="en-US" sz="2400" b="1" dirty="0"/>
                  <a:t>  </a:t>
                </a:r>
                <a:r>
                  <a:rPr lang="en-US" sz="2400" dirty="0"/>
                  <a:t>3</a:t>
                </a:r>
                <a:r>
                  <a:rPr lang="id-ID" sz="2400" dirty="0"/>
                  <a:t>0 sehingga x  = </a:t>
                </a:r>
                <a14:m>
                  <m:oMath xmlns:m="http://schemas.openxmlformats.org/officeDocument/2006/math">
                    <m:f>
                      <m:fPr>
                        <m:ctrlPr>
                          <a:rPr lang="id-ID" sz="2400" b="1" i="1">
                            <a:latin typeface="Cambria Math" panose="02040503050406030204" pitchFamily="18" charset="0"/>
                            <a:ea typeface="Times New Roman" panose="02020603050405020304" pitchFamily="18" charset="0"/>
                            <a:cs typeface="Arial" panose="020B0604020202020204" pitchFamily="34" charset="0"/>
                          </a:rPr>
                        </m:ctrlPr>
                      </m:fPr>
                      <m:num>
                        <m:r>
                          <a:rPr lang="id-ID" sz="2400" b="1" i="1" smtClean="0">
                            <a:latin typeface="Cambria Math" panose="02040503050406030204" pitchFamily="18" charset="0"/>
                            <a:ea typeface="Times New Roman" panose="02020603050405020304" pitchFamily="18" charset="0"/>
                            <a:cs typeface="Arial" panose="020B0604020202020204" pitchFamily="34" charset="0"/>
                          </a:rPr>
                          <m:t>𝟑</m:t>
                        </m:r>
                      </m:num>
                      <m:den>
                        <m:r>
                          <a:rPr lang="id-ID" sz="2400" b="1" i="1" smtClean="0">
                            <a:latin typeface="Cambria Math" panose="02040503050406030204" pitchFamily="18" charset="0"/>
                            <a:ea typeface="Times New Roman" panose="02020603050405020304" pitchFamily="18" charset="0"/>
                            <a:cs typeface="Arial" panose="020B0604020202020204" pitchFamily="34" charset="0"/>
                          </a:rPr>
                          <m:t> </m:t>
                        </m:r>
                        <m:r>
                          <a:rPr lang="id-ID" sz="2400" b="1" i="1" smtClean="0">
                            <a:latin typeface="Cambria Math" panose="02040503050406030204" pitchFamily="18" charset="0"/>
                            <a:ea typeface="Times New Roman" panose="02020603050405020304" pitchFamily="18" charset="0"/>
                            <a:cs typeface="Arial" panose="020B0604020202020204" pitchFamily="34" charset="0"/>
                          </a:rPr>
                          <m:t>𝟓</m:t>
                        </m:r>
                        <m:r>
                          <a:rPr lang="id-ID" sz="2400" b="1" i="1">
                            <a:latin typeface="Cambria Math" panose="02040503050406030204" pitchFamily="18" charset="0"/>
                            <a:ea typeface="Times New Roman" panose="02020603050405020304" pitchFamily="18" charset="0"/>
                            <a:cs typeface="Arial" panose="020B0604020202020204" pitchFamily="34" charset="0"/>
                          </a:rPr>
                          <m:t> </m:t>
                        </m:r>
                      </m:den>
                    </m:f>
                  </m:oMath>
                </a14:m>
                <a:r>
                  <a:rPr lang="id-ID" sz="2400" dirty="0"/>
                  <a:t> a</a:t>
                </a:r>
              </a:p>
              <a:p>
                <a:pPr>
                  <a:lnSpc>
                    <a:spcPct val="150000"/>
                  </a:lnSpc>
                </a:pPr>
                <a:r>
                  <a:rPr lang="id-ID" sz="2800" b="1" dirty="0"/>
                  <a:t>      </a:t>
                </a:r>
                <a:endParaRPr lang="id-ID" sz="2800" dirty="0">
                  <a:ln w="0"/>
                  <a:latin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28916" y="112616"/>
                <a:ext cx="10196051" cy="7260577"/>
              </a:xfrm>
              <a:prstGeom prst="rect">
                <a:avLst/>
              </a:prstGeom>
              <a:blipFill rotWithShape="0">
                <a:blip r:embed="rId2"/>
                <a:stretch>
                  <a:fillRect l="-957"/>
                </a:stretch>
              </a:blipFill>
            </p:spPr>
            <p:txBody>
              <a:bodyPr/>
              <a:lstStyle/>
              <a:p>
                <a:r>
                  <a:rPr lang="id-ID">
                    <a:noFill/>
                  </a:rPr>
                  <a:t> </a:t>
                </a:r>
              </a:p>
            </p:txBody>
          </p:sp>
        </mc:Fallback>
      </mc:AlternateContent>
    </p:spTree>
    <p:extLst>
      <p:ext uri="{BB962C8B-B14F-4D97-AF65-F5344CB8AC3E}">
        <p14:creationId xmlns:p14="http://schemas.microsoft.com/office/powerpoint/2010/main" val="2256348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53538" y="439579"/>
                <a:ext cx="9318577" cy="4480394"/>
              </a:xfrm>
              <a:prstGeom prst="rect">
                <a:avLst/>
              </a:prstGeom>
            </p:spPr>
            <p:txBody>
              <a:bodyPr wrap="none">
                <a:spAutoFit/>
              </a:bodyPr>
              <a:lstStyle/>
              <a:p>
                <a:r>
                  <a:rPr lang="id-ID" sz="2000" b="1" dirty="0"/>
                  <a:t> </a:t>
                </a:r>
                <a:r>
                  <a:rPr lang="id-ID" sz="2400" dirty="0"/>
                  <a:t>Zat a yang tinggal = a -   </a:t>
                </a:r>
                <a14:m>
                  <m:oMath xmlns:m="http://schemas.openxmlformats.org/officeDocument/2006/math">
                    <m:f>
                      <m:fPr>
                        <m:ctrlPr>
                          <a:rPr lang="id-ID" sz="2400" i="1">
                            <a:latin typeface="Cambria Math" panose="02040503050406030204" pitchFamily="18" charset="0"/>
                            <a:ea typeface="Times New Roman" panose="02020603050405020304" pitchFamily="18" charset="0"/>
                            <a:cs typeface="Arial" panose="020B0604020202020204" pitchFamily="34" charset="0"/>
                          </a:rPr>
                        </m:ctrlPr>
                      </m:fPr>
                      <m:num>
                        <m:r>
                          <a:rPr lang="id-ID" sz="2400" i="1">
                            <a:latin typeface="Cambria Math" panose="02040503050406030204" pitchFamily="18" charset="0"/>
                            <a:ea typeface="Times New Roman" panose="02020603050405020304" pitchFamily="18" charset="0"/>
                            <a:cs typeface="Arial" panose="020B0604020202020204" pitchFamily="34" charset="0"/>
                          </a:rPr>
                          <m:t>3</m:t>
                        </m:r>
                      </m:num>
                      <m:den>
                        <m:r>
                          <a:rPr lang="id-ID" sz="2400" i="1">
                            <a:latin typeface="Cambria Math" panose="02040503050406030204" pitchFamily="18" charset="0"/>
                            <a:ea typeface="Times New Roman" panose="02020603050405020304" pitchFamily="18" charset="0"/>
                            <a:cs typeface="Arial" panose="020B0604020202020204" pitchFamily="34" charset="0"/>
                          </a:rPr>
                          <m:t> 5</m:t>
                        </m:r>
                      </m:den>
                    </m:f>
                  </m:oMath>
                </a14:m>
                <a:r>
                  <a:rPr lang="id-ID" sz="2400" dirty="0"/>
                  <a:t> a = </a:t>
                </a:r>
                <a14:m>
                  <m:oMath xmlns:m="http://schemas.openxmlformats.org/officeDocument/2006/math">
                    <m:f>
                      <m:fPr>
                        <m:ctrlPr>
                          <a:rPr lang="id-ID" sz="2400" b="1" i="1">
                            <a:latin typeface="Cambria Math" panose="02040503050406030204" pitchFamily="18" charset="0"/>
                            <a:ea typeface="Times New Roman" panose="02020603050405020304" pitchFamily="18" charset="0"/>
                            <a:cs typeface="Arial" panose="020B0604020202020204" pitchFamily="34" charset="0"/>
                          </a:rPr>
                        </m:ctrlPr>
                      </m:fPr>
                      <m:num>
                        <m:r>
                          <a:rPr lang="id-ID" sz="2400" b="1" i="1">
                            <a:latin typeface="Cambria Math" panose="02040503050406030204" pitchFamily="18" charset="0"/>
                            <a:ea typeface="Times New Roman" panose="02020603050405020304" pitchFamily="18" charset="0"/>
                            <a:cs typeface="Arial" panose="020B0604020202020204" pitchFamily="34" charset="0"/>
                          </a:rPr>
                          <m:t>𝟐</m:t>
                        </m:r>
                      </m:num>
                      <m:den>
                        <m:r>
                          <a:rPr lang="id-ID" sz="2400" b="1" i="1">
                            <a:latin typeface="Cambria Math" panose="02040503050406030204" pitchFamily="18" charset="0"/>
                            <a:ea typeface="Times New Roman" panose="02020603050405020304" pitchFamily="18" charset="0"/>
                            <a:cs typeface="Arial" panose="020B0604020202020204" pitchFamily="34" charset="0"/>
                          </a:rPr>
                          <m:t> </m:t>
                        </m:r>
                        <m:r>
                          <a:rPr lang="id-ID" sz="2400" b="1" i="1">
                            <a:latin typeface="Cambria Math" panose="02040503050406030204" pitchFamily="18" charset="0"/>
                            <a:ea typeface="Times New Roman" panose="02020603050405020304" pitchFamily="18" charset="0"/>
                            <a:cs typeface="Arial" panose="020B0604020202020204" pitchFamily="34" charset="0"/>
                          </a:rPr>
                          <m:t>𝟓</m:t>
                        </m:r>
                        <m:r>
                          <a:rPr lang="id-ID" sz="2400" b="1" i="1">
                            <a:latin typeface="Cambria Math" panose="02040503050406030204" pitchFamily="18" charset="0"/>
                            <a:ea typeface="Times New Roman" panose="02020603050405020304" pitchFamily="18" charset="0"/>
                            <a:cs typeface="Arial" panose="020B0604020202020204" pitchFamily="34" charset="0"/>
                          </a:rPr>
                          <m:t> </m:t>
                        </m:r>
                      </m:den>
                    </m:f>
                  </m:oMath>
                </a14:m>
                <a:r>
                  <a:rPr lang="id-ID" sz="2400" dirty="0"/>
                  <a:t> a   </a:t>
                </a:r>
              </a:p>
              <a:p>
                <a:r>
                  <a:rPr lang="id-ID" sz="2400" dirty="0"/>
                  <a:t>Jadi % zat A yang tinggal = </a:t>
                </a:r>
                <a:r>
                  <a:rPr lang="id-ID" sz="2800" dirty="0"/>
                  <a:t>   </a:t>
                </a:r>
                <a14:m>
                  <m:oMath xmlns:m="http://schemas.openxmlformats.org/officeDocument/2006/math">
                    <m:f>
                      <m:fPr>
                        <m:ctrlPr>
                          <a:rPr lang="id-ID" sz="2800" i="1" smtClean="0">
                            <a:latin typeface="Cambria Math" panose="02040503050406030204" pitchFamily="18" charset="0"/>
                          </a:rPr>
                        </m:ctrlPr>
                      </m:fPr>
                      <m:num>
                        <m:f>
                          <m:fPr>
                            <m:ctrlPr>
                              <a:rPr lang="id-ID" sz="2800" b="0" i="1" smtClean="0">
                                <a:latin typeface="Cambria Math" panose="02040503050406030204" pitchFamily="18" charset="0"/>
                              </a:rPr>
                            </m:ctrlPr>
                          </m:fPr>
                          <m:num>
                            <m:r>
                              <a:rPr lang="id-ID" sz="2800" b="0" i="1" smtClean="0">
                                <a:latin typeface="Cambria Math" panose="02040503050406030204" pitchFamily="18" charset="0"/>
                              </a:rPr>
                              <m:t>2</m:t>
                            </m:r>
                          </m:num>
                          <m:den>
                            <m:r>
                              <a:rPr lang="id-ID" sz="2800" b="0" i="1" smtClean="0">
                                <a:latin typeface="Cambria Math" panose="02040503050406030204" pitchFamily="18" charset="0"/>
                              </a:rPr>
                              <m:t>5 </m:t>
                            </m:r>
                          </m:den>
                        </m:f>
                        <m:r>
                          <a:rPr lang="id-ID" sz="2800" b="0" i="1" smtClean="0">
                            <a:latin typeface="Cambria Math" panose="02040503050406030204" pitchFamily="18" charset="0"/>
                          </a:rPr>
                          <m:t> </m:t>
                        </m:r>
                        <m:r>
                          <a:rPr lang="id-ID" sz="2800" b="0" i="1" smtClean="0">
                            <a:latin typeface="Cambria Math" panose="02040503050406030204" pitchFamily="18" charset="0"/>
                          </a:rPr>
                          <m:t>𝑎</m:t>
                        </m:r>
                      </m:num>
                      <m:den>
                        <m:r>
                          <a:rPr lang="id-ID" sz="2800" b="0" i="1" smtClean="0">
                            <a:latin typeface="Cambria Math" panose="02040503050406030204" pitchFamily="18" charset="0"/>
                          </a:rPr>
                          <m:t>𝑎</m:t>
                        </m:r>
                      </m:den>
                    </m:f>
                  </m:oMath>
                </a14:m>
                <a:r>
                  <a:rPr lang="id-ID" sz="2800" dirty="0"/>
                  <a:t> </a:t>
                </a:r>
                <a:r>
                  <a:rPr lang="id-ID" sz="2400" dirty="0"/>
                  <a:t>x 100 % = 40 %      </a:t>
                </a:r>
              </a:p>
              <a:p>
                <a:endParaRPr lang="id-ID" sz="2400" dirty="0"/>
              </a:p>
              <a:p>
                <a:pPr marL="457200" indent="-457200">
                  <a:buAutoNum type="alphaLcPeriod" startAt="2"/>
                </a:pPr>
                <a:r>
                  <a:rPr lang="id-ID" sz="2400" dirty="0"/>
                  <a:t>Waktu untuk zat A yang tinggal 25 % sehingga zat A yang </a:t>
                </a:r>
              </a:p>
              <a:p>
                <a:r>
                  <a:rPr lang="id-ID" sz="2400" dirty="0"/>
                  <a:t>terurai X = 1 – 0,25 a = 0,75 a  </a:t>
                </a:r>
              </a:p>
              <a:p>
                <a:r>
                  <a:rPr lang="id-ID" sz="2400" dirty="0"/>
                  <a:t> </a:t>
                </a:r>
                <a14:m>
                  <m:oMath xmlns:m="http://schemas.openxmlformats.org/officeDocument/2006/math">
                    <m:f>
                      <m:fPr>
                        <m:ctrlPr>
                          <a:rPr lang="id-ID" sz="2800" b="1" i="1">
                            <a:ln w="0"/>
                            <a:latin typeface="Cambria Math" panose="02040503050406030204" pitchFamily="18" charset="0"/>
                          </a:rPr>
                        </m:ctrlPr>
                      </m:fPr>
                      <m:num>
                        <m:r>
                          <a:rPr lang="id-ID" sz="2800" b="1" i="1">
                            <a:ln w="0"/>
                            <a:latin typeface="Cambria Math" panose="02040503050406030204" pitchFamily="18" charset="0"/>
                          </a:rPr>
                          <m:t>𝒙</m:t>
                        </m:r>
                      </m:num>
                      <m:den>
                        <m:r>
                          <a:rPr lang="id-ID" sz="2800" b="1" i="1">
                            <a:ln w="0"/>
                            <a:latin typeface="Cambria Math" panose="02040503050406030204" pitchFamily="18" charset="0"/>
                          </a:rPr>
                          <m:t>𝒂</m:t>
                        </m:r>
                        <m:r>
                          <a:rPr lang="id-ID" sz="2800" b="1" i="1">
                            <a:ln w="0"/>
                            <a:latin typeface="Cambria Math" panose="02040503050406030204" pitchFamily="18" charset="0"/>
                          </a:rPr>
                          <m:t> (</m:t>
                        </m:r>
                        <m:r>
                          <a:rPr lang="id-ID" sz="2800" b="1" i="1">
                            <a:ln w="0"/>
                            <a:latin typeface="Cambria Math" panose="02040503050406030204" pitchFamily="18" charset="0"/>
                          </a:rPr>
                          <m:t>𝒂</m:t>
                        </m:r>
                        <m:r>
                          <a:rPr lang="id-ID" sz="2800" b="1" i="1">
                            <a:ln w="0"/>
                            <a:latin typeface="Cambria Math" panose="02040503050406030204" pitchFamily="18" charset="0"/>
                          </a:rPr>
                          <m:t> −</m:t>
                        </m:r>
                        <m:r>
                          <a:rPr lang="id-ID" sz="2800" b="1" i="1">
                            <a:ln w="0"/>
                            <a:latin typeface="Cambria Math" panose="02040503050406030204" pitchFamily="18" charset="0"/>
                          </a:rPr>
                          <m:t>𝒙</m:t>
                        </m:r>
                        <m:r>
                          <a:rPr lang="id-ID" sz="2800" b="1" i="1">
                            <a:ln w="0"/>
                            <a:latin typeface="Cambria Math" panose="02040503050406030204" pitchFamily="18" charset="0"/>
                          </a:rPr>
                          <m:t> )</m:t>
                        </m:r>
                      </m:den>
                    </m:f>
                  </m:oMath>
                </a14:m>
                <a:r>
                  <a:rPr lang="id-ID" sz="2400" dirty="0">
                    <a:ln w="0"/>
                    <a:latin typeface="Calibri" panose="020F0502020204030204" pitchFamily="34" charset="0"/>
                  </a:rPr>
                  <a:t> </a:t>
                </a:r>
                <a:r>
                  <a:rPr lang="en-US" sz="2400" b="1" dirty="0"/>
                  <a:t>=  </a:t>
                </a:r>
                <a:r>
                  <a:rPr lang="en-US" sz="2400" dirty="0"/>
                  <a:t>k</a:t>
                </a:r>
                <a:r>
                  <a:rPr lang="en-US" sz="2400" baseline="-25000" dirty="0"/>
                  <a:t>2</a:t>
                </a:r>
                <a:r>
                  <a:rPr lang="en-US" sz="2400" dirty="0"/>
                  <a:t>  t </a:t>
                </a:r>
                <a:r>
                  <a:rPr lang="id-ID" sz="2400" dirty="0"/>
                  <a:t> maka </a:t>
                </a:r>
                <a14:m>
                  <m:oMath xmlns:m="http://schemas.openxmlformats.org/officeDocument/2006/math">
                    <m:f>
                      <m:fPr>
                        <m:ctrlPr>
                          <a:rPr lang="id-ID" sz="2400" b="1" i="1">
                            <a:ln w="0"/>
                            <a:latin typeface="Cambria Math" panose="02040503050406030204" pitchFamily="18" charset="0"/>
                          </a:rPr>
                        </m:ctrlPr>
                      </m:fPr>
                      <m:num>
                        <m:r>
                          <a:rPr lang="id-ID" sz="2400" b="1" i="1" smtClean="0">
                            <a:ln w="0"/>
                            <a:latin typeface="Cambria Math" panose="02040503050406030204" pitchFamily="18" charset="0"/>
                          </a:rPr>
                          <m:t>𝟎</m:t>
                        </m:r>
                        <m:r>
                          <a:rPr lang="id-ID" sz="2400" b="1" i="1" smtClean="0">
                            <a:ln w="0"/>
                            <a:latin typeface="Cambria Math" panose="02040503050406030204" pitchFamily="18" charset="0"/>
                          </a:rPr>
                          <m:t>,</m:t>
                        </m:r>
                        <m:r>
                          <a:rPr lang="id-ID" sz="2400" b="1" i="1" smtClean="0">
                            <a:ln w="0"/>
                            <a:latin typeface="Cambria Math" panose="02040503050406030204" pitchFamily="18" charset="0"/>
                          </a:rPr>
                          <m:t>𝟕𝟓</m:t>
                        </m:r>
                        <m:r>
                          <a:rPr lang="id-ID" sz="2400" b="1" i="1" smtClean="0">
                            <a:ln w="0"/>
                            <a:latin typeface="Cambria Math" panose="02040503050406030204" pitchFamily="18" charset="0"/>
                          </a:rPr>
                          <m:t> </m:t>
                        </m:r>
                        <m:r>
                          <a:rPr lang="id-ID" sz="2400" b="1" i="1" smtClean="0">
                            <a:ln w="0"/>
                            <a:latin typeface="Cambria Math" panose="02040503050406030204" pitchFamily="18" charset="0"/>
                          </a:rPr>
                          <m:t>𝒂</m:t>
                        </m:r>
                      </m:num>
                      <m:den>
                        <m:r>
                          <a:rPr lang="id-ID" sz="2400" b="1" i="1">
                            <a:ln w="0"/>
                            <a:latin typeface="Cambria Math" panose="02040503050406030204" pitchFamily="18" charset="0"/>
                          </a:rPr>
                          <m:t>𝒂</m:t>
                        </m:r>
                        <m:r>
                          <a:rPr lang="id-ID" sz="2400" b="1" i="1">
                            <a:ln w="0"/>
                            <a:latin typeface="Cambria Math" panose="02040503050406030204" pitchFamily="18" charset="0"/>
                          </a:rPr>
                          <m:t> (</m:t>
                        </m:r>
                        <m:r>
                          <a:rPr lang="id-ID" sz="2400" b="1" i="1">
                            <a:ln w="0"/>
                            <a:latin typeface="Cambria Math" panose="02040503050406030204" pitchFamily="18" charset="0"/>
                          </a:rPr>
                          <m:t>𝒂</m:t>
                        </m:r>
                        <m:r>
                          <a:rPr lang="id-ID" sz="2400" b="1" i="1">
                            <a:ln w="0"/>
                            <a:latin typeface="Cambria Math" panose="02040503050406030204" pitchFamily="18" charset="0"/>
                          </a:rPr>
                          <m:t> −</m:t>
                        </m:r>
                        <m:r>
                          <a:rPr lang="id-ID" sz="2400" b="1" i="1" smtClean="0">
                            <a:ln w="0"/>
                            <a:latin typeface="Cambria Math" panose="02040503050406030204" pitchFamily="18" charset="0"/>
                          </a:rPr>
                          <m:t>𝟎</m:t>
                        </m:r>
                        <m:r>
                          <a:rPr lang="id-ID" sz="2400" b="1" i="1" smtClean="0">
                            <a:ln w="0"/>
                            <a:latin typeface="Cambria Math" panose="02040503050406030204" pitchFamily="18" charset="0"/>
                          </a:rPr>
                          <m:t>,</m:t>
                        </m:r>
                        <m:r>
                          <a:rPr lang="id-ID" sz="2400" b="1" i="1" smtClean="0">
                            <a:ln w="0"/>
                            <a:latin typeface="Cambria Math" panose="02040503050406030204" pitchFamily="18" charset="0"/>
                          </a:rPr>
                          <m:t>𝟕𝟓</m:t>
                        </m:r>
                        <m:r>
                          <a:rPr lang="id-ID" sz="2400" b="1" i="1" smtClean="0">
                            <a:ln w="0"/>
                            <a:latin typeface="Cambria Math" panose="02040503050406030204" pitchFamily="18" charset="0"/>
                          </a:rPr>
                          <m:t> </m:t>
                        </m:r>
                        <m:r>
                          <a:rPr lang="id-ID" sz="2400" b="1" i="1" smtClean="0">
                            <a:ln w="0"/>
                            <a:latin typeface="Cambria Math" panose="02040503050406030204" pitchFamily="18" charset="0"/>
                          </a:rPr>
                          <m:t>𝒂</m:t>
                        </m:r>
                        <m:r>
                          <a:rPr lang="id-ID" sz="2400" b="1" i="1">
                            <a:ln w="0"/>
                            <a:latin typeface="Cambria Math" panose="02040503050406030204" pitchFamily="18" charset="0"/>
                          </a:rPr>
                          <m:t> )</m:t>
                        </m:r>
                      </m:den>
                    </m:f>
                  </m:oMath>
                </a14:m>
                <a:r>
                  <a:rPr lang="id-ID" sz="2400" dirty="0"/>
                  <a:t> = </a:t>
                </a:r>
                <a14:m>
                  <m:oMath xmlns:m="http://schemas.openxmlformats.org/officeDocument/2006/math">
                    <m:f>
                      <m:fPr>
                        <m:ctrlPr>
                          <a:rPr lang="id-ID" sz="2400" i="1" smtClean="0">
                            <a:latin typeface="Cambria Math" panose="02040503050406030204" pitchFamily="18" charset="0"/>
                          </a:rPr>
                        </m:ctrlPr>
                      </m:fPr>
                      <m:num>
                        <m:r>
                          <a:rPr lang="id-ID" sz="2400" b="0" i="1" smtClean="0">
                            <a:latin typeface="Cambria Math" panose="02040503050406030204" pitchFamily="18" charset="0"/>
                          </a:rPr>
                          <m:t>1</m:t>
                        </m:r>
                      </m:num>
                      <m:den>
                        <m:r>
                          <a:rPr lang="id-ID" sz="2400" b="0" i="1" smtClean="0">
                            <a:latin typeface="Cambria Math" panose="02040503050406030204" pitchFamily="18" charset="0"/>
                          </a:rPr>
                          <m:t>20 </m:t>
                        </m:r>
                        <m:r>
                          <a:rPr lang="id-ID" sz="2400" b="0" i="1" smtClean="0">
                            <a:latin typeface="Cambria Math" panose="02040503050406030204" pitchFamily="18" charset="0"/>
                          </a:rPr>
                          <m:t>𝑎</m:t>
                        </m:r>
                      </m:den>
                    </m:f>
                  </m:oMath>
                </a14:m>
                <a:r>
                  <a:rPr lang="id-ID" sz="2400" dirty="0"/>
                  <a:t> t maka </a:t>
                </a:r>
              </a:p>
              <a:p>
                <a:endParaRPr lang="id-ID" sz="2400" dirty="0"/>
              </a:p>
              <a:p>
                <a:r>
                  <a:rPr lang="id-ID" sz="2400" dirty="0"/>
                  <a:t>	t = </a:t>
                </a:r>
                <a14:m>
                  <m:oMath xmlns:m="http://schemas.openxmlformats.org/officeDocument/2006/math">
                    <m:f>
                      <m:fPr>
                        <m:ctrlPr>
                          <a:rPr lang="id-ID" sz="2400" b="1" i="1">
                            <a:ln w="0"/>
                            <a:latin typeface="Cambria Math" panose="02040503050406030204" pitchFamily="18" charset="0"/>
                          </a:rPr>
                        </m:ctrlPr>
                      </m:fPr>
                      <m:num>
                        <m:r>
                          <a:rPr lang="id-ID" sz="2400" b="1" i="1">
                            <a:ln w="0"/>
                            <a:latin typeface="Cambria Math" panose="02040503050406030204" pitchFamily="18" charset="0"/>
                          </a:rPr>
                          <m:t>𝟎</m:t>
                        </m:r>
                        <m:r>
                          <a:rPr lang="id-ID" sz="2400" b="1" i="1">
                            <a:ln w="0"/>
                            <a:latin typeface="Cambria Math" panose="02040503050406030204" pitchFamily="18" charset="0"/>
                          </a:rPr>
                          <m:t>,</m:t>
                        </m:r>
                        <m:r>
                          <a:rPr lang="id-ID" sz="2400" b="1" i="1">
                            <a:ln w="0"/>
                            <a:latin typeface="Cambria Math" panose="02040503050406030204" pitchFamily="18" charset="0"/>
                          </a:rPr>
                          <m:t>𝟕𝟓</m:t>
                        </m:r>
                        <m:r>
                          <a:rPr lang="id-ID" sz="2400" b="1" i="1">
                            <a:ln w="0"/>
                            <a:latin typeface="Cambria Math" panose="02040503050406030204" pitchFamily="18" charset="0"/>
                          </a:rPr>
                          <m:t> </m:t>
                        </m:r>
                        <m:r>
                          <a:rPr lang="id-ID" sz="2400" b="1" i="1">
                            <a:ln w="0"/>
                            <a:latin typeface="Cambria Math" panose="02040503050406030204" pitchFamily="18" charset="0"/>
                          </a:rPr>
                          <m:t>𝒂</m:t>
                        </m:r>
                        <m:r>
                          <a:rPr lang="id-ID" sz="2400" b="1" i="1" smtClean="0">
                            <a:ln w="0"/>
                            <a:latin typeface="Cambria Math" panose="02040503050406030204" pitchFamily="18" charset="0"/>
                          </a:rPr>
                          <m:t> ( </m:t>
                        </m:r>
                        <m:r>
                          <a:rPr lang="id-ID" sz="2400" b="1" i="1" smtClean="0">
                            <a:ln w="0"/>
                            <a:latin typeface="Cambria Math" panose="02040503050406030204" pitchFamily="18" charset="0"/>
                          </a:rPr>
                          <m:t>𝟐𝟎</m:t>
                        </m:r>
                        <m:r>
                          <a:rPr lang="id-ID" sz="2400" b="1" i="1" smtClean="0">
                            <a:ln w="0"/>
                            <a:latin typeface="Cambria Math" panose="02040503050406030204" pitchFamily="18" charset="0"/>
                          </a:rPr>
                          <m:t> </m:t>
                        </m:r>
                        <m:r>
                          <a:rPr lang="id-ID" sz="2400" b="1" i="1" smtClean="0">
                            <a:ln w="0"/>
                            <a:latin typeface="Cambria Math" panose="02040503050406030204" pitchFamily="18" charset="0"/>
                          </a:rPr>
                          <m:t>𝒂</m:t>
                        </m:r>
                        <m:r>
                          <a:rPr lang="id-ID" sz="2400" b="1" i="1" smtClean="0">
                            <a:ln w="0"/>
                            <a:latin typeface="Cambria Math" panose="02040503050406030204" pitchFamily="18" charset="0"/>
                          </a:rPr>
                          <m:t>)</m:t>
                        </m:r>
                      </m:num>
                      <m:den>
                        <m:r>
                          <a:rPr lang="id-ID" sz="2400" b="1" i="1" smtClean="0">
                            <a:ln w="0"/>
                            <a:latin typeface="Cambria Math" panose="02040503050406030204" pitchFamily="18" charset="0"/>
                          </a:rPr>
                          <m:t>𝟎</m:t>
                        </m:r>
                        <m:r>
                          <a:rPr lang="id-ID" sz="2400" b="1" i="1" smtClean="0">
                            <a:ln w="0"/>
                            <a:latin typeface="Cambria Math" panose="02040503050406030204" pitchFamily="18" charset="0"/>
                          </a:rPr>
                          <m:t>,</m:t>
                        </m:r>
                        <m:r>
                          <a:rPr lang="id-ID" sz="2400" b="1" i="1" smtClean="0">
                            <a:ln w="0"/>
                            <a:latin typeface="Cambria Math" panose="02040503050406030204" pitchFamily="18" charset="0"/>
                          </a:rPr>
                          <m:t>𝟐𝟓</m:t>
                        </m:r>
                        <m:r>
                          <a:rPr lang="id-ID" sz="2400" b="1" i="1" smtClean="0">
                            <a:ln w="0"/>
                            <a:latin typeface="Cambria Math" panose="02040503050406030204" pitchFamily="18" charset="0"/>
                          </a:rPr>
                          <m:t> </m:t>
                        </m:r>
                        <m:r>
                          <a:rPr lang="id-ID" sz="2400" b="1" i="1" smtClean="0">
                            <a:ln w="0"/>
                            <a:latin typeface="Cambria Math" panose="02040503050406030204" pitchFamily="18" charset="0"/>
                          </a:rPr>
                          <m:t>𝒂</m:t>
                        </m:r>
                        <m:r>
                          <a:rPr lang="id-ID" sz="2400" b="1" i="1" smtClean="0">
                            <a:ln w="0"/>
                            <a:latin typeface="Cambria Math" panose="02040503050406030204" pitchFamily="18" charset="0"/>
                          </a:rPr>
                          <m:t>𝟐</m:t>
                        </m:r>
                      </m:den>
                    </m:f>
                  </m:oMath>
                </a14:m>
                <a:r>
                  <a:rPr lang="id-ID" sz="2400" dirty="0"/>
                  <a:t> = </a:t>
                </a:r>
                <a14:m>
                  <m:oMath xmlns:m="http://schemas.openxmlformats.org/officeDocument/2006/math">
                    <m:r>
                      <a:rPr lang="id-ID" sz="2400" b="0" i="1" smtClean="0">
                        <a:latin typeface="Cambria Math" panose="02040503050406030204" pitchFamily="18" charset="0"/>
                      </a:rPr>
                      <m:t>60 </m:t>
                    </m:r>
                    <m:r>
                      <a:rPr lang="id-ID" sz="2400" b="0" i="1" smtClean="0">
                        <a:latin typeface="Cambria Math" panose="02040503050406030204" pitchFamily="18" charset="0"/>
                      </a:rPr>
                      <m:t>𝑚𝑒𝑛𝑖𝑡</m:t>
                    </m:r>
                  </m:oMath>
                </a14:m>
                <a:endParaRPr lang="id-ID" sz="2400" dirty="0"/>
              </a:p>
              <a:p>
                <a:r>
                  <a:rPr lang="id-ID" sz="2400" dirty="0"/>
                  <a:t>                            </a:t>
                </a:r>
                <a:endParaRPr lang="id-ID" dirty="0"/>
              </a:p>
            </p:txBody>
          </p:sp>
        </mc:Choice>
        <mc:Fallback xmlns="">
          <p:sp>
            <p:nvSpPr>
              <p:cNvPr id="2" name="Rectangle 1"/>
              <p:cNvSpPr>
                <a:spLocks noRot="1" noChangeAspect="1" noMove="1" noResize="1" noEditPoints="1" noAdjustHandles="1" noChangeArrowheads="1" noChangeShapeType="1" noTextEdit="1"/>
              </p:cNvSpPr>
              <p:nvPr/>
            </p:nvSpPr>
            <p:spPr>
              <a:xfrm>
                <a:off x="1653538" y="439579"/>
                <a:ext cx="9318577" cy="4480394"/>
              </a:xfrm>
              <a:prstGeom prst="rect">
                <a:avLst/>
              </a:prstGeom>
              <a:blipFill rotWithShape="0">
                <a:blip r:embed="rId2"/>
                <a:stretch>
                  <a:fillRect l="-981" r="-65"/>
                </a:stretch>
              </a:blipFill>
            </p:spPr>
            <p:txBody>
              <a:bodyPr/>
              <a:lstStyle/>
              <a:p>
                <a:r>
                  <a:rPr lang="id-ID">
                    <a:noFill/>
                  </a:rPr>
                  <a:t> </a:t>
                </a:r>
              </a:p>
            </p:txBody>
          </p:sp>
        </mc:Fallback>
      </mc:AlternateContent>
    </p:spTree>
    <p:extLst>
      <p:ext uri="{BB962C8B-B14F-4D97-AF65-F5344CB8AC3E}">
        <p14:creationId xmlns:p14="http://schemas.microsoft.com/office/powerpoint/2010/main" val="486851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235" y="307497"/>
            <a:ext cx="8911687" cy="1280890"/>
          </a:xfrm>
        </p:spPr>
        <p:txBody>
          <a:bodyPr>
            <a:normAutofit/>
          </a:bodyPr>
          <a:lstStyle/>
          <a:p>
            <a:pPr algn="ctr"/>
            <a:r>
              <a:rPr lang="id-ID" sz="2800" b="1" dirty="0">
                <a:solidFill>
                  <a:srgbClr val="00B050"/>
                </a:solidFill>
              </a:rPr>
              <a:t>Tugas 1.</a:t>
            </a:r>
          </a:p>
        </p:txBody>
      </p:sp>
      <p:sp>
        <p:nvSpPr>
          <p:cNvPr id="3" name="Content Placeholder 2"/>
          <p:cNvSpPr>
            <a:spLocks noGrp="1"/>
          </p:cNvSpPr>
          <p:nvPr>
            <p:ph idx="1"/>
          </p:nvPr>
        </p:nvSpPr>
        <p:spPr>
          <a:xfrm>
            <a:off x="1843548" y="947942"/>
            <a:ext cx="9748684" cy="6021148"/>
          </a:xfrm>
        </p:spPr>
        <p:txBody>
          <a:bodyPr>
            <a:normAutofit/>
          </a:bodyPr>
          <a:lstStyle/>
          <a:p>
            <a:pPr marL="0" indent="0">
              <a:spcBef>
                <a:spcPts val="0"/>
              </a:spcBef>
              <a:buNone/>
            </a:pPr>
            <a:r>
              <a:rPr lang="id-ID" sz="2400" dirty="0"/>
              <a:t>1. Reaksi    </a:t>
            </a:r>
            <a:r>
              <a:rPr lang="en-US" sz="2400" dirty="0"/>
              <a:t>CH</a:t>
            </a:r>
            <a:r>
              <a:rPr lang="en-US" sz="2400" baseline="-25000" dirty="0"/>
              <a:t>3</a:t>
            </a:r>
            <a:r>
              <a:rPr lang="en-US" sz="2400" dirty="0"/>
              <a:t>C</a:t>
            </a:r>
            <a:r>
              <a:rPr lang="id-ID" sz="2400" dirty="0"/>
              <a:t>H</a:t>
            </a:r>
            <a:r>
              <a:rPr lang="en-US" sz="2400" baseline="-25000" dirty="0"/>
              <a:t>2</a:t>
            </a:r>
            <a:r>
              <a:rPr lang="en-US" sz="2400" dirty="0"/>
              <a:t>NO</a:t>
            </a:r>
            <a:r>
              <a:rPr lang="en-US" sz="2400" baseline="-25000" dirty="0"/>
              <a:t>2</a:t>
            </a:r>
            <a:r>
              <a:rPr lang="en-US" sz="2400" dirty="0"/>
              <a:t>  + OH</a:t>
            </a:r>
            <a:r>
              <a:rPr lang="en-US" sz="2400" baseline="30000" dirty="0"/>
              <a:t>-</a:t>
            </a:r>
            <a:r>
              <a:rPr lang="en-US" sz="2400" dirty="0"/>
              <a:t>  → H</a:t>
            </a:r>
            <a:r>
              <a:rPr lang="en-US" sz="2400" baseline="-25000" dirty="0"/>
              <a:t>2</a:t>
            </a:r>
            <a:r>
              <a:rPr lang="en-US" sz="2400" dirty="0"/>
              <a:t>O  + CH</a:t>
            </a:r>
            <a:r>
              <a:rPr lang="en-US" sz="2400" baseline="-25000" dirty="0"/>
              <a:t>3</a:t>
            </a:r>
            <a:r>
              <a:rPr lang="en-US" sz="2400" dirty="0"/>
              <a:t>CH-NO</a:t>
            </a:r>
            <a:r>
              <a:rPr lang="en-US" sz="2400" baseline="-25000" dirty="0"/>
              <a:t>2</a:t>
            </a:r>
            <a:r>
              <a:rPr lang="en-US" sz="2400" baseline="30000" dirty="0"/>
              <a:t>-</a:t>
            </a:r>
            <a:r>
              <a:rPr lang="id-ID" sz="2400" baseline="30000" dirty="0"/>
              <a:t>  </a:t>
            </a:r>
          </a:p>
          <a:p>
            <a:pPr marL="0" indent="0">
              <a:spcBef>
                <a:spcPts val="0"/>
              </a:spcBef>
              <a:buNone/>
            </a:pPr>
            <a:r>
              <a:rPr lang="id-ID" sz="2400" dirty="0"/>
              <a:t>                   Nitro etan</a:t>
            </a:r>
            <a:endParaRPr lang="id-ID" sz="2400" b="1" dirty="0"/>
          </a:p>
          <a:p>
            <a:pPr marL="354013" indent="-354013">
              <a:buNone/>
            </a:pPr>
            <a:r>
              <a:rPr lang="id-ID" sz="2400" dirty="0"/>
              <a:t>    Harga k</a:t>
            </a:r>
            <a:r>
              <a:rPr lang="id-ID" sz="2400" baseline="-25000" dirty="0"/>
              <a:t>2 </a:t>
            </a:r>
            <a:r>
              <a:rPr lang="id-ID" sz="2400" dirty="0"/>
              <a:t>pada 0</a:t>
            </a:r>
            <a:r>
              <a:rPr lang="id-ID" sz="2400" baseline="30000" dirty="0"/>
              <a:t>0</a:t>
            </a:r>
            <a:r>
              <a:rPr lang="id-ID" sz="2400" dirty="0"/>
              <a:t>C 39,1 mol/lt menit. Bila dicampurkan larutan 0,04 mol/lt nitro etan dan 0,05 mol/lt NaOH, maka dalam berapa menit 90 % dari nitro etan telah bereaksi ?, jika reaksi pada orde 2</a:t>
            </a:r>
          </a:p>
          <a:p>
            <a:pPr marL="0" indent="0">
              <a:buNone/>
            </a:pPr>
            <a:endParaRPr lang="id-ID" sz="2400" dirty="0"/>
          </a:p>
          <a:p>
            <a:pPr marL="354013" indent="-354013">
              <a:buNone/>
            </a:pPr>
            <a:r>
              <a:rPr lang="id-ID" sz="2400" dirty="0"/>
              <a:t>2. Reaksi  A </a:t>
            </a:r>
            <a:r>
              <a:rPr lang="en-US" sz="2400" dirty="0"/>
              <a:t>→</a:t>
            </a:r>
            <a:r>
              <a:rPr lang="id-ID" sz="2400" dirty="0"/>
              <a:t> B  + C merupan reaksi orde 1, pada t = 20 menit zat A yg terurai 40%, maka bagaimanakah :</a:t>
            </a:r>
          </a:p>
          <a:p>
            <a:pPr marL="457200" indent="-457200">
              <a:buAutoNum type="alphaLcPeriod"/>
            </a:pPr>
            <a:r>
              <a:rPr lang="id-ID" sz="2400" dirty="0"/>
              <a:t>Susunan campuran pada t= 40 menit</a:t>
            </a:r>
          </a:p>
          <a:p>
            <a:pPr marL="457200" indent="-457200">
              <a:buAutoNum type="alphaLcPeriod"/>
            </a:pPr>
            <a:r>
              <a:rPr lang="id-ID" sz="2400" dirty="0"/>
              <a:t>Pada berapa menit campuran mengandung ketiga zat (A,B dan C) dalam jumlah yang sama</a:t>
            </a:r>
          </a:p>
          <a:p>
            <a:pPr marL="457200" indent="-457200">
              <a:buAutoNum type="alphaLcPeriod"/>
            </a:pPr>
            <a:endParaRPr lang="id-ID" sz="2400" dirty="0"/>
          </a:p>
          <a:p>
            <a:pPr marL="0" indent="0">
              <a:buNone/>
            </a:pPr>
            <a:endParaRPr lang="id-ID" sz="2400" dirty="0"/>
          </a:p>
          <a:p>
            <a:pPr marL="0" indent="0">
              <a:buNone/>
            </a:pPr>
            <a:endParaRPr lang="id-ID" dirty="0"/>
          </a:p>
        </p:txBody>
      </p:sp>
    </p:spTree>
    <p:extLst>
      <p:ext uri="{BB962C8B-B14F-4D97-AF65-F5344CB8AC3E}">
        <p14:creationId xmlns:p14="http://schemas.microsoft.com/office/powerpoint/2010/main" val="1509948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6818" y="914088"/>
            <a:ext cx="9812898" cy="5601533"/>
          </a:xfrm>
          <a:prstGeom prst="rect">
            <a:avLst/>
          </a:prstGeom>
        </p:spPr>
        <p:txBody>
          <a:bodyPr wrap="square">
            <a:spAutoFit/>
          </a:bodyPr>
          <a:lstStyle/>
          <a:p>
            <a:pPr marL="457200" indent="-457200">
              <a:spcBef>
                <a:spcPts val="600"/>
              </a:spcBef>
              <a:spcAft>
                <a:spcPts val="600"/>
              </a:spcAft>
              <a:buAutoNum type="arabicPeriod" startAt="3"/>
            </a:pPr>
            <a:r>
              <a:rPr lang="id-ID" sz="2400" dirty="0"/>
              <a:t>Reaksi  A </a:t>
            </a:r>
            <a:r>
              <a:rPr lang="en-US" sz="2400" dirty="0"/>
              <a:t>→</a:t>
            </a:r>
            <a:r>
              <a:rPr lang="id-ID" sz="2400" dirty="0"/>
              <a:t> B  + C merupan reaksi orde 1, pada T = 600 </a:t>
            </a:r>
            <a:r>
              <a:rPr lang="id-ID" sz="2400" baseline="30000" dirty="0"/>
              <a:t>0</a:t>
            </a:r>
            <a:r>
              <a:rPr lang="id-ID" sz="2400" dirty="0"/>
              <a:t>C waktu paruhnya = 30 detik, hitunglah :</a:t>
            </a:r>
          </a:p>
          <a:p>
            <a:pPr marL="342900" indent="-342900">
              <a:spcBef>
                <a:spcPts val="600"/>
              </a:spcBef>
              <a:spcAft>
                <a:spcPts val="600"/>
              </a:spcAft>
              <a:buAutoNum type="alphaLcPeriod"/>
            </a:pPr>
            <a:r>
              <a:rPr lang="id-ID" sz="2400" dirty="0"/>
              <a:t>Tetapan k1</a:t>
            </a:r>
          </a:p>
          <a:p>
            <a:pPr marL="342900" indent="-342900">
              <a:spcBef>
                <a:spcPts val="600"/>
              </a:spcBef>
              <a:spcAft>
                <a:spcPts val="600"/>
              </a:spcAft>
              <a:buAutoNum type="alphaLcPeriod"/>
            </a:pPr>
            <a:r>
              <a:rPr lang="id-ID" sz="2400" dirty="0"/>
              <a:t>Pada t berapakah agar 25 % terurai</a:t>
            </a:r>
          </a:p>
          <a:p>
            <a:pPr marL="342900" indent="-342900">
              <a:spcBef>
                <a:spcPts val="600"/>
              </a:spcBef>
              <a:spcAft>
                <a:spcPts val="600"/>
              </a:spcAft>
              <a:buAutoNum type="alphaLcPeriod"/>
            </a:pPr>
            <a:endParaRPr lang="id-ID" sz="2400" dirty="0"/>
          </a:p>
          <a:p>
            <a:pPr marL="354013" lvl="0" indent="-354013" algn="just">
              <a:spcBef>
                <a:spcPts val="600"/>
              </a:spcBef>
              <a:spcAft>
                <a:spcPts val="600"/>
              </a:spcAft>
            </a:pPr>
            <a:r>
              <a:rPr lang="id-ID" sz="2400" dirty="0"/>
              <a:t>4. </a:t>
            </a:r>
            <a:r>
              <a:rPr lang="en-US" sz="2400" dirty="0" err="1"/>
              <a:t>Untuk</a:t>
            </a:r>
            <a:r>
              <a:rPr lang="en-US" sz="2400" dirty="0"/>
              <a:t> </a:t>
            </a:r>
            <a:r>
              <a:rPr lang="en-US" sz="2400" dirty="0" err="1"/>
              <a:t>reaksi</a:t>
            </a:r>
            <a:r>
              <a:rPr lang="en-US" sz="2400" dirty="0"/>
              <a:t>  2 A → B  +  D  </a:t>
            </a:r>
            <a:r>
              <a:rPr lang="en-US" sz="2400" dirty="0" err="1"/>
              <a:t>harga</a:t>
            </a:r>
            <a:r>
              <a:rPr lang="en-US" sz="2400" dirty="0"/>
              <a:t> k </a:t>
            </a:r>
            <a:r>
              <a:rPr lang="en-US" sz="2400" dirty="0" err="1"/>
              <a:t>sebagai</a:t>
            </a:r>
            <a:r>
              <a:rPr lang="en-US" sz="2400" dirty="0"/>
              <a:t> </a:t>
            </a:r>
            <a:r>
              <a:rPr lang="en-US" sz="2400" dirty="0" err="1"/>
              <a:t>fungsi</a:t>
            </a:r>
            <a:r>
              <a:rPr lang="en-US" sz="2400" dirty="0"/>
              <a:t> </a:t>
            </a:r>
            <a:r>
              <a:rPr lang="en-US" sz="2400" dirty="0" err="1"/>
              <a:t>suhu</a:t>
            </a:r>
            <a:r>
              <a:rPr lang="en-US" sz="2400" dirty="0"/>
              <a:t> (T) </a:t>
            </a:r>
            <a:r>
              <a:rPr lang="en-US" sz="2400" dirty="0" err="1"/>
              <a:t>sebesar</a:t>
            </a:r>
            <a:r>
              <a:rPr lang="en-US" sz="2400" dirty="0"/>
              <a:t>    k =</a:t>
            </a:r>
            <a:r>
              <a:rPr lang="en-US" sz="2400" b="1" dirty="0"/>
              <a:t>1,5 10</a:t>
            </a:r>
            <a:r>
              <a:rPr lang="en-US" sz="2400" b="1" baseline="30000" dirty="0"/>
              <a:t>5</a:t>
            </a:r>
            <a:r>
              <a:rPr lang="en-US" sz="2400" b="1" dirty="0"/>
              <a:t> e</a:t>
            </a:r>
            <a:r>
              <a:rPr lang="en-US" sz="2400" b="1" baseline="30000" dirty="0"/>
              <a:t>-40kkal/RT</a:t>
            </a:r>
            <a:r>
              <a:rPr lang="en-US" sz="2400" dirty="0"/>
              <a:t> (</a:t>
            </a:r>
            <a:r>
              <a:rPr lang="en-US" sz="2400" dirty="0" err="1"/>
              <a:t>mol</a:t>
            </a:r>
            <a:r>
              <a:rPr lang="en-US" sz="2400" dirty="0"/>
              <a:t>/</a:t>
            </a:r>
            <a:r>
              <a:rPr lang="en-US" sz="2400" dirty="0" err="1"/>
              <a:t>lt</a:t>
            </a:r>
            <a:r>
              <a:rPr lang="en-US" sz="2400" dirty="0"/>
              <a:t>)</a:t>
            </a:r>
            <a:r>
              <a:rPr lang="en-US" sz="2400" baseline="30000" dirty="0"/>
              <a:t>-1</a:t>
            </a:r>
            <a:r>
              <a:rPr lang="en-US" sz="2400" dirty="0"/>
              <a:t>det.</a:t>
            </a:r>
            <a:endParaRPr lang="id-ID" sz="2400" dirty="0"/>
          </a:p>
          <a:p>
            <a:pPr marL="354013" lvl="0" indent="-354013" algn="just">
              <a:spcBef>
                <a:spcPts val="600"/>
              </a:spcBef>
              <a:spcAft>
                <a:spcPts val="600"/>
              </a:spcAft>
            </a:pPr>
            <a:r>
              <a:rPr lang="id-ID" sz="2400" dirty="0"/>
              <a:t>    </a:t>
            </a:r>
            <a:r>
              <a:rPr lang="en-US" sz="2400" dirty="0" err="1"/>
              <a:t>Jika</a:t>
            </a:r>
            <a:r>
              <a:rPr lang="en-US" sz="2400" dirty="0"/>
              <a:t> A mula</a:t>
            </a:r>
            <a:r>
              <a:rPr lang="en-US" sz="2400" baseline="30000" dirty="0"/>
              <a:t>2</a:t>
            </a:r>
            <a:r>
              <a:rPr lang="en-US" sz="2400" dirty="0"/>
              <a:t> = 0,2 </a:t>
            </a:r>
            <a:r>
              <a:rPr lang="en-US" sz="2400" dirty="0" err="1"/>
              <a:t>mol</a:t>
            </a:r>
            <a:r>
              <a:rPr lang="en-US" sz="2400" dirty="0"/>
              <a:t>/</a:t>
            </a:r>
            <a:r>
              <a:rPr lang="en-US" sz="2400" dirty="0" err="1"/>
              <a:t>lt</a:t>
            </a:r>
            <a:r>
              <a:rPr lang="en-US" sz="2400" dirty="0"/>
              <a:t> </a:t>
            </a:r>
            <a:r>
              <a:rPr lang="en-US" sz="2400" dirty="0" err="1"/>
              <a:t>maka</a:t>
            </a:r>
            <a:r>
              <a:rPr lang="en-US" sz="2400" dirty="0"/>
              <a:t> </a:t>
            </a:r>
            <a:r>
              <a:rPr lang="en-US" sz="2400" dirty="0" err="1"/>
              <a:t>pada</a:t>
            </a:r>
            <a:r>
              <a:rPr lang="en-US" sz="2400" dirty="0"/>
              <a:t> temperature </a:t>
            </a:r>
            <a:r>
              <a:rPr lang="en-US" sz="2400" dirty="0" err="1"/>
              <a:t>berapakah</a:t>
            </a:r>
            <a:r>
              <a:rPr lang="en-US" sz="2400" dirty="0"/>
              <a:t> </a:t>
            </a:r>
            <a:r>
              <a:rPr lang="en-US" sz="2400" dirty="0" err="1"/>
              <a:t>dalam</a:t>
            </a:r>
            <a:r>
              <a:rPr lang="en-US" sz="2400" dirty="0"/>
              <a:t> </a:t>
            </a:r>
            <a:r>
              <a:rPr lang="en-US" sz="2400" dirty="0" err="1"/>
              <a:t>waktu</a:t>
            </a:r>
            <a:r>
              <a:rPr lang="en-US" sz="2400" dirty="0"/>
              <a:t> 10 </a:t>
            </a:r>
            <a:r>
              <a:rPr lang="en-US" sz="2400" dirty="0" err="1"/>
              <a:t>menit</a:t>
            </a:r>
            <a:r>
              <a:rPr lang="en-US" sz="2400" dirty="0"/>
              <a:t> 75 % </a:t>
            </a:r>
            <a:r>
              <a:rPr lang="en-US" sz="2400" dirty="0" err="1"/>
              <a:t>dari</a:t>
            </a:r>
            <a:r>
              <a:rPr lang="en-US" sz="2400" dirty="0"/>
              <a:t> </a:t>
            </a:r>
            <a:r>
              <a:rPr lang="en-US" sz="2400" dirty="0" err="1"/>
              <a:t>zat</a:t>
            </a:r>
            <a:r>
              <a:rPr lang="en-US" sz="2400" dirty="0"/>
              <a:t> A </a:t>
            </a:r>
            <a:r>
              <a:rPr lang="en-US" sz="2400" dirty="0" err="1"/>
              <a:t>telah</a:t>
            </a:r>
            <a:r>
              <a:rPr lang="en-US" sz="2400" dirty="0"/>
              <a:t> </a:t>
            </a:r>
            <a:r>
              <a:rPr lang="en-US" sz="2400" dirty="0" err="1"/>
              <a:t>bereaksi</a:t>
            </a:r>
            <a:r>
              <a:rPr lang="en-US" sz="2400" dirty="0"/>
              <a:t>.</a:t>
            </a:r>
            <a:endParaRPr lang="id-ID" sz="2400" dirty="0"/>
          </a:p>
          <a:p>
            <a:pPr marL="354013" lvl="0" indent="-354013" algn="just">
              <a:spcBef>
                <a:spcPts val="600"/>
              </a:spcBef>
              <a:spcAft>
                <a:spcPts val="600"/>
              </a:spcAft>
            </a:pPr>
            <a:r>
              <a:rPr lang="id-ID" sz="2400" dirty="0"/>
              <a:t>    </a:t>
            </a:r>
            <a:r>
              <a:rPr lang="en-US" sz="2400" dirty="0" err="1"/>
              <a:t>Jika</a:t>
            </a:r>
            <a:r>
              <a:rPr lang="en-US" sz="2400" dirty="0"/>
              <a:t> </a:t>
            </a:r>
            <a:r>
              <a:rPr lang="en-US" sz="2400" dirty="0" err="1"/>
              <a:t>konsentrasi</a:t>
            </a:r>
            <a:r>
              <a:rPr lang="en-US" sz="2400" dirty="0"/>
              <a:t> </a:t>
            </a:r>
            <a:r>
              <a:rPr lang="en-US" sz="2400" dirty="0" err="1"/>
              <a:t>zat</a:t>
            </a:r>
            <a:r>
              <a:rPr lang="en-US" sz="2400" dirty="0"/>
              <a:t> A mula</a:t>
            </a:r>
            <a:r>
              <a:rPr lang="en-US" sz="2400" baseline="30000" dirty="0"/>
              <a:t>2</a:t>
            </a:r>
            <a:r>
              <a:rPr lang="en-US" sz="2400" dirty="0"/>
              <a:t>= 0,3 </a:t>
            </a:r>
            <a:r>
              <a:rPr lang="en-US" sz="2400" dirty="0" err="1"/>
              <a:t>mol</a:t>
            </a:r>
            <a:r>
              <a:rPr lang="en-US" sz="2400" dirty="0"/>
              <a:t>/</a:t>
            </a:r>
            <a:r>
              <a:rPr lang="en-US" sz="2400" dirty="0" err="1"/>
              <a:t>lt</a:t>
            </a:r>
            <a:r>
              <a:rPr lang="en-US" sz="2400" dirty="0"/>
              <a:t> T = 700 K </a:t>
            </a:r>
            <a:r>
              <a:rPr lang="en-US" sz="2400" dirty="0" err="1"/>
              <a:t>maka</a:t>
            </a:r>
            <a:r>
              <a:rPr lang="en-US" sz="2400" dirty="0"/>
              <a:t> </a:t>
            </a:r>
            <a:r>
              <a:rPr lang="en-US" sz="2400" dirty="0" err="1"/>
              <a:t>hitunglah</a:t>
            </a:r>
            <a:r>
              <a:rPr lang="en-US" sz="2400" dirty="0"/>
              <a:t> % </a:t>
            </a:r>
            <a:r>
              <a:rPr lang="en-US" sz="2400" dirty="0" err="1"/>
              <a:t>mol</a:t>
            </a:r>
            <a:r>
              <a:rPr lang="en-US" sz="2400" dirty="0"/>
              <a:t> masing</a:t>
            </a:r>
            <a:r>
              <a:rPr lang="en-US" sz="2400" baseline="30000" dirty="0"/>
              <a:t>2</a:t>
            </a:r>
            <a:r>
              <a:rPr lang="en-US" sz="2400" dirty="0"/>
              <a:t> </a:t>
            </a:r>
            <a:r>
              <a:rPr lang="en-US" sz="2400" dirty="0" err="1"/>
              <a:t>zat</a:t>
            </a:r>
            <a:r>
              <a:rPr lang="en-US" sz="2400" dirty="0"/>
              <a:t> </a:t>
            </a:r>
            <a:r>
              <a:rPr lang="en-US" sz="2400" dirty="0" err="1"/>
              <a:t>setelah</a:t>
            </a:r>
            <a:r>
              <a:rPr lang="en-US" sz="2400" dirty="0"/>
              <a:t> 20 </a:t>
            </a:r>
            <a:r>
              <a:rPr lang="en-US" sz="2400" dirty="0" err="1"/>
              <a:t>detik</a:t>
            </a:r>
            <a:r>
              <a:rPr lang="en-US" sz="2400" dirty="0"/>
              <a:t>.</a:t>
            </a:r>
            <a:endParaRPr lang="id-ID" sz="2400" dirty="0"/>
          </a:p>
          <a:p>
            <a:pPr>
              <a:spcBef>
                <a:spcPts val="600"/>
              </a:spcBef>
              <a:spcAft>
                <a:spcPts val="600"/>
              </a:spcAft>
            </a:pPr>
            <a:endParaRPr lang="id-ID" sz="2400" dirty="0"/>
          </a:p>
        </p:txBody>
      </p:sp>
    </p:spTree>
    <p:extLst>
      <p:ext uri="{BB962C8B-B14F-4D97-AF65-F5344CB8AC3E}">
        <p14:creationId xmlns:p14="http://schemas.microsoft.com/office/powerpoint/2010/main" val="178649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676F7-3288-F90B-58E9-1FF9CABEC39B}"/>
              </a:ext>
            </a:extLst>
          </p:cNvPr>
          <p:cNvSpPr>
            <a:spLocks noGrp="1"/>
          </p:cNvSpPr>
          <p:nvPr>
            <p:ph type="title"/>
          </p:nvPr>
        </p:nvSpPr>
        <p:spPr>
          <a:xfrm>
            <a:off x="1640156" y="1032382"/>
            <a:ext cx="10551844" cy="5825617"/>
          </a:xfrm>
        </p:spPr>
        <p:txBody>
          <a:bodyPr>
            <a:normAutofit/>
          </a:bodyPr>
          <a:lstStyle/>
          <a:p>
            <a:pPr eaLnBrk="1" hangingPunct="1">
              <a:lnSpc>
                <a:spcPct val="90000"/>
              </a:lnSpc>
              <a:spcBef>
                <a:spcPct val="20000"/>
              </a:spcBef>
            </a:pPr>
            <a:r>
              <a:rPr lang="en-US" altLang="en-US" sz="3600" b="1" dirty="0">
                <a:solidFill>
                  <a:srgbClr val="00B050"/>
                </a:solidFill>
                <a:latin typeface="Arial" panose="020B0604020202020204" pitchFamily="34" charset="0"/>
              </a:rPr>
              <a:t>Untuk </a:t>
            </a:r>
            <a:r>
              <a:rPr lang="en-US" altLang="en-US" sz="3600" b="1" dirty="0" err="1">
                <a:solidFill>
                  <a:srgbClr val="00B050"/>
                </a:solidFill>
                <a:latin typeface="Arial" panose="020B0604020202020204" pitchFamily="34" charset="0"/>
              </a:rPr>
              <a:t>mempelajari</a:t>
            </a:r>
            <a:r>
              <a:rPr lang="en-US" altLang="en-US" sz="3600" b="1" dirty="0">
                <a:solidFill>
                  <a:srgbClr val="00B050"/>
                </a:solidFill>
                <a:latin typeface="Arial" panose="020B0604020202020204" pitchFamily="34" charset="0"/>
              </a:rPr>
              <a:t> </a:t>
            </a:r>
            <a:r>
              <a:rPr lang="en-US" altLang="en-US" sz="3600" b="1" dirty="0" err="1">
                <a:solidFill>
                  <a:srgbClr val="00B050"/>
                </a:solidFill>
                <a:latin typeface="Arial" panose="020B0604020202020204" pitchFamily="34" charset="0"/>
              </a:rPr>
              <a:t>kinetika</a:t>
            </a:r>
            <a:r>
              <a:rPr lang="en-US" altLang="en-US" sz="3600" b="1" dirty="0">
                <a:solidFill>
                  <a:srgbClr val="00B050"/>
                </a:solidFill>
                <a:latin typeface="Arial" panose="020B0604020202020204" pitchFamily="34" charset="0"/>
              </a:rPr>
              <a:t> </a:t>
            </a:r>
            <a:r>
              <a:rPr lang="en-US" altLang="en-US" sz="3600" b="1" dirty="0" err="1">
                <a:solidFill>
                  <a:srgbClr val="00B050"/>
                </a:solidFill>
                <a:latin typeface="Arial" panose="020B0604020202020204" pitchFamily="34" charset="0"/>
              </a:rPr>
              <a:t>reaksi</a:t>
            </a:r>
            <a:r>
              <a:rPr lang="en-US" altLang="en-US" sz="3600" b="1" dirty="0">
                <a:solidFill>
                  <a:srgbClr val="00B050"/>
                </a:solidFill>
                <a:latin typeface="Arial" panose="020B0604020202020204" pitchFamily="34" charset="0"/>
              </a:rPr>
              <a:t>:</a:t>
            </a:r>
            <a:br>
              <a:rPr lang="en-US" altLang="en-US" sz="3600" b="1" dirty="0">
                <a:solidFill>
                  <a:srgbClr val="00B050"/>
                </a:solidFill>
                <a:latin typeface="Arial" panose="020B0604020202020204" pitchFamily="34" charset="0"/>
              </a:rPr>
            </a:br>
            <a:r>
              <a:rPr lang="en-US" altLang="en-US" sz="3600" b="1" dirty="0">
                <a:solidFill>
                  <a:schemeClr val="tx1"/>
                </a:solidFill>
                <a:latin typeface="Arial" panose="020B0604020202020204" pitchFamily="34" charset="0"/>
              </a:rPr>
              <a:t>*</a:t>
            </a:r>
            <a:r>
              <a:rPr lang="en-US" altLang="en-US" sz="3600" b="1" dirty="0">
                <a:solidFill>
                  <a:srgbClr val="00B050"/>
                </a:solidFill>
                <a:latin typeface="Arial" panose="020B0604020202020204" pitchFamily="34" charset="0"/>
              </a:rPr>
              <a:t> </a:t>
            </a:r>
            <a:r>
              <a:rPr lang="en-US" altLang="en-US" sz="3600" dirty="0" err="1">
                <a:latin typeface="Arial" panose="020B0604020202020204" pitchFamily="34" charset="0"/>
              </a:rPr>
              <a:t>Identifikasi</a:t>
            </a:r>
            <a:r>
              <a:rPr lang="en-US" altLang="en-US" sz="3600" dirty="0">
                <a:latin typeface="Arial" panose="020B0604020202020204" pitchFamily="34" charset="0"/>
              </a:rPr>
              <a:t> </a:t>
            </a:r>
            <a:r>
              <a:rPr lang="en-US" altLang="en-US" sz="3600" dirty="0" err="1">
                <a:latin typeface="Arial" panose="020B0604020202020204" pitchFamily="34" charset="0"/>
              </a:rPr>
              <a:t>reaktan</a:t>
            </a:r>
            <a:r>
              <a:rPr lang="en-US" altLang="en-US" sz="3600" dirty="0">
                <a:latin typeface="Arial" panose="020B0604020202020204" pitchFamily="34" charset="0"/>
              </a:rPr>
              <a:t> dan </a:t>
            </a:r>
            <a:r>
              <a:rPr lang="en-US" altLang="en-US" sz="3600" dirty="0" err="1">
                <a:latin typeface="Arial" panose="020B0604020202020204" pitchFamily="34" charset="0"/>
              </a:rPr>
              <a:t>produk</a:t>
            </a:r>
            <a:br>
              <a:rPr lang="en-US" altLang="en-US" sz="3600" dirty="0">
                <a:latin typeface="Arial" panose="020B0604020202020204" pitchFamily="34" charset="0"/>
              </a:rPr>
            </a:br>
            <a:r>
              <a:rPr lang="en-US" altLang="en-US" sz="3600" dirty="0">
                <a:latin typeface="Arial" panose="020B0604020202020204" pitchFamily="34" charset="0"/>
              </a:rPr>
              <a:t>* </a:t>
            </a:r>
            <a:r>
              <a:rPr lang="en-US" altLang="en-US" sz="3600" dirty="0" err="1">
                <a:latin typeface="Arial" panose="020B0604020202020204" pitchFamily="34" charset="0"/>
              </a:rPr>
              <a:t>Tuliskan</a:t>
            </a:r>
            <a:r>
              <a:rPr lang="en-US" altLang="en-US" sz="3600" dirty="0">
                <a:latin typeface="Arial" panose="020B0604020202020204" pitchFamily="34" charset="0"/>
              </a:rPr>
              <a:t> </a:t>
            </a:r>
            <a:r>
              <a:rPr lang="en-US" altLang="en-US" sz="3600" dirty="0" err="1">
                <a:latin typeface="Arial" panose="020B0604020202020204" pitchFamily="34" charset="0"/>
              </a:rPr>
              <a:t>reaksi</a:t>
            </a:r>
            <a:r>
              <a:rPr lang="en-US" altLang="en-US" sz="3600" dirty="0">
                <a:latin typeface="Arial" panose="020B0604020202020204" pitchFamily="34" charset="0"/>
              </a:rPr>
              <a:t> </a:t>
            </a:r>
            <a:r>
              <a:rPr lang="en-US" altLang="en-US" sz="3600" dirty="0" err="1">
                <a:latin typeface="Arial" panose="020B0604020202020204" pitchFamily="34" charset="0"/>
              </a:rPr>
              <a:t>kimia-nya</a:t>
            </a:r>
            <a:br>
              <a:rPr lang="en-US" altLang="en-US" sz="3600" dirty="0">
                <a:latin typeface="Arial" panose="020B0604020202020204" pitchFamily="34" charset="0"/>
              </a:rPr>
            </a:br>
            <a:r>
              <a:rPr lang="en-US" altLang="en-US" sz="3600" dirty="0">
                <a:latin typeface="Arial" panose="020B0604020202020204" pitchFamily="34" charset="0"/>
              </a:rPr>
              <a:t>* </a:t>
            </a:r>
            <a:r>
              <a:rPr lang="en-US" altLang="en-US" sz="3600" dirty="0" err="1">
                <a:latin typeface="Arial" panose="020B0604020202020204" pitchFamily="34" charset="0"/>
              </a:rPr>
              <a:t>Menghitung</a:t>
            </a:r>
            <a:r>
              <a:rPr lang="en-US" altLang="en-US" sz="3600" dirty="0">
                <a:latin typeface="Arial" panose="020B0604020202020204" pitchFamily="34" charset="0"/>
              </a:rPr>
              <a:t> </a:t>
            </a:r>
            <a:r>
              <a:rPr lang="en-US" altLang="en-US" sz="3600" dirty="0" err="1">
                <a:latin typeface="Arial" panose="020B0604020202020204" pitchFamily="34" charset="0"/>
              </a:rPr>
              <a:t>konsentrasi</a:t>
            </a:r>
            <a:r>
              <a:rPr lang="en-US" altLang="en-US" sz="3600" dirty="0">
                <a:latin typeface="Arial" panose="020B0604020202020204" pitchFamily="34" charset="0"/>
              </a:rPr>
              <a:t> salah </a:t>
            </a:r>
            <a:r>
              <a:rPr lang="en-US" altLang="en-US" sz="3600" dirty="0" err="1">
                <a:latin typeface="Arial" panose="020B0604020202020204" pitchFamily="34" charset="0"/>
              </a:rPr>
              <a:t>satu</a:t>
            </a:r>
            <a:r>
              <a:rPr lang="en-US" altLang="en-US" sz="3600" dirty="0">
                <a:latin typeface="Arial" panose="020B0604020202020204" pitchFamily="34" charset="0"/>
              </a:rPr>
              <a:t> </a:t>
            </a:r>
            <a:r>
              <a:rPr lang="en-US" altLang="en-US" sz="3600" dirty="0" err="1">
                <a:latin typeface="Arial" panose="020B0604020202020204" pitchFamily="34" charset="0"/>
              </a:rPr>
              <a:t>reaktan</a:t>
            </a:r>
            <a:r>
              <a:rPr lang="en-US" altLang="en-US" sz="3600" dirty="0">
                <a:latin typeface="Arial" panose="020B0604020202020204" pitchFamily="34" charset="0"/>
              </a:rPr>
              <a:t> </a:t>
            </a:r>
            <a:r>
              <a:rPr lang="en-US" altLang="en-US" sz="3600" dirty="0" err="1">
                <a:latin typeface="Arial" panose="020B0604020202020204" pitchFamily="34" charset="0"/>
              </a:rPr>
              <a:t>atau</a:t>
            </a:r>
            <a:r>
              <a:rPr lang="en-US" altLang="en-US" sz="3600" dirty="0">
                <a:latin typeface="Arial" panose="020B0604020202020204" pitchFamily="34" charset="0"/>
              </a:rPr>
              <a:t> </a:t>
            </a:r>
            <a:r>
              <a:rPr lang="en-US" altLang="en-US" sz="3600" dirty="0" err="1">
                <a:latin typeface="Arial" panose="020B0604020202020204" pitchFamily="34" charset="0"/>
              </a:rPr>
              <a:t>produk</a:t>
            </a:r>
            <a:r>
              <a:rPr lang="en-US" altLang="en-US" sz="3600" dirty="0">
                <a:latin typeface="Arial" panose="020B0604020202020204" pitchFamily="34" charset="0"/>
              </a:rPr>
              <a:t> </a:t>
            </a:r>
            <a:r>
              <a:rPr lang="en-US" altLang="en-US" sz="3600" dirty="0" err="1">
                <a:latin typeface="Arial" panose="020B0604020202020204" pitchFamily="34" charset="0"/>
              </a:rPr>
              <a:t>selama</a:t>
            </a:r>
            <a:r>
              <a:rPr lang="en-US" altLang="en-US" sz="3600" dirty="0">
                <a:latin typeface="Arial" panose="020B0604020202020204" pitchFamily="34" charset="0"/>
              </a:rPr>
              <a:t> interval </a:t>
            </a:r>
            <a:r>
              <a:rPr lang="en-US" altLang="en-US" sz="3600" dirty="0" err="1">
                <a:latin typeface="Arial" panose="020B0604020202020204" pitchFamily="34" charset="0"/>
              </a:rPr>
              <a:t>waktu</a:t>
            </a:r>
            <a:r>
              <a:rPr lang="en-US" altLang="en-US" sz="3600" dirty="0">
                <a:latin typeface="Arial" panose="020B0604020202020204" pitchFamily="34" charset="0"/>
              </a:rPr>
              <a:t> </a:t>
            </a:r>
            <a:r>
              <a:rPr lang="en-US" altLang="en-US" sz="3600" dirty="0" err="1">
                <a:latin typeface="Arial" panose="020B0604020202020204" pitchFamily="34" charset="0"/>
              </a:rPr>
              <a:t>tertentu</a:t>
            </a:r>
            <a:br>
              <a:rPr lang="en-US" altLang="en-US" sz="3600" dirty="0">
                <a:latin typeface="Arial" panose="020B0604020202020204" pitchFamily="34" charset="0"/>
              </a:rPr>
            </a:br>
            <a:br>
              <a:rPr lang="en-US" altLang="en-US" sz="3600" dirty="0">
                <a:latin typeface="Arial" panose="020B0604020202020204" pitchFamily="34" charset="0"/>
              </a:rPr>
            </a:br>
            <a:r>
              <a:rPr lang="en-US" altLang="en-US" sz="3600" dirty="0">
                <a:latin typeface="Arial" panose="020B0604020202020204" pitchFamily="34" charset="0"/>
              </a:rPr>
              <a:t>Harus punya </a:t>
            </a:r>
            <a:r>
              <a:rPr lang="en-US" altLang="en-US" sz="3600" dirty="0" err="1">
                <a:latin typeface="Arial" panose="020B0604020202020204" pitchFamily="34" charset="0"/>
              </a:rPr>
              <a:t>prosedur</a:t>
            </a:r>
            <a:r>
              <a:rPr lang="en-US" altLang="en-US" sz="3600" dirty="0">
                <a:latin typeface="Arial" panose="020B0604020202020204" pitchFamily="34" charset="0"/>
              </a:rPr>
              <a:t> untuk </a:t>
            </a:r>
            <a:r>
              <a:rPr lang="en-US" altLang="en-US" sz="3600" dirty="0" err="1">
                <a:latin typeface="Arial" panose="020B0604020202020204" pitchFamily="34" charset="0"/>
              </a:rPr>
              <a:t>mengukur</a:t>
            </a:r>
            <a:r>
              <a:rPr lang="en-US" altLang="en-US" sz="3600" dirty="0">
                <a:latin typeface="Arial" panose="020B0604020202020204" pitchFamily="34" charset="0"/>
              </a:rPr>
              <a:t> </a:t>
            </a:r>
            <a:r>
              <a:rPr lang="en-US" altLang="en-US" sz="3600" dirty="0" err="1">
                <a:latin typeface="Arial" panose="020B0604020202020204" pitchFamily="34" charset="0"/>
              </a:rPr>
              <a:t>konsentrasi</a:t>
            </a:r>
            <a:r>
              <a:rPr lang="en-US" altLang="en-US" sz="3600" dirty="0">
                <a:latin typeface="Arial" panose="020B0604020202020204" pitchFamily="34" charset="0"/>
              </a:rPr>
              <a:t> salah </a:t>
            </a:r>
            <a:r>
              <a:rPr lang="en-US" altLang="en-US" sz="3600" dirty="0" err="1">
                <a:latin typeface="Arial" panose="020B0604020202020204" pitchFamily="34" charset="0"/>
              </a:rPr>
              <a:t>satu</a:t>
            </a:r>
            <a:r>
              <a:rPr lang="en-US" altLang="en-US" sz="3600" dirty="0">
                <a:latin typeface="Arial" panose="020B0604020202020204" pitchFamily="34" charset="0"/>
              </a:rPr>
              <a:t> </a:t>
            </a:r>
            <a:r>
              <a:rPr lang="en-US" altLang="en-US" sz="3600" dirty="0" err="1">
                <a:latin typeface="Arial" panose="020B0604020202020204" pitchFamily="34" charset="0"/>
              </a:rPr>
              <a:t>spesies</a:t>
            </a:r>
            <a:r>
              <a:rPr lang="en-US" altLang="en-US" sz="3600" dirty="0">
                <a:latin typeface="Arial" panose="020B0604020202020204" pitchFamily="34" charset="0"/>
              </a:rPr>
              <a:t> yang </a:t>
            </a:r>
            <a:r>
              <a:rPr lang="en-US" altLang="en-US" sz="3600" dirty="0" err="1">
                <a:latin typeface="Arial" panose="020B0604020202020204" pitchFamily="34" charset="0"/>
              </a:rPr>
              <a:t>terlibat</a:t>
            </a:r>
            <a:br>
              <a:rPr lang="en-US" altLang="en-US" sz="3600" dirty="0">
                <a:latin typeface="Arial" panose="020B0604020202020204" pitchFamily="34" charset="0"/>
              </a:rPr>
            </a:br>
            <a:r>
              <a:rPr lang="en-US" altLang="en-US" sz="3600" dirty="0">
                <a:latin typeface="Arial" panose="020B0604020202020204" pitchFamily="34" charset="0"/>
              </a:rPr>
              <a:t>Monitoring yang </a:t>
            </a:r>
            <a:r>
              <a:rPr lang="en-US" altLang="en-US" sz="3600" dirty="0" err="1">
                <a:latin typeface="Arial" panose="020B0604020202020204" pitchFamily="34" charset="0"/>
              </a:rPr>
              <a:t>berkelanjutan</a:t>
            </a:r>
            <a:r>
              <a:rPr lang="en-US" altLang="en-US" sz="3600" dirty="0">
                <a:latin typeface="Arial" panose="020B0604020202020204" pitchFamily="34" charset="0"/>
              </a:rPr>
              <a:t> </a:t>
            </a:r>
            <a:r>
              <a:rPr lang="en-US" altLang="en-US" sz="3600" dirty="0" err="1">
                <a:latin typeface="Arial" panose="020B0604020202020204" pitchFamily="34" charset="0"/>
              </a:rPr>
              <a:t>harus</a:t>
            </a:r>
            <a:r>
              <a:rPr lang="en-US" altLang="en-US" sz="3600" dirty="0">
                <a:latin typeface="Arial" panose="020B0604020202020204" pitchFamily="34" charset="0"/>
              </a:rPr>
              <a:t> </a:t>
            </a:r>
            <a:r>
              <a:rPr lang="en-US" altLang="en-US" sz="3600" dirty="0" err="1">
                <a:latin typeface="Arial" panose="020B0604020202020204" pitchFamily="34" charset="0"/>
              </a:rPr>
              <a:t>dilakukan</a:t>
            </a:r>
            <a:r>
              <a:rPr lang="en-US" altLang="en-US" sz="3600" dirty="0">
                <a:latin typeface="Arial" panose="020B0604020202020204" pitchFamily="34" charset="0"/>
              </a:rPr>
              <a:t> </a:t>
            </a:r>
            <a:r>
              <a:rPr lang="en-US" altLang="en-US" sz="3600" dirty="0" err="1">
                <a:latin typeface="Arial" panose="020B0604020202020204" pitchFamily="34" charset="0"/>
              </a:rPr>
              <a:t>sebisa</a:t>
            </a:r>
            <a:r>
              <a:rPr lang="en-US" altLang="en-US" sz="3600" dirty="0">
                <a:latin typeface="Arial" panose="020B0604020202020204" pitchFamily="34" charset="0"/>
              </a:rPr>
              <a:t> mungkin</a:t>
            </a:r>
            <a:br>
              <a:rPr lang="en-US" altLang="en-US" sz="3600" dirty="0">
                <a:latin typeface="Arial" panose="020B0604020202020204" pitchFamily="34" charset="0"/>
              </a:rPr>
            </a:br>
            <a:endParaRPr lang="en-US" dirty="0"/>
          </a:p>
        </p:txBody>
      </p:sp>
      <p:sp>
        <p:nvSpPr>
          <p:cNvPr id="4" name="TextBox 3">
            <a:extLst>
              <a:ext uri="{FF2B5EF4-FFF2-40B4-BE49-F238E27FC236}">
                <a16:creationId xmlns:a16="http://schemas.microsoft.com/office/drawing/2014/main" id="{1FE35E9F-628A-0703-ACC9-161E7639A7AE}"/>
              </a:ext>
            </a:extLst>
          </p:cNvPr>
          <p:cNvSpPr txBox="1"/>
          <p:nvPr/>
        </p:nvSpPr>
        <p:spPr>
          <a:xfrm>
            <a:off x="4225018" y="166398"/>
            <a:ext cx="6098720" cy="584775"/>
          </a:xfrm>
          <a:prstGeom prst="rect">
            <a:avLst/>
          </a:prstGeom>
          <a:noFill/>
        </p:spPr>
        <p:txBody>
          <a:bodyPr wrap="square">
            <a:spAutoFit/>
          </a:bodyPr>
          <a:lstStyle/>
          <a:p>
            <a:pPr eaLnBrk="1" hangingPunct="1">
              <a:spcBef>
                <a:spcPct val="0"/>
              </a:spcBef>
              <a:buClrTx/>
              <a:buSzTx/>
              <a:buFontTx/>
              <a:buNone/>
            </a:pPr>
            <a:r>
              <a:rPr lang="en-US" altLang="en-US" sz="3200" b="1" dirty="0" err="1">
                <a:solidFill>
                  <a:srgbClr val="FF0000"/>
                </a:solidFill>
                <a:latin typeface="Arial Black" panose="020B0A04020102020204" pitchFamily="34" charset="0"/>
              </a:rPr>
              <a:t>Laju</a:t>
            </a:r>
            <a:r>
              <a:rPr lang="en-US" altLang="en-US" sz="3200" b="1" dirty="0">
                <a:solidFill>
                  <a:srgbClr val="FF0000"/>
                </a:solidFill>
                <a:latin typeface="Arial Black" panose="020B0A04020102020204" pitchFamily="34" charset="0"/>
              </a:rPr>
              <a:t> </a:t>
            </a:r>
            <a:r>
              <a:rPr lang="en-US" altLang="en-US" sz="3200" b="1" dirty="0" err="1">
                <a:solidFill>
                  <a:srgbClr val="FF0000"/>
                </a:solidFill>
                <a:latin typeface="Arial Black" panose="020B0A04020102020204" pitchFamily="34" charset="0"/>
              </a:rPr>
              <a:t>Reaksi</a:t>
            </a:r>
            <a:endParaRPr lang="en-US" altLang="en-U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77629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5A0F-F24B-E424-E9D5-88C2C09AD6E3}"/>
              </a:ext>
            </a:extLst>
          </p:cNvPr>
          <p:cNvSpPr>
            <a:spLocks noGrp="1"/>
          </p:cNvSpPr>
          <p:nvPr>
            <p:ph type="title"/>
          </p:nvPr>
        </p:nvSpPr>
        <p:spPr>
          <a:xfrm>
            <a:off x="1600200" y="232224"/>
            <a:ext cx="10722428" cy="1280890"/>
          </a:xfrm>
        </p:spPr>
        <p:txBody>
          <a:bodyPr>
            <a:normAutofit fontScale="90000"/>
          </a:bodyPr>
          <a:lstStyle/>
          <a:p>
            <a:r>
              <a:rPr lang="en-US" altLang="en-US" sz="3600" dirty="0" err="1"/>
              <a:t>Kuantitasnya</a:t>
            </a:r>
            <a:r>
              <a:rPr lang="en-US" altLang="en-US" sz="3600" dirty="0"/>
              <a:t> dapat </a:t>
            </a:r>
            <a:r>
              <a:rPr lang="en-US" altLang="en-US" sz="3600" dirty="0" err="1"/>
              <a:t>berupa</a:t>
            </a:r>
            <a:r>
              <a:rPr lang="en-US" altLang="en-US" sz="3600" dirty="0"/>
              <a:t> : </a:t>
            </a:r>
            <a:r>
              <a:rPr lang="en-US" altLang="en-US" sz="3600" dirty="0" err="1"/>
              <a:t>massa</a:t>
            </a:r>
            <a:r>
              <a:rPr lang="en-US" altLang="en-US" sz="3600" dirty="0"/>
              <a:t>, volume, </a:t>
            </a:r>
            <a:r>
              <a:rPr lang="en-US" altLang="en-US" sz="3600" dirty="0" err="1"/>
              <a:t>konsentrasi</a:t>
            </a:r>
            <a:r>
              <a:rPr lang="en-US" altLang="en-US" sz="3600" dirty="0"/>
              <a:t>, </a:t>
            </a:r>
            <a:r>
              <a:rPr lang="en-US" altLang="en-US" sz="3600" dirty="0" err="1"/>
              <a:t>tekanan</a:t>
            </a:r>
            <a:r>
              <a:rPr lang="en-US" altLang="en-US" sz="3600" dirty="0"/>
              <a:t>, </a:t>
            </a:r>
            <a:r>
              <a:rPr lang="en-US" altLang="en-US" sz="3600" dirty="0" err="1"/>
              <a:t>dll</a:t>
            </a:r>
            <a:br>
              <a:rPr lang="en-US" altLang="en-US" sz="3600" dirty="0"/>
            </a:br>
            <a:endParaRPr lang="en-US" dirty="0"/>
          </a:p>
        </p:txBody>
      </p:sp>
      <p:grpSp>
        <p:nvGrpSpPr>
          <p:cNvPr id="3" name="Group 19">
            <a:extLst>
              <a:ext uri="{FF2B5EF4-FFF2-40B4-BE49-F238E27FC236}">
                <a16:creationId xmlns:a16="http://schemas.microsoft.com/office/drawing/2014/main" id="{2EEF85D4-3D8D-9E11-D4AD-23B7E36B6374}"/>
              </a:ext>
            </a:extLst>
          </p:cNvPr>
          <p:cNvGrpSpPr>
            <a:grpSpLocks/>
          </p:cNvGrpSpPr>
          <p:nvPr/>
        </p:nvGrpSpPr>
        <p:grpSpPr bwMode="auto">
          <a:xfrm>
            <a:off x="1600200" y="1828798"/>
            <a:ext cx="9323614" cy="3061700"/>
            <a:chOff x="480" y="2256"/>
            <a:chExt cx="4704" cy="1357"/>
          </a:xfrm>
        </p:grpSpPr>
        <p:sp>
          <p:nvSpPr>
            <p:cNvPr id="4" name="Text Box 5">
              <a:extLst>
                <a:ext uri="{FF2B5EF4-FFF2-40B4-BE49-F238E27FC236}">
                  <a16:creationId xmlns:a16="http://schemas.microsoft.com/office/drawing/2014/main" id="{EC99C521-FA84-03B8-EC08-51B70B140467}"/>
                </a:ext>
              </a:extLst>
            </p:cNvPr>
            <p:cNvSpPr txBox="1">
              <a:spLocks noChangeArrowheads="1"/>
            </p:cNvSpPr>
            <p:nvPr/>
          </p:nvSpPr>
          <p:spPr bwMode="auto">
            <a:xfrm>
              <a:off x="480" y="2400"/>
              <a:ext cx="96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sz="2800" dirty="0" err="1">
                  <a:latin typeface="Arial" panose="020B0604020202020204" pitchFamily="34" charset="0"/>
                </a:rPr>
                <a:t>Laju</a:t>
              </a:r>
              <a:endParaRPr lang="en-US" altLang="en-US" sz="2800" dirty="0">
                <a:latin typeface="Arial" panose="020B0604020202020204" pitchFamily="34" charset="0"/>
              </a:endParaRPr>
            </a:p>
          </p:txBody>
        </p:sp>
        <p:sp>
          <p:nvSpPr>
            <p:cNvPr id="5" name="Line 6">
              <a:extLst>
                <a:ext uri="{FF2B5EF4-FFF2-40B4-BE49-F238E27FC236}">
                  <a16:creationId xmlns:a16="http://schemas.microsoft.com/office/drawing/2014/main" id="{B32984A6-C57A-CBC2-9296-22CFEA8C4161}"/>
                </a:ext>
              </a:extLst>
            </p:cNvPr>
            <p:cNvSpPr>
              <a:spLocks noChangeShapeType="1"/>
            </p:cNvSpPr>
            <p:nvPr/>
          </p:nvSpPr>
          <p:spPr bwMode="auto">
            <a:xfrm>
              <a:off x="1536" y="2592"/>
              <a:ext cx="24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 Box 7">
              <a:extLst>
                <a:ext uri="{FF2B5EF4-FFF2-40B4-BE49-F238E27FC236}">
                  <a16:creationId xmlns:a16="http://schemas.microsoft.com/office/drawing/2014/main" id="{B6098766-CF87-9D66-C27F-D0B492A595B6}"/>
                </a:ext>
              </a:extLst>
            </p:cNvPr>
            <p:cNvSpPr txBox="1">
              <a:spLocks noChangeArrowheads="1"/>
            </p:cNvSpPr>
            <p:nvPr/>
          </p:nvSpPr>
          <p:spPr bwMode="auto">
            <a:xfrm>
              <a:off x="1584" y="2256"/>
              <a:ext cx="360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sz="2800" dirty="0" err="1">
                  <a:latin typeface="Arial" panose="020B0604020202020204" pitchFamily="34" charset="0"/>
                </a:rPr>
                <a:t>kuantitas</a:t>
              </a:r>
              <a:r>
                <a:rPr lang="en-US" altLang="en-US" sz="2800" dirty="0">
                  <a:latin typeface="Arial" panose="020B0604020202020204" pitchFamily="34" charset="0"/>
                </a:rPr>
                <a:t> </a:t>
              </a:r>
              <a:r>
                <a:rPr lang="en-US" altLang="en-US" sz="2800" baseline="-25000" dirty="0">
                  <a:latin typeface="Arial" panose="020B0604020202020204" pitchFamily="34" charset="0"/>
                </a:rPr>
                <a:t>final</a:t>
              </a:r>
              <a:r>
                <a:rPr lang="en-US" altLang="en-US" sz="2800" dirty="0">
                  <a:latin typeface="Arial" panose="020B0604020202020204" pitchFamily="34" charset="0"/>
                </a:rPr>
                <a:t> – </a:t>
              </a:r>
              <a:r>
                <a:rPr lang="en-US" altLang="en-US" sz="2800" dirty="0" err="1">
                  <a:latin typeface="Arial" panose="020B0604020202020204" pitchFamily="34" charset="0"/>
                </a:rPr>
                <a:t>kuantitas</a:t>
              </a:r>
              <a:r>
                <a:rPr lang="en-US" altLang="en-US" sz="2800" dirty="0">
                  <a:latin typeface="Arial" panose="020B0604020202020204" pitchFamily="34" charset="0"/>
                </a:rPr>
                <a:t> </a:t>
              </a:r>
              <a:r>
                <a:rPr lang="en-US" altLang="en-US" sz="2800" baseline="-25000" dirty="0">
                  <a:latin typeface="Arial" panose="020B0604020202020204" pitchFamily="34" charset="0"/>
                </a:rPr>
                <a:t>initial</a:t>
              </a:r>
            </a:p>
          </p:txBody>
        </p:sp>
        <p:sp>
          <p:nvSpPr>
            <p:cNvPr id="7" name="Text Box 8">
              <a:extLst>
                <a:ext uri="{FF2B5EF4-FFF2-40B4-BE49-F238E27FC236}">
                  <a16:creationId xmlns:a16="http://schemas.microsoft.com/office/drawing/2014/main" id="{C2F2900D-EC8D-ABE2-BEF4-2728371BFAF4}"/>
                </a:ext>
              </a:extLst>
            </p:cNvPr>
            <p:cNvSpPr txBox="1">
              <a:spLocks noChangeArrowheads="1"/>
            </p:cNvSpPr>
            <p:nvPr/>
          </p:nvSpPr>
          <p:spPr bwMode="auto">
            <a:xfrm>
              <a:off x="1680" y="2640"/>
              <a:ext cx="240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sz="2800" dirty="0" err="1">
                  <a:latin typeface="Arial" panose="020B0604020202020204" pitchFamily="34" charset="0"/>
                </a:rPr>
                <a:t>waktu</a:t>
              </a:r>
              <a:r>
                <a:rPr lang="en-US" altLang="en-US" sz="2800" dirty="0">
                  <a:latin typeface="Arial" panose="020B0604020202020204" pitchFamily="34" charset="0"/>
                </a:rPr>
                <a:t> </a:t>
              </a:r>
              <a:r>
                <a:rPr lang="en-US" altLang="en-US" sz="2800" baseline="-25000" dirty="0">
                  <a:latin typeface="Arial" panose="020B0604020202020204" pitchFamily="34" charset="0"/>
                </a:rPr>
                <a:t>final</a:t>
              </a:r>
              <a:r>
                <a:rPr lang="en-US" altLang="en-US" sz="2800" dirty="0">
                  <a:latin typeface="Arial" panose="020B0604020202020204" pitchFamily="34" charset="0"/>
                </a:rPr>
                <a:t> – </a:t>
              </a:r>
              <a:r>
                <a:rPr lang="en-US" altLang="en-US" sz="2800" dirty="0" err="1">
                  <a:latin typeface="Arial" panose="020B0604020202020204" pitchFamily="34" charset="0"/>
                </a:rPr>
                <a:t>waktu</a:t>
              </a:r>
              <a:r>
                <a:rPr lang="en-US" altLang="en-US" sz="2800" dirty="0">
                  <a:latin typeface="Arial" panose="020B0604020202020204" pitchFamily="34" charset="0"/>
                </a:rPr>
                <a:t> </a:t>
              </a:r>
              <a:r>
                <a:rPr lang="en-US" altLang="en-US" sz="2800" baseline="-25000" dirty="0">
                  <a:latin typeface="Arial" panose="020B0604020202020204" pitchFamily="34" charset="0"/>
                </a:rPr>
                <a:t>initial</a:t>
              </a:r>
            </a:p>
          </p:txBody>
        </p:sp>
        <p:sp>
          <p:nvSpPr>
            <p:cNvPr id="8" name="Text Box 9">
              <a:extLst>
                <a:ext uri="{FF2B5EF4-FFF2-40B4-BE49-F238E27FC236}">
                  <a16:creationId xmlns:a16="http://schemas.microsoft.com/office/drawing/2014/main" id="{67FF95B3-F6B6-2AC7-BCC8-AD2BF1268894}"/>
                </a:ext>
              </a:extLst>
            </p:cNvPr>
            <p:cNvSpPr txBox="1">
              <a:spLocks noChangeArrowheads="1"/>
            </p:cNvSpPr>
            <p:nvPr/>
          </p:nvSpPr>
          <p:spPr bwMode="auto">
            <a:xfrm>
              <a:off x="1296" y="244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a:t>
              </a:r>
            </a:p>
          </p:txBody>
        </p:sp>
        <p:sp>
          <p:nvSpPr>
            <p:cNvPr id="9" name="Text Box 10">
              <a:extLst>
                <a:ext uri="{FF2B5EF4-FFF2-40B4-BE49-F238E27FC236}">
                  <a16:creationId xmlns:a16="http://schemas.microsoft.com/office/drawing/2014/main" id="{E228CB79-127C-72F9-CD14-18643CE7729D}"/>
                </a:ext>
              </a:extLst>
            </p:cNvPr>
            <p:cNvSpPr txBox="1">
              <a:spLocks noChangeArrowheads="1"/>
            </p:cNvSpPr>
            <p:nvPr/>
          </p:nvSpPr>
          <p:spPr bwMode="auto">
            <a:xfrm>
              <a:off x="1296" y="321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sz="1800">
                  <a:latin typeface="Arial" panose="020B0604020202020204" pitchFamily="34" charset="0"/>
                </a:rPr>
                <a:t>=</a:t>
              </a:r>
            </a:p>
          </p:txBody>
        </p:sp>
        <p:sp>
          <p:nvSpPr>
            <p:cNvPr id="10" name="Text Box 11">
              <a:extLst>
                <a:ext uri="{FF2B5EF4-FFF2-40B4-BE49-F238E27FC236}">
                  <a16:creationId xmlns:a16="http://schemas.microsoft.com/office/drawing/2014/main" id="{470643F4-5CF1-30A4-F194-5467DB6D1658}"/>
                </a:ext>
              </a:extLst>
            </p:cNvPr>
            <p:cNvSpPr txBox="1">
              <a:spLocks noChangeArrowheads="1"/>
            </p:cNvSpPr>
            <p:nvPr/>
          </p:nvSpPr>
          <p:spPr bwMode="auto">
            <a:xfrm>
              <a:off x="1824" y="3024"/>
              <a:ext cx="43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sz="2400" dirty="0">
                  <a:latin typeface="Arial" panose="020B0604020202020204" pitchFamily="34" charset="0"/>
                  <a:sym typeface="Symbol" panose="05050102010706020507" pitchFamily="18" charset="2"/>
                </a:rPr>
                <a:t></a:t>
              </a:r>
              <a:r>
                <a:rPr lang="en-US" altLang="en-US" sz="2400" dirty="0">
                  <a:latin typeface="Arial" panose="020B0604020202020204" pitchFamily="34" charset="0"/>
                </a:rPr>
                <a:t>[ ]</a:t>
              </a:r>
            </a:p>
          </p:txBody>
        </p:sp>
        <p:sp>
          <p:nvSpPr>
            <p:cNvPr id="11" name="Text Box 12">
              <a:extLst>
                <a:ext uri="{FF2B5EF4-FFF2-40B4-BE49-F238E27FC236}">
                  <a16:creationId xmlns:a16="http://schemas.microsoft.com/office/drawing/2014/main" id="{C203686E-1E3F-7316-1346-E396717366F3}"/>
                </a:ext>
              </a:extLst>
            </p:cNvPr>
            <p:cNvSpPr txBox="1">
              <a:spLocks noChangeArrowheads="1"/>
            </p:cNvSpPr>
            <p:nvPr/>
          </p:nvSpPr>
          <p:spPr bwMode="auto">
            <a:xfrm>
              <a:off x="1824" y="3408"/>
              <a:ext cx="33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sz="2400" dirty="0">
                  <a:latin typeface="Symbol" panose="05050102010706020507" pitchFamily="18" charset="2"/>
                </a:rPr>
                <a:t>D</a:t>
              </a:r>
              <a:r>
                <a:rPr lang="en-US" altLang="en-US" sz="2400" dirty="0">
                  <a:latin typeface="Arial" panose="020B0604020202020204" pitchFamily="34" charset="0"/>
                </a:rPr>
                <a:t>t</a:t>
              </a:r>
            </a:p>
          </p:txBody>
        </p:sp>
        <p:sp>
          <p:nvSpPr>
            <p:cNvPr id="12" name="Line 13">
              <a:extLst>
                <a:ext uri="{FF2B5EF4-FFF2-40B4-BE49-F238E27FC236}">
                  <a16:creationId xmlns:a16="http://schemas.microsoft.com/office/drawing/2014/main" id="{BA4F6E88-B108-1959-FEEE-57C7A6C82B83}"/>
                </a:ext>
              </a:extLst>
            </p:cNvPr>
            <p:cNvSpPr>
              <a:spLocks noChangeShapeType="1"/>
            </p:cNvSpPr>
            <p:nvPr/>
          </p:nvSpPr>
          <p:spPr bwMode="auto">
            <a:xfrm>
              <a:off x="1680" y="3360"/>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14">
              <a:extLst>
                <a:ext uri="{FF2B5EF4-FFF2-40B4-BE49-F238E27FC236}">
                  <a16:creationId xmlns:a16="http://schemas.microsoft.com/office/drawing/2014/main" id="{C94D63BE-E18B-37BB-EC0E-97D69E86E314}"/>
                </a:ext>
              </a:extLst>
            </p:cNvPr>
            <p:cNvSpPr txBox="1">
              <a:spLocks noChangeArrowheads="1"/>
            </p:cNvSpPr>
            <p:nvPr/>
          </p:nvSpPr>
          <p:spPr bwMode="auto">
            <a:xfrm>
              <a:off x="2496" y="3264"/>
              <a:ext cx="43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sz="2400" dirty="0">
                  <a:latin typeface="Arial" panose="020B0604020202020204" pitchFamily="34" charset="0"/>
                </a:rPr>
                <a:t>or</a:t>
              </a:r>
              <a:endParaRPr lang="en-GB" altLang="en-US" sz="2400" dirty="0">
                <a:latin typeface="Arial" panose="020B0604020202020204" pitchFamily="34" charset="0"/>
              </a:endParaRPr>
            </a:p>
          </p:txBody>
        </p:sp>
        <p:grpSp>
          <p:nvGrpSpPr>
            <p:cNvPr id="14" name="Group 18">
              <a:extLst>
                <a:ext uri="{FF2B5EF4-FFF2-40B4-BE49-F238E27FC236}">
                  <a16:creationId xmlns:a16="http://schemas.microsoft.com/office/drawing/2014/main" id="{360DAF12-E3B1-13F8-0EA8-789D9ECF112A}"/>
                </a:ext>
              </a:extLst>
            </p:cNvPr>
            <p:cNvGrpSpPr>
              <a:grpSpLocks/>
            </p:cNvGrpSpPr>
            <p:nvPr/>
          </p:nvGrpSpPr>
          <p:grpSpPr bwMode="auto">
            <a:xfrm>
              <a:off x="2976" y="3024"/>
              <a:ext cx="576" cy="589"/>
              <a:chOff x="1776" y="3120"/>
              <a:chExt cx="576" cy="589"/>
            </a:xfrm>
          </p:grpSpPr>
          <p:sp>
            <p:nvSpPr>
              <p:cNvPr id="15" name="Text Box 15">
                <a:extLst>
                  <a:ext uri="{FF2B5EF4-FFF2-40B4-BE49-F238E27FC236}">
                    <a16:creationId xmlns:a16="http://schemas.microsoft.com/office/drawing/2014/main" id="{CCB1C2EE-3CB0-4039-4D45-666ED465CD52}"/>
                  </a:ext>
                </a:extLst>
              </p:cNvPr>
              <p:cNvSpPr txBox="1">
                <a:spLocks noChangeArrowheads="1"/>
              </p:cNvSpPr>
              <p:nvPr/>
            </p:nvSpPr>
            <p:spPr bwMode="auto">
              <a:xfrm>
                <a:off x="1920" y="3120"/>
                <a:ext cx="43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sz="2400" dirty="0">
                    <a:latin typeface="Arial" panose="020B0604020202020204" pitchFamily="34" charset="0"/>
                    <a:sym typeface="Symbol" panose="05050102010706020507" pitchFamily="18" charset="2"/>
                  </a:rPr>
                  <a:t></a:t>
                </a:r>
                <a:r>
                  <a:rPr lang="en-US" altLang="en-US" sz="2400" dirty="0">
                    <a:latin typeface="Arial" panose="020B0604020202020204" pitchFamily="34" charset="0"/>
                  </a:rPr>
                  <a:t>p</a:t>
                </a:r>
              </a:p>
            </p:txBody>
          </p:sp>
          <p:sp>
            <p:nvSpPr>
              <p:cNvPr id="16" name="Text Box 16">
                <a:extLst>
                  <a:ext uri="{FF2B5EF4-FFF2-40B4-BE49-F238E27FC236}">
                    <a16:creationId xmlns:a16="http://schemas.microsoft.com/office/drawing/2014/main" id="{F285FEAC-AA27-62F4-D938-15231541CDD2}"/>
                  </a:ext>
                </a:extLst>
              </p:cNvPr>
              <p:cNvSpPr txBox="1">
                <a:spLocks noChangeArrowheads="1"/>
              </p:cNvSpPr>
              <p:nvPr/>
            </p:nvSpPr>
            <p:spPr bwMode="auto">
              <a:xfrm>
                <a:off x="1920" y="3504"/>
                <a:ext cx="33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altLang="en-US" sz="2400" dirty="0">
                    <a:latin typeface="Symbol" panose="05050102010706020507" pitchFamily="18" charset="2"/>
                  </a:rPr>
                  <a:t>D</a:t>
                </a:r>
                <a:r>
                  <a:rPr lang="en-US" altLang="en-US" sz="2400" dirty="0">
                    <a:latin typeface="Arial" panose="020B0604020202020204" pitchFamily="34" charset="0"/>
                  </a:rPr>
                  <a:t>t</a:t>
                </a:r>
              </a:p>
            </p:txBody>
          </p:sp>
          <p:sp>
            <p:nvSpPr>
              <p:cNvPr id="17" name="Line 17">
                <a:extLst>
                  <a:ext uri="{FF2B5EF4-FFF2-40B4-BE49-F238E27FC236}">
                    <a16:creationId xmlns:a16="http://schemas.microsoft.com/office/drawing/2014/main" id="{16197C61-B227-520A-67DF-C9A22E81CE19}"/>
                  </a:ext>
                </a:extLst>
              </p:cNvPr>
              <p:cNvSpPr>
                <a:spLocks noChangeShapeType="1"/>
              </p:cNvSpPr>
              <p:nvPr/>
            </p:nvSpPr>
            <p:spPr bwMode="auto">
              <a:xfrm>
                <a:off x="1776" y="345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48333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212825-338D-7753-B589-C0F224AEACEB}"/>
              </a:ext>
            </a:extLst>
          </p:cNvPr>
          <p:cNvSpPr txBox="1"/>
          <p:nvPr/>
        </p:nvSpPr>
        <p:spPr>
          <a:xfrm>
            <a:off x="587829" y="342900"/>
            <a:ext cx="11723914" cy="584775"/>
          </a:xfrm>
          <a:prstGeom prst="rect">
            <a:avLst/>
          </a:prstGeom>
          <a:noFill/>
        </p:spPr>
        <p:txBody>
          <a:bodyPr wrap="square">
            <a:spAutoFit/>
          </a:bodyPr>
          <a:lstStyle/>
          <a:p>
            <a:pPr algn="ctr"/>
            <a:r>
              <a:rPr lang="en-US" altLang="en-US" sz="3200" dirty="0" err="1">
                <a:solidFill>
                  <a:srgbClr val="FF0000"/>
                </a:solidFill>
              </a:rPr>
              <a:t>Laju</a:t>
            </a:r>
            <a:r>
              <a:rPr lang="en-US" altLang="en-US" sz="3200" dirty="0">
                <a:solidFill>
                  <a:srgbClr val="FF0000"/>
                </a:solidFill>
              </a:rPr>
              <a:t> </a:t>
            </a:r>
            <a:r>
              <a:rPr lang="en-US" altLang="en-US" sz="3200" dirty="0" err="1">
                <a:solidFill>
                  <a:srgbClr val="FF0000"/>
                </a:solidFill>
              </a:rPr>
              <a:t>reaksi</a:t>
            </a:r>
            <a:r>
              <a:rPr lang="en-US" altLang="en-US" sz="3200" dirty="0">
                <a:solidFill>
                  <a:srgbClr val="FF0000"/>
                </a:solidFill>
              </a:rPr>
              <a:t> </a:t>
            </a:r>
            <a:r>
              <a:rPr lang="en-US" altLang="en-US" sz="3200" dirty="0" err="1">
                <a:solidFill>
                  <a:srgbClr val="FF0000"/>
                </a:solidFill>
              </a:rPr>
              <a:t>homogen</a:t>
            </a:r>
            <a:endParaRPr lang="en-US" sz="3200" dirty="0">
              <a:solidFill>
                <a:srgbClr val="FF0000"/>
              </a:solidFill>
            </a:endParaRPr>
          </a:p>
        </p:txBody>
      </p:sp>
      <p:sp>
        <p:nvSpPr>
          <p:cNvPr id="5" name="TextBox 4">
            <a:extLst>
              <a:ext uri="{FF2B5EF4-FFF2-40B4-BE49-F238E27FC236}">
                <a16:creationId xmlns:a16="http://schemas.microsoft.com/office/drawing/2014/main" id="{49ADD120-3486-6F49-AA54-F55B3D8E6CE3}"/>
              </a:ext>
            </a:extLst>
          </p:cNvPr>
          <p:cNvSpPr txBox="1"/>
          <p:nvPr/>
        </p:nvSpPr>
        <p:spPr>
          <a:xfrm>
            <a:off x="1363436" y="1159617"/>
            <a:ext cx="10828564" cy="5324535"/>
          </a:xfrm>
          <a:prstGeom prst="rect">
            <a:avLst/>
          </a:prstGeom>
          <a:noFill/>
        </p:spPr>
        <p:txBody>
          <a:bodyPr wrap="square">
            <a:spAutoFit/>
          </a:bodyPr>
          <a:lstStyle/>
          <a:p>
            <a:pPr marL="342900" indent="-342900" eaLnBrk="1" fontAlgn="auto" hangingPunct="1">
              <a:spcAft>
                <a:spcPts val="1200"/>
              </a:spcAft>
              <a:buFont typeface="Wingdings 3" charset="2"/>
              <a:buChar char=""/>
              <a:defRPr/>
            </a:pPr>
            <a:r>
              <a:rPr lang="en-US" sz="2400" dirty="0" err="1"/>
              <a:t>Reaksi</a:t>
            </a:r>
            <a:r>
              <a:rPr lang="en-US" sz="2400" dirty="0"/>
              <a:t> </a:t>
            </a:r>
            <a:r>
              <a:rPr lang="en-US" sz="2400" dirty="0" err="1"/>
              <a:t>homogen</a:t>
            </a:r>
            <a:r>
              <a:rPr lang="en-US" sz="2400" dirty="0"/>
              <a:t> : </a:t>
            </a:r>
            <a:r>
              <a:rPr lang="en-US" sz="2400" dirty="0" err="1"/>
              <a:t>reaksi</a:t>
            </a:r>
            <a:r>
              <a:rPr lang="en-US" sz="2400" dirty="0"/>
              <a:t> </a:t>
            </a:r>
            <a:r>
              <a:rPr lang="en-US" sz="2400" dirty="0" err="1"/>
              <a:t>dimana</a:t>
            </a:r>
            <a:r>
              <a:rPr lang="en-US" sz="2400" dirty="0"/>
              <a:t> semua </a:t>
            </a:r>
            <a:r>
              <a:rPr lang="en-US" sz="2400" dirty="0" err="1"/>
              <a:t>zat</a:t>
            </a:r>
            <a:r>
              <a:rPr lang="en-US" sz="2400" dirty="0"/>
              <a:t> yang </a:t>
            </a:r>
            <a:r>
              <a:rPr lang="en-US" sz="2400" dirty="0" err="1"/>
              <a:t>bereaksi</a:t>
            </a:r>
            <a:r>
              <a:rPr lang="en-US" sz="2400" dirty="0"/>
              <a:t>     </a:t>
            </a:r>
            <a:r>
              <a:rPr lang="en-US" sz="2400" dirty="0" err="1"/>
              <a:t>mrpk</a:t>
            </a:r>
            <a:r>
              <a:rPr lang="en-US" sz="2400" dirty="0"/>
              <a:t> </a:t>
            </a:r>
            <a:r>
              <a:rPr lang="en-US" sz="2400" dirty="0" err="1"/>
              <a:t>satu</a:t>
            </a:r>
            <a:r>
              <a:rPr lang="en-US" sz="2400" dirty="0"/>
              <a:t> </a:t>
            </a:r>
            <a:r>
              <a:rPr lang="en-US" sz="2400" dirty="0" err="1"/>
              <a:t>fase</a:t>
            </a:r>
            <a:endParaRPr lang="en-US" sz="2400" dirty="0"/>
          </a:p>
          <a:p>
            <a:pPr eaLnBrk="1" fontAlgn="auto" hangingPunct="1">
              <a:spcAft>
                <a:spcPts val="1200"/>
              </a:spcAft>
              <a:buFont typeface="Wingdings 3" charset="2"/>
              <a:buChar char=""/>
              <a:defRPr/>
            </a:pPr>
            <a:r>
              <a:rPr lang="en-US" sz="2400" dirty="0" err="1"/>
              <a:t>Persamaan</a:t>
            </a:r>
            <a:r>
              <a:rPr lang="en-US" sz="2400" dirty="0"/>
              <a:t> </a:t>
            </a:r>
            <a:r>
              <a:rPr lang="en-US" sz="2400" dirty="0" err="1"/>
              <a:t>kec</a:t>
            </a:r>
            <a:r>
              <a:rPr lang="en-US" sz="2400" dirty="0"/>
              <a:t> </a:t>
            </a:r>
            <a:r>
              <a:rPr lang="en-US" sz="2400" dirty="0" err="1"/>
              <a:t>reaksi</a:t>
            </a:r>
            <a:r>
              <a:rPr lang="en-US" sz="2400" dirty="0"/>
              <a:t> </a:t>
            </a:r>
            <a:r>
              <a:rPr lang="en-US" sz="2400" dirty="0" err="1"/>
              <a:t>komponen</a:t>
            </a:r>
            <a:r>
              <a:rPr lang="en-US" sz="2400" dirty="0"/>
              <a:t> A :</a:t>
            </a:r>
          </a:p>
          <a:p>
            <a:pPr eaLnBrk="1" fontAlgn="auto" hangingPunct="1">
              <a:spcAft>
                <a:spcPts val="1200"/>
              </a:spcAft>
              <a:buFont typeface="Arial" panose="020B0604020202020204" pitchFamily="34" charset="0"/>
              <a:buNone/>
              <a:defRPr/>
            </a:pPr>
            <a:r>
              <a:rPr lang="en-US" sz="2800" dirty="0"/>
              <a:t>		-</a:t>
            </a:r>
            <a:r>
              <a:rPr lang="en-US" sz="2800" dirty="0" err="1"/>
              <a:t>rA</a:t>
            </a:r>
            <a:r>
              <a:rPr lang="en-US" sz="2800" dirty="0"/>
              <a:t> = (</a:t>
            </a:r>
            <a:r>
              <a:rPr lang="en-US" sz="2800" dirty="0" err="1"/>
              <a:t>dNA</a:t>
            </a:r>
            <a:r>
              <a:rPr lang="en-US" sz="2800" dirty="0"/>
              <a:t>)/ v (dt) </a:t>
            </a:r>
          </a:p>
          <a:p>
            <a:pPr eaLnBrk="1" fontAlgn="auto" hangingPunct="1">
              <a:spcAft>
                <a:spcPts val="1200"/>
              </a:spcAft>
              <a:buFont typeface="Arial" panose="020B0604020202020204" pitchFamily="34" charset="0"/>
              <a:buNone/>
              <a:defRPr/>
            </a:pPr>
            <a:r>
              <a:rPr lang="en-US" sz="2800" dirty="0"/>
              <a:t>              = mol A </a:t>
            </a:r>
            <a:r>
              <a:rPr lang="en-US" sz="2800" dirty="0" err="1"/>
              <a:t>terbentuk</a:t>
            </a:r>
            <a:r>
              <a:rPr lang="en-US" sz="2800" dirty="0"/>
              <a:t>/ (vol </a:t>
            </a:r>
            <a:r>
              <a:rPr lang="en-US" sz="2800" dirty="0" err="1"/>
              <a:t>fluida</a:t>
            </a:r>
            <a:r>
              <a:rPr lang="en-US" sz="2800" dirty="0"/>
              <a:t>)(</a:t>
            </a:r>
            <a:r>
              <a:rPr lang="en-US" sz="2800" dirty="0" err="1"/>
              <a:t>wkt</a:t>
            </a:r>
            <a:r>
              <a:rPr lang="en-US" sz="2800" dirty="0"/>
              <a:t>)</a:t>
            </a:r>
          </a:p>
          <a:p>
            <a:pPr eaLnBrk="1" fontAlgn="auto" hangingPunct="1">
              <a:spcAft>
                <a:spcPts val="1200"/>
              </a:spcAft>
              <a:buFont typeface="Arial" panose="020B0604020202020204" pitchFamily="34" charset="0"/>
              <a:buNone/>
              <a:defRPr/>
            </a:pPr>
            <a:r>
              <a:rPr lang="en-US" sz="2800" dirty="0"/>
              <a:t>Bila </a:t>
            </a:r>
            <a:r>
              <a:rPr lang="en-US" sz="2800" dirty="0" err="1"/>
              <a:t>reaksi</a:t>
            </a:r>
            <a:r>
              <a:rPr lang="en-US" sz="2800" dirty="0"/>
              <a:t> </a:t>
            </a:r>
            <a:r>
              <a:rPr lang="en-US" sz="2800" dirty="0" err="1"/>
              <a:t>dilangsungkan</a:t>
            </a:r>
            <a:r>
              <a:rPr lang="en-US" sz="2800" dirty="0"/>
              <a:t> di </a:t>
            </a:r>
            <a:r>
              <a:rPr lang="en-US" sz="2800" dirty="0" err="1"/>
              <a:t>dlm</a:t>
            </a:r>
            <a:r>
              <a:rPr lang="en-US" sz="2800" dirty="0"/>
              <a:t> </a:t>
            </a:r>
            <a:r>
              <a:rPr lang="en-US" sz="2800" dirty="0" err="1"/>
              <a:t>sistem</a:t>
            </a:r>
            <a:r>
              <a:rPr lang="en-US" sz="2800" dirty="0"/>
              <a:t> : </a:t>
            </a:r>
            <a:r>
              <a:rPr lang="en-US" sz="2800" dirty="0" err="1"/>
              <a:t>tertutup</a:t>
            </a:r>
            <a:r>
              <a:rPr lang="en-US" sz="2800" dirty="0"/>
              <a:t>, </a:t>
            </a:r>
            <a:r>
              <a:rPr lang="en-US" sz="2800" dirty="0" err="1"/>
              <a:t>isotermal</a:t>
            </a:r>
            <a:r>
              <a:rPr lang="en-US" sz="2800" dirty="0"/>
              <a:t>, </a:t>
            </a:r>
            <a:r>
              <a:rPr lang="en-US" sz="2800" dirty="0" err="1"/>
              <a:t>tek</a:t>
            </a:r>
            <a:r>
              <a:rPr lang="en-US" sz="2800" dirty="0"/>
              <a:t> </a:t>
            </a:r>
            <a:r>
              <a:rPr lang="en-US" sz="2800" dirty="0" err="1"/>
              <a:t>konstan</a:t>
            </a:r>
            <a:r>
              <a:rPr lang="en-US" sz="2800" dirty="0"/>
              <a:t>, </a:t>
            </a:r>
            <a:r>
              <a:rPr lang="en-US" sz="2800" dirty="0" err="1"/>
              <a:t>homogen</a:t>
            </a:r>
            <a:r>
              <a:rPr lang="en-US" sz="2800" dirty="0"/>
              <a:t>, </a:t>
            </a:r>
            <a:r>
              <a:rPr lang="en-US" sz="2800" dirty="0" err="1"/>
              <a:t>sistem</a:t>
            </a:r>
            <a:r>
              <a:rPr lang="en-US" sz="2800" dirty="0"/>
              <a:t> </a:t>
            </a:r>
            <a:r>
              <a:rPr lang="en-US" sz="2800" dirty="0" err="1"/>
              <a:t>reaksi</a:t>
            </a:r>
            <a:r>
              <a:rPr lang="en-US" sz="2800" dirty="0"/>
              <a:t>, maka </a:t>
            </a:r>
            <a:r>
              <a:rPr lang="en-US" sz="2800" dirty="0" err="1"/>
              <a:t>laju</a:t>
            </a:r>
            <a:r>
              <a:rPr lang="en-US" sz="2800" dirty="0"/>
              <a:t> </a:t>
            </a:r>
            <a:r>
              <a:rPr lang="en-US" sz="2800" dirty="0" err="1"/>
              <a:t>reaksi</a:t>
            </a:r>
            <a:r>
              <a:rPr lang="en-US" sz="2800" dirty="0"/>
              <a:t> dapat  </a:t>
            </a:r>
            <a:r>
              <a:rPr lang="en-US" sz="2800" dirty="0" err="1"/>
              <a:t>dinyatakan</a:t>
            </a:r>
            <a:r>
              <a:rPr lang="en-US" sz="2800" dirty="0"/>
              <a:t> :</a:t>
            </a:r>
          </a:p>
          <a:p>
            <a:pPr eaLnBrk="1" fontAlgn="auto" hangingPunct="1">
              <a:spcAft>
                <a:spcPts val="1200"/>
              </a:spcAft>
              <a:buFont typeface="Arial" panose="020B0604020202020204" pitchFamily="34" charset="0"/>
              <a:buNone/>
              <a:defRPr/>
            </a:pPr>
            <a:r>
              <a:rPr lang="en-US" sz="2800" dirty="0"/>
              <a:t>		-</a:t>
            </a:r>
            <a:r>
              <a:rPr lang="en-US" sz="2800" dirty="0" err="1"/>
              <a:t>rA</a:t>
            </a:r>
            <a:r>
              <a:rPr lang="en-US" sz="2800" dirty="0"/>
              <a:t> = (</a:t>
            </a:r>
            <a:r>
              <a:rPr lang="en-US" sz="2800" dirty="0" err="1"/>
              <a:t>dNA</a:t>
            </a:r>
            <a:r>
              <a:rPr lang="en-US" sz="2800" dirty="0"/>
              <a:t>)/ v (dt) = </a:t>
            </a:r>
            <a:r>
              <a:rPr lang="en-US" sz="2800" dirty="0" err="1"/>
              <a:t>dCA</a:t>
            </a:r>
            <a:r>
              <a:rPr lang="en-US" sz="2800" dirty="0"/>
              <a:t>/ dt </a:t>
            </a:r>
          </a:p>
          <a:p>
            <a:pPr eaLnBrk="1" fontAlgn="auto" hangingPunct="1">
              <a:spcAft>
                <a:spcPts val="1200"/>
              </a:spcAft>
              <a:buFont typeface="Arial" panose="020B0604020202020204" pitchFamily="34" charset="0"/>
              <a:buNone/>
              <a:defRPr/>
            </a:pPr>
            <a:r>
              <a:rPr lang="en-US" sz="2800" dirty="0"/>
              <a:t>		CA = </a:t>
            </a:r>
            <a:r>
              <a:rPr lang="en-US" sz="2800" dirty="0" err="1"/>
              <a:t>konsentasi</a:t>
            </a:r>
            <a:r>
              <a:rPr lang="en-US" sz="2800" dirty="0"/>
              <a:t> mol A</a:t>
            </a:r>
          </a:p>
        </p:txBody>
      </p:sp>
    </p:spTree>
    <p:extLst>
      <p:ext uri="{BB962C8B-B14F-4D97-AF65-F5344CB8AC3E}">
        <p14:creationId xmlns:p14="http://schemas.microsoft.com/office/powerpoint/2010/main" val="230631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37308-0C6B-FE21-3406-27E1D4A96EF9}"/>
              </a:ext>
            </a:extLst>
          </p:cNvPr>
          <p:cNvSpPr txBox="1"/>
          <p:nvPr/>
        </p:nvSpPr>
        <p:spPr>
          <a:xfrm>
            <a:off x="1567543" y="259904"/>
            <a:ext cx="10433957" cy="1692771"/>
          </a:xfrm>
          <a:prstGeom prst="rect">
            <a:avLst/>
          </a:prstGeom>
          <a:noFill/>
        </p:spPr>
        <p:txBody>
          <a:bodyPr wrap="square">
            <a:spAutoFit/>
          </a:bodyPr>
          <a:lstStyle/>
          <a:p>
            <a:pPr eaLnBrk="1" hangingPunct="1">
              <a:spcAft>
                <a:spcPts val="1200"/>
              </a:spcAft>
            </a:pPr>
            <a:r>
              <a:rPr lang="en-US" altLang="en-US" sz="2800" dirty="0"/>
              <a:t>Untuk </a:t>
            </a:r>
            <a:r>
              <a:rPr lang="en-US" altLang="en-US" sz="2800" dirty="0" err="1"/>
              <a:t>reaksi</a:t>
            </a:r>
            <a:r>
              <a:rPr lang="en-US" altLang="en-US" sz="2800" dirty="0"/>
              <a:t> </a:t>
            </a:r>
            <a:r>
              <a:rPr lang="en-US" altLang="en-US" sz="2800" dirty="0" err="1"/>
              <a:t>aA</a:t>
            </a:r>
            <a:r>
              <a:rPr lang="en-US" altLang="en-US" sz="2800" dirty="0"/>
              <a:t> + b </a:t>
            </a:r>
            <a:r>
              <a:rPr lang="en-US" altLang="en-US" sz="2800" dirty="0" err="1"/>
              <a:t>B</a:t>
            </a:r>
            <a:r>
              <a:rPr lang="en-US" altLang="en-US" sz="2800" dirty="0"/>
              <a:t>  </a:t>
            </a:r>
            <a:r>
              <a:rPr lang="id-ID" sz="2800" dirty="0">
                <a:ln w="0"/>
                <a:latin typeface="Calibri" panose="020F0502020204030204" pitchFamily="34" charset="0"/>
              </a:rPr>
              <a:t>→</a:t>
            </a:r>
            <a:r>
              <a:rPr lang="en-US" altLang="en-US" sz="2800" dirty="0"/>
              <a:t>  r</a:t>
            </a:r>
            <a:r>
              <a:rPr lang="id-ID" altLang="en-US" sz="2800" dirty="0"/>
              <a:t> </a:t>
            </a:r>
            <a:r>
              <a:rPr lang="en-US" altLang="en-US" sz="2800" dirty="0"/>
              <a:t>R + s </a:t>
            </a:r>
            <a:r>
              <a:rPr lang="en-US" altLang="en-US" sz="2800" dirty="0" err="1"/>
              <a:t>S</a:t>
            </a:r>
            <a:endParaRPr lang="en-US" altLang="en-US" sz="2800" dirty="0"/>
          </a:p>
          <a:p>
            <a:pPr eaLnBrk="1" hangingPunct="1">
              <a:spcAft>
                <a:spcPts val="1200"/>
              </a:spcAft>
              <a:buFont typeface="Arial" panose="020B0604020202020204" pitchFamily="34" charset="0"/>
              <a:buNone/>
            </a:pPr>
            <a:r>
              <a:rPr lang="en-US" altLang="en-US" sz="2800" dirty="0"/>
              <a:t>   </a:t>
            </a:r>
            <a:r>
              <a:rPr lang="en-US" altLang="en-US" sz="2400" dirty="0"/>
              <a:t>-</a:t>
            </a:r>
            <a:r>
              <a:rPr lang="en-US" altLang="en-US" sz="2400" dirty="0" err="1"/>
              <a:t>rA</a:t>
            </a:r>
            <a:r>
              <a:rPr lang="en-US" altLang="en-US" sz="2400" dirty="0"/>
              <a:t> = </a:t>
            </a:r>
            <a:r>
              <a:rPr lang="en-US" altLang="en-US" sz="2400" dirty="0" err="1"/>
              <a:t>dCA</a:t>
            </a:r>
            <a:r>
              <a:rPr lang="en-US" altLang="en-US" sz="2400" dirty="0"/>
              <a:t>/dt, -</a:t>
            </a:r>
            <a:r>
              <a:rPr lang="en-US" altLang="en-US" sz="2400" dirty="0" err="1"/>
              <a:t>rB</a:t>
            </a:r>
            <a:r>
              <a:rPr lang="en-US" altLang="en-US" sz="2400" dirty="0"/>
              <a:t> = </a:t>
            </a:r>
            <a:r>
              <a:rPr lang="en-US" altLang="en-US" sz="2400" dirty="0" err="1"/>
              <a:t>dCB</a:t>
            </a:r>
            <a:r>
              <a:rPr lang="en-US" altLang="en-US" sz="2400" dirty="0"/>
              <a:t>/dt, (-) </a:t>
            </a:r>
            <a:r>
              <a:rPr lang="en-US" altLang="en-US" sz="2400" dirty="0" err="1"/>
              <a:t>berdsrkan</a:t>
            </a:r>
            <a:r>
              <a:rPr lang="en-US" altLang="en-US" sz="2400" dirty="0"/>
              <a:t> </a:t>
            </a:r>
            <a:r>
              <a:rPr lang="en-US" altLang="en-US" sz="2400" dirty="0" err="1"/>
              <a:t>reaktan</a:t>
            </a:r>
            <a:endParaRPr lang="en-US" altLang="en-US" sz="2400" dirty="0"/>
          </a:p>
          <a:p>
            <a:pPr eaLnBrk="1" hangingPunct="1">
              <a:spcAft>
                <a:spcPts val="1200"/>
              </a:spcAft>
              <a:buFont typeface="Arial" panose="020B0604020202020204" pitchFamily="34" charset="0"/>
              <a:buNone/>
            </a:pPr>
            <a:r>
              <a:rPr lang="en-US" altLang="en-US" sz="2400" dirty="0"/>
              <a:t>    </a:t>
            </a:r>
            <a:r>
              <a:rPr lang="en-US" altLang="en-US" sz="2400" dirty="0" err="1"/>
              <a:t>rS</a:t>
            </a:r>
            <a:r>
              <a:rPr lang="en-US" altLang="en-US" sz="2400" dirty="0"/>
              <a:t> = </a:t>
            </a:r>
            <a:r>
              <a:rPr lang="en-US" altLang="en-US" sz="2400" dirty="0" err="1"/>
              <a:t>dCS</a:t>
            </a:r>
            <a:r>
              <a:rPr lang="en-US" altLang="en-US" sz="2400" dirty="0"/>
              <a:t>/dt,  </a:t>
            </a:r>
            <a:r>
              <a:rPr lang="en-US" altLang="en-US" sz="2400" dirty="0" err="1"/>
              <a:t>rR</a:t>
            </a:r>
            <a:r>
              <a:rPr lang="en-US" altLang="en-US" sz="2400" dirty="0"/>
              <a:t> = </a:t>
            </a:r>
            <a:r>
              <a:rPr lang="en-US" altLang="en-US" sz="2400" dirty="0" err="1"/>
              <a:t>dCR</a:t>
            </a:r>
            <a:r>
              <a:rPr lang="en-US" altLang="en-US" sz="2400" dirty="0"/>
              <a:t>/dt, (+) </a:t>
            </a:r>
            <a:r>
              <a:rPr lang="en-US" altLang="en-US" sz="2400" dirty="0" err="1"/>
              <a:t>berdsrkn</a:t>
            </a:r>
            <a:r>
              <a:rPr lang="en-US" altLang="en-US" sz="2400" dirty="0"/>
              <a:t> </a:t>
            </a:r>
            <a:r>
              <a:rPr lang="en-US" altLang="en-US" sz="2400" dirty="0" err="1"/>
              <a:t>produk</a:t>
            </a:r>
            <a:endParaRPr lang="en-US" altLang="en-US" sz="2400" dirty="0"/>
          </a:p>
        </p:txBody>
      </p:sp>
      <p:sp>
        <p:nvSpPr>
          <p:cNvPr id="5" name="TextBox 4">
            <a:extLst>
              <a:ext uri="{FF2B5EF4-FFF2-40B4-BE49-F238E27FC236}">
                <a16:creationId xmlns:a16="http://schemas.microsoft.com/office/drawing/2014/main" id="{C44BF77A-966D-4E88-E34A-543FC5FDCD7E}"/>
              </a:ext>
            </a:extLst>
          </p:cNvPr>
          <p:cNvSpPr txBox="1"/>
          <p:nvPr/>
        </p:nvSpPr>
        <p:spPr>
          <a:xfrm>
            <a:off x="0" y="2191140"/>
            <a:ext cx="6098720" cy="646331"/>
          </a:xfrm>
          <a:prstGeom prst="rect">
            <a:avLst/>
          </a:prstGeom>
          <a:noFill/>
        </p:spPr>
        <p:txBody>
          <a:bodyPr wrap="square">
            <a:spAutoFit/>
          </a:bodyPr>
          <a:lstStyle/>
          <a:p>
            <a:pPr algn="ctr" eaLnBrk="1" hangingPunct="1">
              <a:spcBef>
                <a:spcPct val="0"/>
              </a:spcBef>
              <a:buClrTx/>
              <a:buSzTx/>
              <a:buFontTx/>
              <a:buNone/>
            </a:pPr>
            <a:r>
              <a:rPr lang="en-US" altLang="en-US" sz="3600" dirty="0" err="1">
                <a:latin typeface="Calibri" panose="020F0502020204030204" pitchFamily="34" charset="0"/>
              </a:rPr>
              <a:t>Bagaimana</a:t>
            </a:r>
            <a:r>
              <a:rPr lang="en-US" altLang="en-US" sz="3600" dirty="0">
                <a:latin typeface="Calibri" panose="020F0502020204030204" pitchFamily="34" charset="0"/>
              </a:rPr>
              <a:t> </a:t>
            </a:r>
            <a:r>
              <a:rPr lang="en-US" altLang="en-US" sz="3600" dirty="0" err="1">
                <a:latin typeface="Calibri" panose="020F0502020204030204" pitchFamily="34" charset="0"/>
              </a:rPr>
              <a:t>Memonitornya</a:t>
            </a:r>
            <a:r>
              <a:rPr lang="en-US" altLang="en-US" sz="3600" dirty="0">
                <a:latin typeface="Calibri" panose="020F0502020204030204" pitchFamily="34" charset="0"/>
              </a:rPr>
              <a:t> ?</a:t>
            </a:r>
            <a:endParaRPr lang="en-GB" altLang="en-US" sz="3600" dirty="0">
              <a:latin typeface="Calibri" panose="020F0502020204030204" pitchFamily="34" charset="0"/>
            </a:endParaRPr>
          </a:p>
        </p:txBody>
      </p:sp>
      <p:sp>
        <p:nvSpPr>
          <p:cNvPr id="7" name="TextBox 6">
            <a:extLst>
              <a:ext uri="{FF2B5EF4-FFF2-40B4-BE49-F238E27FC236}">
                <a16:creationId xmlns:a16="http://schemas.microsoft.com/office/drawing/2014/main" id="{0269ED43-1583-99EC-B659-705DD3B21E11}"/>
              </a:ext>
            </a:extLst>
          </p:cNvPr>
          <p:cNvSpPr txBox="1"/>
          <p:nvPr/>
        </p:nvSpPr>
        <p:spPr>
          <a:xfrm>
            <a:off x="2298247" y="3075936"/>
            <a:ext cx="9703253" cy="2948499"/>
          </a:xfrm>
          <a:prstGeom prst="rect">
            <a:avLst/>
          </a:prstGeom>
          <a:noFill/>
        </p:spPr>
        <p:txBody>
          <a:bodyPr wrap="square">
            <a:spAutoFit/>
          </a:bodyPr>
          <a:lstStyle/>
          <a:p>
            <a:pPr eaLnBrk="1" hangingPunct="1">
              <a:spcBef>
                <a:spcPct val="20000"/>
              </a:spcBef>
              <a:buClrTx/>
              <a:buSzTx/>
              <a:buFont typeface="Arial" panose="020B0604020202020204" pitchFamily="34" charset="0"/>
              <a:buChar char="•"/>
            </a:pPr>
            <a:r>
              <a:rPr lang="en-US" altLang="en-US" sz="3200" dirty="0">
                <a:latin typeface="Calibri" panose="020F0502020204030204" pitchFamily="34" charset="0"/>
              </a:rPr>
              <a:t>   </a:t>
            </a:r>
            <a:r>
              <a:rPr lang="en-US" altLang="en-US" sz="3200" dirty="0" err="1">
                <a:latin typeface="Calibri" panose="020F0502020204030204" pitchFamily="34" charset="0"/>
              </a:rPr>
              <a:t>Pengurangan</a:t>
            </a:r>
            <a:r>
              <a:rPr lang="en-US" altLang="en-US" sz="3200" dirty="0">
                <a:latin typeface="Calibri" panose="020F0502020204030204" pitchFamily="34" charset="0"/>
              </a:rPr>
              <a:t> </a:t>
            </a:r>
            <a:r>
              <a:rPr lang="en-US" altLang="en-US" sz="3200" dirty="0" err="1">
                <a:latin typeface="Calibri" panose="020F0502020204030204" pitchFamily="34" charset="0"/>
              </a:rPr>
              <a:t>massa</a:t>
            </a:r>
            <a:r>
              <a:rPr lang="en-US" altLang="en-US" sz="3200" dirty="0">
                <a:latin typeface="Calibri" panose="020F0502020204030204" pitchFamily="34" charset="0"/>
              </a:rPr>
              <a:t> </a:t>
            </a:r>
          </a:p>
          <a:p>
            <a:pPr eaLnBrk="1" hangingPunct="1">
              <a:spcBef>
                <a:spcPct val="20000"/>
              </a:spcBef>
              <a:buClrTx/>
              <a:buSzTx/>
              <a:buFont typeface="Arial" panose="020B0604020202020204" pitchFamily="34" charset="0"/>
              <a:buChar char="•"/>
            </a:pPr>
            <a:r>
              <a:rPr lang="en-US" altLang="en-US" sz="3200" dirty="0">
                <a:latin typeface="Calibri" panose="020F0502020204030204" pitchFamily="34" charset="0"/>
              </a:rPr>
              <a:t>   Gas yang </a:t>
            </a:r>
            <a:r>
              <a:rPr lang="en-US" altLang="en-US" sz="3200" dirty="0" err="1">
                <a:latin typeface="Calibri" panose="020F0502020204030204" pitchFamily="34" charset="0"/>
              </a:rPr>
              <a:t>dilepaskan</a:t>
            </a:r>
            <a:endParaRPr lang="en-US" altLang="en-US" sz="3200" dirty="0">
              <a:latin typeface="Calibri" panose="020F0502020204030204" pitchFamily="34" charset="0"/>
            </a:endParaRPr>
          </a:p>
          <a:p>
            <a:pPr eaLnBrk="1" hangingPunct="1">
              <a:spcBef>
                <a:spcPct val="20000"/>
              </a:spcBef>
              <a:buClrTx/>
              <a:buSzTx/>
              <a:buFont typeface="Arial" panose="020B0604020202020204" pitchFamily="34" charset="0"/>
              <a:buChar char="•"/>
            </a:pPr>
            <a:r>
              <a:rPr lang="en-US" altLang="en-US" sz="3200" dirty="0">
                <a:latin typeface="Calibri" panose="020F0502020204030204" pitchFamily="34" charset="0"/>
              </a:rPr>
              <a:t>   </a:t>
            </a:r>
            <a:r>
              <a:rPr lang="en-US" altLang="en-US" sz="3200" dirty="0" err="1">
                <a:latin typeface="Calibri" panose="020F0502020204030204" pitchFamily="34" charset="0"/>
              </a:rPr>
              <a:t>Intensitas</a:t>
            </a:r>
            <a:r>
              <a:rPr lang="en-US" altLang="en-US" sz="3200" dirty="0">
                <a:latin typeface="Calibri" panose="020F0502020204030204" pitchFamily="34" charset="0"/>
              </a:rPr>
              <a:t> </a:t>
            </a:r>
            <a:r>
              <a:rPr lang="en-US" altLang="en-US" sz="3200" dirty="0" err="1">
                <a:latin typeface="Calibri" panose="020F0502020204030204" pitchFamily="34" charset="0"/>
              </a:rPr>
              <a:t>warna</a:t>
            </a:r>
            <a:endParaRPr lang="en-US" altLang="en-US" sz="3200" dirty="0">
              <a:latin typeface="Calibri" panose="020F0502020204030204" pitchFamily="34" charset="0"/>
            </a:endParaRPr>
          </a:p>
          <a:p>
            <a:pPr eaLnBrk="1" hangingPunct="1">
              <a:spcBef>
                <a:spcPct val="20000"/>
              </a:spcBef>
              <a:buClrTx/>
              <a:buSzTx/>
              <a:buFont typeface="Arial" panose="020B0604020202020204" pitchFamily="34" charset="0"/>
              <a:buChar char="•"/>
            </a:pPr>
            <a:r>
              <a:rPr lang="en-US" altLang="en-US" sz="3200" dirty="0">
                <a:latin typeface="Calibri" panose="020F0502020204030204" pitchFamily="34" charset="0"/>
              </a:rPr>
              <a:t>   </a:t>
            </a:r>
            <a:r>
              <a:rPr lang="en-US" altLang="en-US" sz="3200" dirty="0" err="1">
                <a:latin typeface="Calibri" panose="020F0502020204030204" pitchFamily="34" charset="0"/>
              </a:rPr>
              <a:t>Perubahan</a:t>
            </a:r>
            <a:r>
              <a:rPr lang="en-US" altLang="en-US" sz="3200" dirty="0">
                <a:latin typeface="Calibri" panose="020F0502020204030204" pitchFamily="34" charset="0"/>
              </a:rPr>
              <a:t> </a:t>
            </a:r>
            <a:r>
              <a:rPr lang="en-US" altLang="en-US" sz="3200" dirty="0" err="1">
                <a:latin typeface="Calibri" panose="020F0502020204030204" pitchFamily="34" charset="0"/>
              </a:rPr>
              <a:t>tekanan</a:t>
            </a:r>
            <a:endParaRPr lang="en-US" altLang="en-US" sz="3200" dirty="0">
              <a:latin typeface="Calibri" panose="020F0502020204030204" pitchFamily="34" charset="0"/>
            </a:endParaRPr>
          </a:p>
          <a:p>
            <a:pPr eaLnBrk="1" hangingPunct="1">
              <a:spcBef>
                <a:spcPct val="20000"/>
              </a:spcBef>
              <a:buClrTx/>
              <a:buSzTx/>
              <a:buFont typeface="Arial" panose="020B0604020202020204" pitchFamily="34" charset="0"/>
              <a:buChar char="•"/>
            </a:pPr>
            <a:r>
              <a:rPr lang="en-US" altLang="en-US" sz="3200" dirty="0">
                <a:latin typeface="Calibri" panose="020F0502020204030204" pitchFamily="34" charset="0"/>
              </a:rPr>
              <a:t>   </a:t>
            </a:r>
            <a:r>
              <a:rPr lang="en-US" altLang="en-US" sz="3200" dirty="0" err="1">
                <a:latin typeface="Calibri" panose="020F0502020204030204" pitchFamily="34" charset="0"/>
              </a:rPr>
              <a:t>Beberapa</a:t>
            </a:r>
            <a:r>
              <a:rPr lang="en-US" altLang="en-US" sz="3200" dirty="0">
                <a:latin typeface="Calibri" panose="020F0502020204030204" pitchFamily="34" charset="0"/>
              </a:rPr>
              <a:t> </a:t>
            </a:r>
            <a:r>
              <a:rPr lang="en-US" altLang="en-US" sz="3200" dirty="0" err="1">
                <a:latin typeface="Calibri" panose="020F0502020204030204" pitchFamily="34" charset="0"/>
              </a:rPr>
              <a:t>analisis</a:t>
            </a:r>
            <a:r>
              <a:rPr lang="en-US" altLang="en-US" sz="3200" dirty="0">
                <a:latin typeface="Calibri" panose="020F0502020204030204" pitchFamily="34" charset="0"/>
              </a:rPr>
              <a:t> </a:t>
            </a:r>
            <a:r>
              <a:rPr lang="en-US" altLang="en-US" sz="3200" dirty="0" err="1">
                <a:latin typeface="Calibri" panose="020F0502020204030204" pitchFamily="34" charset="0"/>
              </a:rPr>
              <a:t>kimia</a:t>
            </a:r>
            <a:endParaRPr lang="en-GB" altLang="en-US" sz="3200" dirty="0">
              <a:latin typeface="Calibri" panose="020F0502020204030204" pitchFamily="34" charset="0"/>
            </a:endParaRPr>
          </a:p>
        </p:txBody>
      </p:sp>
    </p:spTree>
    <p:extLst>
      <p:ext uri="{BB962C8B-B14F-4D97-AF65-F5344CB8AC3E}">
        <p14:creationId xmlns:p14="http://schemas.microsoft.com/office/powerpoint/2010/main" val="3841779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D01F90-8951-949D-FD26-6E5B9E875975}"/>
              </a:ext>
            </a:extLst>
          </p:cNvPr>
          <p:cNvSpPr txBox="1"/>
          <p:nvPr/>
        </p:nvSpPr>
        <p:spPr>
          <a:xfrm>
            <a:off x="1302203" y="427655"/>
            <a:ext cx="10399939" cy="646331"/>
          </a:xfrm>
          <a:prstGeom prst="rect">
            <a:avLst/>
          </a:prstGeom>
          <a:noFill/>
        </p:spPr>
        <p:txBody>
          <a:bodyPr wrap="square">
            <a:spAutoFit/>
          </a:bodyPr>
          <a:lstStyle/>
          <a:p>
            <a:pPr algn="ctr" eaLnBrk="1" hangingPunct="1">
              <a:buFontTx/>
              <a:buNone/>
            </a:pPr>
            <a:r>
              <a:rPr lang="id-ID" altLang="en-US" sz="3600">
                <a:solidFill>
                  <a:srgbClr val="FF0000"/>
                </a:solidFill>
                <a:latin typeface="Georgia" panose="02040502050405020303" pitchFamily="18" charset="0"/>
              </a:rPr>
              <a:t>Faktor-</a:t>
            </a:r>
            <a:r>
              <a:rPr lang="en-US" altLang="en-US" sz="3600">
                <a:solidFill>
                  <a:srgbClr val="FF0000"/>
                </a:solidFill>
                <a:latin typeface="Georgia" panose="02040502050405020303" pitchFamily="18" charset="0"/>
              </a:rPr>
              <a:t>F</a:t>
            </a:r>
            <a:r>
              <a:rPr lang="id-ID" altLang="en-US" sz="3600">
                <a:solidFill>
                  <a:srgbClr val="FF0000"/>
                </a:solidFill>
                <a:latin typeface="Georgia" panose="02040502050405020303" pitchFamily="18" charset="0"/>
              </a:rPr>
              <a:t>aktor </a:t>
            </a:r>
            <a:r>
              <a:rPr lang="en-US" altLang="en-US" sz="3600">
                <a:solidFill>
                  <a:srgbClr val="FF0000"/>
                </a:solidFill>
                <a:latin typeface="Georgia" panose="02040502050405020303" pitchFamily="18" charset="0"/>
              </a:rPr>
              <a:t>Y</a:t>
            </a:r>
            <a:r>
              <a:rPr lang="id-ID" altLang="en-US" sz="3600">
                <a:solidFill>
                  <a:srgbClr val="FF0000"/>
                </a:solidFill>
                <a:latin typeface="Georgia" panose="02040502050405020303" pitchFamily="18" charset="0"/>
              </a:rPr>
              <a:t>ang </a:t>
            </a:r>
            <a:r>
              <a:rPr lang="en-US" altLang="en-US" sz="3600">
                <a:solidFill>
                  <a:srgbClr val="FF0000"/>
                </a:solidFill>
                <a:latin typeface="Georgia" panose="02040502050405020303" pitchFamily="18" charset="0"/>
              </a:rPr>
              <a:t>M</a:t>
            </a:r>
            <a:r>
              <a:rPr lang="id-ID" altLang="en-US" sz="3600">
                <a:solidFill>
                  <a:srgbClr val="FF0000"/>
                </a:solidFill>
                <a:latin typeface="Georgia" panose="02040502050405020303" pitchFamily="18" charset="0"/>
              </a:rPr>
              <a:t>empengaruhi </a:t>
            </a:r>
            <a:r>
              <a:rPr lang="en-US" altLang="en-US" sz="3600">
                <a:solidFill>
                  <a:srgbClr val="FF0000"/>
                </a:solidFill>
                <a:latin typeface="Georgia" panose="02040502050405020303" pitchFamily="18" charset="0"/>
              </a:rPr>
              <a:t>L</a:t>
            </a:r>
            <a:r>
              <a:rPr lang="id-ID" altLang="en-US" sz="3600">
                <a:solidFill>
                  <a:srgbClr val="FF0000"/>
                </a:solidFill>
                <a:latin typeface="Georgia" panose="02040502050405020303" pitchFamily="18" charset="0"/>
              </a:rPr>
              <a:t>aju</a:t>
            </a:r>
            <a:r>
              <a:rPr lang="en-US" altLang="en-US" sz="3600">
                <a:solidFill>
                  <a:srgbClr val="FF0000"/>
                </a:solidFill>
                <a:latin typeface="Georgia" panose="02040502050405020303" pitchFamily="18" charset="0"/>
              </a:rPr>
              <a:t> R</a:t>
            </a:r>
            <a:r>
              <a:rPr lang="id-ID" altLang="en-US" sz="3600">
                <a:solidFill>
                  <a:srgbClr val="FF0000"/>
                </a:solidFill>
                <a:latin typeface="Georgia" panose="02040502050405020303" pitchFamily="18" charset="0"/>
              </a:rPr>
              <a:t>eaksi</a:t>
            </a:r>
            <a:endParaRPr lang="en-US" altLang="en-US" sz="3600" baseline="-25000" dirty="0">
              <a:solidFill>
                <a:srgbClr val="FF0000"/>
              </a:solidFill>
              <a:latin typeface="Georgia" panose="02040502050405020303" pitchFamily="18" charset="0"/>
            </a:endParaRPr>
          </a:p>
        </p:txBody>
      </p:sp>
      <p:sp>
        <p:nvSpPr>
          <p:cNvPr id="5" name="TextBox 4">
            <a:extLst>
              <a:ext uri="{FF2B5EF4-FFF2-40B4-BE49-F238E27FC236}">
                <a16:creationId xmlns:a16="http://schemas.microsoft.com/office/drawing/2014/main" id="{93F3076A-1782-A1E7-8BF5-CC52E7CF0CD6}"/>
              </a:ext>
            </a:extLst>
          </p:cNvPr>
          <p:cNvSpPr txBox="1"/>
          <p:nvPr/>
        </p:nvSpPr>
        <p:spPr>
          <a:xfrm>
            <a:off x="1869440" y="1374616"/>
            <a:ext cx="9052560" cy="2554545"/>
          </a:xfrm>
          <a:prstGeom prst="rect">
            <a:avLst/>
          </a:prstGeom>
          <a:noFill/>
        </p:spPr>
        <p:txBody>
          <a:bodyPr wrap="square">
            <a:spAutoFit/>
          </a:bodyPr>
          <a:lstStyle/>
          <a:p>
            <a:pPr marL="342900" indent="-342900" eaLnBrk="1" hangingPunct="1">
              <a:buFontTx/>
              <a:buAutoNum type="arabicPeriod"/>
              <a:defRPr/>
            </a:pPr>
            <a:r>
              <a:rPr lang="en-US" sz="3200" dirty="0" err="1">
                <a:solidFill>
                  <a:srgbClr val="00B050"/>
                </a:solidFill>
                <a:effectLst>
                  <a:outerShdw blurRad="38100" dist="38100" dir="2700000" algn="tl">
                    <a:srgbClr val="000000"/>
                  </a:outerShdw>
                </a:effectLst>
                <a:latin typeface="Georgia" pitchFamily="18" charset="0"/>
              </a:rPr>
              <a:t>Konsentrasi</a:t>
            </a:r>
            <a:endParaRPr lang="en-US" sz="3200" dirty="0">
              <a:solidFill>
                <a:srgbClr val="00B050"/>
              </a:solidFill>
              <a:effectLst>
                <a:outerShdw blurRad="38100" dist="38100" dir="2700000" algn="tl">
                  <a:srgbClr val="000000"/>
                </a:outerShdw>
              </a:effectLst>
              <a:latin typeface="Georgia" pitchFamily="18" charset="0"/>
            </a:endParaRPr>
          </a:p>
          <a:p>
            <a:pPr marL="342900" indent="-342900" eaLnBrk="1" hangingPunct="1">
              <a:buFontTx/>
              <a:buAutoNum type="arabicPeriod"/>
              <a:defRPr/>
            </a:pPr>
            <a:r>
              <a:rPr lang="en-US" sz="3200" dirty="0">
                <a:solidFill>
                  <a:srgbClr val="00B050"/>
                </a:solidFill>
                <a:effectLst>
                  <a:outerShdw blurRad="38100" dist="38100" dir="2700000" algn="tl">
                    <a:srgbClr val="000000"/>
                  </a:outerShdw>
                </a:effectLst>
                <a:latin typeface="Georgia" pitchFamily="18" charset="0"/>
              </a:rPr>
              <a:t> Luas </a:t>
            </a:r>
            <a:r>
              <a:rPr lang="en-US" sz="3200" dirty="0" err="1">
                <a:solidFill>
                  <a:srgbClr val="00B050"/>
                </a:solidFill>
                <a:effectLst>
                  <a:outerShdw blurRad="38100" dist="38100" dir="2700000" algn="tl">
                    <a:srgbClr val="000000"/>
                  </a:outerShdw>
                </a:effectLst>
                <a:latin typeface="Georgia" pitchFamily="18" charset="0"/>
              </a:rPr>
              <a:t>Permukaan</a:t>
            </a:r>
            <a:endParaRPr lang="en-US" sz="3200" dirty="0">
              <a:solidFill>
                <a:srgbClr val="00B050"/>
              </a:solidFill>
              <a:effectLst>
                <a:outerShdw blurRad="38100" dist="38100" dir="2700000" algn="tl">
                  <a:srgbClr val="000000"/>
                </a:outerShdw>
              </a:effectLst>
              <a:latin typeface="Georgia" pitchFamily="18" charset="0"/>
            </a:endParaRPr>
          </a:p>
          <a:p>
            <a:pPr marL="342900" indent="-342900" eaLnBrk="1" hangingPunct="1">
              <a:buFontTx/>
              <a:buAutoNum type="arabicPeriod"/>
              <a:defRPr/>
            </a:pPr>
            <a:r>
              <a:rPr lang="en-US" sz="3200" dirty="0">
                <a:solidFill>
                  <a:srgbClr val="00B050"/>
                </a:solidFill>
                <a:effectLst>
                  <a:outerShdw blurRad="38100" dist="38100" dir="2700000" algn="tl">
                    <a:srgbClr val="000000"/>
                  </a:outerShdw>
                </a:effectLst>
                <a:latin typeface="Georgia" pitchFamily="18" charset="0"/>
              </a:rPr>
              <a:t> </a:t>
            </a:r>
            <a:r>
              <a:rPr lang="en-US" sz="3200" dirty="0" err="1">
                <a:solidFill>
                  <a:srgbClr val="00B050"/>
                </a:solidFill>
                <a:effectLst>
                  <a:outerShdw blurRad="38100" dist="38100" dir="2700000" algn="tl">
                    <a:srgbClr val="000000"/>
                  </a:outerShdw>
                </a:effectLst>
                <a:latin typeface="Georgia" pitchFamily="18" charset="0"/>
              </a:rPr>
              <a:t>Kereaktifan</a:t>
            </a:r>
            <a:r>
              <a:rPr lang="en-US" sz="3200" dirty="0">
                <a:solidFill>
                  <a:srgbClr val="00B050"/>
                </a:solidFill>
                <a:effectLst>
                  <a:outerShdw blurRad="38100" dist="38100" dir="2700000" algn="tl">
                    <a:srgbClr val="000000"/>
                  </a:outerShdw>
                </a:effectLst>
                <a:latin typeface="Georgia" pitchFamily="18" charset="0"/>
              </a:rPr>
              <a:t> </a:t>
            </a:r>
            <a:r>
              <a:rPr lang="en-US" sz="3200" dirty="0" err="1">
                <a:solidFill>
                  <a:srgbClr val="00B050"/>
                </a:solidFill>
                <a:effectLst>
                  <a:outerShdw blurRad="38100" dist="38100" dir="2700000" algn="tl">
                    <a:srgbClr val="000000"/>
                  </a:outerShdw>
                </a:effectLst>
                <a:latin typeface="Georgia" pitchFamily="18" charset="0"/>
              </a:rPr>
              <a:t>zat</a:t>
            </a:r>
            <a:r>
              <a:rPr lang="en-US" sz="3200" dirty="0">
                <a:solidFill>
                  <a:srgbClr val="00B050"/>
                </a:solidFill>
                <a:effectLst>
                  <a:outerShdw blurRad="38100" dist="38100" dir="2700000" algn="tl">
                    <a:srgbClr val="000000"/>
                  </a:outerShdw>
                </a:effectLst>
                <a:latin typeface="Georgia" pitchFamily="18" charset="0"/>
              </a:rPr>
              <a:t> </a:t>
            </a:r>
            <a:r>
              <a:rPr lang="en-US" sz="3200" dirty="0" err="1">
                <a:solidFill>
                  <a:srgbClr val="00B050"/>
                </a:solidFill>
                <a:effectLst>
                  <a:outerShdw blurRad="38100" dist="38100" dir="2700000" algn="tl">
                    <a:srgbClr val="000000"/>
                  </a:outerShdw>
                </a:effectLst>
                <a:latin typeface="Georgia" pitchFamily="18" charset="0"/>
              </a:rPr>
              <a:t>pereaksi</a:t>
            </a:r>
            <a:endParaRPr lang="en-US" sz="3200" dirty="0">
              <a:solidFill>
                <a:srgbClr val="00B050"/>
              </a:solidFill>
              <a:effectLst>
                <a:outerShdw blurRad="38100" dist="38100" dir="2700000" algn="tl">
                  <a:srgbClr val="000000"/>
                </a:outerShdw>
              </a:effectLst>
              <a:latin typeface="Georgia" pitchFamily="18" charset="0"/>
            </a:endParaRPr>
          </a:p>
          <a:p>
            <a:pPr marL="342900" indent="-342900" eaLnBrk="1" hangingPunct="1">
              <a:buFontTx/>
              <a:buAutoNum type="arabicPeriod"/>
              <a:defRPr/>
            </a:pPr>
            <a:r>
              <a:rPr lang="en-US" sz="3200" dirty="0">
                <a:solidFill>
                  <a:srgbClr val="00B050"/>
                </a:solidFill>
                <a:effectLst>
                  <a:outerShdw blurRad="38100" dist="38100" dir="2700000" algn="tl">
                    <a:srgbClr val="000000"/>
                  </a:outerShdw>
                </a:effectLst>
                <a:latin typeface="Georgia" pitchFamily="18" charset="0"/>
              </a:rPr>
              <a:t> </a:t>
            </a:r>
            <a:r>
              <a:rPr lang="en-US" sz="3200" dirty="0" err="1">
                <a:solidFill>
                  <a:srgbClr val="00B050"/>
                </a:solidFill>
                <a:effectLst>
                  <a:outerShdw blurRad="38100" dist="38100" dir="2700000" algn="tl">
                    <a:srgbClr val="000000"/>
                  </a:outerShdw>
                </a:effectLst>
                <a:latin typeface="Georgia" pitchFamily="18" charset="0"/>
              </a:rPr>
              <a:t>Suhu</a:t>
            </a:r>
            <a:endParaRPr lang="en-US" sz="3200" dirty="0">
              <a:solidFill>
                <a:srgbClr val="00B050"/>
              </a:solidFill>
              <a:effectLst>
                <a:outerShdw blurRad="38100" dist="38100" dir="2700000" algn="tl">
                  <a:srgbClr val="000000"/>
                </a:outerShdw>
              </a:effectLst>
              <a:latin typeface="Georgia" pitchFamily="18" charset="0"/>
            </a:endParaRPr>
          </a:p>
          <a:p>
            <a:pPr marL="342900" indent="-342900" eaLnBrk="1" hangingPunct="1">
              <a:buFontTx/>
              <a:buAutoNum type="arabicPeriod"/>
              <a:defRPr/>
            </a:pPr>
            <a:r>
              <a:rPr lang="en-US" sz="3200" dirty="0">
                <a:solidFill>
                  <a:srgbClr val="00B050"/>
                </a:solidFill>
                <a:effectLst>
                  <a:outerShdw blurRad="38100" dist="38100" dir="2700000" algn="tl">
                    <a:srgbClr val="000000"/>
                  </a:outerShdw>
                </a:effectLst>
                <a:latin typeface="Georgia" pitchFamily="18" charset="0"/>
              </a:rPr>
              <a:t> </a:t>
            </a:r>
            <a:r>
              <a:rPr lang="en-US" sz="3200" dirty="0" err="1">
                <a:solidFill>
                  <a:srgbClr val="00B050"/>
                </a:solidFill>
                <a:effectLst>
                  <a:outerShdw blurRad="38100" dist="38100" dir="2700000" algn="tl">
                    <a:srgbClr val="000000"/>
                  </a:outerShdw>
                </a:effectLst>
                <a:latin typeface="Georgia" pitchFamily="18" charset="0"/>
              </a:rPr>
              <a:t>Katalis</a:t>
            </a:r>
            <a:endParaRPr lang="en-US" dirty="0">
              <a:solidFill>
                <a:srgbClr val="00B050"/>
              </a:solidFill>
            </a:endParaRPr>
          </a:p>
        </p:txBody>
      </p:sp>
    </p:spTree>
    <p:extLst>
      <p:ext uri="{BB962C8B-B14F-4D97-AF65-F5344CB8AC3E}">
        <p14:creationId xmlns:p14="http://schemas.microsoft.com/office/powerpoint/2010/main" val="271854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1C6EB5-A1A9-CB28-8FDB-791D4216DF3E}"/>
              </a:ext>
            </a:extLst>
          </p:cNvPr>
          <p:cNvSpPr txBox="1"/>
          <p:nvPr/>
        </p:nvSpPr>
        <p:spPr>
          <a:xfrm>
            <a:off x="2020661" y="329684"/>
            <a:ext cx="6098720" cy="646331"/>
          </a:xfrm>
          <a:prstGeom prst="rect">
            <a:avLst/>
          </a:prstGeom>
          <a:noFill/>
        </p:spPr>
        <p:txBody>
          <a:bodyPr wrap="square">
            <a:spAutoFit/>
          </a:bodyPr>
          <a:lstStyle/>
          <a:p>
            <a:r>
              <a:rPr lang="en-US" dirty="0">
                <a:solidFill>
                  <a:srgbClr val="FFFF00"/>
                </a:solidFill>
                <a:latin typeface="Georgia" pitchFamily="18" charset="0"/>
              </a:rPr>
              <a:t>1</a:t>
            </a:r>
            <a:r>
              <a:rPr lang="en-US" sz="3600" dirty="0">
                <a:solidFill>
                  <a:srgbClr val="00B050"/>
                </a:solidFill>
                <a:latin typeface="Georgia" pitchFamily="18" charset="0"/>
              </a:rPr>
              <a:t>1.  </a:t>
            </a:r>
            <a:r>
              <a:rPr lang="en-US" sz="3600" dirty="0" err="1">
                <a:solidFill>
                  <a:srgbClr val="00B050"/>
                </a:solidFill>
                <a:effectLst>
                  <a:outerShdw blurRad="38100" dist="38100" dir="2700000" algn="tl">
                    <a:srgbClr val="000000"/>
                  </a:outerShdw>
                </a:effectLst>
                <a:latin typeface="Georgia" pitchFamily="18" charset="0"/>
              </a:rPr>
              <a:t>Konsentrasi</a:t>
            </a:r>
            <a:endParaRPr lang="en-US" sz="3600" dirty="0">
              <a:solidFill>
                <a:srgbClr val="00B050"/>
              </a:solidFill>
            </a:endParaRPr>
          </a:p>
        </p:txBody>
      </p:sp>
      <p:sp>
        <p:nvSpPr>
          <p:cNvPr id="5" name="TextBox 4">
            <a:extLst>
              <a:ext uri="{FF2B5EF4-FFF2-40B4-BE49-F238E27FC236}">
                <a16:creationId xmlns:a16="http://schemas.microsoft.com/office/drawing/2014/main" id="{155D0057-2B52-7CFB-EED9-AB8D17A8EC47}"/>
              </a:ext>
            </a:extLst>
          </p:cNvPr>
          <p:cNvSpPr txBox="1"/>
          <p:nvPr/>
        </p:nvSpPr>
        <p:spPr>
          <a:xfrm>
            <a:off x="1661432" y="1244671"/>
            <a:ext cx="10144125" cy="1569660"/>
          </a:xfrm>
          <a:prstGeom prst="rect">
            <a:avLst/>
          </a:prstGeom>
          <a:noFill/>
        </p:spPr>
        <p:txBody>
          <a:bodyPr wrap="square">
            <a:spAutoFit/>
          </a:bodyPr>
          <a:lstStyle/>
          <a:p>
            <a:r>
              <a:rPr lang="id-ID" altLang="en-US" sz="3200" dirty="0">
                <a:latin typeface="Georgia" panose="02040502050405020303" pitchFamily="18" charset="0"/>
              </a:rPr>
              <a:t>Semakin banyak partikel atom</a:t>
            </a:r>
            <a:r>
              <a:rPr lang="en-US" altLang="en-US" sz="3200" dirty="0">
                <a:latin typeface="Georgia" panose="02040502050405020303" pitchFamily="18" charset="0"/>
              </a:rPr>
              <a:t> </a:t>
            </a:r>
            <a:r>
              <a:rPr lang="id-ID" altLang="en-US" sz="3200" dirty="0">
                <a:latin typeface="Georgia" panose="02040502050405020303" pitchFamily="18" charset="0"/>
              </a:rPr>
              <a:t>/</a:t>
            </a:r>
            <a:r>
              <a:rPr lang="en-US" altLang="en-US" sz="3200" dirty="0">
                <a:latin typeface="Georgia" panose="02040502050405020303" pitchFamily="18" charset="0"/>
              </a:rPr>
              <a:t> </a:t>
            </a:r>
            <a:r>
              <a:rPr lang="id-ID" altLang="en-US" sz="3200" dirty="0">
                <a:latin typeface="Georgia" panose="02040502050405020303" pitchFamily="18" charset="0"/>
              </a:rPr>
              <a:t>molekul berarti semakin banyak peluang terjadinya tumbukan efektif</a:t>
            </a:r>
            <a:r>
              <a:rPr lang="en-US" altLang="en-US" sz="3200" dirty="0">
                <a:latin typeface="Georgia" panose="02040502050405020303" pitchFamily="18" charset="0"/>
              </a:rPr>
              <a:t> </a:t>
            </a:r>
            <a:r>
              <a:rPr lang="en-US" altLang="en-US" sz="3200" dirty="0" err="1">
                <a:latin typeface="Georgia" panose="02040502050405020303" pitchFamily="18" charset="0"/>
              </a:rPr>
              <a:t>sehingga</a:t>
            </a:r>
            <a:r>
              <a:rPr lang="en-US" altLang="en-US" sz="3200" dirty="0">
                <a:latin typeface="Georgia" panose="02040502050405020303" pitchFamily="18" charset="0"/>
              </a:rPr>
              <a:t> </a:t>
            </a:r>
            <a:r>
              <a:rPr lang="en-US" altLang="en-US" sz="3200" dirty="0" err="1">
                <a:latin typeface="Georgia" panose="02040502050405020303" pitchFamily="18" charset="0"/>
              </a:rPr>
              <a:t>terjadi</a:t>
            </a:r>
            <a:r>
              <a:rPr lang="en-US" altLang="en-US" sz="3200" dirty="0">
                <a:latin typeface="Georgia" panose="02040502050405020303" pitchFamily="18" charset="0"/>
              </a:rPr>
              <a:t> </a:t>
            </a:r>
            <a:r>
              <a:rPr lang="en-US" altLang="en-US" sz="3200" dirty="0" err="1">
                <a:latin typeface="Georgia" panose="02040502050405020303" pitchFamily="18" charset="0"/>
              </a:rPr>
              <a:t>reaksi</a:t>
            </a:r>
            <a:r>
              <a:rPr lang="en-US" altLang="en-US" sz="3200" dirty="0">
                <a:latin typeface="Georgia" panose="02040502050405020303" pitchFamily="18" charset="0"/>
              </a:rPr>
              <a:t> </a:t>
            </a:r>
            <a:endParaRPr lang="en-US" sz="3200" dirty="0"/>
          </a:p>
        </p:txBody>
      </p:sp>
      <p:sp>
        <p:nvSpPr>
          <p:cNvPr id="7" name="TextBox 6">
            <a:extLst>
              <a:ext uri="{FF2B5EF4-FFF2-40B4-BE49-F238E27FC236}">
                <a16:creationId xmlns:a16="http://schemas.microsoft.com/office/drawing/2014/main" id="{9D075988-A029-DE05-EBF9-03084D0ED87A}"/>
              </a:ext>
            </a:extLst>
          </p:cNvPr>
          <p:cNvSpPr txBox="1"/>
          <p:nvPr/>
        </p:nvSpPr>
        <p:spPr>
          <a:xfrm>
            <a:off x="1661432" y="3429000"/>
            <a:ext cx="6098720" cy="646331"/>
          </a:xfrm>
          <a:prstGeom prst="rect">
            <a:avLst/>
          </a:prstGeom>
          <a:noFill/>
        </p:spPr>
        <p:txBody>
          <a:bodyPr wrap="square">
            <a:spAutoFit/>
          </a:bodyPr>
          <a:lstStyle/>
          <a:p>
            <a:r>
              <a:rPr lang="en-US" dirty="0">
                <a:solidFill>
                  <a:srgbClr val="FFFF00"/>
                </a:solidFill>
                <a:latin typeface="Georgia" pitchFamily="18" charset="0"/>
              </a:rPr>
              <a:t>2.</a:t>
            </a:r>
            <a:r>
              <a:rPr lang="en-US" sz="3600" dirty="0">
                <a:solidFill>
                  <a:srgbClr val="00B050"/>
                </a:solidFill>
                <a:latin typeface="Georgia" pitchFamily="18" charset="0"/>
              </a:rPr>
              <a:t> 2. </a:t>
            </a:r>
            <a:r>
              <a:rPr lang="en-US" sz="3600" dirty="0">
                <a:solidFill>
                  <a:srgbClr val="00B050"/>
                </a:solidFill>
                <a:effectLst>
                  <a:outerShdw blurRad="38100" dist="38100" dir="2700000" algn="tl">
                    <a:srgbClr val="000000"/>
                  </a:outerShdw>
                </a:effectLst>
                <a:latin typeface="Georgia" pitchFamily="18" charset="0"/>
              </a:rPr>
              <a:t>Luas </a:t>
            </a:r>
            <a:r>
              <a:rPr lang="en-US" sz="3600" dirty="0" err="1">
                <a:solidFill>
                  <a:srgbClr val="00B050"/>
                </a:solidFill>
                <a:effectLst>
                  <a:outerShdw blurRad="38100" dist="38100" dir="2700000" algn="tl">
                    <a:srgbClr val="000000"/>
                  </a:outerShdw>
                </a:effectLst>
                <a:latin typeface="Georgia" pitchFamily="18" charset="0"/>
              </a:rPr>
              <a:t>Permukaan</a:t>
            </a:r>
            <a:endParaRPr lang="en-US" sz="3600" dirty="0">
              <a:solidFill>
                <a:srgbClr val="00B050"/>
              </a:solidFill>
            </a:endParaRPr>
          </a:p>
        </p:txBody>
      </p:sp>
      <p:sp>
        <p:nvSpPr>
          <p:cNvPr id="9" name="TextBox 8">
            <a:extLst>
              <a:ext uri="{FF2B5EF4-FFF2-40B4-BE49-F238E27FC236}">
                <a16:creationId xmlns:a16="http://schemas.microsoft.com/office/drawing/2014/main" id="{C83F5EBA-D5F3-A3C7-8CA3-7E8CEE8298F3}"/>
              </a:ext>
            </a:extLst>
          </p:cNvPr>
          <p:cNvSpPr txBox="1"/>
          <p:nvPr/>
        </p:nvSpPr>
        <p:spPr>
          <a:xfrm>
            <a:off x="1661432" y="4219583"/>
            <a:ext cx="9964511" cy="1754326"/>
          </a:xfrm>
          <a:prstGeom prst="rect">
            <a:avLst/>
          </a:prstGeom>
          <a:noFill/>
        </p:spPr>
        <p:txBody>
          <a:bodyPr wrap="square">
            <a:spAutoFit/>
          </a:bodyPr>
          <a:lstStyle/>
          <a:p>
            <a:r>
              <a:rPr lang="id-ID" altLang="en-US" sz="3600" dirty="0">
                <a:latin typeface="Georgia" panose="02040502050405020303" pitchFamily="18" charset="0"/>
              </a:rPr>
              <a:t>Semakin luas permukaan bidang sentuh berarti semakin banyak peluang terjadinya tumbukan efektif.</a:t>
            </a:r>
            <a:endParaRPr lang="en-US" sz="3600" dirty="0"/>
          </a:p>
        </p:txBody>
      </p:sp>
    </p:spTree>
    <p:extLst>
      <p:ext uri="{BB962C8B-B14F-4D97-AF65-F5344CB8AC3E}">
        <p14:creationId xmlns:p14="http://schemas.microsoft.com/office/powerpoint/2010/main" val="1816596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AEA45A-38D7-AB1E-C0F1-E9489E49FD1E}"/>
              </a:ext>
            </a:extLst>
          </p:cNvPr>
          <p:cNvSpPr txBox="1"/>
          <p:nvPr/>
        </p:nvSpPr>
        <p:spPr>
          <a:xfrm>
            <a:off x="1792061" y="664775"/>
            <a:ext cx="6098720" cy="646331"/>
          </a:xfrm>
          <a:prstGeom prst="rect">
            <a:avLst/>
          </a:prstGeom>
          <a:noFill/>
        </p:spPr>
        <p:txBody>
          <a:bodyPr wrap="square">
            <a:spAutoFit/>
          </a:bodyPr>
          <a:lstStyle/>
          <a:p>
            <a:r>
              <a:rPr lang="en-US" dirty="0">
                <a:solidFill>
                  <a:srgbClr val="FFFF00"/>
                </a:solidFill>
                <a:latin typeface="Georgia" pitchFamily="18" charset="0"/>
              </a:rPr>
              <a:t>3</a:t>
            </a:r>
            <a:r>
              <a:rPr lang="en-US" sz="3600" dirty="0">
                <a:solidFill>
                  <a:srgbClr val="00B050"/>
                </a:solidFill>
                <a:latin typeface="Georgia" pitchFamily="18" charset="0"/>
              </a:rPr>
              <a:t>3. </a:t>
            </a:r>
            <a:r>
              <a:rPr lang="en-US" sz="3600" dirty="0" err="1">
                <a:solidFill>
                  <a:srgbClr val="00B050"/>
                </a:solidFill>
                <a:effectLst>
                  <a:outerShdw blurRad="38100" dist="38100" dir="2700000" algn="tl">
                    <a:srgbClr val="000000"/>
                  </a:outerShdw>
                </a:effectLst>
                <a:latin typeface="Georgia" pitchFamily="18" charset="0"/>
              </a:rPr>
              <a:t>Kereaktifan</a:t>
            </a:r>
            <a:r>
              <a:rPr lang="en-US" sz="3600" dirty="0">
                <a:solidFill>
                  <a:srgbClr val="00B050"/>
                </a:solidFill>
                <a:effectLst>
                  <a:outerShdw blurRad="38100" dist="38100" dir="2700000" algn="tl">
                    <a:srgbClr val="000000"/>
                  </a:outerShdw>
                </a:effectLst>
                <a:latin typeface="Georgia" pitchFamily="18" charset="0"/>
              </a:rPr>
              <a:t> </a:t>
            </a:r>
            <a:r>
              <a:rPr lang="en-US" sz="3600" dirty="0" err="1">
                <a:solidFill>
                  <a:srgbClr val="00B050"/>
                </a:solidFill>
                <a:effectLst>
                  <a:outerShdw blurRad="38100" dist="38100" dir="2700000" algn="tl">
                    <a:srgbClr val="000000"/>
                  </a:outerShdw>
                </a:effectLst>
                <a:latin typeface="Georgia" pitchFamily="18" charset="0"/>
              </a:rPr>
              <a:t>zat</a:t>
            </a:r>
            <a:r>
              <a:rPr lang="en-US" sz="3600" dirty="0">
                <a:solidFill>
                  <a:srgbClr val="00B050"/>
                </a:solidFill>
                <a:effectLst>
                  <a:outerShdw blurRad="38100" dist="38100" dir="2700000" algn="tl">
                    <a:srgbClr val="000000"/>
                  </a:outerShdw>
                </a:effectLst>
                <a:latin typeface="Georgia" pitchFamily="18" charset="0"/>
              </a:rPr>
              <a:t> </a:t>
            </a:r>
            <a:r>
              <a:rPr lang="en-US" sz="3600" dirty="0" err="1">
                <a:solidFill>
                  <a:srgbClr val="00B050"/>
                </a:solidFill>
                <a:effectLst>
                  <a:outerShdw blurRad="38100" dist="38100" dir="2700000" algn="tl">
                    <a:srgbClr val="000000"/>
                  </a:outerShdw>
                </a:effectLst>
                <a:latin typeface="Georgia" pitchFamily="18" charset="0"/>
              </a:rPr>
              <a:t>pereaksi</a:t>
            </a:r>
            <a:r>
              <a:rPr lang="en-US" sz="3600" dirty="0">
                <a:solidFill>
                  <a:srgbClr val="00B050"/>
                </a:solidFill>
                <a:latin typeface="Georgia" pitchFamily="18" charset="0"/>
              </a:rPr>
              <a:t> </a:t>
            </a:r>
            <a:endParaRPr lang="en-US" sz="3600" dirty="0">
              <a:solidFill>
                <a:srgbClr val="00B050"/>
              </a:solidFill>
            </a:endParaRPr>
          </a:p>
        </p:txBody>
      </p:sp>
      <p:sp>
        <p:nvSpPr>
          <p:cNvPr id="5" name="TextBox 4">
            <a:extLst>
              <a:ext uri="{FF2B5EF4-FFF2-40B4-BE49-F238E27FC236}">
                <a16:creationId xmlns:a16="http://schemas.microsoft.com/office/drawing/2014/main" id="{D310A73D-5AF4-4BD2-6D59-888C7299F3A0}"/>
              </a:ext>
            </a:extLst>
          </p:cNvPr>
          <p:cNvSpPr txBox="1"/>
          <p:nvPr/>
        </p:nvSpPr>
        <p:spPr>
          <a:xfrm>
            <a:off x="1493381" y="1533477"/>
            <a:ext cx="10383611" cy="1077218"/>
          </a:xfrm>
          <a:prstGeom prst="rect">
            <a:avLst/>
          </a:prstGeom>
          <a:noFill/>
        </p:spPr>
        <p:txBody>
          <a:bodyPr wrap="square">
            <a:spAutoFit/>
          </a:bodyPr>
          <a:lstStyle/>
          <a:p>
            <a:r>
              <a:rPr lang="id-ID" altLang="en-US" sz="3200" dirty="0">
                <a:latin typeface="Georgia" panose="02040502050405020303" pitchFamily="18" charset="0"/>
              </a:rPr>
              <a:t>Semakin reaktif suatu zat berarti semakin mudah melepaskan elektron sehingga dapat terjadi reaksi</a:t>
            </a:r>
            <a:r>
              <a:rPr lang="id-ID" altLang="en-US" sz="3200" dirty="0">
                <a:solidFill>
                  <a:srgbClr val="FFFF00"/>
                </a:solidFill>
                <a:latin typeface="Georgia" panose="02040502050405020303" pitchFamily="18" charset="0"/>
              </a:rPr>
              <a:t>.</a:t>
            </a:r>
            <a:r>
              <a:rPr lang="en-US" altLang="en-US" sz="3200" dirty="0">
                <a:solidFill>
                  <a:srgbClr val="FFFF00"/>
                </a:solidFill>
                <a:latin typeface="Georgia" panose="02040502050405020303" pitchFamily="18" charset="0"/>
              </a:rPr>
              <a:t> </a:t>
            </a:r>
            <a:endParaRPr lang="en-US" sz="3200" dirty="0"/>
          </a:p>
        </p:txBody>
      </p:sp>
      <p:sp>
        <p:nvSpPr>
          <p:cNvPr id="7" name="TextBox 6">
            <a:extLst>
              <a:ext uri="{FF2B5EF4-FFF2-40B4-BE49-F238E27FC236}">
                <a16:creationId xmlns:a16="http://schemas.microsoft.com/office/drawing/2014/main" id="{9C7885A9-7BC2-82F1-7A88-9A10CAD91666}"/>
              </a:ext>
            </a:extLst>
          </p:cNvPr>
          <p:cNvSpPr txBox="1"/>
          <p:nvPr/>
        </p:nvSpPr>
        <p:spPr>
          <a:xfrm>
            <a:off x="1792061" y="2833066"/>
            <a:ext cx="6098720" cy="646331"/>
          </a:xfrm>
          <a:prstGeom prst="rect">
            <a:avLst/>
          </a:prstGeom>
          <a:noFill/>
        </p:spPr>
        <p:txBody>
          <a:bodyPr wrap="square">
            <a:spAutoFit/>
          </a:bodyPr>
          <a:lstStyle/>
          <a:p>
            <a:r>
              <a:rPr lang="en-US" sz="3600" dirty="0">
                <a:solidFill>
                  <a:srgbClr val="FFFF00"/>
                </a:solidFill>
                <a:latin typeface="Georgia" pitchFamily="18" charset="0"/>
              </a:rPr>
              <a:t>4</a:t>
            </a:r>
            <a:r>
              <a:rPr lang="en-US" sz="3600" dirty="0">
                <a:solidFill>
                  <a:srgbClr val="00B050"/>
                </a:solidFill>
                <a:latin typeface="Georgia" pitchFamily="18" charset="0"/>
              </a:rPr>
              <a:t>4. </a:t>
            </a:r>
            <a:r>
              <a:rPr lang="en-US" sz="3600" dirty="0" err="1">
                <a:solidFill>
                  <a:srgbClr val="00B050"/>
                </a:solidFill>
                <a:effectLst>
                  <a:outerShdw blurRad="38100" dist="38100" dir="2700000" algn="tl">
                    <a:srgbClr val="000000"/>
                  </a:outerShdw>
                </a:effectLst>
                <a:latin typeface="Georgia" pitchFamily="18" charset="0"/>
              </a:rPr>
              <a:t>Suhu</a:t>
            </a:r>
            <a:endParaRPr lang="en-US" sz="3600" dirty="0">
              <a:solidFill>
                <a:srgbClr val="00B050"/>
              </a:solidFill>
            </a:endParaRPr>
          </a:p>
        </p:txBody>
      </p:sp>
      <p:sp>
        <p:nvSpPr>
          <p:cNvPr id="9" name="TextBox 8">
            <a:extLst>
              <a:ext uri="{FF2B5EF4-FFF2-40B4-BE49-F238E27FC236}">
                <a16:creationId xmlns:a16="http://schemas.microsoft.com/office/drawing/2014/main" id="{C8AD3A7C-CAD6-8118-29F8-9D01D1C7A1D1}"/>
              </a:ext>
            </a:extLst>
          </p:cNvPr>
          <p:cNvSpPr txBox="1"/>
          <p:nvPr/>
        </p:nvSpPr>
        <p:spPr>
          <a:xfrm>
            <a:off x="1493381" y="3701768"/>
            <a:ext cx="10698619" cy="2062103"/>
          </a:xfrm>
          <a:prstGeom prst="rect">
            <a:avLst/>
          </a:prstGeom>
          <a:noFill/>
        </p:spPr>
        <p:txBody>
          <a:bodyPr wrap="square">
            <a:spAutoFit/>
          </a:bodyPr>
          <a:lstStyle/>
          <a:p>
            <a:r>
              <a:rPr lang="id-ID" altLang="en-US" sz="3200" dirty="0">
                <a:latin typeface="Georgia" panose="02040502050405020303" pitchFamily="18" charset="0"/>
              </a:rPr>
              <a:t>Panas menyediakan energi untuk mengubah partikel yang tidak aktif menjadi aktif. Partikel aktif dapat merusak ikatannya pada saat tumbukan sehingga dapat terjadi reaksi.</a:t>
            </a:r>
            <a:endParaRPr lang="en-US" sz="3200" dirty="0"/>
          </a:p>
        </p:txBody>
      </p:sp>
    </p:spTree>
    <p:extLst>
      <p:ext uri="{BB962C8B-B14F-4D97-AF65-F5344CB8AC3E}">
        <p14:creationId xmlns:p14="http://schemas.microsoft.com/office/powerpoint/2010/main" val="278295183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444</TotalTime>
  <Words>2038</Words>
  <Application>Microsoft Office PowerPoint</Application>
  <PresentationFormat>Widescreen</PresentationFormat>
  <Paragraphs>218</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Black</vt:lpstr>
      <vt:lpstr>Calibri</vt:lpstr>
      <vt:lpstr>Cambria Math</vt:lpstr>
      <vt:lpstr>Century Gothic</vt:lpstr>
      <vt:lpstr>Georgia</vt:lpstr>
      <vt:lpstr>Symbol</vt:lpstr>
      <vt:lpstr>Wingdings 3</vt:lpstr>
      <vt:lpstr>Wisp</vt:lpstr>
      <vt:lpstr>PERSAMAAN KECEPATAN REAKSI</vt:lpstr>
      <vt:lpstr>Laju Reaksi dan  Kinetika Kimia  Laju reaksi menggambarkan seberapa cepat reaktan terpakai dan produk terbentuk  Kinetika Kimia mempelajari laju reaksi kimia dan mekanisme (tahapan) reaksinya  Definisi Matematika Perubahan kuantitas reaktan atau produk selang waktu tertentu  </vt:lpstr>
      <vt:lpstr>Untuk mempelajari kinetika reaksi: * Identifikasi reaktan dan produk * Tuliskan reaksi kimia-nya * Menghitung konsentrasi salah satu reaktan atau produk selama interval waktu tertentu  Harus punya prosedur untuk mengukur konsentrasi salah satu spesies yang terlibat Monitoring yang berkelanjutan harus dilakukan sebisa mungkin </vt:lpstr>
      <vt:lpstr>Kuantitasnya dapat berupa : massa, volume, konsentrasi, tekanan, dll </vt:lpstr>
      <vt:lpstr>PowerPoint Presentation</vt:lpstr>
      <vt:lpstr>PowerPoint Presentation</vt:lpstr>
      <vt:lpstr>PowerPoint Presentation</vt:lpstr>
      <vt:lpstr>PowerPoint Presentation</vt:lpstr>
      <vt:lpstr>PowerPoint Presentation</vt:lpstr>
      <vt:lpstr>PowerPoint Presentation</vt:lpstr>
      <vt:lpstr>Mencari Rumus Kecepatan Reaksi</vt:lpstr>
      <vt:lpstr>PowerPoint Presentation</vt:lpstr>
      <vt:lpstr>Mencari Waktu Paruh ( t1/2)</vt:lpstr>
      <vt:lpstr>PowerPoint Presentation</vt:lpstr>
      <vt:lpstr>PowerPoint Presentation</vt:lpstr>
      <vt:lpstr>3. Reaksi  Orde  Dua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Tugas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Pertemuan ke 4 kimia Fisika Daring</dc:title>
  <dc:creator>Lubena Lubena</dc:creator>
  <cp:lastModifiedBy>Lubena Assegaf</cp:lastModifiedBy>
  <cp:revision>38</cp:revision>
  <dcterms:created xsi:type="dcterms:W3CDTF">2020-09-29T00:35:08Z</dcterms:created>
  <dcterms:modified xsi:type="dcterms:W3CDTF">2023-09-14T02:57:10Z</dcterms:modified>
</cp:coreProperties>
</file>