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60" r:id="rId4"/>
    <p:sldId id="258" r:id="rId5"/>
    <p:sldId id="285" r:id="rId6"/>
    <p:sldId id="269" r:id="rId7"/>
    <p:sldId id="270" r:id="rId8"/>
    <p:sldId id="271" r:id="rId9"/>
    <p:sldId id="272" r:id="rId10"/>
    <p:sldId id="263" r:id="rId11"/>
    <p:sldId id="264" r:id="rId12"/>
    <p:sldId id="265" r:id="rId13"/>
    <p:sldId id="268" r:id="rId14"/>
    <p:sldId id="266" r:id="rId15"/>
    <p:sldId id="267" r:id="rId16"/>
    <p:sldId id="273" r:id="rId17"/>
    <p:sldId id="275" r:id="rId18"/>
    <p:sldId id="274" r:id="rId19"/>
    <p:sldId id="276" r:id="rId20"/>
    <p:sldId id="289" r:id="rId21"/>
    <p:sldId id="287" r:id="rId22"/>
    <p:sldId id="288" r:id="rId23"/>
    <p:sldId id="286" r:id="rId24"/>
    <p:sldId id="284" r:id="rId25"/>
    <p:sldId id="290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2F873-DFA0-46FC-8FE3-6DE97E9FC6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ECB2BB-2800-44EF-8807-6CBBB8E3CFEC}">
      <dgm:prSet custT="1"/>
      <dgm:spPr/>
      <dgm:t>
        <a:bodyPr/>
        <a:lstStyle/>
        <a:p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Bunga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Sederhana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DB8D4-D7A0-496C-9EE7-BE6E87CF8E6C}" type="parTrans" cxnId="{F505A343-F1F0-4800-B0E9-610FE68E5E5D}">
      <dgm:prSet/>
      <dgm:spPr/>
      <dgm:t>
        <a:bodyPr/>
        <a:lstStyle/>
        <a:p>
          <a:endParaRPr lang="en-US"/>
        </a:p>
      </dgm:t>
    </dgm:pt>
    <dgm:pt modelId="{878F9D28-A062-480B-8508-C1A6B9F40BA9}" type="sibTrans" cxnId="{F505A343-F1F0-4800-B0E9-610FE68E5E5D}">
      <dgm:prSet/>
      <dgm:spPr/>
      <dgm:t>
        <a:bodyPr/>
        <a:lstStyle/>
        <a:p>
          <a:endParaRPr lang="en-US"/>
        </a:p>
      </dgm:t>
    </dgm:pt>
    <dgm:pt modelId="{6564B5A6-4D7B-4D39-ABE8-E64C081E554F}">
      <dgm:prSet custT="1"/>
      <dgm:spPr/>
      <dgm:t>
        <a:bodyPr/>
        <a:lstStyle/>
        <a:p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Bunga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Majemuk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CB762-DF17-446A-8F3F-60787AA72543}" type="parTrans" cxnId="{2201B0BA-61C2-4164-B85D-61FEF34F5C72}">
      <dgm:prSet/>
      <dgm:spPr/>
      <dgm:t>
        <a:bodyPr/>
        <a:lstStyle/>
        <a:p>
          <a:endParaRPr lang="en-US"/>
        </a:p>
      </dgm:t>
    </dgm:pt>
    <dgm:pt modelId="{622F945A-74A6-4302-8E84-7710B83983CE}" type="sibTrans" cxnId="{2201B0BA-61C2-4164-B85D-61FEF34F5C72}">
      <dgm:prSet/>
      <dgm:spPr/>
      <dgm:t>
        <a:bodyPr/>
        <a:lstStyle/>
        <a:p>
          <a:endParaRPr lang="en-US"/>
        </a:p>
      </dgm:t>
    </dgm:pt>
    <dgm:pt modelId="{BDC15774-0681-4949-BF62-242EACC59012}" type="pres">
      <dgm:prSet presAssocID="{47F2F873-DFA0-46FC-8FE3-6DE97E9FC6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3D8FB1-E2F4-45CB-B0EC-472C665911C7}" type="pres">
      <dgm:prSet presAssocID="{2CECB2BB-2800-44EF-8807-6CBBB8E3CFEC}" presName="hierRoot1" presStyleCnt="0"/>
      <dgm:spPr/>
    </dgm:pt>
    <dgm:pt modelId="{452D9834-A477-4AB8-86BF-ED5A8F60C967}" type="pres">
      <dgm:prSet presAssocID="{2CECB2BB-2800-44EF-8807-6CBBB8E3CFEC}" presName="composite" presStyleCnt="0"/>
      <dgm:spPr/>
    </dgm:pt>
    <dgm:pt modelId="{C99193EA-1E41-4D07-97B0-AFC965DD7851}" type="pres">
      <dgm:prSet presAssocID="{2CECB2BB-2800-44EF-8807-6CBBB8E3CFEC}" presName="background" presStyleLbl="node0" presStyleIdx="0" presStyleCnt="2"/>
      <dgm:spPr/>
    </dgm:pt>
    <dgm:pt modelId="{73F297AD-98B1-45A8-8BD0-BE2C2E1900D1}" type="pres">
      <dgm:prSet presAssocID="{2CECB2BB-2800-44EF-8807-6CBBB8E3CFEC}" presName="text" presStyleLbl="fgAcc0" presStyleIdx="0" presStyleCnt="2" custScaleX="111680">
        <dgm:presLayoutVars>
          <dgm:chPref val="3"/>
        </dgm:presLayoutVars>
      </dgm:prSet>
      <dgm:spPr/>
    </dgm:pt>
    <dgm:pt modelId="{2E752660-36DA-4678-BE5A-352B0D3BC70C}" type="pres">
      <dgm:prSet presAssocID="{2CECB2BB-2800-44EF-8807-6CBBB8E3CFEC}" presName="hierChild2" presStyleCnt="0"/>
      <dgm:spPr/>
    </dgm:pt>
    <dgm:pt modelId="{74F8F4BA-5D1E-4EBB-9484-53E7F06CF1F8}" type="pres">
      <dgm:prSet presAssocID="{6564B5A6-4D7B-4D39-ABE8-E64C081E554F}" presName="hierRoot1" presStyleCnt="0"/>
      <dgm:spPr/>
    </dgm:pt>
    <dgm:pt modelId="{9A742EA3-2EF4-47CA-9A14-9A011A8341B5}" type="pres">
      <dgm:prSet presAssocID="{6564B5A6-4D7B-4D39-ABE8-E64C081E554F}" presName="composite" presStyleCnt="0"/>
      <dgm:spPr/>
    </dgm:pt>
    <dgm:pt modelId="{B4FE1D7F-710D-462A-8898-62941F269C34}" type="pres">
      <dgm:prSet presAssocID="{6564B5A6-4D7B-4D39-ABE8-E64C081E554F}" presName="background" presStyleLbl="node0" presStyleIdx="1" presStyleCnt="2"/>
      <dgm:spPr/>
    </dgm:pt>
    <dgm:pt modelId="{EA1CE493-ADE9-4485-A913-4FBEF6396FDA}" type="pres">
      <dgm:prSet presAssocID="{6564B5A6-4D7B-4D39-ABE8-E64C081E554F}" presName="text" presStyleLbl="fgAcc0" presStyleIdx="1" presStyleCnt="2" custScaleX="111084">
        <dgm:presLayoutVars>
          <dgm:chPref val="3"/>
        </dgm:presLayoutVars>
      </dgm:prSet>
      <dgm:spPr/>
    </dgm:pt>
    <dgm:pt modelId="{A4DF530B-D2E0-4482-B325-A164763FD037}" type="pres">
      <dgm:prSet presAssocID="{6564B5A6-4D7B-4D39-ABE8-E64C081E554F}" presName="hierChild2" presStyleCnt="0"/>
      <dgm:spPr/>
    </dgm:pt>
  </dgm:ptLst>
  <dgm:cxnLst>
    <dgm:cxn modelId="{F505A343-F1F0-4800-B0E9-610FE68E5E5D}" srcId="{47F2F873-DFA0-46FC-8FE3-6DE97E9FC607}" destId="{2CECB2BB-2800-44EF-8807-6CBBB8E3CFEC}" srcOrd="0" destOrd="0" parTransId="{AC9DB8D4-D7A0-496C-9EE7-BE6E87CF8E6C}" sibTransId="{878F9D28-A062-480B-8508-C1A6B9F40BA9}"/>
    <dgm:cxn modelId="{C3550B99-A6FE-4C54-8A00-571E800E9A5E}" type="presOf" srcId="{6564B5A6-4D7B-4D39-ABE8-E64C081E554F}" destId="{EA1CE493-ADE9-4485-A913-4FBEF6396FDA}" srcOrd="0" destOrd="0" presId="urn:microsoft.com/office/officeart/2005/8/layout/hierarchy1"/>
    <dgm:cxn modelId="{2201B0BA-61C2-4164-B85D-61FEF34F5C72}" srcId="{47F2F873-DFA0-46FC-8FE3-6DE97E9FC607}" destId="{6564B5A6-4D7B-4D39-ABE8-E64C081E554F}" srcOrd="1" destOrd="0" parTransId="{A0ECB762-DF17-446A-8F3F-60787AA72543}" sibTransId="{622F945A-74A6-4302-8E84-7710B83983CE}"/>
    <dgm:cxn modelId="{537E8CBE-CAF6-4863-B6F2-4704B537AA6C}" type="presOf" srcId="{47F2F873-DFA0-46FC-8FE3-6DE97E9FC607}" destId="{BDC15774-0681-4949-BF62-242EACC59012}" srcOrd="0" destOrd="0" presId="urn:microsoft.com/office/officeart/2005/8/layout/hierarchy1"/>
    <dgm:cxn modelId="{B226C4CE-3C52-48EC-8F7A-AA9D2D33B6C0}" type="presOf" srcId="{2CECB2BB-2800-44EF-8807-6CBBB8E3CFEC}" destId="{73F297AD-98B1-45A8-8BD0-BE2C2E1900D1}" srcOrd="0" destOrd="0" presId="urn:microsoft.com/office/officeart/2005/8/layout/hierarchy1"/>
    <dgm:cxn modelId="{E050F1E3-74D3-4FDD-8493-E2372B547C2A}" type="presParOf" srcId="{BDC15774-0681-4949-BF62-242EACC59012}" destId="{443D8FB1-E2F4-45CB-B0EC-472C665911C7}" srcOrd="0" destOrd="0" presId="urn:microsoft.com/office/officeart/2005/8/layout/hierarchy1"/>
    <dgm:cxn modelId="{48D863E5-62BC-46D5-9766-CE1880EC443A}" type="presParOf" srcId="{443D8FB1-E2F4-45CB-B0EC-472C665911C7}" destId="{452D9834-A477-4AB8-86BF-ED5A8F60C967}" srcOrd="0" destOrd="0" presId="urn:microsoft.com/office/officeart/2005/8/layout/hierarchy1"/>
    <dgm:cxn modelId="{913C6918-4757-44D6-A642-750D31B7D7C0}" type="presParOf" srcId="{452D9834-A477-4AB8-86BF-ED5A8F60C967}" destId="{C99193EA-1E41-4D07-97B0-AFC965DD7851}" srcOrd="0" destOrd="0" presId="urn:microsoft.com/office/officeart/2005/8/layout/hierarchy1"/>
    <dgm:cxn modelId="{839FA1B0-CA4F-4D20-9B22-8C7F6ED02C18}" type="presParOf" srcId="{452D9834-A477-4AB8-86BF-ED5A8F60C967}" destId="{73F297AD-98B1-45A8-8BD0-BE2C2E1900D1}" srcOrd="1" destOrd="0" presId="urn:microsoft.com/office/officeart/2005/8/layout/hierarchy1"/>
    <dgm:cxn modelId="{092E5165-A5E1-4B5B-97E0-EDAA0CF3ACCC}" type="presParOf" srcId="{443D8FB1-E2F4-45CB-B0EC-472C665911C7}" destId="{2E752660-36DA-4678-BE5A-352B0D3BC70C}" srcOrd="1" destOrd="0" presId="urn:microsoft.com/office/officeart/2005/8/layout/hierarchy1"/>
    <dgm:cxn modelId="{513218DC-BF25-4DCE-8FCF-9C5179E5287F}" type="presParOf" srcId="{BDC15774-0681-4949-BF62-242EACC59012}" destId="{74F8F4BA-5D1E-4EBB-9484-53E7F06CF1F8}" srcOrd="1" destOrd="0" presId="urn:microsoft.com/office/officeart/2005/8/layout/hierarchy1"/>
    <dgm:cxn modelId="{2D1E7354-481A-4A8D-B1FA-FE596EAFEF97}" type="presParOf" srcId="{74F8F4BA-5D1E-4EBB-9484-53E7F06CF1F8}" destId="{9A742EA3-2EF4-47CA-9A14-9A011A8341B5}" srcOrd="0" destOrd="0" presId="urn:microsoft.com/office/officeart/2005/8/layout/hierarchy1"/>
    <dgm:cxn modelId="{CF479DAF-5ACC-4F0C-B8A2-E064B8C88D38}" type="presParOf" srcId="{9A742EA3-2EF4-47CA-9A14-9A011A8341B5}" destId="{B4FE1D7F-710D-462A-8898-62941F269C34}" srcOrd="0" destOrd="0" presId="urn:microsoft.com/office/officeart/2005/8/layout/hierarchy1"/>
    <dgm:cxn modelId="{07C1A16B-5B46-4491-AF06-2455A389C750}" type="presParOf" srcId="{9A742EA3-2EF4-47CA-9A14-9A011A8341B5}" destId="{EA1CE493-ADE9-4485-A913-4FBEF6396FDA}" srcOrd="1" destOrd="0" presId="urn:microsoft.com/office/officeart/2005/8/layout/hierarchy1"/>
    <dgm:cxn modelId="{1E83C3B3-DAE0-4CEC-BC9D-C21750EBA966}" type="presParOf" srcId="{74F8F4BA-5D1E-4EBB-9484-53E7F06CF1F8}" destId="{A4DF530B-D2E0-4482-B325-A164763FD0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193EA-1E41-4D07-97B0-AFC965DD7851}">
      <dsp:nvSpPr>
        <dsp:cNvPr id="0" name=""/>
        <dsp:cNvSpPr/>
      </dsp:nvSpPr>
      <dsp:spPr>
        <a:xfrm>
          <a:off x="3118" y="439650"/>
          <a:ext cx="4383589" cy="2492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97AD-98B1-45A8-8BD0-BE2C2E1900D1}">
      <dsp:nvSpPr>
        <dsp:cNvPr id="0" name=""/>
        <dsp:cNvSpPr/>
      </dsp:nvSpPr>
      <dsp:spPr>
        <a:xfrm>
          <a:off x="439244" y="853969"/>
          <a:ext cx="4383589" cy="2492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Bunga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Sederhana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246" y="926971"/>
        <a:ext cx="4237585" cy="2346455"/>
      </dsp:txXfrm>
    </dsp:sp>
    <dsp:sp modelId="{B4FE1D7F-710D-462A-8898-62941F269C34}">
      <dsp:nvSpPr>
        <dsp:cNvPr id="0" name=""/>
        <dsp:cNvSpPr/>
      </dsp:nvSpPr>
      <dsp:spPr>
        <a:xfrm>
          <a:off x="5258959" y="439650"/>
          <a:ext cx="4360195" cy="2492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CE493-ADE9-4485-A913-4FBEF6396FDA}">
      <dsp:nvSpPr>
        <dsp:cNvPr id="0" name=""/>
        <dsp:cNvSpPr/>
      </dsp:nvSpPr>
      <dsp:spPr>
        <a:xfrm>
          <a:off x="5695085" y="853969"/>
          <a:ext cx="4360195" cy="2492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Bunga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Majemuk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8087" y="926971"/>
        <a:ext cx="4214191" cy="234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72D6-9EC8-475E-987B-9176688CFC7D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7C379-ECDC-4B2A-AAE7-1B7499334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96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7C379-ECDC-4B2A-AAE7-1B7499334622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23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7C379-ECDC-4B2A-AAE7-1B7499334622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525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139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362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188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0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27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013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034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35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706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9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28719D-1CFA-4110-82E1-3E3546B423D3}" type="datetimeFigureOut">
              <a:rPr lang="en-ID" smtClean="0"/>
              <a:t>31/10/2025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3AE2E6-A571-48A9-887A-8D0A661673FA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2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3251-AD43-E711-4BC0-AF9D1E720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WAKTU DARI UANG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b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59288-F738-CE4B-5186-7D8B0FAB0CAE}"/>
              </a:ext>
            </a:extLst>
          </p:cNvPr>
          <p:cNvSpPr txBox="1"/>
          <p:nvPr/>
        </p:nvSpPr>
        <p:spPr>
          <a:xfrm>
            <a:off x="1097280" y="4453702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2B60-22CD-D09B-1231-F9E61736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04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BUNGA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1655F4-58EF-0183-6E6D-BBA7E5B93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6944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1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1F35-BF47-647C-3E8A-B16039F0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 SEDERHANA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7205-3AEB-9FC6-1546-74BEAC4E8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      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INTEREST.</a:t>
            </a:r>
          </a:p>
          <a:p>
            <a:pPr algn="just">
              <a:lnSpc>
                <a:spcPct val="150000"/>
              </a:lnSpc>
            </a:pP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yang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diperhitungkan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perkalian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lamanya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jarang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praktek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komersial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09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1F35-BF47-647C-3E8A-B16039F0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17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PERHITUNGAN BUNGA SEDERHANA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C7205-3AEB-9FC6-1546-74BEAC4E8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Keterangan</a:t>
                </a:r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	: Total </a:t>
                </a:r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endParaRPr lang="en-ID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	: </a:t>
                </a:r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Pokok</a:t>
                </a:r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pinjaman</a:t>
                </a:r>
                <a:endParaRPr lang="en-ID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: </a:t>
                </a:r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endParaRPr lang="en-ID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Tingkat </a:t>
                </a:r>
                <a:r>
                  <a:rPr lang="en-ID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endParaRPr lang="en-ID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C7205-3AEB-9FC6-1546-74BEAC4E8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6" b="-363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26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86ED-38BE-8DE4-7D9A-CF4E1143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8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 SOAL BUNGA SEDERHANA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5D53-4910-8473-CD80-06473666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800" dirty="0"/>
              <a:t>       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Bapak Amir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Rp200.000,00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5F0BE-181B-922E-194E-4704ABD8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15" y="3448321"/>
            <a:ext cx="8279169" cy="25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1F35-BF47-647C-3E8A-B16039F0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71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 MAJEMUK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7205-3AEB-9FC6-1546-74BEAC4E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7155"/>
            <a:ext cx="10502244" cy="4541178"/>
          </a:xfrm>
        </p:spPr>
        <p:txBody>
          <a:bodyPr>
            <a:noAutofit/>
          </a:bodyPr>
          <a:lstStyle/>
          <a:p>
            <a:r>
              <a:rPr lang="en-ID" sz="2800" dirty="0"/>
              <a:t>    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 INTEREST.</a:t>
            </a:r>
          </a:p>
          <a:p>
            <a:pPr algn="just"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dibebankan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terakumulasi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terakumulasi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dibebankan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28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1F35-BF47-647C-3E8A-B16039F0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82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 MAJEMUK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7205-3AEB-9FC6-1546-74BEAC4E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7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2800" dirty="0"/>
              <a:t>       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Makin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memperhitungkan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27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86ED-38BE-8DE4-7D9A-CF4E1143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95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 SOAL BUNGA MAJEMUK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5D53-4910-8473-CD80-06473666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Bapak Amir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Rp200.000,00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352F2-438A-3DAD-7998-4C4B242A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70" y="3264614"/>
            <a:ext cx="8180235" cy="27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86ED-38BE-8DE4-7D9A-CF4E1143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95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 SOAL BUNGA MAJEMUK</a:t>
            </a:r>
            <a:endParaRPr lang="en-I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5D53-4910-8473-CD80-06473666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60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1642-4E21-C93F-D104-434A7072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28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KEEKUIVALENAN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2827-101A-305E-4A76-9D859F236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D" sz="3200" dirty="0"/>
              <a:t>       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keekuivalenan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kesamaan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lain.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keekuivalenan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ekuivalen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ekonomis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8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5E53-021F-6312-2AFE-81606931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86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 KEEKUIVALENAN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726E-CE16-363C-A66B-2A3A2496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695235"/>
            <a:ext cx="10337857" cy="46130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Jika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Rp250.000,00,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Rp287.500,00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Rp217.391,50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kemarin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 per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Angka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250.000 + 250.000 (0,15) = Rp287.500,00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250.000 / 1,15 = Rp217.391,50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ekuivalen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&lt; 15%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15%.</a:t>
            </a:r>
          </a:p>
        </p:txBody>
      </p:sp>
    </p:spTree>
    <p:extLst>
      <p:ext uri="{BB962C8B-B14F-4D97-AF65-F5344CB8AC3E}">
        <p14:creationId xmlns:p14="http://schemas.microsoft.com/office/powerpoint/2010/main" val="413103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0FD-D3A9-5F8B-86B8-2F858A47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5FD1-58E1-4B56-F3F0-D5791F1F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4" y="2404152"/>
            <a:ext cx="9511815" cy="34649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Nilai Waktu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(Time Value of Money)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Macam-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Keekuivalenan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Nilai Waktu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</a:t>
            </a:r>
          </a:p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Notasi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Diagram Cash Flow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1AF5BD-119B-91FD-DB66-5AD9BBD11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915" y="1846263"/>
            <a:ext cx="8969339" cy="44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585F-E39D-4A4E-25FF-19E3E9A0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68" y="318499"/>
            <a:ext cx="9552911" cy="670407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endParaRPr lang="en-ID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2CD7-EA35-6A15-7F9A-EE186CBB8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terus-menerus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uang.    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8036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565F-12E6-9CB5-F337-241E225C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06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PENYEBAB INFLASI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20B01-C161-C232-235C-A6FD7354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Tingginya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b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b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Bertambahnya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beredar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b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Ketidakseimbangan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b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memprediksi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ekspektasi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ID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2248-CCC9-2F01-341D-B672126C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08633"/>
          </a:xfrm>
        </p:spPr>
        <p:txBody>
          <a:bodyPr/>
          <a:lstStyle/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DAMPAK INFLASI 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3287-C9E7-5E1C-90D0-78992A3D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Turunnya daya beli masyarakat karena pendapatan riil masyarakat akan turun.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Inflasi yang tidak pasti akan mengakibatkan ketidakstabilan dalam pengambilan keputusan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Menyulitkan masyarakat untuk melakukan konsumsi, investasi dan produksi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Menurunkan laju pertumbuhan ekonomi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Tekanan pada nilai rupiah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 hidup masyarakat turun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959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C371-6C25-4878-DABB-670AC9A4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INFLASI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B72A-5630-B2DB-306B-AAE82281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- </a:t>
            </a:r>
            <a:r>
              <a:rPr lang="id-ID" dirty="0"/>
              <a:t>Jumlah uang yang beredar banyak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Harga bahan pokok mahal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Daya beli masyarakat turun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Suku bunga rendah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Jumlah barang di pasar terbatas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Kredit mulai dipersulit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 tukar menurun</a:t>
            </a:r>
            <a:endParaRPr lang="en-ID" dirty="0"/>
          </a:p>
          <a:p>
            <a:pPr lvl="0"/>
            <a:r>
              <a:rPr lang="en-US" dirty="0"/>
              <a:t>- </a:t>
            </a:r>
            <a:r>
              <a:rPr lang="id-ID" dirty="0"/>
              <a:t>Jumlah utang luar negeri yang berlebih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817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F4A5-66CE-0EA2-7731-B57274D7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JENIS-JENIS INFLASI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12D0-AB63-C7C6-3FD3-8B7F923B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076" y="1737360"/>
            <a:ext cx="9953604" cy="4591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Ringan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&lt;10 %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dikendalikan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ditangani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Tidak sangat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perekenomian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</a:p>
          <a:p>
            <a:pPr>
              <a:lnSpc>
                <a:spcPct val="1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Sedang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antara10-30%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penggajian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Berat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&gt;30%-100%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Masyarakat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persediaan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Tidak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menabung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uang. 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3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ED9C-85A2-4F94-536F-1F61E8FA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684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FLOW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AAB1E-2353-A287-A002-D38F9256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88" y="1892444"/>
            <a:ext cx="9760357" cy="42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FD4EF-98FF-80BB-A78B-171B5743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5" y="286604"/>
            <a:ext cx="11352944" cy="92574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KONVENSI PENGGAMBARAN DIAGRAM CASH FLOW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E5D6B-3A9F-0D3D-EFA9-A04F386F1A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Garis horizontal,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scale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cash flow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Anak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ditempatkan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cash flow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tinjauan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peminjam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meminjamkannya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Lihat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0591B-B3D8-3066-1D2C-362E9D14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5733"/>
            <a:ext cx="4930024" cy="3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5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68B1-2A52-606C-C694-CA01CBA4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41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BB68-988F-909F-FC1B-07ED8976F8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Avicenna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Educreative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para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insinyurnya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$10.000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$5.310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$2.000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pemeliharaan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$3.000.</a:t>
            </a:r>
          </a:p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D9A8B-928A-CACC-AD87-8A1E0C27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3" y="1984495"/>
            <a:ext cx="546811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0310-C72D-E31E-9E7D-6C1E24D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ID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8EBC9-1285-1925-FBD2-311A836FC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Bapak Amir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Rp10.000.000,00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8% per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15568" lvl="3" indent="-457200">
              <a:buAutoNum type="alphaL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15568" lvl="3" indent="-457200">
              <a:buAutoNum type="alphaL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cash flow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Bapak Amir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Rp10.000.000,00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8% per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15568" lvl="3" indent="-457200">
              <a:buAutoNum type="alphaL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15568" lvl="3" indent="-457200">
              <a:buAutoNum type="alphaL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cash flow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1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 Value of Money Adalah: Konsep, Rumus, Contoh, dan Manfaatnya">
            <a:extLst>
              <a:ext uri="{FF2B5EF4-FFF2-40B4-BE49-F238E27FC236}">
                <a16:creationId xmlns:a16="http://schemas.microsoft.com/office/drawing/2014/main" id="{1FB3B4B8-5CE7-B5DD-C3FC-27ACC7DD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7479" y="643467"/>
            <a:ext cx="8417041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82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13A6-17AF-8472-5F59-1C81F406F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8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270-7391-8976-F4FA-96597C0C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040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NILAI WAKTU DARI UANG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 VALUE OF MONEY)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3ED8-45BA-5094-4370-04D5D81E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872113" cy="4318760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masa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Jadi,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(time value).</a:t>
            </a:r>
          </a:p>
          <a:p>
            <a:pPr algn="just"/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uang.</a:t>
            </a:r>
          </a:p>
        </p:txBody>
      </p:sp>
    </p:spTree>
    <p:extLst>
      <p:ext uri="{BB962C8B-B14F-4D97-AF65-F5344CB8AC3E}">
        <p14:creationId xmlns:p14="http://schemas.microsoft.com/office/powerpoint/2010/main" val="292752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7E01-24B1-C582-9F00-3E1E0E2B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37" y="287676"/>
            <a:ext cx="7798085" cy="976045"/>
          </a:xfrm>
        </p:spPr>
        <p:txBody>
          <a:bodyPr>
            <a:normAutofit fontScale="90000"/>
          </a:bodyPr>
          <a:lstStyle/>
          <a:p>
            <a:b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DAN BUNGA 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35B6-86E6-CA4C-CFE8-43C4F1485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47" y="719191"/>
            <a:ext cx="10644027" cy="514990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 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perorangan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ekuitas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borrowed c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apital)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 Bunga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peminjam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 Bunga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resiko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dipinjamkan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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terhutang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dipinjamkan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5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DC871-26AF-E9DB-9C3C-C7673ED7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290" y="256854"/>
            <a:ext cx="6854453" cy="59590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KONSEP BUNGA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Jawaban dari Soal &quot;Ayah Menginvestasikan Modal Sebesar Rp 100.000.000&quot;">
            <a:extLst>
              <a:ext uri="{FF2B5EF4-FFF2-40B4-BE49-F238E27FC236}">
                <a16:creationId xmlns:a16="http://schemas.microsoft.com/office/drawing/2014/main" id="{55A888E6-485B-5436-8415-767512F98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33921" r="31406"/>
          <a:stretch/>
        </p:blipFill>
        <p:spPr bwMode="auto">
          <a:xfrm>
            <a:off x="410966" y="1516650"/>
            <a:ext cx="2999325" cy="3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C578-9760-869D-C39E-02DE529C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96" y="1027416"/>
            <a:ext cx="8082337" cy="51956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D" dirty="0"/>
              <a:t>         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(interest)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dipinjam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dasamya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kompensasi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peminjaman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Oleh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membungakan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dibungakan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ID" sz="2400" dirty="0"/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757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FA7-521D-C5E4-3BB2-A85448D4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82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 BUNGA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F9101-B1AE-271A-85F0-49B0BEC71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77429"/>
                <a:ext cx="10533066" cy="4315146"/>
              </a:xfrm>
            </p:spPr>
            <p:txBody>
              <a:bodyPr>
                <a:normAutofit/>
              </a:bodyPr>
              <a:lstStyle/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Besarnya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selisih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antara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utang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dibayar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utang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semula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ID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Keterangan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	: Total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	: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Hutang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	: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pinjaman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semula</a:t>
                </a:r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F9101-B1AE-271A-85F0-49B0BEC71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77429"/>
                <a:ext cx="10533066" cy="4315146"/>
              </a:xfrm>
              <a:blipFill>
                <a:blip r:embed="rId2"/>
                <a:stretch>
                  <a:fillRect l="-1157" t="-25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55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41CB-2B4F-8084-84F2-C10048CF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86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 PERHITUNGAN BUNGA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214F-A7D5-1EF2-D84D-ECB04C45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728036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3000" dirty="0"/>
              <a:t>        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PT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Berembus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meminjam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di bank Rp100.000.000,00 dan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utangnya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bank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tercatat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Rp118.000.000,00.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557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5E50-4F4F-46B9-EC93-72AD0B5B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EDD75-F3D9-1736-109D-EBFA6B72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      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(Bunga) =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semula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= 118.000.000 – 100.000.000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= 18.000.000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Jadi,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dibayarkan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18.000.000,00.</a:t>
            </a:r>
            <a:endParaRPr lang="en-ID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605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</TotalTime>
  <Words>1430</Words>
  <Application>Microsoft Office PowerPoint</Application>
  <PresentationFormat>Widescreen</PresentationFormat>
  <Paragraphs>110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Retrospect</vt:lpstr>
      <vt:lpstr>NILAI WAKTU DARI UANG  Pertemuan ke 4  </vt:lpstr>
      <vt:lpstr>OUTLINE</vt:lpstr>
      <vt:lpstr>PowerPoint Presentation</vt:lpstr>
      <vt:lpstr>KONSEP NILAI WAKTU DARI UANG (TIME VALUE OF MONEY)</vt:lpstr>
      <vt:lpstr>  MODAL DAN BUNGA  </vt:lpstr>
      <vt:lpstr>KONSEP BUNGA</vt:lpstr>
      <vt:lpstr>PERHITUNGAN BUNGA</vt:lpstr>
      <vt:lpstr>CONTOH SOAL PERHITUNGAN BUNGA</vt:lpstr>
      <vt:lpstr>JAWABAN</vt:lpstr>
      <vt:lpstr>KONSEP BUNGA</vt:lpstr>
      <vt:lpstr>BUNGA SEDERHANA</vt:lpstr>
      <vt:lpstr>PERHITUNGAN BUNGA SEDERHANA</vt:lpstr>
      <vt:lpstr>CONTOH SOAL BUNGA SEDERHANA</vt:lpstr>
      <vt:lpstr>BUNGA MAJEMUK</vt:lpstr>
      <vt:lpstr>BUNGA MAJEMUK</vt:lpstr>
      <vt:lpstr>CONTOH SOAL BUNGA MAJEMUK</vt:lpstr>
      <vt:lpstr>CONTOH SOAL BUNGA MAJEMUK</vt:lpstr>
      <vt:lpstr>KONSEP KEEKUIVALENAN</vt:lpstr>
      <vt:lpstr>CONTOH SOAL KEEKUIVALENAN</vt:lpstr>
      <vt:lpstr>PowerPoint Presentation</vt:lpstr>
      <vt:lpstr>INFLASI</vt:lpstr>
      <vt:lpstr>PENYEBAB INFLASI</vt:lpstr>
      <vt:lpstr>DAMPAK INFLASI  </vt:lpstr>
      <vt:lpstr>CONTOH INFLASI </vt:lpstr>
      <vt:lpstr>JENIS-JENIS INFLASI </vt:lpstr>
      <vt:lpstr>CASH FLOW</vt:lpstr>
      <vt:lpstr>KONVENSI PENGGAMBARAN DIAGRAM CASH FLOW</vt:lpstr>
      <vt:lpstr>CONTOH SOAL</vt:lpstr>
      <vt:lpstr>TUGAS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Ginanjar Adhika Jiwandoko</dc:creator>
  <cp:lastModifiedBy>Dian Samodrawati</cp:lastModifiedBy>
  <cp:revision>26</cp:revision>
  <dcterms:created xsi:type="dcterms:W3CDTF">2024-09-23T05:27:34Z</dcterms:created>
  <dcterms:modified xsi:type="dcterms:W3CDTF">2025-10-31T11:07:53Z</dcterms:modified>
</cp:coreProperties>
</file>