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92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91" r:id="rId35"/>
    <p:sldId id="293" r:id="rId36"/>
    <p:sldId id="288" r:id="rId37"/>
    <p:sldId id="289" r:id="rId38"/>
    <p:sldId id="290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3033F1-8259-4B75-B7F8-4DEE1C007325}" type="doc">
      <dgm:prSet loTypeId="urn:microsoft.com/office/officeart/2005/8/layout/default" loCatId="list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16BE80D1-5153-4221-8F8C-3EAA5CBCD77F}">
      <dgm:prSet/>
      <dgm:spPr/>
      <dgm:t>
        <a:bodyPr/>
        <a:lstStyle/>
        <a:p>
          <a:r>
            <a:rPr lang="en-US" dirty="0" err="1"/>
            <a:t>Membuat</a:t>
          </a:r>
          <a:r>
            <a:rPr lang="en-US" dirty="0"/>
            <a:t> </a:t>
          </a:r>
          <a:r>
            <a:rPr lang="en-US" dirty="0" err="1"/>
            <a:t>alternatif-alternatif</a:t>
          </a:r>
          <a:endParaRPr lang="en-US" dirty="0"/>
        </a:p>
      </dgm:t>
    </dgm:pt>
    <dgm:pt modelId="{DD1959D9-4065-45F1-A0AC-6A4FEDDE82DD}" type="parTrans" cxnId="{4DA77CEC-A2B6-47DE-8E47-30D632B0F3CB}">
      <dgm:prSet/>
      <dgm:spPr/>
      <dgm:t>
        <a:bodyPr/>
        <a:lstStyle/>
        <a:p>
          <a:endParaRPr lang="en-US"/>
        </a:p>
      </dgm:t>
    </dgm:pt>
    <dgm:pt modelId="{F7B36F86-D1B2-4EE3-A7C4-7F96D33444AB}" type="sibTrans" cxnId="{4DA77CEC-A2B6-47DE-8E47-30D632B0F3CB}">
      <dgm:prSet/>
      <dgm:spPr/>
      <dgm:t>
        <a:bodyPr/>
        <a:lstStyle/>
        <a:p>
          <a:endParaRPr lang="en-US"/>
        </a:p>
      </dgm:t>
    </dgm:pt>
    <dgm:pt modelId="{CB1D1959-CB6F-4639-B459-47764681A5AC}">
      <dgm:prSet/>
      <dgm:spPr/>
      <dgm:t>
        <a:bodyPr/>
        <a:lstStyle/>
        <a:p>
          <a:r>
            <a:rPr lang="en-US"/>
            <a:t>Fokus pada perbedaan</a:t>
          </a:r>
        </a:p>
      </dgm:t>
    </dgm:pt>
    <dgm:pt modelId="{07B35B55-1373-418A-AC6F-3D6997EE088D}" type="parTrans" cxnId="{039A8345-7FC4-44DE-8F6A-C5047CED8FA7}">
      <dgm:prSet/>
      <dgm:spPr/>
      <dgm:t>
        <a:bodyPr/>
        <a:lstStyle/>
        <a:p>
          <a:endParaRPr lang="en-US"/>
        </a:p>
      </dgm:t>
    </dgm:pt>
    <dgm:pt modelId="{F83AA24E-356E-4AC1-8BC7-2A19CACF38E9}" type="sibTrans" cxnId="{039A8345-7FC4-44DE-8F6A-C5047CED8FA7}">
      <dgm:prSet/>
      <dgm:spPr/>
      <dgm:t>
        <a:bodyPr/>
        <a:lstStyle/>
        <a:p>
          <a:endParaRPr lang="en-US"/>
        </a:p>
      </dgm:t>
    </dgm:pt>
    <dgm:pt modelId="{DDA1EBDE-45AF-48BC-A53E-E1A5AB36C63D}">
      <dgm:prSet/>
      <dgm:spPr/>
      <dgm:t>
        <a:bodyPr/>
        <a:lstStyle/>
        <a:p>
          <a:r>
            <a:rPr lang="en-US"/>
            <a:t>Gunakan sudut pandang yang konsisten</a:t>
          </a:r>
        </a:p>
      </dgm:t>
    </dgm:pt>
    <dgm:pt modelId="{5893B567-CABE-4F49-930D-E21E083C48F1}" type="parTrans" cxnId="{2B4892E6-0FCF-4115-B039-99B3561BE083}">
      <dgm:prSet/>
      <dgm:spPr/>
      <dgm:t>
        <a:bodyPr/>
        <a:lstStyle/>
        <a:p>
          <a:endParaRPr lang="en-US"/>
        </a:p>
      </dgm:t>
    </dgm:pt>
    <dgm:pt modelId="{0145695F-D025-4C81-809E-AFE58729F277}" type="sibTrans" cxnId="{2B4892E6-0FCF-4115-B039-99B3561BE083}">
      <dgm:prSet/>
      <dgm:spPr/>
      <dgm:t>
        <a:bodyPr/>
        <a:lstStyle/>
        <a:p>
          <a:endParaRPr lang="en-US"/>
        </a:p>
      </dgm:t>
    </dgm:pt>
    <dgm:pt modelId="{8BF9F5C8-B670-46B0-823A-4A116060B316}">
      <dgm:prSet/>
      <dgm:spPr/>
      <dgm:t>
        <a:bodyPr/>
        <a:lstStyle/>
        <a:p>
          <a:r>
            <a:rPr lang="en-US"/>
            <a:t>Gunakan satuan pengukuran yang umum</a:t>
          </a:r>
        </a:p>
      </dgm:t>
    </dgm:pt>
    <dgm:pt modelId="{BF481C99-8EB7-4309-A779-7ED5BBFBB46D}" type="parTrans" cxnId="{23E55894-F6D5-4451-ADA8-B68E7E123A87}">
      <dgm:prSet/>
      <dgm:spPr/>
      <dgm:t>
        <a:bodyPr/>
        <a:lstStyle/>
        <a:p>
          <a:endParaRPr lang="en-US"/>
        </a:p>
      </dgm:t>
    </dgm:pt>
    <dgm:pt modelId="{9C7AB726-F05B-480D-A58C-BB152D25C99C}" type="sibTrans" cxnId="{23E55894-F6D5-4451-ADA8-B68E7E123A87}">
      <dgm:prSet/>
      <dgm:spPr/>
      <dgm:t>
        <a:bodyPr/>
        <a:lstStyle/>
        <a:p>
          <a:endParaRPr lang="en-US"/>
        </a:p>
      </dgm:t>
    </dgm:pt>
    <dgm:pt modelId="{98236213-3C7D-4941-8355-E662B0CAFAEA}">
      <dgm:prSet/>
      <dgm:spPr/>
      <dgm:t>
        <a:bodyPr/>
        <a:lstStyle/>
        <a:p>
          <a:r>
            <a:rPr lang="en-US"/>
            <a:t>Pertimbangkan semua kriteria yang relevan</a:t>
          </a:r>
        </a:p>
      </dgm:t>
    </dgm:pt>
    <dgm:pt modelId="{D4A5F0C6-6184-4D5B-AB8A-CBD6BA328877}" type="parTrans" cxnId="{FE18851E-E3D7-42E9-974B-DC71450CBDA7}">
      <dgm:prSet/>
      <dgm:spPr/>
      <dgm:t>
        <a:bodyPr/>
        <a:lstStyle/>
        <a:p>
          <a:endParaRPr lang="en-US"/>
        </a:p>
      </dgm:t>
    </dgm:pt>
    <dgm:pt modelId="{8652F81F-6C43-46E6-BF82-E4E37416D62E}" type="sibTrans" cxnId="{FE18851E-E3D7-42E9-974B-DC71450CBDA7}">
      <dgm:prSet/>
      <dgm:spPr/>
      <dgm:t>
        <a:bodyPr/>
        <a:lstStyle/>
        <a:p>
          <a:endParaRPr lang="en-US"/>
        </a:p>
      </dgm:t>
    </dgm:pt>
    <dgm:pt modelId="{A03F79DB-AE17-4640-9F4E-35A04191EF82}">
      <dgm:prSet/>
      <dgm:spPr/>
      <dgm:t>
        <a:bodyPr/>
        <a:lstStyle/>
        <a:p>
          <a:r>
            <a:rPr lang="en-US"/>
            <a:t>Buat analisis resiko dan ketidakpastian secara eksplisit</a:t>
          </a:r>
        </a:p>
      </dgm:t>
    </dgm:pt>
    <dgm:pt modelId="{01B26ED0-8BBB-47E4-B2C1-85BAD9334EB6}" type="parTrans" cxnId="{5CA25ED2-82B4-46BE-AE8A-E85B55E04D48}">
      <dgm:prSet/>
      <dgm:spPr/>
      <dgm:t>
        <a:bodyPr/>
        <a:lstStyle/>
        <a:p>
          <a:endParaRPr lang="en-US"/>
        </a:p>
      </dgm:t>
    </dgm:pt>
    <dgm:pt modelId="{106C84A6-429A-40F5-B28F-551D3ED9678B}" type="sibTrans" cxnId="{5CA25ED2-82B4-46BE-AE8A-E85B55E04D48}">
      <dgm:prSet/>
      <dgm:spPr/>
      <dgm:t>
        <a:bodyPr/>
        <a:lstStyle/>
        <a:p>
          <a:endParaRPr lang="en-US"/>
        </a:p>
      </dgm:t>
    </dgm:pt>
    <dgm:pt modelId="{829DAD5E-7C90-4DF4-A3E4-882B264D2510}">
      <dgm:prSet/>
      <dgm:spPr/>
      <dgm:t>
        <a:bodyPr/>
        <a:lstStyle/>
        <a:p>
          <a:r>
            <a:rPr lang="en-US" dirty="0" err="1"/>
            <a:t>Tinjaulah</a:t>
          </a:r>
          <a:r>
            <a:rPr lang="en-US" dirty="0"/>
            <a:t> </a:t>
          </a:r>
          <a:r>
            <a:rPr lang="en-US" dirty="0" err="1"/>
            <a:t>kembali</a:t>
          </a:r>
          <a:r>
            <a:rPr lang="en-US" dirty="0"/>
            <a:t> </a:t>
          </a:r>
          <a:r>
            <a:rPr lang="en-US" dirty="0" err="1"/>
            <a:t>keputusan</a:t>
          </a:r>
          <a:r>
            <a:rPr lang="en-US" dirty="0"/>
            <a:t> </a:t>
          </a:r>
          <a:r>
            <a:rPr lang="en-US" dirty="0" err="1"/>
            <a:t>anda</a:t>
          </a:r>
          <a:endParaRPr lang="en-US" dirty="0"/>
        </a:p>
      </dgm:t>
    </dgm:pt>
    <dgm:pt modelId="{5381DCD6-697E-4D30-AB8B-6F0C5BEB9978}" type="parTrans" cxnId="{9C1D698B-99EB-47B1-9444-B215B018FD03}">
      <dgm:prSet/>
      <dgm:spPr/>
      <dgm:t>
        <a:bodyPr/>
        <a:lstStyle/>
        <a:p>
          <a:endParaRPr lang="en-US"/>
        </a:p>
      </dgm:t>
    </dgm:pt>
    <dgm:pt modelId="{3490C875-AA2F-4FE5-B285-8895DDEC2900}" type="sibTrans" cxnId="{9C1D698B-99EB-47B1-9444-B215B018FD03}">
      <dgm:prSet/>
      <dgm:spPr/>
      <dgm:t>
        <a:bodyPr/>
        <a:lstStyle/>
        <a:p>
          <a:endParaRPr lang="en-US"/>
        </a:p>
      </dgm:t>
    </dgm:pt>
    <dgm:pt modelId="{D18F9437-2E3B-4B59-9497-3E473B35BB06}" type="pres">
      <dgm:prSet presAssocID="{F53033F1-8259-4B75-B7F8-4DEE1C007325}" presName="diagram" presStyleCnt="0">
        <dgm:presLayoutVars>
          <dgm:dir/>
          <dgm:resizeHandles val="exact"/>
        </dgm:presLayoutVars>
      </dgm:prSet>
      <dgm:spPr/>
    </dgm:pt>
    <dgm:pt modelId="{C471C5A1-9122-4881-A216-886E36869DFE}" type="pres">
      <dgm:prSet presAssocID="{16BE80D1-5153-4221-8F8C-3EAA5CBCD77F}" presName="node" presStyleLbl="node1" presStyleIdx="0" presStyleCnt="7">
        <dgm:presLayoutVars>
          <dgm:bulletEnabled val="1"/>
        </dgm:presLayoutVars>
      </dgm:prSet>
      <dgm:spPr/>
    </dgm:pt>
    <dgm:pt modelId="{1462D99E-E631-4C1F-8104-8F6C7E62C323}" type="pres">
      <dgm:prSet presAssocID="{F7B36F86-D1B2-4EE3-A7C4-7F96D33444AB}" presName="sibTrans" presStyleCnt="0"/>
      <dgm:spPr/>
    </dgm:pt>
    <dgm:pt modelId="{0B8DFD35-AC71-4133-83AB-DE361D81E1D4}" type="pres">
      <dgm:prSet presAssocID="{CB1D1959-CB6F-4639-B459-47764681A5AC}" presName="node" presStyleLbl="node1" presStyleIdx="1" presStyleCnt="7">
        <dgm:presLayoutVars>
          <dgm:bulletEnabled val="1"/>
        </dgm:presLayoutVars>
      </dgm:prSet>
      <dgm:spPr/>
    </dgm:pt>
    <dgm:pt modelId="{20528817-8E46-4EDF-81DE-CE28AEF2D612}" type="pres">
      <dgm:prSet presAssocID="{F83AA24E-356E-4AC1-8BC7-2A19CACF38E9}" presName="sibTrans" presStyleCnt="0"/>
      <dgm:spPr/>
    </dgm:pt>
    <dgm:pt modelId="{1E098273-6803-42AE-A011-4E4BD85F02D5}" type="pres">
      <dgm:prSet presAssocID="{DDA1EBDE-45AF-48BC-A53E-E1A5AB36C63D}" presName="node" presStyleLbl="node1" presStyleIdx="2" presStyleCnt="7">
        <dgm:presLayoutVars>
          <dgm:bulletEnabled val="1"/>
        </dgm:presLayoutVars>
      </dgm:prSet>
      <dgm:spPr/>
    </dgm:pt>
    <dgm:pt modelId="{9437B52B-0DE7-4FB6-9967-208F782D80BC}" type="pres">
      <dgm:prSet presAssocID="{0145695F-D025-4C81-809E-AFE58729F277}" presName="sibTrans" presStyleCnt="0"/>
      <dgm:spPr/>
    </dgm:pt>
    <dgm:pt modelId="{4F874851-475F-4DC5-9301-49246B477A5A}" type="pres">
      <dgm:prSet presAssocID="{8BF9F5C8-B670-46B0-823A-4A116060B316}" presName="node" presStyleLbl="node1" presStyleIdx="3" presStyleCnt="7">
        <dgm:presLayoutVars>
          <dgm:bulletEnabled val="1"/>
        </dgm:presLayoutVars>
      </dgm:prSet>
      <dgm:spPr/>
    </dgm:pt>
    <dgm:pt modelId="{3D9EAE78-1F90-4CB9-8020-C0EF3C74AB02}" type="pres">
      <dgm:prSet presAssocID="{9C7AB726-F05B-480D-A58C-BB152D25C99C}" presName="sibTrans" presStyleCnt="0"/>
      <dgm:spPr/>
    </dgm:pt>
    <dgm:pt modelId="{AD912281-6DBA-4505-9FBC-8AF8C8C50B87}" type="pres">
      <dgm:prSet presAssocID="{98236213-3C7D-4941-8355-E662B0CAFAEA}" presName="node" presStyleLbl="node1" presStyleIdx="4" presStyleCnt="7">
        <dgm:presLayoutVars>
          <dgm:bulletEnabled val="1"/>
        </dgm:presLayoutVars>
      </dgm:prSet>
      <dgm:spPr/>
    </dgm:pt>
    <dgm:pt modelId="{75537D65-F5D8-48CC-A3E6-6533FA2A52F3}" type="pres">
      <dgm:prSet presAssocID="{8652F81F-6C43-46E6-BF82-E4E37416D62E}" presName="sibTrans" presStyleCnt="0"/>
      <dgm:spPr/>
    </dgm:pt>
    <dgm:pt modelId="{94B38EF1-6AB5-45E2-B61F-D89D7DC388AF}" type="pres">
      <dgm:prSet presAssocID="{A03F79DB-AE17-4640-9F4E-35A04191EF82}" presName="node" presStyleLbl="node1" presStyleIdx="5" presStyleCnt="7">
        <dgm:presLayoutVars>
          <dgm:bulletEnabled val="1"/>
        </dgm:presLayoutVars>
      </dgm:prSet>
      <dgm:spPr/>
    </dgm:pt>
    <dgm:pt modelId="{5E73BD76-C430-4D4C-97C5-AC5FDB22598F}" type="pres">
      <dgm:prSet presAssocID="{106C84A6-429A-40F5-B28F-551D3ED9678B}" presName="sibTrans" presStyleCnt="0"/>
      <dgm:spPr/>
    </dgm:pt>
    <dgm:pt modelId="{38713EA3-7B27-4537-8975-9481169424DE}" type="pres">
      <dgm:prSet presAssocID="{829DAD5E-7C90-4DF4-A3E4-882B264D2510}" presName="node" presStyleLbl="node1" presStyleIdx="6" presStyleCnt="7">
        <dgm:presLayoutVars>
          <dgm:bulletEnabled val="1"/>
        </dgm:presLayoutVars>
      </dgm:prSet>
      <dgm:spPr/>
    </dgm:pt>
  </dgm:ptLst>
  <dgm:cxnLst>
    <dgm:cxn modelId="{FE18851E-E3D7-42E9-974B-DC71450CBDA7}" srcId="{F53033F1-8259-4B75-B7F8-4DEE1C007325}" destId="{98236213-3C7D-4941-8355-E662B0CAFAEA}" srcOrd="4" destOrd="0" parTransId="{D4A5F0C6-6184-4D5B-AB8A-CBD6BA328877}" sibTransId="{8652F81F-6C43-46E6-BF82-E4E37416D62E}"/>
    <dgm:cxn modelId="{944A6523-46BC-4110-9EC1-500D090DCA65}" type="presOf" srcId="{98236213-3C7D-4941-8355-E662B0CAFAEA}" destId="{AD912281-6DBA-4505-9FBC-8AF8C8C50B87}" srcOrd="0" destOrd="0" presId="urn:microsoft.com/office/officeart/2005/8/layout/default"/>
    <dgm:cxn modelId="{039A8345-7FC4-44DE-8F6A-C5047CED8FA7}" srcId="{F53033F1-8259-4B75-B7F8-4DEE1C007325}" destId="{CB1D1959-CB6F-4639-B459-47764681A5AC}" srcOrd="1" destOrd="0" parTransId="{07B35B55-1373-418A-AC6F-3D6997EE088D}" sibTransId="{F83AA24E-356E-4AC1-8BC7-2A19CACF38E9}"/>
    <dgm:cxn modelId="{8FADDF82-6D36-44F3-BF6B-3869F8A1505C}" type="presOf" srcId="{16BE80D1-5153-4221-8F8C-3EAA5CBCD77F}" destId="{C471C5A1-9122-4881-A216-886E36869DFE}" srcOrd="0" destOrd="0" presId="urn:microsoft.com/office/officeart/2005/8/layout/default"/>
    <dgm:cxn modelId="{9C1D698B-99EB-47B1-9444-B215B018FD03}" srcId="{F53033F1-8259-4B75-B7F8-4DEE1C007325}" destId="{829DAD5E-7C90-4DF4-A3E4-882B264D2510}" srcOrd="6" destOrd="0" parTransId="{5381DCD6-697E-4D30-AB8B-6F0C5BEB9978}" sibTransId="{3490C875-AA2F-4FE5-B285-8895DDEC2900}"/>
    <dgm:cxn modelId="{91C31C8F-7CB1-4B48-AFD8-76A069353CD7}" type="presOf" srcId="{CB1D1959-CB6F-4639-B459-47764681A5AC}" destId="{0B8DFD35-AC71-4133-83AB-DE361D81E1D4}" srcOrd="0" destOrd="0" presId="urn:microsoft.com/office/officeart/2005/8/layout/default"/>
    <dgm:cxn modelId="{D60C578F-8CF3-4418-8321-993C5180AB0B}" type="presOf" srcId="{8BF9F5C8-B670-46B0-823A-4A116060B316}" destId="{4F874851-475F-4DC5-9301-49246B477A5A}" srcOrd="0" destOrd="0" presId="urn:microsoft.com/office/officeart/2005/8/layout/default"/>
    <dgm:cxn modelId="{23E55894-F6D5-4451-ADA8-B68E7E123A87}" srcId="{F53033F1-8259-4B75-B7F8-4DEE1C007325}" destId="{8BF9F5C8-B670-46B0-823A-4A116060B316}" srcOrd="3" destOrd="0" parTransId="{BF481C99-8EB7-4309-A779-7ED5BBFBB46D}" sibTransId="{9C7AB726-F05B-480D-A58C-BB152D25C99C}"/>
    <dgm:cxn modelId="{60B33BA2-A53F-4A69-95C4-06816DBA8627}" type="presOf" srcId="{A03F79DB-AE17-4640-9F4E-35A04191EF82}" destId="{94B38EF1-6AB5-45E2-B61F-D89D7DC388AF}" srcOrd="0" destOrd="0" presId="urn:microsoft.com/office/officeart/2005/8/layout/default"/>
    <dgm:cxn modelId="{802124BB-617E-44DD-B2B8-DFAF7B6D96B8}" type="presOf" srcId="{F53033F1-8259-4B75-B7F8-4DEE1C007325}" destId="{D18F9437-2E3B-4B59-9497-3E473B35BB06}" srcOrd="0" destOrd="0" presId="urn:microsoft.com/office/officeart/2005/8/layout/default"/>
    <dgm:cxn modelId="{5CA25ED2-82B4-46BE-AE8A-E85B55E04D48}" srcId="{F53033F1-8259-4B75-B7F8-4DEE1C007325}" destId="{A03F79DB-AE17-4640-9F4E-35A04191EF82}" srcOrd="5" destOrd="0" parTransId="{01B26ED0-8BBB-47E4-B2C1-85BAD9334EB6}" sibTransId="{106C84A6-429A-40F5-B28F-551D3ED9678B}"/>
    <dgm:cxn modelId="{1BEAC1D9-1322-426A-9CD9-8B57B1B6DECD}" type="presOf" srcId="{DDA1EBDE-45AF-48BC-A53E-E1A5AB36C63D}" destId="{1E098273-6803-42AE-A011-4E4BD85F02D5}" srcOrd="0" destOrd="0" presId="urn:microsoft.com/office/officeart/2005/8/layout/default"/>
    <dgm:cxn modelId="{2B4892E6-0FCF-4115-B039-99B3561BE083}" srcId="{F53033F1-8259-4B75-B7F8-4DEE1C007325}" destId="{DDA1EBDE-45AF-48BC-A53E-E1A5AB36C63D}" srcOrd="2" destOrd="0" parTransId="{5893B567-CABE-4F49-930D-E21E083C48F1}" sibTransId="{0145695F-D025-4C81-809E-AFE58729F277}"/>
    <dgm:cxn modelId="{4DA77CEC-A2B6-47DE-8E47-30D632B0F3CB}" srcId="{F53033F1-8259-4B75-B7F8-4DEE1C007325}" destId="{16BE80D1-5153-4221-8F8C-3EAA5CBCD77F}" srcOrd="0" destOrd="0" parTransId="{DD1959D9-4065-45F1-A0AC-6A4FEDDE82DD}" sibTransId="{F7B36F86-D1B2-4EE3-A7C4-7F96D33444AB}"/>
    <dgm:cxn modelId="{AF7AD2F6-92FE-415D-B561-B0DD1C61EEB0}" type="presOf" srcId="{829DAD5E-7C90-4DF4-A3E4-882B264D2510}" destId="{38713EA3-7B27-4537-8975-9481169424DE}" srcOrd="0" destOrd="0" presId="urn:microsoft.com/office/officeart/2005/8/layout/default"/>
    <dgm:cxn modelId="{7AC81AD3-78A3-4A57-BF05-D753CF06CCD5}" type="presParOf" srcId="{D18F9437-2E3B-4B59-9497-3E473B35BB06}" destId="{C471C5A1-9122-4881-A216-886E36869DFE}" srcOrd="0" destOrd="0" presId="urn:microsoft.com/office/officeart/2005/8/layout/default"/>
    <dgm:cxn modelId="{572E299F-2072-4B12-8F2B-BA5DE072F767}" type="presParOf" srcId="{D18F9437-2E3B-4B59-9497-3E473B35BB06}" destId="{1462D99E-E631-4C1F-8104-8F6C7E62C323}" srcOrd="1" destOrd="0" presId="urn:microsoft.com/office/officeart/2005/8/layout/default"/>
    <dgm:cxn modelId="{1D315170-A786-46BF-819C-ED663F062A2A}" type="presParOf" srcId="{D18F9437-2E3B-4B59-9497-3E473B35BB06}" destId="{0B8DFD35-AC71-4133-83AB-DE361D81E1D4}" srcOrd="2" destOrd="0" presId="urn:microsoft.com/office/officeart/2005/8/layout/default"/>
    <dgm:cxn modelId="{32F11C3E-C869-44AC-BD1A-F3CC8A980A13}" type="presParOf" srcId="{D18F9437-2E3B-4B59-9497-3E473B35BB06}" destId="{20528817-8E46-4EDF-81DE-CE28AEF2D612}" srcOrd="3" destOrd="0" presId="urn:microsoft.com/office/officeart/2005/8/layout/default"/>
    <dgm:cxn modelId="{FA7C8815-4806-4630-8DFD-DFEA35FBFA41}" type="presParOf" srcId="{D18F9437-2E3B-4B59-9497-3E473B35BB06}" destId="{1E098273-6803-42AE-A011-4E4BD85F02D5}" srcOrd="4" destOrd="0" presId="urn:microsoft.com/office/officeart/2005/8/layout/default"/>
    <dgm:cxn modelId="{45CEF4C4-C744-42EB-AF80-7AC9F94ADD01}" type="presParOf" srcId="{D18F9437-2E3B-4B59-9497-3E473B35BB06}" destId="{9437B52B-0DE7-4FB6-9967-208F782D80BC}" srcOrd="5" destOrd="0" presId="urn:microsoft.com/office/officeart/2005/8/layout/default"/>
    <dgm:cxn modelId="{E61959E0-0351-4222-9A27-F4A7F0C7DDD3}" type="presParOf" srcId="{D18F9437-2E3B-4B59-9497-3E473B35BB06}" destId="{4F874851-475F-4DC5-9301-49246B477A5A}" srcOrd="6" destOrd="0" presId="urn:microsoft.com/office/officeart/2005/8/layout/default"/>
    <dgm:cxn modelId="{32FB20FD-365D-4C04-8A99-623859A7DFCC}" type="presParOf" srcId="{D18F9437-2E3B-4B59-9497-3E473B35BB06}" destId="{3D9EAE78-1F90-4CB9-8020-C0EF3C74AB02}" srcOrd="7" destOrd="0" presId="urn:microsoft.com/office/officeart/2005/8/layout/default"/>
    <dgm:cxn modelId="{71B59C3F-8275-462F-BB1F-21C3715BC78F}" type="presParOf" srcId="{D18F9437-2E3B-4B59-9497-3E473B35BB06}" destId="{AD912281-6DBA-4505-9FBC-8AF8C8C50B87}" srcOrd="8" destOrd="0" presId="urn:microsoft.com/office/officeart/2005/8/layout/default"/>
    <dgm:cxn modelId="{375DC4AE-8456-4A7E-81EB-E37F04BF3226}" type="presParOf" srcId="{D18F9437-2E3B-4B59-9497-3E473B35BB06}" destId="{75537D65-F5D8-48CC-A3E6-6533FA2A52F3}" srcOrd="9" destOrd="0" presId="urn:microsoft.com/office/officeart/2005/8/layout/default"/>
    <dgm:cxn modelId="{073A8AF1-DA7D-4DB2-88B1-0B995B1E03F8}" type="presParOf" srcId="{D18F9437-2E3B-4B59-9497-3E473B35BB06}" destId="{94B38EF1-6AB5-45E2-B61F-D89D7DC388AF}" srcOrd="10" destOrd="0" presId="urn:microsoft.com/office/officeart/2005/8/layout/default"/>
    <dgm:cxn modelId="{C44A2DD1-68BE-4192-8A99-093AE717C37F}" type="presParOf" srcId="{D18F9437-2E3B-4B59-9497-3E473B35BB06}" destId="{5E73BD76-C430-4D4C-97C5-AC5FDB22598F}" srcOrd="11" destOrd="0" presId="urn:microsoft.com/office/officeart/2005/8/layout/default"/>
    <dgm:cxn modelId="{7851CC8D-7886-4E67-9ED1-33DB55D76E71}" type="presParOf" srcId="{D18F9437-2E3B-4B59-9497-3E473B35BB06}" destId="{38713EA3-7B27-4537-8975-9481169424DE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8C28FF-0761-48B4-8DCA-7CB16B01D16E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FE292D2-554C-4FD3-92FD-D31DA116AB89}">
      <dgm:prSet/>
      <dgm:spPr/>
      <dgm:t>
        <a:bodyPr/>
        <a:lstStyle/>
        <a:p>
          <a:r>
            <a:rPr lang="en-US" dirty="0" err="1"/>
            <a:t>Biaya</a:t>
          </a:r>
          <a:r>
            <a:rPr lang="en-US" dirty="0"/>
            <a:t> </a:t>
          </a:r>
          <a:r>
            <a:rPr lang="en-US" dirty="0" err="1"/>
            <a:t>Tetap</a:t>
          </a:r>
          <a:endParaRPr lang="en-US" dirty="0"/>
        </a:p>
      </dgm:t>
    </dgm:pt>
    <dgm:pt modelId="{4F55D674-BC7B-47F7-B716-D0CC43F1B174}" type="parTrans" cxnId="{BB501705-E03D-4D45-953A-FEB23DA70A86}">
      <dgm:prSet/>
      <dgm:spPr/>
      <dgm:t>
        <a:bodyPr/>
        <a:lstStyle/>
        <a:p>
          <a:endParaRPr lang="en-US"/>
        </a:p>
      </dgm:t>
    </dgm:pt>
    <dgm:pt modelId="{6AD012DB-632A-43BA-90C3-7E6298112179}" type="sibTrans" cxnId="{BB501705-E03D-4D45-953A-FEB23DA70A86}">
      <dgm:prSet/>
      <dgm:spPr/>
      <dgm:t>
        <a:bodyPr/>
        <a:lstStyle/>
        <a:p>
          <a:endParaRPr lang="en-US"/>
        </a:p>
      </dgm:t>
    </dgm:pt>
    <dgm:pt modelId="{02717133-AEFC-4A88-94BB-76A978ECBC6B}">
      <dgm:prSet/>
      <dgm:spPr/>
      <dgm:t>
        <a:bodyPr/>
        <a:lstStyle/>
        <a:p>
          <a:r>
            <a:rPr lang="en-US"/>
            <a:t>Biaya Variabel</a:t>
          </a:r>
        </a:p>
      </dgm:t>
    </dgm:pt>
    <dgm:pt modelId="{F48DCE27-4829-4332-AC3E-C7737020ADC5}" type="parTrans" cxnId="{6E15BACB-14BC-4F1D-837C-B48063B7C2C3}">
      <dgm:prSet/>
      <dgm:spPr/>
      <dgm:t>
        <a:bodyPr/>
        <a:lstStyle/>
        <a:p>
          <a:endParaRPr lang="en-US"/>
        </a:p>
      </dgm:t>
    </dgm:pt>
    <dgm:pt modelId="{063666CC-2AF0-4E07-89B8-5BDBA73D4FEA}" type="sibTrans" cxnId="{6E15BACB-14BC-4F1D-837C-B48063B7C2C3}">
      <dgm:prSet/>
      <dgm:spPr/>
      <dgm:t>
        <a:bodyPr/>
        <a:lstStyle/>
        <a:p>
          <a:endParaRPr lang="en-US"/>
        </a:p>
      </dgm:t>
    </dgm:pt>
    <dgm:pt modelId="{3E78236C-6A38-4BF6-8F60-A8CAA3330943}">
      <dgm:prSet/>
      <dgm:spPr/>
      <dgm:t>
        <a:bodyPr/>
        <a:lstStyle/>
        <a:p>
          <a:r>
            <a:rPr lang="en-US"/>
            <a:t>Biaya Marjinal</a:t>
          </a:r>
        </a:p>
      </dgm:t>
    </dgm:pt>
    <dgm:pt modelId="{1A0FF5EA-2F16-4862-B0C2-179278B16A8F}" type="parTrans" cxnId="{030569DC-5B30-4739-B824-129F69CC7FFF}">
      <dgm:prSet/>
      <dgm:spPr/>
      <dgm:t>
        <a:bodyPr/>
        <a:lstStyle/>
        <a:p>
          <a:endParaRPr lang="en-US"/>
        </a:p>
      </dgm:t>
    </dgm:pt>
    <dgm:pt modelId="{A52D54BA-4C91-4072-8D87-8D559FEB6724}" type="sibTrans" cxnId="{030569DC-5B30-4739-B824-129F69CC7FFF}">
      <dgm:prSet/>
      <dgm:spPr/>
      <dgm:t>
        <a:bodyPr/>
        <a:lstStyle/>
        <a:p>
          <a:endParaRPr lang="en-US"/>
        </a:p>
      </dgm:t>
    </dgm:pt>
    <dgm:pt modelId="{2439A527-10BD-4235-8EA9-252B94A6A58D}">
      <dgm:prSet/>
      <dgm:spPr/>
      <dgm:t>
        <a:bodyPr/>
        <a:lstStyle/>
        <a:p>
          <a:r>
            <a:rPr lang="en-US"/>
            <a:t>Biaya Rata-rata</a:t>
          </a:r>
        </a:p>
      </dgm:t>
    </dgm:pt>
    <dgm:pt modelId="{FB412F11-3CAD-4A64-A7D3-865EBBF493B0}" type="parTrans" cxnId="{53342D61-CD0F-465E-BB5D-E04DEB49DBCB}">
      <dgm:prSet/>
      <dgm:spPr/>
      <dgm:t>
        <a:bodyPr/>
        <a:lstStyle/>
        <a:p>
          <a:endParaRPr lang="en-US"/>
        </a:p>
      </dgm:t>
    </dgm:pt>
    <dgm:pt modelId="{BC211396-6F64-4C23-A0AF-628912DCC802}" type="sibTrans" cxnId="{53342D61-CD0F-465E-BB5D-E04DEB49DBCB}">
      <dgm:prSet/>
      <dgm:spPr/>
      <dgm:t>
        <a:bodyPr/>
        <a:lstStyle/>
        <a:p>
          <a:endParaRPr lang="en-US"/>
        </a:p>
      </dgm:t>
    </dgm:pt>
    <dgm:pt modelId="{1CC326D7-F852-484D-BEA1-0EA1FD84308F}">
      <dgm:prSet/>
      <dgm:spPr/>
      <dgm:t>
        <a:bodyPr/>
        <a:lstStyle/>
        <a:p>
          <a:r>
            <a:rPr lang="en-US"/>
            <a:t>Biaya Hangus</a:t>
          </a:r>
        </a:p>
      </dgm:t>
    </dgm:pt>
    <dgm:pt modelId="{CCF29AED-41B6-4A2C-ACCE-DEACD5D0DF54}" type="parTrans" cxnId="{2F2508CA-12FA-4A72-81B0-9388B53C4BAC}">
      <dgm:prSet/>
      <dgm:spPr/>
      <dgm:t>
        <a:bodyPr/>
        <a:lstStyle/>
        <a:p>
          <a:endParaRPr lang="en-US"/>
        </a:p>
      </dgm:t>
    </dgm:pt>
    <dgm:pt modelId="{FAF6A416-F5C2-40ED-90A7-FE4EA86180FC}" type="sibTrans" cxnId="{2F2508CA-12FA-4A72-81B0-9388B53C4BAC}">
      <dgm:prSet/>
      <dgm:spPr/>
      <dgm:t>
        <a:bodyPr/>
        <a:lstStyle/>
        <a:p>
          <a:endParaRPr lang="en-US"/>
        </a:p>
      </dgm:t>
    </dgm:pt>
    <dgm:pt modelId="{97E7E94E-6B30-4547-9B10-E19C4C08F64B}">
      <dgm:prSet/>
      <dgm:spPr/>
      <dgm:t>
        <a:bodyPr/>
        <a:lstStyle/>
        <a:p>
          <a:r>
            <a:rPr lang="en-US"/>
            <a:t>Biaya Kesempatan</a:t>
          </a:r>
        </a:p>
      </dgm:t>
    </dgm:pt>
    <dgm:pt modelId="{3E95F1AA-A578-4E47-BEB6-404AE4DA98CC}" type="parTrans" cxnId="{B60728ED-26A3-4652-9B94-17864B71BE94}">
      <dgm:prSet/>
      <dgm:spPr/>
      <dgm:t>
        <a:bodyPr/>
        <a:lstStyle/>
        <a:p>
          <a:endParaRPr lang="en-US"/>
        </a:p>
      </dgm:t>
    </dgm:pt>
    <dgm:pt modelId="{C08F0427-C173-4176-A944-993E0B5FFA0F}" type="sibTrans" cxnId="{B60728ED-26A3-4652-9B94-17864B71BE94}">
      <dgm:prSet/>
      <dgm:spPr/>
      <dgm:t>
        <a:bodyPr/>
        <a:lstStyle/>
        <a:p>
          <a:endParaRPr lang="en-US"/>
        </a:p>
      </dgm:t>
    </dgm:pt>
    <dgm:pt modelId="{7850F524-C9D8-4EFB-81ED-2B8DBBE48F08}">
      <dgm:prSet/>
      <dgm:spPr/>
      <dgm:t>
        <a:bodyPr/>
        <a:lstStyle/>
        <a:p>
          <a:r>
            <a:rPr lang="en-US"/>
            <a:t>Biaya Berulang dan Tidak Berulang</a:t>
          </a:r>
        </a:p>
      </dgm:t>
    </dgm:pt>
    <dgm:pt modelId="{E09ABEBE-3BAD-4BBA-8A62-7C6B82AEA936}" type="parTrans" cxnId="{8BEE36E2-8107-4788-8091-7C203DF8932F}">
      <dgm:prSet/>
      <dgm:spPr/>
      <dgm:t>
        <a:bodyPr/>
        <a:lstStyle/>
        <a:p>
          <a:endParaRPr lang="en-US"/>
        </a:p>
      </dgm:t>
    </dgm:pt>
    <dgm:pt modelId="{83C8FF00-064F-4589-A77F-BF83092FCB25}" type="sibTrans" cxnId="{8BEE36E2-8107-4788-8091-7C203DF8932F}">
      <dgm:prSet/>
      <dgm:spPr/>
      <dgm:t>
        <a:bodyPr/>
        <a:lstStyle/>
        <a:p>
          <a:endParaRPr lang="en-US"/>
        </a:p>
      </dgm:t>
    </dgm:pt>
    <dgm:pt modelId="{C063983C-FB5F-40E5-B929-D6DF9F289D6F}">
      <dgm:prSet/>
      <dgm:spPr/>
      <dgm:t>
        <a:bodyPr/>
        <a:lstStyle/>
        <a:p>
          <a:r>
            <a:rPr lang="en-US"/>
            <a:t>Biaya Tambahan</a:t>
          </a:r>
        </a:p>
      </dgm:t>
    </dgm:pt>
    <dgm:pt modelId="{F750A6DB-1D77-4581-8966-7F5AA8AC552A}" type="parTrans" cxnId="{A4841062-0AC1-4E95-A2DD-B97A45D5A55B}">
      <dgm:prSet/>
      <dgm:spPr/>
      <dgm:t>
        <a:bodyPr/>
        <a:lstStyle/>
        <a:p>
          <a:endParaRPr lang="en-US"/>
        </a:p>
      </dgm:t>
    </dgm:pt>
    <dgm:pt modelId="{6C2674AC-C8B0-4D66-AB0D-012CEC91C9E7}" type="sibTrans" cxnId="{A4841062-0AC1-4E95-A2DD-B97A45D5A55B}">
      <dgm:prSet/>
      <dgm:spPr/>
      <dgm:t>
        <a:bodyPr/>
        <a:lstStyle/>
        <a:p>
          <a:endParaRPr lang="en-US"/>
        </a:p>
      </dgm:t>
    </dgm:pt>
    <dgm:pt modelId="{EBBAE47B-649B-47DF-82FF-BF0CED8C813C}">
      <dgm:prSet/>
      <dgm:spPr/>
      <dgm:t>
        <a:bodyPr/>
        <a:lstStyle/>
        <a:p>
          <a:r>
            <a:rPr lang="en-US"/>
            <a:t>Biaya Langsung dan Tidak Langsung</a:t>
          </a:r>
        </a:p>
      </dgm:t>
    </dgm:pt>
    <dgm:pt modelId="{A03D1958-79DD-468D-B1DA-85A5E300F3EC}" type="parTrans" cxnId="{61C36F22-6B8C-4184-940C-99F295EEB1F7}">
      <dgm:prSet/>
      <dgm:spPr/>
      <dgm:t>
        <a:bodyPr/>
        <a:lstStyle/>
        <a:p>
          <a:endParaRPr lang="en-US"/>
        </a:p>
      </dgm:t>
    </dgm:pt>
    <dgm:pt modelId="{E996ACA2-68DE-4DBC-901C-BC43851957D2}" type="sibTrans" cxnId="{61C36F22-6B8C-4184-940C-99F295EEB1F7}">
      <dgm:prSet/>
      <dgm:spPr/>
      <dgm:t>
        <a:bodyPr/>
        <a:lstStyle/>
        <a:p>
          <a:endParaRPr lang="en-US"/>
        </a:p>
      </dgm:t>
    </dgm:pt>
    <dgm:pt modelId="{C81CF66F-3C8A-470F-A60D-C6B8669BADDC}">
      <dgm:prSet/>
      <dgm:spPr/>
      <dgm:t>
        <a:bodyPr/>
        <a:lstStyle/>
        <a:p>
          <a:r>
            <a:rPr lang="en-US"/>
            <a:t>Biaya Overhead dan Biaya Standar</a:t>
          </a:r>
        </a:p>
      </dgm:t>
    </dgm:pt>
    <dgm:pt modelId="{F4EDB953-66D2-4384-A13F-AE0CB135F152}" type="parTrans" cxnId="{2C6D2636-6783-4E93-8672-1561BA05EFC4}">
      <dgm:prSet/>
      <dgm:spPr/>
      <dgm:t>
        <a:bodyPr/>
        <a:lstStyle/>
        <a:p>
          <a:endParaRPr lang="en-US"/>
        </a:p>
      </dgm:t>
    </dgm:pt>
    <dgm:pt modelId="{E436B135-1042-4330-ADCE-2E3AF45A3DDC}" type="sibTrans" cxnId="{2C6D2636-6783-4E93-8672-1561BA05EFC4}">
      <dgm:prSet/>
      <dgm:spPr/>
      <dgm:t>
        <a:bodyPr/>
        <a:lstStyle/>
        <a:p>
          <a:endParaRPr lang="en-US"/>
        </a:p>
      </dgm:t>
    </dgm:pt>
    <dgm:pt modelId="{DAC946C7-2C5D-43F3-8A14-A2C4C300B4D4}">
      <dgm:prSet/>
      <dgm:spPr/>
      <dgm:t>
        <a:bodyPr/>
        <a:lstStyle/>
        <a:p>
          <a:r>
            <a:rPr lang="en-US"/>
            <a:t>Biaya Tunai, Non Tunai dan Biaya Buku</a:t>
          </a:r>
        </a:p>
      </dgm:t>
    </dgm:pt>
    <dgm:pt modelId="{2BA08697-9027-4266-B85B-0859F5E3C359}" type="parTrans" cxnId="{22EBE35E-4CF1-4775-AE52-243C1E0340E8}">
      <dgm:prSet/>
      <dgm:spPr/>
      <dgm:t>
        <a:bodyPr/>
        <a:lstStyle/>
        <a:p>
          <a:endParaRPr lang="en-US"/>
        </a:p>
      </dgm:t>
    </dgm:pt>
    <dgm:pt modelId="{58C3773C-22C9-456F-832E-31D4EBA423E5}" type="sibTrans" cxnId="{22EBE35E-4CF1-4775-AE52-243C1E0340E8}">
      <dgm:prSet/>
      <dgm:spPr/>
      <dgm:t>
        <a:bodyPr/>
        <a:lstStyle/>
        <a:p>
          <a:endParaRPr lang="en-US"/>
        </a:p>
      </dgm:t>
    </dgm:pt>
    <dgm:pt modelId="{83E69AA3-A196-48CB-93F8-5BBF85489CAA}">
      <dgm:prSet/>
      <dgm:spPr/>
      <dgm:t>
        <a:bodyPr/>
        <a:lstStyle/>
        <a:p>
          <a:r>
            <a:rPr lang="en-US"/>
            <a:t>Biaya Siklus Hidup</a:t>
          </a:r>
        </a:p>
      </dgm:t>
    </dgm:pt>
    <dgm:pt modelId="{98EC7BD0-90C8-4306-9351-8D4100E994BD}" type="parTrans" cxnId="{AAB46943-3FBF-4562-A445-A61CFCAFF8E9}">
      <dgm:prSet/>
      <dgm:spPr/>
      <dgm:t>
        <a:bodyPr/>
        <a:lstStyle/>
        <a:p>
          <a:endParaRPr lang="en-US"/>
        </a:p>
      </dgm:t>
    </dgm:pt>
    <dgm:pt modelId="{A6605E4D-3251-4079-8E80-81461E6F93BD}" type="sibTrans" cxnId="{AAB46943-3FBF-4562-A445-A61CFCAFF8E9}">
      <dgm:prSet/>
      <dgm:spPr/>
      <dgm:t>
        <a:bodyPr/>
        <a:lstStyle/>
        <a:p>
          <a:endParaRPr lang="en-US"/>
        </a:p>
      </dgm:t>
    </dgm:pt>
    <dgm:pt modelId="{009D383F-7DF8-4E5A-9573-F6BC9EE705DC}" type="pres">
      <dgm:prSet presAssocID="{078C28FF-0761-48B4-8DCA-7CB16B01D16E}" presName="diagram" presStyleCnt="0">
        <dgm:presLayoutVars>
          <dgm:dir/>
          <dgm:resizeHandles val="exact"/>
        </dgm:presLayoutVars>
      </dgm:prSet>
      <dgm:spPr/>
    </dgm:pt>
    <dgm:pt modelId="{8FC1129A-EC38-4200-87AE-11E25364A697}" type="pres">
      <dgm:prSet presAssocID="{BFE292D2-554C-4FD3-92FD-D31DA116AB89}" presName="node" presStyleLbl="node1" presStyleIdx="0" presStyleCnt="12">
        <dgm:presLayoutVars>
          <dgm:bulletEnabled val="1"/>
        </dgm:presLayoutVars>
      </dgm:prSet>
      <dgm:spPr/>
    </dgm:pt>
    <dgm:pt modelId="{F4284846-067F-4416-BC6F-52DE0C4813EF}" type="pres">
      <dgm:prSet presAssocID="{6AD012DB-632A-43BA-90C3-7E6298112179}" presName="sibTrans" presStyleCnt="0"/>
      <dgm:spPr/>
    </dgm:pt>
    <dgm:pt modelId="{896866EF-D136-464E-B261-50656315E253}" type="pres">
      <dgm:prSet presAssocID="{02717133-AEFC-4A88-94BB-76A978ECBC6B}" presName="node" presStyleLbl="node1" presStyleIdx="1" presStyleCnt="12">
        <dgm:presLayoutVars>
          <dgm:bulletEnabled val="1"/>
        </dgm:presLayoutVars>
      </dgm:prSet>
      <dgm:spPr/>
    </dgm:pt>
    <dgm:pt modelId="{ACDB1E68-EADB-47A2-B309-AC69E3D3D816}" type="pres">
      <dgm:prSet presAssocID="{063666CC-2AF0-4E07-89B8-5BDBA73D4FEA}" presName="sibTrans" presStyleCnt="0"/>
      <dgm:spPr/>
    </dgm:pt>
    <dgm:pt modelId="{C41FE7C5-0843-4FC8-8DFE-A93F79124FE0}" type="pres">
      <dgm:prSet presAssocID="{3E78236C-6A38-4BF6-8F60-A8CAA3330943}" presName="node" presStyleLbl="node1" presStyleIdx="2" presStyleCnt="12">
        <dgm:presLayoutVars>
          <dgm:bulletEnabled val="1"/>
        </dgm:presLayoutVars>
      </dgm:prSet>
      <dgm:spPr/>
    </dgm:pt>
    <dgm:pt modelId="{E3850238-537B-4904-AE3B-341A1C9AD107}" type="pres">
      <dgm:prSet presAssocID="{A52D54BA-4C91-4072-8D87-8D559FEB6724}" presName="sibTrans" presStyleCnt="0"/>
      <dgm:spPr/>
    </dgm:pt>
    <dgm:pt modelId="{F019469A-6975-4362-9ABF-CBEC11978386}" type="pres">
      <dgm:prSet presAssocID="{2439A527-10BD-4235-8EA9-252B94A6A58D}" presName="node" presStyleLbl="node1" presStyleIdx="3" presStyleCnt="12">
        <dgm:presLayoutVars>
          <dgm:bulletEnabled val="1"/>
        </dgm:presLayoutVars>
      </dgm:prSet>
      <dgm:spPr/>
    </dgm:pt>
    <dgm:pt modelId="{C391E71B-345E-470B-BA0E-420728CCE9B4}" type="pres">
      <dgm:prSet presAssocID="{BC211396-6F64-4C23-A0AF-628912DCC802}" presName="sibTrans" presStyleCnt="0"/>
      <dgm:spPr/>
    </dgm:pt>
    <dgm:pt modelId="{D50CD61C-97FC-4E70-AEA0-FEEA042A90AA}" type="pres">
      <dgm:prSet presAssocID="{1CC326D7-F852-484D-BEA1-0EA1FD84308F}" presName="node" presStyleLbl="node1" presStyleIdx="4" presStyleCnt="12">
        <dgm:presLayoutVars>
          <dgm:bulletEnabled val="1"/>
        </dgm:presLayoutVars>
      </dgm:prSet>
      <dgm:spPr/>
    </dgm:pt>
    <dgm:pt modelId="{4BEF37BD-9AED-487B-8E2A-19171056DDDD}" type="pres">
      <dgm:prSet presAssocID="{FAF6A416-F5C2-40ED-90A7-FE4EA86180FC}" presName="sibTrans" presStyleCnt="0"/>
      <dgm:spPr/>
    </dgm:pt>
    <dgm:pt modelId="{53EDE1AE-9E6B-4659-8634-EDB8B949AD57}" type="pres">
      <dgm:prSet presAssocID="{97E7E94E-6B30-4547-9B10-E19C4C08F64B}" presName="node" presStyleLbl="node1" presStyleIdx="5" presStyleCnt="12">
        <dgm:presLayoutVars>
          <dgm:bulletEnabled val="1"/>
        </dgm:presLayoutVars>
      </dgm:prSet>
      <dgm:spPr/>
    </dgm:pt>
    <dgm:pt modelId="{A3DE1EE0-6888-4D71-8DF9-B028046CE783}" type="pres">
      <dgm:prSet presAssocID="{C08F0427-C173-4176-A944-993E0B5FFA0F}" presName="sibTrans" presStyleCnt="0"/>
      <dgm:spPr/>
    </dgm:pt>
    <dgm:pt modelId="{7F8968FA-93EF-4895-A062-61F1527C0739}" type="pres">
      <dgm:prSet presAssocID="{7850F524-C9D8-4EFB-81ED-2B8DBBE48F08}" presName="node" presStyleLbl="node1" presStyleIdx="6" presStyleCnt="12">
        <dgm:presLayoutVars>
          <dgm:bulletEnabled val="1"/>
        </dgm:presLayoutVars>
      </dgm:prSet>
      <dgm:spPr/>
    </dgm:pt>
    <dgm:pt modelId="{E2C0849B-5DD9-459C-B974-CB0A8A405740}" type="pres">
      <dgm:prSet presAssocID="{83C8FF00-064F-4589-A77F-BF83092FCB25}" presName="sibTrans" presStyleCnt="0"/>
      <dgm:spPr/>
    </dgm:pt>
    <dgm:pt modelId="{34C01808-A828-4978-B312-E5A7A03BFCA4}" type="pres">
      <dgm:prSet presAssocID="{C063983C-FB5F-40E5-B929-D6DF9F289D6F}" presName="node" presStyleLbl="node1" presStyleIdx="7" presStyleCnt="12">
        <dgm:presLayoutVars>
          <dgm:bulletEnabled val="1"/>
        </dgm:presLayoutVars>
      </dgm:prSet>
      <dgm:spPr/>
    </dgm:pt>
    <dgm:pt modelId="{D74DB318-DC48-45A5-9A0B-0C928F0C4785}" type="pres">
      <dgm:prSet presAssocID="{6C2674AC-C8B0-4D66-AB0D-012CEC91C9E7}" presName="sibTrans" presStyleCnt="0"/>
      <dgm:spPr/>
    </dgm:pt>
    <dgm:pt modelId="{88845EC6-FC2B-473A-916E-22ED6EFF1557}" type="pres">
      <dgm:prSet presAssocID="{EBBAE47B-649B-47DF-82FF-BF0CED8C813C}" presName="node" presStyleLbl="node1" presStyleIdx="8" presStyleCnt="12">
        <dgm:presLayoutVars>
          <dgm:bulletEnabled val="1"/>
        </dgm:presLayoutVars>
      </dgm:prSet>
      <dgm:spPr/>
    </dgm:pt>
    <dgm:pt modelId="{0835CDA3-1136-4590-ADB7-7EA7DAC2664D}" type="pres">
      <dgm:prSet presAssocID="{E996ACA2-68DE-4DBC-901C-BC43851957D2}" presName="sibTrans" presStyleCnt="0"/>
      <dgm:spPr/>
    </dgm:pt>
    <dgm:pt modelId="{9BBFB05A-2E18-4F45-BD2C-8439CABD638D}" type="pres">
      <dgm:prSet presAssocID="{C81CF66F-3C8A-470F-A60D-C6B8669BADDC}" presName="node" presStyleLbl="node1" presStyleIdx="9" presStyleCnt="12">
        <dgm:presLayoutVars>
          <dgm:bulletEnabled val="1"/>
        </dgm:presLayoutVars>
      </dgm:prSet>
      <dgm:spPr/>
    </dgm:pt>
    <dgm:pt modelId="{F23C4D9C-612F-4C40-A2F4-9B44FD185C8B}" type="pres">
      <dgm:prSet presAssocID="{E436B135-1042-4330-ADCE-2E3AF45A3DDC}" presName="sibTrans" presStyleCnt="0"/>
      <dgm:spPr/>
    </dgm:pt>
    <dgm:pt modelId="{FFF1FE46-2916-45DA-95C2-5DD24667CC9C}" type="pres">
      <dgm:prSet presAssocID="{DAC946C7-2C5D-43F3-8A14-A2C4C300B4D4}" presName="node" presStyleLbl="node1" presStyleIdx="10" presStyleCnt="12">
        <dgm:presLayoutVars>
          <dgm:bulletEnabled val="1"/>
        </dgm:presLayoutVars>
      </dgm:prSet>
      <dgm:spPr/>
    </dgm:pt>
    <dgm:pt modelId="{F842A509-5B09-44A1-AF43-6CDBB8C4B04F}" type="pres">
      <dgm:prSet presAssocID="{58C3773C-22C9-456F-832E-31D4EBA423E5}" presName="sibTrans" presStyleCnt="0"/>
      <dgm:spPr/>
    </dgm:pt>
    <dgm:pt modelId="{F69EA7C0-E5F0-401A-9FDC-B3D4C7216CFB}" type="pres">
      <dgm:prSet presAssocID="{83E69AA3-A196-48CB-93F8-5BBF85489CAA}" presName="node" presStyleLbl="node1" presStyleIdx="11" presStyleCnt="12">
        <dgm:presLayoutVars>
          <dgm:bulletEnabled val="1"/>
        </dgm:presLayoutVars>
      </dgm:prSet>
      <dgm:spPr/>
    </dgm:pt>
  </dgm:ptLst>
  <dgm:cxnLst>
    <dgm:cxn modelId="{BB501705-E03D-4D45-953A-FEB23DA70A86}" srcId="{078C28FF-0761-48B4-8DCA-7CB16B01D16E}" destId="{BFE292D2-554C-4FD3-92FD-D31DA116AB89}" srcOrd="0" destOrd="0" parTransId="{4F55D674-BC7B-47F7-B716-D0CC43F1B174}" sibTransId="{6AD012DB-632A-43BA-90C3-7E6298112179}"/>
    <dgm:cxn modelId="{D221960E-01D5-471B-BD4F-D9984ACD2EA9}" type="presOf" srcId="{078C28FF-0761-48B4-8DCA-7CB16B01D16E}" destId="{009D383F-7DF8-4E5A-9573-F6BC9EE705DC}" srcOrd="0" destOrd="0" presId="urn:microsoft.com/office/officeart/2005/8/layout/default"/>
    <dgm:cxn modelId="{E2FE5E1F-66AB-4FFF-91B5-F1AF4C693055}" type="presOf" srcId="{2439A527-10BD-4235-8EA9-252B94A6A58D}" destId="{F019469A-6975-4362-9ABF-CBEC11978386}" srcOrd="0" destOrd="0" presId="urn:microsoft.com/office/officeart/2005/8/layout/default"/>
    <dgm:cxn modelId="{61C36F22-6B8C-4184-940C-99F295EEB1F7}" srcId="{078C28FF-0761-48B4-8DCA-7CB16B01D16E}" destId="{EBBAE47B-649B-47DF-82FF-BF0CED8C813C}" srcOrd="8" destOrd="0" parTransId="{A03D1958-79DD-468D-B1DA-85A5E300F3EC}" sibTransId="{E996ACA2-68DE-4DBC-901C-BC43851957D2}"/>
    <dgm:cxn modelId="{9BE1BB26-32D7-4725-97F0-C057AF9D1C58}" type="presOf" srcId="{83E69AA3-A196-48CB-93F8-5BBF85489CAA}" destId="{F69EA7C0-E5F0-401A-9FDC-B3D4C7216CFB}" srcOrd="0" destOrd="0" presId="urn:microsoft.com/office/officeart/2005/8/layout/default"/>
    <dgm:cxn modelId="{2C6D2636-6783-4E93-8672-1561BA05EFC4}" srcId="{078C28FF-0761-48B4-8DCA-7CB16B01D16E}" destId="{C81CF66F-3C8A-470F-A60D-C6B8669BADDC}" srcOrd="9" destOrd="0" parTransId="{F4EDB953-66D2-4384-A13F-AE0CB135F152}" sibTransId="{E436B135-1042-4330-ADCE-2E3AF45A3DDC}"/>
    <dgm:cxn modelId="{22EBE35E-4CF1-4775-AE52-243C1E0340E8}" srcId="{078C28FF-0761-48B4-8DCA-7CB16B01D16E}" destId="{DAC946C7-2C5D-43F3-8A14-A2C4C300B4D4}" srcOrd="10" destOrd="0" parTransId="{2BA08697-9027-4266-B85B-0859F5E3C359}" sibTransId="{58C3773C-22C9-456F-832E-31D4EBA423E5}"/>
    <dgm:cxn modelId="{53342D61-CD0F-465E-BB5D-E04DEB49DBCB}" srcId="{078C28FF-0761-48B4-8DCA-7CB16B01D16E}" destId="{2439A527-10BD-4235-8EA9-252B94A6A58D}" srcOrd="3" destOrd="0" parTransId="{FB412F11-3CAD-4A64-A7D3-865EBBF493B0}" sibTransId="{BC211396-6F64-4C23-A0AF-628912DCC802}"/>
    <dgm:cxn modelId="{A4841062-0AC1-4E95-A2DD-B97A45D5A55B}" srcId="{078C28FF-0761-48B4-8DCA-7CB16B01D16E}" destId="{C063983C-FB5F-40E5-B929-D6DF9F289D6F}" srcOrd="7" destOrd="0" parTransId="{F750A6DB-1D77-4581-8966-7F5AA8AC552A}" sibTransId="{6C2674AC-C8B0-4D66-AB0D-012CEC91C9E7}"/>
    <dgm:cxn modelId="{76A23063-18EF-4FD2-9DCB-4625D7DFB3F3}" type="presOf" srcId="{1CC326D7-F852-484D-BEA1-0EA1FD84308F}" destId="{D50CD61C-97FC-4E70-AEA0-FEEA042A90AA}" srcOrd="0" destOrd="0" presId="urn:microsoft.com/office/officeart/2005/8/layout/default"/>
    <dgm:cxn modelId="{AAB46943-3FBF-4562-A445-A61CFCAFF8E9}" srcId="{078C28FF-0761-48B4-8DCA-7CB16B01D16E}" destId="{83E69AA3-A196-48CB-93F8-5BBF85489CAA}" srcOrd="11" destOrd="0" parTransId="{98EC7BD0-90C8-4306-9351-8D4100E994BD}" sibTransId="{A6605E4D-3251-4079-8E80-81461E6F93BD}"/>
    <dgm:cxn modelId="{0C811652-2B25-4FE1-AFFF-61ECC3D89D1E}" type="presOf" srcId="{C063983C-FB5F-40E5-B929-D6DF9F289D6F}" destId="{34C01808-A828-4978-B312-E5A7A03BFCA4}" srcOrd="0" destOrd="0" presId="urn:microsoft.com/office/officeart/2005/8/layout/default"/>
    <dgm:cxn modelId="{D34E2B97-0C15-4EC7-8D33-F65FD527B70A}" type="presOf" srcId="{7850F524-C9D8-4EFB-81ED-2B8DBBE48F08}" destId="{7F8968FA-93EF-4895-A062-61F1527C0739}" srcOrd="0" destOrd="0" presId="urn:microsoft.com/office/officeart/2005/8/layout/default"/>
    <dgm:cxn modelId="{5D44C6A8-1DEA-4304-9F6A-8A7F3CFA076A}" type="presOf" srcId="{02717133-AEFC-4A88-94BB-76A978ECBC6B}" destId="{896866EF-D136-464E-B261-50656315E253}" srcOrd="0" destOrd="0" presId="urn:microsoft.com/office/officeart/2005/8/layout/default"/>
    <dgm:cxn modelId="{60F297B6-D016-4A5B-8F9F-49B40DA55BD8}" type="presOf" srcId="{EBBAE47B-649B-47DF-82FF-BF0CED8C813C}" destId="{88845EC6-FC2B-473A-916E-22ED6EFF1557}" srcOrd="0" destOrd="0" presId="urn:microsoft.com/office/officeart/2005/8/layout/default"/>
    <dgm:cxn modelId="{41563AC2-421D-4950-A858-114F98D9115F}" type="presOf" srcId="{DAC946C7-2C5D-43F3-8A14-A2C4C300B4D4}" destId="{FFF1FE46-2916-45DA-95C2-5DD24667CC9C}" srcOrd="0" destOrd="0" presId="urn:microsoft.com/office/officeart/2005/8/layout/default"/>
    <dgm:cxn modelId="{2F2508CA-12FA-4A72-81B0-9388B53C4BAC}" srcId="{078C28FF-0761-48B4-8DCA-7CB16B01D16E}" destId="{1CC326D7-F852-484D-BEA1-0EA1FD84308F}" srcOrd="4" destOrd="0" parTransId="{CCF29AED-41B6-4A2C-ACCE-DEACD5D0DF54}" sibTransId="{FAF6A416-F5C2-40ED-90A7-FE4EA86180FC}"/>
    <dgm:cxn modelId="{6E15BACB-14BC-4F1D-837C-B48063B7C2C3}" srcId="{078C28FF-0761-48B4-8DCA-7CB16B01D16E}" destId="{02717133-AEFC-4A88-94BB-76A978ECBC6B}" srcOrd="1" destOrd="0" parTransId="{F48DCE27-4829-4332-AC3E-C7737020ADC5}" sibTransId="{063666CC-2AF0-4E07-89B8-5BDBA73D4FEA}"/>
    <dgm:cxn modelId="{F270C9CF-786F-40F7-8DBB-45C89346CFA0}" type="presOf" srcId="{BFE292D2-554C-4FD3-92FD-D31DA116AB89}" destId="{8FC1129A-EC38-4200-87AE-11E25364A697}" srcOrd="0" destOrd="0" presId="urn:microsoft.com/office/officeart/2005/8/layout/default"/>
    <dgm:cxn modelId="{798C1CD8-73A4-4192-83A5-0301D363D2C9}" type="presOf" srcId="{3E78236C-6A38-4BF6-8F60-A8CAA3330943}" destId="{C41FE7C5-0843-4FC8-8DFE-A93F79124FE0}" srcOrd="0" destOrd="0" presId="urn:microsoft.com/office/officeart/2005/8/layout/default"/>
    <dgm:cxn modelId="{030569DC-5B30-4739-B824-129F69CC7FFF}" srcId="{078C28FF-0761-48B4-8DCA-7CB16B01D16E}" destId="{3E78236C-6A38-4BF6-8F60-A8CAA3330943}" srcOrd="2" destOrd="0" parTransId="{1A0FF5EA-2F16-4862-B0C2-179278B16A8F}" sibTransId="{A52D54BA-4C91-4072-8D87-8D559FEB6724}"/>
    <dgm:cxn modelId="{8BEE36E2-8107-4788-8091-7C203DF8932F}" srcId="{078C28FF-0761-48B4-8DCA-7CB16B01D16E}" destId="{7850F524-C9D8-4EFB-81ED-2B8DBBE48F08}" srcOrd="6" destOrd="0" parTransId="{E09ABEBE-3BAD-4BBA-8A62-7C6B82AEA936}" sibTransId="{83C8FF00-064F-4589-A77F-BF83092FCB25}"/>
    <dgm:cxn modelId="{A15F33E8-D5D3-4BFD-80C5-105F8627F9AB}" type="presOf" srcId="{97E7E94E-6B30-4547-9B10-E19C4C08F64B}" destId="{53EDE1AE-9E6B-4659-8634-EDB8B949AD57}" srcOrd="0" destOrd="0" presId="urn:microsoft.com/office/officeart/2005/8/layout/default"/>
    <dgm:cxn modelId="{B60728ED-26A3-4652-9B94-17864B71BE94}" srcId="{078C28FF-0761-48B4-8DCA-7CB16B01D16E}" destId="{97E7E94E-6B30-4547-9B10-E19C4C08F64B}" srcOrd="5" destOrd="0" parTransId="{3E95F1AA-A578-4E47-BEB6-404AE4DA98CC}" sibTransId="{C08F0427-C173-4176-A944-993E0B5FFA0F}"/>
    <dgm:cxn modelId="{9182D5F3-6CC9-450E-B723-069A50093B10}" type="presOf" srcId="{C81CF66F-3C8A-470F-A60D-C6B8669BADDC}" destId="{9BBFB05A-2E18-4F45-BD2C-8439CABD638D}" srcOrd="0" destOrd="0" presId="urn:microsoft.com/office/officeart/2005/8/layout/default"/>
    <dgm:cxn modelId="{04BBF3E5-A64F-406A-878A-28E66905BF12}" type="presParOf" srcId="{009D383F-7DF8-4E5A-9573-F6BC9EE705DC}" destId="{8FC1129A-EC38-4200-87AE-11E25364A697}" srcOrd="0" destOrd="0" presId="urn:microsoft.com/office/officeart/2005/8/layout/default"/>
    <dgm:cxn modelId="{5058BEEE-09AC-40AE-96A0-7B693D37B67B}" type="presParOf" srcId="{009D383F-7DF8-4E5A-9573-F6BC9EE705DC}" destId="{F4284846-067F-4416-BC6F-52DE0C4813EF}" srcOrd="1" destOrd="0" presId="urn:microsoft.com/office/officeart/2005/8/layout/default"/>
    <dgm:cxn modelId="{EB4AD3AB-6D3C-4AA8-82F6-6A7046204D51}" type="presParOf" srcId="{009D383F-7DF8-4E5A-9573-F6BC9EE705DC}" destId="{896866EF-D136-464E-B261-50656315E253}" srcOrd="2" destOrd="0" presId="urn:microsoft.com/office/officeart/2005/8/layout/default"/>
    <dgm:cxn modelId="{3391A229-F5A2-46E9-9BFB-7FCE0ACD3BC3}" type="presParOf" srcId="{009D383F-7DF8-4E5A-9573-F6BC9EE705DC}" destId="{ACDB1E68-EADB-47A2-B309-AC69E3D3D816}" srcOrd="3" destOrd="0" presId="urn:microsoft.com/office/officeart/2005/8/layout/default"/>
    <dgm:cxn modelId="{7C908D4D-7B6B-4FC6-A317-943B7CC0B9D4}" type="presParOf" srcId="{009D383F-7DF8-4E5A-9573-F6BC9EE705DC}" destId="{C41FE7C5-0843-4FC8-8DFE-A93F79124FE0}" srcOrd="4" destOrd="0" presId="urn:microsoft.com/office/officeart/2005/8/layout/default"/>
    <dgm:cxn modelId="{77A72716-0299-4F44-BCAE-59990549DA13}" type="presParOf" srcId="{009D383F-7DF8-4E5A-9573-F6BC9EE705DC}" destId="{E3850238-537B-4904-AE3B-341A1C9AD107}" srcOrd="5" destOrd="0" presId="urn:microsoft.com/office/officeart/2005/8/layout/default"/>
    <dgm:cxn modelId="{C8B30D3A-2F88-4BB1-910C-B6E5387027B4}" type="presParOf" srcId="{009D383F-7DF8-4E5A-9573-F6BC9EE705DC}" destId="{F019469A-6975-4362-9ABF-CBEC11978386}" srcOrd="6" destOrd="0" presId="urn:microsoft.com/office/officeart/2005/8/layout/default"/>
    <dgm:cxn modelId="{DFD0CFF9-FD56-49F8-B29D-4CC7E2DD36BE}" type="presParOf" srcId="{009D383F-7DF8-4E5A-9573-F6BC9EE705DC}" destId="{C391E71B-345E-470B-BA0E-420728CCE9B4}" srcOrd="7" destOrd="0" presId="urn:microsoft.com/office/officeart/2005/8/layout/default"/>
    <dgm:cxn modelId="{4DCDE2EB-A239-43A6-A5ED-9847147B1452}" type="presParOf" srcId="{009D383F-7DF8-4E5A-9573-F6BC9EE705DC}" destId="{D50CD61C-97FC-4E70-AEA0-FEEA042A90AA}" srcOrd="8" destOrd="0" presId="urn:microsoft.com/office/officeart/2005/8/layout/default"/>
    <dgm:cxn modelId="{AE866CF9-9B68-4F26-A1AD-79DE908392F2}" type="presParOf" srcId="{009D383F-7DF8-4E5A-9573-F6BC9EE705DC}" destId="{4BEF37BD-9AED-487B-8E2A-19171056DDDD}" srcOrd="9" destOrd="0" presId="urn:microsoft.com/office/officeart/2005/8/layout/default"/>
    <dgm:cxn modelId="{673874E8-E450-4EDE-B82E-9FB815053824}" type="presParOf" srcId="{009D383F-7DF8-4E5A-9573-F6BC9EE705DC}" destId="{53EDE1AE-9E6B-4659-8634-EDB8B949AD57}" srcOrd="10" destOrd="0" presId="urn:microsoft.com/office/officeart/2005/8/layout/default"/>
    <dgm:cxn modelId="{16DB0CA4-0F6B-4AF5-A39C-749CB72FD58C}" type="presParOf" srcId="{009D383F-7DF8-4E5A-9573-F6BC9EE705DC}" destId="{A3DE1EE0-6888-4D71-8DF9-B028046CE783}" srcOrd="11" destOrd="0" presId="urn:microsoft.com/office/officeart/2005/8/layout/default"/>
    <dgm:cxn modelId="{D6E633AC-5279-42FA-8F77-4C1E3F275031}" type="presParOf" srcId="{009D383F-7DF8-4E5A-9573-F6BC9EE705DC}" destId="{7F8968FA-93EF-4895-A062-61F1527C0739}" srcOrd="12" destOrd="0" presId="urn:microsoft.com/office/officeart/2005/8/layout/default"/>
    <dgm:cxn modelId="{0D5C1264-6D7A-4B28-AA10-F90FCAA7E850}" type="presParOf" srcId="{009D383F-7DF8-4E5A-9573-F6BC9EE705DC}" destId="{E2C0849B-5DD9-459C-B974-CB0A8A405740}" srcOrd="13" destOrd="0" presId="urn:microsoft.com/office/officeart/2005/8/layout/default"/>
    <dgm:cxn modelId="{9C2222EC-804A-42F4-8E7C-43298D73F970}" type="presParOf" srcId="{009D383F-7DF8-4E5A-9573-F6BC9EE705DC}" destId="{34C01808-A828-4978-B312-E5A7A03BFCA4}" srcOrd="14" destOrd="0" presId="urn:microsoft.com/office/officeart/2005/8/layout/default"/>
    <dgm:cxn modelId="{85518237-A9FF-4033-9A58-2BA8014891AF}" type="presParOf" srcId="{009D383F-7DF8-4E5A-9573-F6BC9EE705DC}" destId="{D74DB318-DC48-45A5-9A0B-0C928F0C4785}" srcOrd="15" destOrd="0" presId="urn:microsoft.com/office/officeart/2005/8/layout/default"/>
    <dgm:cxn modelId="{D60D1BF5-23DA-4DCB-BFD3-5EECFD43AF0B}" type="presParOf" srcId="{009D383F-7DF8-4E5A-9573-F6BC9EE705DC}" destId="{88845EC6-FC2B-473A-916E-22ED6EFF1557}" srcOrd="16" destOrd="0" presId="urn:microsoft.com/office/officeart/2005/8/layout/default"/>
    <dgm:cxn modelId="{437B8611-4AA8-44FB-A8FC-819D6C92F880}" type="presParOf" srcId="{009D383F-7DF8-4E5A-9573-F6BC9EE705DC}" destId="{0835CDA3-1136-4590-ADB7-7EA7DAC2664D}" srcOrd="17" destOrd="0" presId="urn:microsoft.com/office/officeart/2005/8/layout/default"/>
    <dgm:cxn modelId="{B72F9AEA-7500-42AB-9DC5-3695E256885F}" type="presParOf" srcId="{009D383F-7DF8-4E5A-9573-F6BC9EE705DC}" destId="{9BBFB05A-2E18-4F45-BD2C-8439CABD638D}" srcOrd="18" destOrd="0" presId="urn:microsoft.com/office/officeart/2005/8/layout/default"/>
    <dgm:cxn modelId="{B79405DD-032C-4848-8A27-42F51EBCA415}" type="presParOf" srcId="{009D383F-7DF8-4E5A-9573-F6BC9EE705DC}" destId="{F23C4D9C-612F-4C40-A2F4-9B44FD185C8B}" srcOrd="19" destOrd="0" presId="urn:microsoft.com/office/officeart/2005/8/layout/default"/>
    <dgm:cxn modelId="{2C8CD3F5-8D09-476D-9B5B-4E24A5228A67}" type="presParOf" srcId="{009D383F-7DF8-4E5A-9573-F6BC9EE705DC}" destId="{FFF1FE46-2916-45DA-95C2-5DD24667CC9C}" srcOrd="20" destOrd="0" presId="urn:microsoft.com/office/officeart/2005/8/layout/default"/>
    <dgm:cxn modelId="{791E9A9C-9567-497D-9AB6-288733AF9281}" type="presParOf" srcId="{009D383F-7DF8-4E5A-9573-F6BC9EE705DC}" destId="{F842A509-5B09-44A1-AF43-6CDBB8C4B04F}" srcOrd="21" destOrd="0" presId="urn:microsoft.com/office/officeart/2005/8/layout/default"/>
    <dgm:cxn modelId="{84739BDC-F18F-408C-B0E9-1FE738F73BF2}" type="presParOf" srcId="{009D383F-7DF8-4E5A-9573-F6BC9EE705DC}" destId="{F69EA7C0-E5F0-401A-9FDC-B3D4C7216CFB}" srcOrd="2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71C5A1-9122-4881-A216-886E36869DFE}">
      <dsp:nvSpPr>
        <dsp:cNvPr id="0" name=""/>
        <dsp:cNvSpPr/>
      </dsp:nvSpPr>
      <dsp:spPr>
        <a:xfrm>
          <a:off x="2946" y="373475"/>
          <a:ext cx="2337792" cy="1402675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dk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dk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Membuat</a:t>
          </a:r>
          <a:r>
            <a:rPr lang="en-US" sz="2200" kern="1200" dirty="0"/>
            <a:t> </a:t>
          </a:r>
          <a:r>
            <a:rPr lang="en-US" sz="2200" kern="1200" dirty="0" err="1"/>
            <a:t>alternatif-alternatif</a:t>
          </a:r>
          <a:endParaRPr lang="en-US" sz="2200" kern="1200" dirty="0"/>
        </a:p>
      </dsp:txBody>
      <dsp:txXfrm>
        <a:off x="2946" y="373475"/>
        <a:ext cx="2337792" cy="1402675"/>
      </dsp:txXfrm>
    </dsp:sp>
    <dsp:sp modelId="{0B8DFD35-AC71-4133-83AB-DE361D81E1D4}">
      <dsp:nvSpPr>
        <dsp:cNvPr id="0" name=""/>
        <dsp:cNvSpPr/>
      </dsp:nvSpPr>
      <dsp:spPr>
        <a:xfrm>
          <a:off x="2574518" y="373475"/>
          <a:ext cx="2337792" cy="1402675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dk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dk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Fokus pada perbedaan</a:t>
          </a:r>
        </a:p>
      </dsp:txBody>
      <dsp:txXfrm>
        <a:off x="2574518" y="373475"/>
        <a:ext cx="2337792" cy="1402675"/>
      </dsp:txXfrm>
    </dsp:sp>
    <dsp:sp modelId="{1E098273-6803-42AE-A011-4E4BD85F02D5}">
      <dsp:nvSpPr>
        <dsp:cNvPr id="0" name=""/>
        <dsp:cNvSpPr/>
      </dsp:nvSpPr>
      <dsp:spPr>
        <a:xfrm>
          <a:off x="5146089" y="373475"/>
          <a:ext cx="2337792" cy="1402675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dk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dk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Gunakan sudut pandang yang konsisten</a:t>
          </a:r>
        </a:p>
      </dsp:txBody>
      <dsp:txXfrm>
        <a:off x="5146089" y="373475"/>
        <a:ext cx="2337792" cy="1402675"/>
      </dsp:txXfrm>
    </dsp:sp>
    <dsp:sp modelId="{4F874851-475F-4DC5-9301-49246B477A5A}">
      <dsp:nvSpPr>
        <dsp:cNvPr id="0" name=""/>
        <dsp:cNvSpPr/>
      </dsp:nvSpPr>
      <dsp:spPr>
        <a:xfrm>
          <a:off x="7717661" y="373475"/>
          <a:ext cx="2337792" cy="1402675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dk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dk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Gunakan satuan pengukuran yang umum</a:t>
          </a:r>
        </a:p>
      </dsp:txBody>
      <dsp:txXfrm>
        <a:off x="7717661" y="373475"/>
        <a:ext cx="2337792" cy="1402675"/>
      </dsp:txXfrm>
    </dsp:sp>
    <dsp:sp modelId="{AD912281-6DBA-4505-9FBC-8AF8C8C50B87}">
      <dsp:nvSpPr>
        <dsp:cNvPr id="0" name=""/>
        <dsp:cNvSpPr/>
      </dsp:nvSpPr>
      <dsp:spPr>
        <a:xfrm>
          <a:off x="1288732" y="2009929"/>
          <a:ext cx="2337792" cy="1402675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dk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dk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Pertimbangkan semua kriteria yang relevan</a:t>
          </a:r>
        </a:p>
      </dsp:txBody>
      <dsp:txXfrm>
        <a:off x="1288732" y="2009929"/>
        <a:ext cx="2337792" cy="1402675"/>
      </dsp:txXfrm>
    </dsp:sp>
    <dsp:sp modelId="{94B38EF1-6AB5-45E2-B61F-D89D7DC388AF}">
      <dsp:nvSpPr>
        <dsp:cNvPr id="0" name=""/>
        <dsp:cNvSpPr/>
      </dsp:nvSpPr>
      <dsp:spPr>
        <a:xfrm>
          <a:off x="3860303" y="2009929"/>
          <a:ext cx="2337792" cy="1402675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dk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dk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Buat analisis resiko dan ketidakpastian secara eksplisit</a:t>
          </a:r>
        </a:p>
      </dsp:txBody>
      <dsp:txXfrm>
        <a:off x="3860303" y="2009929"/>
        <a:ext cx="2337792" cy="1402675"/>
      </dsp:txXfrm>
    </dsp:sp>
    <dsp:sp modelId="{38713EA3-7B27-4537-8975-9481169424DE}">
      <dsp:nvSpPr>
        <dsp:cNvPr id="0" name=""/>
        <dsp:cNvSpPr/>
      </dsp:nvSpPr>
      <dsp:spPr>
        <a:xfrm>
          <a:off x="6431875" y="2009929"/>
          <a:ext cx="2337792" cy="1402675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dk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dk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Tinjaulah</a:t>
          </a:r>
          <a:r>
            <a:rPr lang="en-US" sz="2200" kern="1200" dirty="0"/>
            <a:t> </a:t>
          </a:r>
          <a:r>
            <a:rPr lang="en-US" sz="2200" kern="1200" dirty="0" err="1"/>
            <a:t>kembali</a:t>
          </a:r>
          <a:r>
            <a:rPr lang="en-US" sz="2200" kern="1200" dirty="0"/>
            <a:t> </a:t>
          </a:r>
          <a:r>
            <a:rPr lang="en-US" sz="2200" kern="1200" dirty="0" err="1"/>
            <a:t>keputusan</a:t>
          </a:r>
          <a:r>
            <a:rPr lang="en-US" sz="2200" kern="1200" dirty="0"/>
            <a:t> </a:t>
          </a:r>
          <a:r>
            <a:rPr lang="en-US" sz="2200" kern="1200" dirty="0" err="1"/>
            <a:t>anda</a:t>
          </a:r>
          <a:endParaRPr lang="en-US" sz="2200" kern="1200" dirty="0"/>
        </a:p>
      </dsp:txBody>
      <dsp:txXfrm>
        <a:off x="6431875" y="2009929"/>
        <a:ext cx="2337792" cy="14026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C1129A-EC38-4200-87AE-11E25364A697}">
      <dsp:nvSpPr>
        <dsp:cNvPr id="0" name=""/>
        <dsp:cNvSpPr/>
      </dsp:nvSpPr>
      <dsp:spPr>
        <a:xfrm>
          <a:off x="963848" y="2178"/>
          <a:ext cx="1890861" cy="113451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/>
            <a:t>Biaya</a:t>
          </a:r>
          <a:r>
            <a:rPr lang="en-US" sz="2100" kern="1200" dirty="0"/>
            <a:t> </a:t>
          </a:r>
          <a:r>
            <a:rPr lang="en-US" sz="2100" kern="1200" dirty="0" err="1"/>
            <a:t>Tetap</a:t>
          </a:r>
          <a:endParaRPr lang="en-US" sz="2100" kern="1200" dirty="0"/>
        </a:p>
      </dsp:txBody>
      <dsp:txXfrm>
        <a:off x="963848" y="2178"/>
        <a:ext cx="1890861" cy="1134516"/>
      </dsp:txXfrm>
    </dsp:sp>
    <dsp:sp modelId="{896866EF-D136-464E-B261-50656315E253}">
      <dsp:nvSpPr>
        <dsp:cNvPr id="0" name=""/>
        <dsp:cNvSpPr/>
      </dsp:nvSpPr>
      <dsp:spPr>
        <a:xfrm>
          <a:off x="3043795" y="2178"/>
          <a:ext cx="1890861" cy="1134516"/>
        </a:xfrm>
        <a:prstGeom prst="rect">
          <a:avLst/>
        </a:prstGeom>
        <a:solidFill>
          <a:schemeClr val="accent2">
            <a:hueOff val="3549"/>
            <a:satOff val="-2443"/>
            <a:lumOff val="-62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Biaya Variabel</a:t>
          </a:r>
        </a:p>
      </dsp:txBody>
      <dsp:txXfrm>
        <a:off x="3043795" y="2178"/>
        <a:ext cx="1890861" cy="1134516"/>
      </dsp:txXfrm>
    </dsp:sp>
    <dsp:sp modelId="{C41FE7C5-0843-4FC8-8DFE-A93F79124FE0}">
      <dsp:nvSpPr>
        <dsp:cNvPr id="0" name=""/>
        <dsp:cNvSpPr/>
      </dsp:nvSpPr>
      <dsp:spPr>
        <a:xfrm>
          <a:off x="5123743" y="2178"/>
          <a:ext cx="1890861" cy="1134516"/>
        </a:xfrm>
        <a:prstGeom prst="rect">
          <a:avLst/>
        </a:prstGeom>
        <a:solidFill>
          <a:schemeClr val="accent2">
            <a:hueOff val="7098"/>
            <a:satOff val="-4887"/>
            <a:lumOff val="-124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Biaya Marjinal</a:t>
          </a:r>
        </a:p>
      </dsp:txBody>
      <dsp:txXfrm>
        <a:off x="5123743" y="2178"/>
        <a:ext cx="1890861" cy="1134516"/>
      </dsp:txXfrm>
    </dsp:sp>
    <dsp:sp modelId="{F019469A-6975-4362-9ABF-CBEC11978386}">
      <dsp:nvSpPr>
        <dsp:cNvPr id="0" name=""/>
        <dsp:cNvSpPr/>
      </dsp:nvSpPr>
      <dsp:spPr>
        <a:xfrm>
          <a:off x="7203690" y="2178"/>
          <a:ext cx="1890861" cy="1134516"/>
        </a:xfrm>
        <a:prstGeom prst="rect">
          <a:avLst/>
        </a:prstGeom>
        <a:solidFill>
          <a:schemeClr val="accent2">
            <a:hueOff val="10647"/>
            <a:satOff val="-7330"/>
            <a:lumOff val="-187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Biaya Rata-rata</a:t>
          </a:r>
        </a:p>
      </dsp:txBody>
      <dsp:txXfrm>
        <a:off x="7203690" y="2178"/>
        <a:ext cx="1890861" cy="1134516"/>
      </dsp:txXfrm>
    </dsp:sp>
    <dsp:sp modelId="{D50CD61C-97FC-4E70-AEA0-FEEA042A90AA}">
      <dsp:nvSpPr>
        <dsp:cNvPr id="0" name=""/>
        <dsp:cNvSpPr/>
      </dsp:nvSpPr>
      <dsp:spPr>
        <a:xfrm>
          <a:off x="963848" y="1325781"/>
          <a:ext cx="1890861" cy="1134516"/>
        </a:xfrm>
        <a:prstGeom prst="rect">
          <a:avLst/>
        </a:prstGeom>
        <a:solidFill>
          <a:schemeClr val="accent2">
            <a:hueOff val="14196"/>
            <a:satOff val="-9773"/>
            <a:lumOff val="-249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Biaya Hangus</a:t>
          </a:r>
        </a:p>
      </dsp:txBody>
      <dsp:txXfrm>
        <a:off x="963848" y="1325781"/>
        <a:ext cx="1890861" cy="1134516"/>
      </dsp:txXfrm>
    </dsp:sp>
    <dsp:sp modelId="{53EDE1AE-9E6B-4659-8634-EDB8B949AD57}">
      <dsp:nvSpPr>
        <dsp:cNvPr id="0" name=""/>
        <dsp:cNvSpPr/>
      </dsp:nvSpPr>
      <dsp:spPr>
        <a:xfrm>
          <a:off x="3043795" y="1325781"/>
          <a:ext cx="1890861" cy="1134516"/>
        </a:xfrm>
        <a:prstGeom prst="rect">
          <a:avLst/>
        </a:prstGeom>
        <a:solidFill>
          <a:schemeClr val="accent2">
            <a:hueOff val="17745"/>
            <a:satOff val="-12216"/>
            <a:lumOff val="-312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Biaya Kesempatan</a:t>
          </a:r>
        </a:p>
      </dsp:txBody>
      <dsp:txXfrm>
        <a:off x="3043795" y="1325781"/>
        <a:ext cx="1890861" cy="1134516"/>
      </dsp:txXfrm>
    </dsp:sp>
    <dsp:sp modelId="{7F8968FA-93EF-4895-A062-61F1527C0739}">
      <dsp:nvSpPr>
        <dsp:cNvPr id="0" name=""/>
        <dsp:cNvSpPr/>
      </dsp:nvSpPr>
      <dsp:spPr>
        <a:xfrm>
          <a:off x="5123743" y="1325781"/>
          <a:ext cx="1890861" cy="1134516"/>
        </a:xfrm>
        <a:prstGeom prst="rect">
          <a:avLst/>
        </a:prstGeom>
        <a:solidFill>
          <a:schemeClr val="accent2">
            <a:hueOff val="21293"/>
            <a:satOff val="-14660"/>
            <a:lumOff val="-37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Biaya Berulang dan Tidak Berulang</a:t>
          </a:r>
        </a:p>
      </dsp:txBody>
      <dsp:txXfrm>
        <a:off x="5123743" y="1325781"/>
        <a:ext cx="1890861" cy="1134516"/>
      </dsp:txXfrm>
    </dsp:sp>
    <dsp:sp modelId="{34C01808-A828-4978-B312-E5A7A03BFCA4}">
      <dsp:nvSpPr>
        <dsp:cNvPr id="0" name=""/>
        <dsp:cNvSpPr/>
      </dsp:nvSpPr>
      <dsp:spPr>
        <a:xfrm>
          <a:off x="7203690" y="1325781"/>
          <a:ext cx="1890861" cy="1134516"/>
        </a:xfrm>
        <a:prstGeom prst="rect">
          <a:avLst/>
        </a:prstGeom>
        <a:solidFill>
          <a:schemeClr val="accent2">
            <a:hueOff val="24842"/>
            <a:satOff val="-17103"/>
            <a:lumOff val="-436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Biaya Tambahan</a:t>
          </a:r>
        </a:p>
      </dsp:txBody>
      <dsp:txXfrm>
        <a:off x="7203690" y="1325781"/>
        <a:ext cx="1890861" cy="1134516"/>
      </dsp:txXfrm>
    </dsp:sp>
    <dsp:sp modelId="{88845EC6-FC2B-473A-916E-22ED6EFF1557}">
      <dsp:nvSpPr>
        <dsp:cNvPr id="0" name=""/>
        <dsp:cNvSpPr/>
      </dsp:nvSpPr>
      <dsp:spPr>
        <a:xfrm>
          <a:off x="963848" y="2649384"/>
          <a:ext cx="1890861" cy="1134516"/>
        </a:xfrm>
        <a:prstGeom prst="rect">
          <a:avLst/>
        </a:prstGeom>
        <a:solidFill>
          <a:schemeClr val="accent2">
            <a:hueOff val="28391"/>
            <a:satOff val="-19546"/>
            <a:lumOff val="-499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Biaya Langsung dan Tidak Langsung</a:t>
          </a:r>
        </a:p>
      </dsp:txBody>
      <dsp:txXfrm>
        <a:off x="963848" y="2649384"/>
        <a:ext cx="1890861" cy="1134516"/>
      </dsp:txXfrm>
    </dsp:sp>
    <dsp:sp modelId="{9BBFB05A-2E18-4F45-BD2C-8439CABD638D}">
      <dsp:nvSpPr>
        <dsp:cNvPr id="0" name=""/>
        <dsp:cNvSpPr/>
      </dsp:nvSpPr>
      <dsp:spPr>
        <a:xfrm>
          <a:off x="3043795" y="2649384"/>
          <a:ext cx="1890861" cy="1134516"/>
        </a:xfrm>
        <a:prstGeom prst="rect">
          <a:avLst/>
        </a:prstGeom>
        <a:solidFill>
          <a:schemeClr val="accent2">
            <a:hueOff val="31940"/>
            <a:satOff val="-21989"/>
            <a:lumOff val="-561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Biaya Overhead dan Biaya Standar</a:t>
          </a:r>
        </a:p>
      </dsp:txBody>
      <dsp:txXfrm>
        <a:off x="3043795" y="2649384"/>
        <a:ext cx="1890861" cy="1134516"/>
      </dsp:txXfrm>
    </dsp:sp>
    <dsp:sp modelId="{FFF1FE46-2916-45DA-95C2-5DD24667CC9C}">
      <dsp:nvSpPr>
        <dsp:cNvPr id="0" name=""/>
        <dsp:cNvSpPr/>
      </dsp:nvSpPr>
      <dsp:spPr>
        <a:xfrm>
          <a:off x="5123743" y="2649384"/>
          <a:ext cx="1890861" cy="1134516"/>
        </a:xfrm>
        <a:prstGeom prst="rect">
          <a:avLst/>
        </a:prstGeom>
        <a:solidFill>
          <a:schemeClr val="accent2">
            <a:hueOff val="35489"/>
            <a:satOff val="-24433"/>
            <a:lumOff val="-623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Biaya Tunai, Non Tunai dan Biaya Buku</a:t>
          </a:r>
        </a:p>
      </dsp:txBody>
      <dsp:txXfrm>
        <a:off x="5123743" y="2649384"/>
        <a:ext cx="1890861" cy="1134516"/>
      </dsp:txXfrm>
    </dsp:sp>
    <dsp:sp modelId="{F69EA7C0-E5F0-401A-9FDC-B3D4C7216CFB}">
      <dsp:nvSpPr>
        <dsp:cNvPr id="0" name=""/>
        <dsp:cNvSpPr/>
      </dsp:nvSpPr>
      <dsp:spPr>
        <a:xfrm>
          <a:off x="7203690" y="2649384"/>
          <a:ext cx="1890861" cy="1134516"/>
        </a:xfrm>
        <a:prstGeom prst="rect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Biaya Siklus Hidup</a:t>
          </a:r>
        </a:p>
      </dsp:txBody>
      <dsp:txXfrm>
        <a:off x="7203690" y="2649384"/>
        <a:ext cx="1890861" cy="11345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B9AF03-4BCA-4927-B40C-A936A9AC0C99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3191AD-EF19-407E-8F72-31C787389F0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42818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3191AD-EF19-407E-8F72-31C787389F0F}" type="slidenum">
              <a:rPr lang="en-ID" smtClean="0"/>
              <a:t>4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49225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08FAF-8238-4A86-BCFA-0923E1F59D0A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8714A-6CDE-4627-B482-16C7D836FABF}" type="slidenum">
              <a:rPr lang="en-ID" smtClean="0"/>
              <a:t>‹#›</a:t>
            </a:fld>
            <a:endParaRPr lang="en-ID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4758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08FAF-8238-4A86-BCFA-0923E1F59D0A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8714A-6CDE-4627-B482-16C7D836FAB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69019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08FAF-8238-4A86-BCFA-0923E1F59D0A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8714A-6CDE-4627-B482-16C7D836FAB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91710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08FAF-8238-4A86-BCFA-0923E1F59D0A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8714A-6CDE-4627-B482-16C7D836FAB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06235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08FAF-8238-4A86-BCFA-0923E1F59D0A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8714A-6CDE-4627-B482-16C7D836FABF}" type="slidenum">
              <a:rPr lang="en-ID" smtClean="0"/>
              <a:t>‹#›</a:t>
            </a:fld>
            <a:endParaRPr lang="en-ID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038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08FAF-8238-4A86-BCFA-0923E1F59D0A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8714A-6CDE-4627-B482-16C7D836FAB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19762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08FAF-8238-4A86-BCFA-0923E1F59D0A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8714A-6CDE-4627-B482-16C7D836FAB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44369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08FAF-8238-4A86-BCFA-0923E1F59D0A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8714A-6CDE-4627-B482-16C7D836FAB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8488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08FAF-8238-4A86-BCFA-0923E1F59D0A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8714A-6CDE-4627-B482-16C7D836FAB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47818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2A08FAF-8238-4A86-BCFA-0923E1F59D0A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118714A-6CDE-4627-B482-16C7D836FAB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141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08FAF-8238-4A86-BCFA-0923E1F59D0A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8714A-6CDE-4627-B482-16C7D836FAB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66353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2A08FAF-8238-4A86-BCFA-0923E1F59D0A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118714A-6CDE-4627-B482-16C7D836FABF}" type="slidenum">
              <a:rPr lang="en-ID" smtClean="0"/>
              <a:t>‹#›</a:t>
            </a:fld>
            <a:endParaRPr lang="en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5205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286F6-4045-F842-9D14-9612371D2D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045893"/>
          </a:xfrm>
        </p:spPr>
        <p:txBody>
          <a:bodyPr>
            <a:normAutofit/>
          </a:bodyPr>
          <a:lstStyle/>
          <a:p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PRINSIP DASAR EKONOMI TEKNIK, KONSEP BIAYA DAN LINGKUNGAN EKONOMI DALAM PRAKTIK TEKNIK</a:t>
            </a:r>
            <a:endParaRPr lang="en-ID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1D7F26-0C57-0CA6-96E0-E52DF90C9E63}"/>
              </a:ext>
            </a:extLst>
          </p:cNvPr>
          <p:cNvSpPr txBox="1"/>
          <p:nvPr/>
        </p:nvSpPr>
        <p:spPr>
          <a:xfrm>
            <a:off x="1097280" y="4453702"/>
            <a:ext cx="60984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>
                <a:solidFill>
                  <a:schemeClr val="tx1"/>
                </a:solidFill>
              </a:rPr>
              <a:t>Dosen </a:t>
            </a:r>
            <a:r>
              <a:rPr lang="en-US" sz="2400" b="1" i="1" dirty="0">
                <a:solidFill>
                  <a:schemeClr val="tx1"/>
                </a:solidFill>
              </a:rPr>
              <a:t>: Ir. Dian </a:t>
            </a:r>
            <a:r>
              <a:rPr lang="en-US" sz="2400" b="1" i="1" dirty="0" err="1">
                <a:solidFill>
                  <a:schemeClr val="tx1"/>
                </a:solidFill>
              </a:rPr>
              <a:t>Samodrawati</a:t>
            </a:r>
            <a:r>
              <a:rPr lang="en-US" sz="2400" b="1" i="1" dirty="0">
                <a:solidFill>
                  <a:schemeClr val="tx1"/>
                </a:solidFill>
              </a:rPr>
              <a:t>, M.M</a:t>
            </a:r>
            <a:endParaRPr lang="en-ID" sz="24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340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5266A-B1FA-091C-4849-B9E4F3701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3418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KONSEP BIAYA</a:t>
            </a:r>
            <a:endParaRPr lang="en-ID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D3AB49D-3367-8861-E6B3-34B0424770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8511570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1891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06A62-64A0-7C17-1C25-3FFA9C645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1" dirty="0" err="1">
                <a:latin typeface="+mn-lt"/>
              </a:rPr>
              <a:t>Biaya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Tetap</a:t>
            </a:r>
            <a:endParaRPr lang="en-ID" sz="3600" b="1" i="1" dirty="0">
              <a:latin typeface="+mn-lt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CF42D2-8448-2BCB-D303-21AA99C8A2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D" sz="2800" b="1" dirty="0"/>
              <a:t>       </a:t>
            </a:r>
            <a:r>
              <a:rPr lang="en-ID" sz="2800" b="1" dirty="0" err="1"/>
              <a:t>Biaya</a:t>
            </a:r>
            <a:r>
              <a:rPr lang="en-ID" sz="2800" b="1" dirty="0"/>
              <a:t> </a:t>
            </a:r>
            <a:r>
              <a:rPr lang="en-ID" sz="2800" b="1" dirty="0" err="1"/>
              <a:t>tetap</a:t>
            </a:r>
            <a:r>
              <a:rPr lang="en-ID" sz="2800" b="1" dirty="0"/>
              <a:t> </a:t>
            </a:r>
            <a:r>
              <a:rPr lang="en-ID" sz="2800" dirty="0" err="1"/>
              <a:t>adalah</a:t>
            </a:r>
            <a:r>
              <a:rPr lang="en-ID" sz="2800" dirty="0"/>
              <a:t> </a:t>
            </a:r>
            <a:r>
              <a:rPr lang="en-ID" sz="2800" dirty="0" err="1"/>
              <a:t>biaya</a:t>
            </a:r>
            <a:r>
              <a:rPr lang="en-ID" sz="2800" dirty="0"/>
              <a:t> yang </a:t>
            </a:r>
            <a:r>
              <a:rPr lang="en-ID" sz="2800" dirty="0" err="1"/>
              <a:t>tidak</a:t>
            </a:r>
            <a:r>
              <a:rPr lang="en-ID" sz="2800" dirty="0"/>
              <a:t> </a:t>
            </a:r>
            <a:r>
              <a:rPr lang="en-ID" sz="2800" dirty="0" err="1"/>
              <a:t>dipengaruhi</a:t>
            </a:r>
            <a:r>
              <a:rPr lang="en-ID" sz="2800" dirty="0"/>
              <a:t> oleh </a:t>
            </a:r>
            <a:r>
              <a:rPr lang="en-ID" sz="2800" dirty="0" err="1"/>
              <a:t>besarnya</a:t>
            </a:r>
            <a:r>
              <a:rPr lang="en-ID" sz="2800" dirty="0"/>
              <a:t> output yang </a:t>
            </a:r>
            <a:r>
              <a:rPr lang="en-ID" sz="2800" dirty="0" err="1"/>
              <a:t>dihasilkan</a:t>
            </a:r>
            <a:r>
              <a:rPr lang="en-ID" sz="2800" dirty="0"/>
              <a:t>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aktivitas</a:t>
            </a:r>
            <a:r>
              <a:rPr lang="en-ID" sz="2800" dirty="0"/>
              <a:t> yang </a:t>
            </a:r>
            <a:r>
              <a:rPr lang="en-ID" sz="2800" dirty="0" err="1"/>
              <a:t>dilakukan</a:t>
            </a:r>
            <a:r>
              <a:rPr lang="en-ID" sz="28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D" sz="2800" dirty="0" err="1"/>
              <a:t>Contoh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</a:t>
            </a:r>
            <a:r>
              <a:rPr lang="en-ID" sz="2800" dirty="0" err="1"/>
              <a:t>biaya</a:t>
            </a:r>
            <a:r>
              <a:rPr lang="en-ID" sz="2800" dirty="0"/>
              <a:t> </a:t>
            </a:r>
            <a:r>
              <a:rPr lang="en-ID" sz="2800" dirty="0" err="1"/>
              <a:t>tetap</a:t>
            </a:r>
            <a:r>
              <a:rPr lang="en-ID" sz="2800" dirty="0"/>
              <a:t> </a:t>
            </a:r>
            <a:r>
              <a:rPr lang="en-ID" sz="2800" dirty="0" err="1"/>
              <a:t>adalah</a:t>
            </a:r>
            <a:r>
              <a:rPr lang="en-ID" sz="2800" dirty="0"/>
              <a:t> </a:t>
            </a:r>
            <a:r>
              <a:rPr lang="en-ID" sz="2800" dirty="0" err="1"/>
              <a:t>biaya</a:t>
            </a:r>
            <a:r>
              <a:rPr lang="en-ID" sz="2800" dirty="0"/>
              <a:t> </a:t>
            </a:r>
            <a:r>
              <a:rPr lang="en-ID" sz="2800" dirty="0" err="1"/>
              <a:t>asuransi</a:t>
            </a:r>
            <a:r>
              <a:rPr lang="en-ID" sz="2800" dirty="0"/>
              <a:t> dan </a:t>
            </a:r>
            <a:r>
              <a:rPr lang="en-ID" sz="2800" dirty="0" err="1"/>
              <a:t>pajak</a:t>
            </a:r>
            <a:r>
              <a:rPr lang="en-ID" sz="2800" dirty="0"/>
              <a:t>, </a:t>
            </a:r>
            <a:r>
              <a:rPr lang="en-ID" sz="2800" dirty="0" err="1"/>
              <a:t>manajemen</a:t>
            </a:r>
            <a:r>
              <a:rPr lang="en-ID" sz="2800" dirty="0"/>
              <a:t> </a:t>
            </a:r>
            <a:r>
              <a:rPr lang="en-ID" sz="2800" dirty="0" err="1"/>
              <a:t>umum</a:t>
            </a:r>
            <a:r>
              <a:rPr lang="en-ID" sz="2800" dirty="0"/>
              <a:t> dan </a:t>
            </a:r>
            <a:r>
              <a:rPr lang="en-ID" sz="2800" dirty="0" err="1"/>
              <a:t>gaji</a:t>
            </a:r>
            <a:r>
              <a:rPr lang="en-ID" sz="2800" dirty="0"/>
              <a:t> </a:t>
            </a:r>
            <a:r>
              <a:rPr lang="en-ID" sz="2800" dirty="0" err="1"/>
              <a:t>administrasi</a:t>
            </a:r>
            <a:r>
              <a:rPr lang="en-ID" sz="2800" dirty="0"/>
              <a:t>, </a:t>
            </a:r>
            <a:r>
              <a:rPr lang="en-ID" sz="2800" dirty="0" err="1"/>
              <a:t>biaya</a:t>
            </a:r>
            <a:r>
              <a:rPr lang="en-ID" sz="2800" dirty="0"/>
              <a:t> </a:t>
            </a:r>
            <a:r>
              <a:rPr lang="en-ID" sz="2800" dirty="0" err="1"/>
              <a:t>lisensi</a:t>
            </a:r>
            <a:r>
              <a:rPr lang="en-ID" sz="2800" dirty="0"/>
              <a:t>, dan </a:t>
            </a:r>
            <a:r>
              <a:rPr lang="en-ID" sz="2800" dirty="0" err="1"/>
              <a:t>biaya</a:t>
            </a:r>
            <a:r>
              <a:rPr lang="en-ID" sz="2800" dirty="0"/>
              <a:t> </a:t>
            </a:r>
            <a:r>
              <a:rPr lang="en-ID" sz="2800" dirty="0" err="1"/>
              <a:t>bunga</a:t>
            </a:r>
            <a:r>
              <a:rPr lang="en-ID" sz="2800" dirty="0"/>
              <a:t> </a:t>
            </a:r>
            <a:r>
              <a:rPr lang="en-ID" sz="2800" dirty="0" err="1"/>
              <a:t>atas</a:t>
            </a:r>
            <a:r>
              <a:rPr lang="en-ID" sz="2800" dirty="0"/>
              <a:t> modal </a:t>
            </a:r>
            <a:r>
              <a:rPr lang="en-ID" sz="2800" dirty="0" err="1"/>
              <a:t>pinjaman</a:t>
            </a:r>
            <a:r>
              <a:rPr lang="en-ID" sz="28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D" sz="2800" dirty="0" err="1"/>
              <a:t>Namun</a:t>
            </a:r>
            <a:r>
              <a:rPr lang="en-ID" sz="2800" dirty="0"/>
              <a:t> </a:t>
            </a:r>
            <a:r>
              <a:rPr lang="en-ID" sz="2800" dirty="0" err="1"/>
              <a:t>ketika</a:t>
            </a:r>
            <a:r>
              <a:rPr lang="en-ID" sz="2800" dirty="0"/>
              <a:t> </a:t>
            </a:r>
            <a:r>
              <a:rPr lang="en-ID" sz="2800" dirty="0" err="1"/>
              <a:t>terjadi</a:t>
            </a:r>
            <a:r>
              <a:rPr lang="en-ID" sz="2800" dirty="0"/>
              <a:t> </a:t>
            </a:r>
            <a:r>
              <a:rPr lang="en-ID" sz="2800" dirty="0" err="1"/>
              <a:t>perubahan</a:t>
            </a:r>
            <a:r>
              <a:rPr lang="en-ID" sz="2800" dirty="0"/>
              <a:t> yang </a:t>
            </a:r>
            <a:r>
              <a:rPr lang="en-ID" sz="2800" dirty="0" err="1"/>
              <a:t>besar</a:t>
            </a:r>
            <a:r>
              <a:rPr lang="en-ID" sz="2800" dirty="0"/>
              <a:t> </a:t>
            </a: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penggunaan</a:t>
            </a:r>
            <a:r>
              <a:rPr lang="en-ID" sz="2800" dirty="0"/>
              <a:t> </a:t>
            </a:r>
            <a:r>
              <a:rPr lang="en-ID" sz="2800" dirty="0" err="1"/>
              <a:t>sumber</a:t>
            </a:r>
            <a:r>
              <a:rPr lang="en-ID" sz="2800" dirty="0"/>
              <a:t> </a:t>
            </a:r>
            <a:r>
              <a:rPr lang="en-ID" sz="2800" dirty="0" err="1"/>
              <a:t>daya</a:t>
            </a:r>
            <a:r>
              <a:rPr lang="en-ID" sz="2800" dirty="0"/>
              <a:t>,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ketika</a:t>
            </a:r>
            <a:r>
              <a:rPr lang="en-ID" sz="2800" dirty="0"/>
              <a:t> </a:t>
            </a:r>
            <a:r>
              <a:rPr lang="en-ID" sz="2800" dirty="0" err="1"/>
              <a:t>terjadi</a:t>
            </a:r>
            <a:r>
              <a:rPr lang="en-ID" sz="2800" dirty="0"/>
              <a:t> </a:t>
            </a:r>
            <a:r>
              <a:rPr lang="en-ID" sz="2800" dirty="0" err="1"/>
              <a:t>pengembangan</a:t>
            </a:r>
            <a:r>
              <a:rPr lang="en-ID" sz="2800" dirty="0"/>
              <a:t>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penutupan</a:t>
            </a:r>
            <a:r>
              <a:rPr lang="en-ID" sz="2800" dirty="0"/>
              <a:t> </a:t>
            </a:r>
            <a:r>
              <a:rPr lang="en-ID" sz="2800" dirty="0" err="1"/>
              <a:t>pabrik</a:t>
            </a:r>
            <a:r>
              <a:rPr lang="en-ID" sz="2800" dirty="0"/>
              <a:t>, </a:t>
            </a:r>
            <a:r>
              <a:rPr lang="en-ID" sz="2800" dirty="0" err="1"/>
              <a:t>biaya</a:t>
            </a:r>
            <a:r>
              <a:rPr lang="en-ID" sz="2800" dirty="0"/>
              <a:t> </a:t>
            </a:r>
            <a:r>
              <a:rPr lang="en-ID" sz="2800" dirty="0" err="1"/>
              <a:t>tetap</a:t>
            </a:r>
            <a:r>
              <a:rPr lang="en-ID" sz="2800" dirty="0"/>
              <a:t> </a:t>
            </a:r>
            <a:r>
              <a:rPr lang="en-ID" sz="2800" dirty="0" err="1"/>
              <a:t>dapat</a:t>
            </a:r>
            <a:r>
              <a:rPr lang="en-ID" sz="2800" dirty="0"/>
              <a:t> </a:t>
            </a:r>
            <a:r>
              <a:rPr lang="en-ID" sz="2800" dirty="0" err="1"/>
              <a:t>berubah</a:t>
            </a:r>
            <a:r>
              <a:rPr lang="en-ID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91062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5C577-1AA9-47FC-D09D-C344BD98F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1" dirty="0" err="1">
                <a:latin typeface="+mn-lt"/>
              </a:rPr>
              <a:t>Biaya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Variabel</a:t>
            </a:r>
            <a:endParaRPr lang="en-ID" sz="3600" b="1" i="1" dirty="0">
              <a:latin typeface="+mn-lt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203A6F6-A0BF-19EA-D932-780FC1551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10491537" cy="402336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ID" sz="2800" b="1" dirty="0"/>
              <a:t>       </a:t>
            </a:r>
            <a:r>
              <a:rPr lang="en-ID" sz="2800" b="1" dirty="0" err="1"/>
              <a:t>Biaya</a:t>
            </a:r>
            <a:r>
              <a:rPr lang="en-ID" sz="2800" b="1" dirty="0"/>
              <a:t> </a:t>
            </a:r>
            <a:r>
              <a:rPr lang="en-ID" sz="2800" b="1" dirty="0" err="1"/>
              <a:t>variabel</a:t>
            </a:r>
            <a:r>
              <a:rPr lang="en-ID" sz="2800" dirty="0"/>
              <a:t> </a:t>
            </a:r>
            <a:r>
              <a:rPr lang="en-ID" sz="2800" dirty="0" err="1"/>
              <a:t>adalah</a:t>
            </a:r>
            <a:r>
              <a:rPr lang="en-ID" sz="2800" dirty="0"/>
              <a:t> </a:t>
            </a:r>
            <a:r>
              <a:rPr lang="en-ID" sz="2800" dirty="0" err="1"/>
              <a:t>biaya</a:t>
            </a:r>
            <a:r>
              <a:rPr lang="en-ID" sz="2800" dirty="0"/>
              <a:t> yang </a:t>
            </a:r>
            <a:r>
              <a:rPr lang="en-ID" sz="2800" dirty="0" err="1"/>
              <a:t>terkait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operasional</a:t>
            </a:r>
            <a:r>
              <a:rPr lang="en-ID" sz="2800" dirty="0"/>
              <a:t> </a:t>
            </a:r>
            <a:r>
              <a:rPr lang="en-ID" sz="2800" dirty="0" err="1"/>
              <a:t>pabrik</a:t>
            </a:r>
            <a:r>
              <a:rPr lang="en-ID" sz="2800" dirty="0"/>
              <a:t> yang </a:t>
            </a:r>
            <a:r>
              <a:rPr lang="en-ID" sz="2800" dirty="0" err="1"/>
              <a:t>besarnya</a:t>
            </a:r>
            <a:r>
              <a:rPr lang="en-ID" sz="2800" dirty="0"/>
              <a:t> </a:t>
            </a:r>
            <a:r>
              <a:rPr lang="en-ID" sz="2800" dirty="0" err="1"/>
              <a:t>bervariasi</a:t>
            </a:r>
            <a:r>
              <a:rPr lang="en-ID" sz="2800" dirty="0"/>
              <a:t> </a:t>
            </a:r>
            <a:r>
              <a:rPr lang="en-ID" sz="2800" dirty="0" err="1"/>
              <a:t>tergantung</a:t>
            </a:r>
            <a:r>
              <a:rPr lang="en-ID" sz="2800" dirty="0"/>
              <a:t> </a:t>
            </a:r>
            <a:r>
              <a:rPr lang="en-ID" sz="2800" dirty="0" err="1"/>
              <a:t>jumlah</a:t>
            </a:r>
            <a:r>
              <a:rPr lang="en-ID" sz="2800" dirty="0"/>
              <a:t> output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besarnya</a:t>
            </a:r>
            <a:r>
              <a:rPr lang="en-ID" sz="2800" dirty="0"/>
              <a:t> </a:t>
            </a:r>
            <a:r>
              <a:rPr lang="en-ID" sz="2800" dirty="0" err="1"/>
              <a:t>aktivitas</a:t>
            </a:r>
            <a:r>
              <a:rPr lang="en-ID" sz="2800" dirty="0"/>
              <a:t>.</a:t>
            </a:r>
          </a:p>
          <a:p>
            <a:pPr>
              <a:lnSpc>
                <a:spcPct val="150000"/>
              </a:lnSpc>
            </a:pPr>
            <a:r>
              <a:rPr lang="en-ID" sz="2800" dirty="0" err="1"/>
              <a:t>Contoh</a:t>
            </a:r>
            <a:r>
              <a:rPr lang="en-ID" sz="2800" dirty="0"/>
              <a:t> </a:t>
            </a:r>
            <a:r>
              <a:rPr lang="en-ID" sz="2800" dirty="0" err="1"/>
              <a:t>biaya</a:t>
            </a:r>
            <a:r>
              <a:rPr lang="en-ID" sz="2800" dirty="0"/>
              <a:t> </a:t>
            </a:r>
            <a:r>
              <a:rPr lang="en-ID" sz="2800" dirty="0" err="1"/>
              <a:t>varibel</a:t>
            </a:r>
            <a:r>
              <a:rPr lang="en-ID" sz="2800" dirty="0"/>
              <a:t> </a:t>
            </a:r>
            <a:r>
              <a:rPr lang="en-ID" sz="2800" dirty="0" err="1"/>
              <a:t>adalah</a:t>
            </a:r>
            <a:r>
              <a:rPr lang="en-ID" sz="2800" dirty="0"/>
              <a:t> </a:t>
            </a:r>
            <a:r>
              <a:rPr lang="en-ID" sz="2800" dirty="0" err="1"/>
              <a:t>biaya</a:t>
            </a:r>
            <a:r>
              <a:rPr lang="en-ID" sz="2800" dirty="0"/>
              <a:t> </a:t>
            </a:r>
            <a:r>
              <a:rPr lang="en-ID" sz="2800" dirty="0" err="1"/>
              <a:t>bahan</a:t>
            </a:r>
            <a:r>
              <a:rPr lang="en-ID" sz="2800" dirty="0"/>
              <a:t> dan </a:t>
            </a:r>
            <a:r>
              <a:rPr lang="en-ID" sz="2800" dirty="0" err="1"/>
              <a:t>tenaga</a:t>
            </a:r>
            <a:r>
              <a:rPr lang="en-ID" sz="2800" dirty="0"/>
              <a:t> </a:t>
            </a:r>
            <a:r>
              <a:rPr lang="en-ID" sz="2800" dirty="0" err="1"/>
              <a:t>kerja</a:t>
            </a:r>
            <a:r>
              <a:rPr lang="en-ID" sz="2800" dirty="0"/>
              <a:t> yang </a:t>
            </a:r>
            <a:r>
              <a:rPr lang="en-ID" sz="2800" dirty="0" err="1"/>
              <a:t>digunakan</a:t>
            </a:r>
            <a:r>
              <a:rPr lang="en-ID" sz="2800" dirty="0"/>
              <a:t> </a:t>
            </a: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suatu</a:t>
            </a:r>
            <a:r>
              <a:rPr lang="en-ID" sz="2800" dirty="0"/>
              <a:t> </a:t>
            </a:r>
            <a:r>
              <a:rPr lang="en-ID" sz="2800" dirty="0" err="1"/>
              <a:t>produksi</a:t>
            </a:r>
            <a:r>
              <a:rPr lang="en-ID" sz="2800" dirty="0"/>
              <a:t>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layanan</a:t>
            </a:r>
            <a:r>
              <a:rPr lang="en-ID" sz="2800" dirty="0"/>
              <a:t>, </a:t>
            </a:r>
            <a:r>
              <a:rPr lang="en-ID" sz="2800" dirty="0" err="1"/>
              <a:t>karena</a:t>
            </a:r>
            <a:r>
              <a:rPr lang="en-ID" sz="2800" dirty="0"/>
              <a:t> </a:t>
            </a:r>
            <a:r>
              <a:rPr lang="en-ID" sz="2800" dirty="0" err="1"/>
              <a:t>biaya</a:t>
            </a:r>
            <a:r>
              <a:rPr lang="en-ID" sz="2800" dirty="0"/>
              <a:t> </a:t>
            </a:r>
            <a:r>
              <a:rPr lang="en-ID" sz="2800" dirty="0" err="1"/>
              <a:t>tersebut</a:t>
            </a:r>
            <a:r>
              <a:rPr lang="en-ID" sz="2800" dirty="0"/>
              <a:t> </a:t>
            </a:r>
            <a:r>
              <a:rPr lang="en-ID" sz="2800" dirty="0" err="1"/>
              <a:t>dipengaruhi</a:t>
            </a:r>
            <a:r>
              <a:rPr lang="en-ID" sz="2800" dirty="0"/>
              <a:t> oleh </a:t>
            </a:r>
            <a:r>
              <a:rPr lang="en-ID" sz="2800" dirty="0" err="1"/>
              <a:t>jumlah</a:t>
            </a:r>
            <a:r>
              <a:rPr lang="en-ID" sz="2800" dirty="0"/>
              <a:t> unit output, </a:t>
            </a:r>
            <a:r>
              <a:rPr lang="en-ID" sz="2800" dirty="0" err="1"/>
              <a:t>meskipun</a:t>
            </a:r>
            <a:r>
              <a:rPr lang="en-ID" sz="2800" dirty="0"/>
              <a:t> </a:t>
            </a:r>
            <a:r>
              <a:rPr lang="en-ID" sz="2800" dirty="0" err="1"/>
              <a:t>biaya</a:t>
            </a:r>
            <a:r>
              <a:rPr lang="en-ID" sz="2800" dirty="0"/>
              <a:t> per unit </a:t>
            </a:r>
            <a:r>
              <a:rPr lang="en-ID" sz="2800" dirty="0" err="1"/>
              <a:t>tetap</a:t>
            </a:r>
            <a:r>
              <a:rPr lang="en-ID" sz="2800" dirty="0"/>
              <a:t> </a:t>
            </a:r>
            <a:r>
              <a:rPr lang="en-ID" sz="2800" dirty="0" err="1"/>
              <a:t>sama</a:t>
            </a:r>
            <a:r>
              <a:rPr lang="en-ID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789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A4894-9256-CCFC-F91A-7E313EB09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702302"/>
          </a:xfrm>
        </p:spPr>
        <p:txBody>
          <a:bodyPr>
            <a:normAutofit/>
          </a:bodyPr>
          <a:lstStyle/>
          <a:p>
            <a:r>
              <a:rPr lang="en-US" sz="3600" b="1" i="1" dirty="0" err="1">
                <a:latin typeface="+mn-lt"/>
              </a:rPr>
              <a:t>Biaya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Marjinal</a:t>
            </a:r>
            <a:endParaRPr lang="en-ID" sz="3600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DAFDAB-6362-CEE0-A433-035102C65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856649"/>
            <a:ext cx="10279781" cy="501244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ID" sz="2400" b="1" dirty="0"/>
              <a:t>       </a:t>
            </a:r>
            <a:r>
              <a:rPr lang="en-ID" sz="2400" b="1" dirty="0" err="1"/>
              <a:t>Biaya</a:t>
            </a:r>
            <a:r>
              <a:rPr lang="en-ID" sz="2400" b="1" dirty="0"/>
              <a:t> </a:t>
            </a:r>
            <a:r>
              <a:rPr lang="en-ID" sz="2400" b="1" dirty="0" err="1"/>
              <a:t>Marjinal</a:t>
            </a:r>
            <a:r>
              <a:rPr lang="en-ID" sz="2400" b="1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peningkatan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total yang </a:t>
            </a:r>
            <a:r>
              <a:rPr lang="en-ID" sz="2400" dirty="0" err="1"/>
              <a:t>diperlukan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menghasilkan</a:t>
            </a:r>
            <a:r>
              <a:rPr lang="en-ID" sz="2400" dirty="0"/>
              <a:t> </a:t>
            </a:r>
            <a:r>
              <a:rPr lang="en-ID" sz="2400" dirty="0" err="1"/>
              <a:t>satu</a:t>
            </a:r>
            <a:r>
              <a:rPr lang="en-ID" sz="2400" dirty="0"/>
              <a:t> unit </a:t>
            </a:r>
            <a:r>
              <a:rPr lang="en-ID" sz="2400" dirty="0" err="1"/>
              <a:t>berikutnya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output </a:t>
            </a:r>
            <a:r>
              <a:rPr lang="en-ID" sz="2400" dirty="0" err="1"/>
              <a:t>produksi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layanan</a:t>
            </a:r>
            <a:r>
              <a:rPr lang="en-ID" sz="2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D" sz="2400" dirty="0"/>
              <a:t>Jika </a:t>
            </a:r>
            <a:r>
              <a:rPr lang="en-ID" sz="2400" dirty="0" err="1"/>
              <a:t>perusahaan</a:t>
            </a:r>
            <a:r>
              <a:rPr lang="en-ID" sz="2400" dirty="0"/>
              <a:t> </a:t>
            </a:r>
            <a:r>
              <a:rPr lang="en-ID" sz="2400" dirty="0" err="1"/>
              <a:t>memproduksi</a:t>
            </a:r>
            <a:r>
              <a:rPr lang="en-ID" sz="2400" dirty="0"/>
              <a:t> 1.000 unit,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tambahan</a:t>
            </a:r>
            <a:r>
              <a:rPr lang="en-ID" sz="2400" dirty="0"/>
              <a:t> yang </a:t>
            </a:r>
            <a:r>
              <a:rPr lang="en-ID" sz="2400" dirty="0" err="1"/>
              <a:t>diperlukan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peningkatan</a:t>
            </a:r>
            <a:r>
              <a:rPr lang="en-ID" sz="2400" dirty="0"/>
              <a:t> output </a:t>
            </a:r>
            <a:r>
              <a:rPr lang="en-ID" sz="2400" dirty="0" err="1"/>
              <a:t>menjadi</a:t>
            </a:r>
            <a:r>
              <a:rPr lang="en-ID" sz="2400" dirty="0"/>
              <a:t> 1.001 unit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marginal.</a:t>
            </a:r>
          </a:p>
          <a:p>
            <a:pPr algn="just">
              <a:lnSpc>
                <a:spcPct val="150000"/>
              </a:lnSpc>
            </a:pP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marjinal</a:t>
            </a:r>
            <a:r>
              <a:rPr lang="en-ID" sz="2400" dirty="0"/>
              <a:t> </a:t>
            </a:r>
            <a:r>
              <a:rPr lang="en-ID" sz="2400" dirty="0" err="1"/>
              <a:t>digunakan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memutuskan</a:t>
            </a:r>
            <a:r>
              <a:rPr lang="en-ID" sz="2400" dirty="0"/>
              <a:t> </a:t>
            </a:r>
            <a:r>
              <a:rPr lang="en-ID" sz="2400" dirty="0" err="1"/>
              <a:t>apakah</a:t>
            </a:r>
            <a:r>
              <a:rPr lang="en-ID" sz="2400" dirty="0"/>
              <a:t> unit </a:t>
            </a:r>
            <a:r>
              <a:rPr lang="en-ID" sz="2400" dirty="0" err="1"/>
              <a:t>tambahan</a:t>
            </a:r>
            <a:r>
              <a:rPr lang="en-ID" sz="2400" dirty="0"/>
              <a:t> </a:t>
            </a:r>
            <a:r>
              <a:rPr lang="en-ID" sz="2400" dirty="0" err="1"/>
              <a:t>harus</a:t>
            </a:r>
            <a:r>
              <a:rPr lang="en-ID" sz="2400" dirty="0"/>
              <a:t> </a:t>
            </a:r>
            <a:r>
              <a:rPr lang="en-ID" sz="2400" dirty="0" err="1"/>
              <a:t>dihasilkan</a:t>
            </a:r>
            <a:r>
              <a:rPr lang="en-ID" sz="2400" dirty="0"/>
              <a:t>, </a:t>
            </a:r>
            <a:r>
              <a:rPr lang="en-ID" sz="2400" dirty="0" err="1"/>
              <a:t>dibeli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dilakukan</a:t>
            </a:r>
            <a:r>
              <a:rPr lang="en-ID" sz="2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D" sz="2400" dirty="0"/>
              <a:t>Karena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tetap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berubah</a:t>
            </a:r>
            <a:r>
              <a:rPr lang="en-ID" sz="2400" dirty="0"/>
              <a:t> </a:t>
            </a:r>
            <a:r>
              <a:rPr lang="en-ID" sz="2400" dirty="0" err="1"/>
              <a:t>ketika</a:t>
            </a:r>
            <a:r>
              <a:rPr lang="en-ID" sz="2400" dirty="0"/>
              <a:t> </a:t>
            </a:r>
            <a:r>
              <a:rPr lang="en-ID" sz="2400" dirty="0" err="1"/>
              <a:t>ada</a:t>
            </a:r>
            <a:r>
              <a:rPr lang="en-ID" sz="2400" dirty="0"/>
              <a:t> </a:t>
            </a:r>
            <a:r>
              <a:rPr lang="en-ID" sz="2400" dirty="0" err="1"/>
              <a:t>tambahan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output, </a:t>
            </a:r>
            <a:r>
              <a:rPr lang="en-ID" sz="2400" dirty="0" err="1"/>
              <a:t>maka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marginal </a:t>
            </a:r>
            <a:r>
              <a:rPr lang="en-ID" sz="2400" dirty="0" err="1"/>
              <a:t>mencerminkan</a:t>
            </a:r>
            <a:r>
              <a:rPr lang="en-ID" sz="2400" dirty="0"/>
              <a:t> </a:t>
            </a:r>
            <a:r>
              <a:rPr lang="en-ID" sz="2400" dirty="0" err="1"/>
              <a:t>perubahan</a:t>
            </a:r>
            <a:r>
              <a:rPr lang="en-ID" sz="2400" dirty="0"/>
              <a:t> </a:t>
            </a:r>
            <a:r>
              <a:rPr lang="en-ID" sz="2400" dirty="0" err="1"/>
              <a:t>hanya</a:t>
            </a:r>
            <a:r>
              <a:rPr lang="en-ID" sz="2400" dirty="0"/>
              <a:t> pada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variabel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0750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1124B-C158-1711-6075-54F9CAE0A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1" dirty="0" err="1">
                <a:latin typeface="+mn-lt"/>
              </a:rPr>
              <a:t>Biaya</a:t>
            </a:r>
            <a:r>
              <a:rPr lang="en-US" sz="3600" b="1" i="1" dirty="0">
                <a:latin typeface="+mn-lt"/>
              </a:rPr>
              <a:t> Rata-rata</a:t>
            </a:r>
            <a:endParaRPr lang="en-ID" sz="3600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B8321-6A38-AB8E-F118-7FDDC36B9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59806"/>
            <a:ext cx="10058400" cy="380928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ID" sz="3200" b="1" dirty="0"/>
              <a:t>       </a:t>
            </a:r>
            <a:r>
              <a:rPr lang="en-ID" sz="3200" b="1" dirty="0" err="1"/>
              <a:t>Biaya</a:t>
            </a:r>
            <a:r>
              <a:rPr lang="en-ID" sz="3200" b="1" dirty="0"/>
              <a:t> rata-rata</a:t>
            </a:r>
            <a:r>
              <a:rPr lang="en-ID" sz="3200" dirty="0"/>
              <a:t> </a:t>
            </a:r>
            <a:r>
              <a:rPr lang="en-ID" sz="3200" dirty="0" err="1"/>
              <a:t>adalah</a:t>
            </a:r>
            <a:r>
              <a:rPr lang="en-ID" sz="3200" dirty="0"/>
              <a:t> total </a:t>
            </a:r>
            <a:r>
              <a:rPr lang="en-ID" sz="3200" dirty="0" err="1"/>
              <a:t>biaya</a:t>
            </a:r>
            <a:r>
              <a:rPr lang="en-ID" sz="3200" dirty="0"/>
              <a:t> </a:t>
            </a:r>
            <a:r>
              <a:rPr lang="en-ID" sz="3200" dirty="0" err="1"/>
              <a:t>dibagi</a:t>
            </a:r>
            <a:r>
              <a:rPr lang="en-ID" sz="3200" dirty="0"/>
              <a:t> </a:t>
            </a:r>
            <a:r>
              <a:rPr lang="en-ID" sz="3200" dirty="0" err="1"/>
              <a:t>dengan</a:t>
            </a:r>
            <a:r>
              <a:rPr lang="en-ID" sz="3200" dirty="0"/>
              <a:t> </a:t>
            </a:r>
            <a:r>
              <a:rPr lang="en-ID" sz="3200" dirty="0" err="1"/>
              <a:t>jumlah</a:t>
            </a:r>
            <a:r>
              <a:rPr lang="en-ID" sz="3200" dirty="0"/>
              <a:t> </a:t>
            </a:r>
            <a:r>
              <a:rPr lang="en-ID" sz="3200" dirty="0" err="1"/>
              <a:t>produk</a:t>
            </a:r>
            <a:r>
              <a:rPr lang="en-ID" sz="3200" dirty="0"/>
              <a:t>/</a:t>
            </a:r>
            <a:r>
              <a:rPr lang="en-ID" sz="3200" dirty="0" err="1"/>
              <a:t>layanan</a:t>
            </a:r>
            <a:r>
              <a:rPr lang="en-ID" sz="3200" dirty="0"/>
              <a:t> yang </a:t>
            </a:r>
            <a:r>
              <a:rPr lang="en-ID" sz="3200" dirty="0" err="1"/>
              <a:t>dihasilkan</a:t>
            </a:r>
            <a:r>
              <a:rPr lang="en-ID" sz="3200" dirty="0"/>
              <a:t>.</a:t>
            </a:r>
          </a:p>
          <a:p>
            <a:pPr>
              <a:lnSpc>
                <a:spcPct val="150000"/>
              </a:lnSpc>
            </a:pPr>
            <a:r>
              <a:rPr lang="en-ID" sz="3200" dirty="0" err="1"/>
              <a:t>Dalam</a:t>
            </a:r>
            <a:r>
              <a:rPr lang="en-ID" sz="3200" dirty="0"/>
              <a:t> </a:t>
            </a:r>
            <a:r>
              <a:rPr lang="en-ID" sz="3200" dirty="0" err="1"/>
              <a:t>membuat</a:t>
            </a:r>
            <a:r>
              <a:rPr lang="en-ID" sz="3200" dirty="0"/>
              <a:t> </a:t>
            </a:r>
            <a:r>
              <a:rPr lang="en-ID" sz="3200" dirty="0" err="1"/>
              <a:t>keputusan</a:t>
            </a:r>
            <a:r>
              <a:rPr lang="en-ID" sz="3200" dirty="0"/>
              <a:t> </a:t>
            </a:r>
            <a:r>
              <a:rPr lang="en-ID" sz="3200" dirty="0" err="1"/>
              <a:t>digunakan</a:t>
            </a:r>
            <a:r>
              <a:rPr lang="en-ID" sz="3200" dirty="0"/>
              <a:t> </a:t>
            </a:r>
            <a:r>
              <a:rPr lang="en-ID" sz="3200" dirty="0" err="1"/>
              <a:t>biaya</a:t>
            </a:r>
            <a:r>
              <a:rPr lang="en-ID" sz="3200" dirty="0"/>
              <a:t> rata-rata </a:t>
            </a: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menggambarkan</a:t>
            </a:r>
            <a:r>
              <a:rPr lang="en-ID" sz="3200" dirty="0"/>
              <a:t> </a:t>
            </a:r>
            <a:r>
              <a:rPr lang="en-ID" sz="3200" dirty="0" err="1"/>
              <a:t>secara</a:t>
            </a:r>
            <a:r>
              <a:rPr lang="en-ID" sz="3200" dirty="0"/>
              <a:t> </a:t>
            </a:r>
            <a:r>
              <a:rPr lang="en-ID" sz="3200" dirty="0" err="1"/>
              <a:t>keseluruhan</a:t>
            </a:r>
            <a:r>
              <a:rPr lang="en-ID" sz="3200" dirty="0"/>
              <a:t> </a:t>
            </a:r>
            <a:r>
              <a:rPr lang="en-ID" sz="3200" dirty="0" err="1"/>
              <a:t>biaya</a:t>
            </a:r>
            <a:r>
              <a:rPr lang="en-ID" sz="3200" dirty="0"/>
              <a:t> </a:t>
            </a:r>
            <a:r>
              <a:rPr lang="en-ID" sz="3200" dirty="0" err="1"/>
              <a:t>dari</a:t>
            </a:r>
            <a:r>
              <a:rPr lang="en-ID" sz="3200" dirty="0"/>
              <a:t> </a:t>
            </a:r>
            <a:r>
              <a:rPr lang="en-ID" sz="3200" dirty="0" err="1"/>
              <a:t>investasi</a:t>
            </a:r>
            <a:r>
              <a:rPr lang="en-ID" sz="3200" dirty="0"/>
              <a:t> yang </a:t>
            </a:r>
            <a:r>
              <a:rPr lang="en-ID" sz="3200" dirty="0" err="1"/>
              <a:t>dinyatakan</a:t>
            </a:r>
            <a:r>
              <a:rPr lang="en-ID" sz="3200" dirty="0"/>
              <a:t> </a:t>
            </a:r>
            <a:r>
              <a:rPr lang="en-ID" sz="3200" dirty="0" err="1"/>
              <a:t>dalam</a:t>
            </a:r>
            <a:r>
              <a:rPr lang="en-ID" sz="3200" dirty="0"/>
              <a:t> basis </a:t>
            </a:r>
            <a:r>
              <a:rPr lang="en-ID" sz="3200" dirty="0" err="1"/>
              <a:t>satuan</a:t>
            </a:r>
            <a:r>
              <a:rPr lang="en-ID" sz="3200" dirty="0"/>
              <a:t> per unit. </a:t>
            </a:r>
          </a:p>
        </p:txBody>
      </p:sp>
    </p:spTree>
    <p:extLst>
      <p:ext uri="{BB962C8B-B14F-4D97-AF65-F5344CB8AC3E}">
        <p14:creationId xmlns:p14="http://schemas.microsoft.com/office/powerpoint/2010/main" val="30000163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3d isometric flat vector konseptual ilustrasi rabat kupon dan cashback - biaya keuangan ilustrasi stok">
            <a:extLst>
              <a:ext uri="{FF2B5EF4-FFF2-40B4-BE49-F238E27FC236}">
                <a16:creationId xmlns:a16="http://schemas.microsoft.com/office/drawing/2014/main" id="{714E5B89-B9C2-849E-5B89-223D790ABC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408" y="558264"/>
            <a:ext cx="9962147" cy="5293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69359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54AC9-E716-6681-6D71-105398F32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78054"/>
          </a:xfrm>
        </p:spPr>
        <p:txBody>
          <a:bodyPr>
            <a:normAutofit/>
          </a:bodyPr>
          <a:lstStyle/>
          <a:p>
            <a:r>
              <a:rPr lang="en-US" sz="3600" b="1" i="1" dirty="0" err="1">
                <a:latin typeface="+mn-lt"/>
              </a:rPr>
              <a:t>Contoh</a:t>
            </a:r>
            <a:r>
              <a:rPr lang="en-US" sz="3600" b="1" i="1" dirty="0">
                <a:latin typeface="+mn-lt"/>
              </a:rPr>
              <a:t> 1 (</a:t>
            </a:r>
            <a:r>
              <a:rPr lang="en-US" sz="3600" b="1" i="1" dirty="0" err="1">
                <a:latin typeface="+mn-lt"/>
              </a:rPr>
              <a:t>Biaya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Marjinal</a:t>
            </a:r>
            <a:r>
              <a:rPr lang="en-US" sz="3600" b="1" i="1" dirty="0">
                <a:latin typeface="+mn-lt"/>
              </a:rPr>
              <a:t> dan Rata-rata)</a:t>
            </a:r>
            <a:endParaRPr lang="en-ID" sz="3600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A07AA-1BD5-1562-E1C2-C5D927C80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ID" sz="2800" dirty="0"/>
              <a:t>       </a:t>
            </a:r>
            <a:r>
              <a:rPr lang="en-ID" sz="2800" dirty="0" err="1"/>
              <a:t>Sebuah</a:t>
            </a:r>
            <a:r>
              <a:rPr lang="en-ID" sz="2800" dirty="0"/>
              <a:t> universitas </a:t>
            </a:r>
            <a:r>
              <a:rPr lang="en-ID" sz="2800" dirty="0" err="1"/>
              <a:t>memberlakukan</a:t>
            </a:r>
            <a:r>
              <a:rPr lang="en-ID" sz="2800" dirty="0"/>
              <a:t> </a:t>
            </a:r>
            <a:r>
              <a:rPr lang="en-ID" sz="2800" dirty="0" err="1"/>
              <a:t>sistem</a:t>
            </a:r>
            <a:r>
              <a:rPr lang="en-ID" sz="2800" dirty="0"/>
              <a:t> SKS (</a:t>
            </a:r>
            <a:r>
              <a:rPr lang="en-ID" sz="2800" dirty="0" err="1"/>
              <a:t>Satuan</a:t>
            </a:r>
            <a:r>
              <a:rPr lang="en-ID" sz="2800" dirty="0"/>
              <a:t> </a:t>
            </a:r>
            <a:r>
              <a:rPr lang="en-ID" sz="2800" dirty="0" err="1"/>
              <a:t>Kredit</a:t>
            </a:r>
            <a:r>
              <a:rPr lang="en-ID" sz="2800" dirty="0"/>
              <a:t> Semester)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mengenakan</a:t>
            </a:r>
            <a:r>
              <a:rPr lang="en-ID" sz="2800" dirty="0"/>
              <a:t> </a:t>
            </a:r>
            <a:r>
              <a:rPr lang="en-ID" sz="2800" dirty="0" err="1"/>
              <a:t>biaya</a:t>
            </a:r>
            <a:r>
              <a:rPr lang="en-ID" sz="2800" dirty="0"/>
              <a:t> </a:t>
            </a:r>
            <a:r>
              <a:rPr lang="en-ID" sz="2800" dirty="0" err="1"/>
              <a:t>sebesar</a:t>
            </a:r>
            <a:r>
              <a:rPr lang="en-ID" sz="2800" dirty="0"/>
              <a:t> $1800 </a:t>
            </a:r>
            <a:r>
              <a:rPr lang="en-ID" sz="2800" dirty="0" err="1"/>
              <a:t>untuk</a:t>
            </a:r>
            <a:r>
              <a:rPr lang="en-ID" sz="2800" dirty="0"/>
              <a:t> 12-18 </a:t>
            </a:r>
            <a:r>
              <a:rPr lang="en-ID" sz="2800" dirty="0" err="1"/>
              <a:t>sks</a:t>
            </a:r>
            <a:r>
              <a:rPr lang="en-ID" sz="2800" dirty="0"/>
              <a:t> yang </a:t>
            </a:r>
            <a:r>
              <a:rPr lang="en-ID" sz="2800" dirty="0" err="1"/>
              <a:t>diambil</a:t>
            </a:r>
            <a:r>
              <a:rPr lang="en-ID" sz="2800" dirty="0"/>
              <a:t> </a:t>
            </a:r>
            <a:r>
              <a:rPr lang="en-ID" sz="2800" dirty="0" err="1"/>
              <a:t>mahasiswa</a:t>
            </a:r>
            <a:r>
              <a:rPr lang="en-ID" sz="2800" dirty="0"/>
              <a:t> </a:t>
            </a:r>
            <a:r>
              <a:rPr lang="en-ID" sz="2800" dirty="0" err="1"/>
              <a:t>setiap</a:t>
            </a:r>
            <a:r>
              <a:rPr lang="en-ID" sz="2800" dirty="0"/>
              <a:t> </a:t>
            </a:r>
            <a:r>
              <a:rPr lang="en-ID" sz="2800" dirty="0" err="1"/>
              <a:t>semesternya</a:t>
            </a:r>
            <a:r>
              <a:rPr lang="en-ID" sz="2800" dirty="0"/>
              <a:t>. </a:t>
            </a:r>
            <a:r>
              <a:rPr lang="en-ID" sz="2800" dirty="0" err="1"/>
              <a:t>Biaya</a:t>
            </a:r>
            <a:r>
              <a:rPr lang="en-ID" sz="2800" dirty="0"/>
              <a:t> </a:t>
            </a:r>
            <a:r>
              <a:rPr lang="en-ID" sz="2800" dirty="0" err="1"/>
              <a:t>tambahan</a:t>
            </a:r>
            <a:r>
              <a:rPr lang="en-ID" sz="2800" dirty="0"/>
              <a:t> </a:t>
            </a:r>
            <a:r>
              <a:rPr lang="en-ID" sz="2800" dirty="0" err="1"/>
              <a:t>sebesar</a:t>
            </a:r>
            <a:r>
              <a:rPr lang="en-ID" sz="2800" dirty="0"/>
              <a:t> $120/SKS </a:t>
            </a:r>
            <a:r>
              <a:rPr lang="en-ID" sz="2800" dirty="0" err="1"/>
              <a:t>dikenakan</a:t>
            </a:r>
            <a:r>
              <a:rPr lang="en-ID" sz="2800" dirty="0"/>
              <a:t> </a:t>
            </a:r>
            <a:r>
              <a:rPr lang="en-ID" sz="2800" dirty="0" err="1"/>
              <a:t>jika</a:t>
            </a:r>
            <a:r>
              <a:rPr lang="en-ID" sz="2800" dirty="0"/>
              <a:t> </a:t>
            </a:r>
            <a:r>
              <a:rPr lang="en-ID" sz="2800" dirty="0" err="1"/>
              <a:t>ada</a:t>
            </a:r>
            <a:r>
              <a:rPr lang="en-ID" sz="2800" dirty="0"/>
              <a:t> </a:t>
            </a:r>
            <a:r>
              <a:rPr lang="en-ID" sz="2800" dirty="0" err="1"/>
              <a:t>tambahan</a:t>
            </a:r>
            <a:r>
              <a:rPr lang="en-ID" sz="2800" dirty="0"/>
              <a:t> </a:t>
            </a:r>
            <a:r>
              <a:rPr lang="en-ID" sz="2800" dirty="0" err="1"/>
              <a:t>jumlah</a:t>
            </a:r>
            <a:r>
              <a:rPr lang="en-ID" sz="2800" dirty="0"/>
              <a:t> SKS yang </a:t>
            </a:r>
            <a:r>
              <a:rPr lang="en-ID" sz="2800" dirty="0" err="1"/>
              <a:t>diambil</a:t>
            </a:r>
            <a:r>
              <a:rPr lang="en-ID" sz="2800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en-ID" sz="2800" dirty="0" err="1"/>
              <a:t>Berikan</a:t>
            </a:r>
            <a:r>
              <a:rPr lang="en-ID" sz="2800" dirty="0"/>
              <a:t> </a:t>
            </a:r>
            <a:r>
              <a:rPr lang="en-ID" sz="2800" dirty="0" err="1"/>
              <a:t>gambaran</a:t>
            </a:r>
            <a:r>
              <a:rPr lang="en-ID" sz="2800" dirty="0"/>
              <a:t> </a:t>
            </a:r>
            <a:r>
              <a:rPr lang="en-ID" sz="2800" dirty="0" err="1"/>
              <a:t>terhadap</a:t>
            </a:r>
            <a:r>
              <a:rPr lang="en-ID" sz="2800" dirty="0"/>
              <a:t> </a:t>
            </a:r>
            <a:r>
              <a:rPr lang="en-ID" sz="2800" dirty="0" err="1"/>
              <a:t>biaya</a:t>
            </a:r>
            <a:r>
              <a:rPr lang="en-ID" sz="2800" dirty="0"/>
              <a:t> </a:t>
            </a:r>
            <a:r>
              <a:rPr lang="en-ID" sz="2800" dirty="0" err="1"/>
              <a:t>marjinal</a:t>
            </a:r>
            <a:r>
              <a:rPr lang="en-ID" sz="2800" dirty="0"/>
              <a:t> dan </a:t>
            </a:r>
            <a:r>
              <a:rPr lang="en-ID" sz="2800" dirty="0" err="1"/>
              <a:t>biaya</a:t>
            </a:r>
            <a:r>
              <a:rPr lang="en-ID" sz="2800" dirty="0"/>
              <a:t> rata-rata </a:t>
            </a:r>
            <a:r>
              <a:rPr lang="en-ID" sz="2800" dirty="0" err="1"/>
              <a:t>jika</a:t>
            </a:r>
            <a:r>
              <a:rPr lang="en-ID" sz="2800" dirty="0"/>
              <a:t> </a:t>
            </a:r>
            <a:r>
              <a:rPr lang="en-ID" sz="2800" dirty="0" err="1"/>
              <a:t>mahasiswa</a:t>
            </a:r>
            <a:r>
              <a:rPr lang="en-ID" sz="2800" dirty="0"/>
              <a:t> </a:t>
            </a:r>
            <a:r>
              <a:rPr lang="en-ID" sz="2800" dirty="0" err="1"/>
              <a:t>mengambil</a:t>
            </a:r>
            <a:r>
              <a:rPr lang="en-ID" sz="2800" dirty="0"/>
              <a:t> </a:t>
            </a:r>
            <a:r>
              <a:rPr lang="en-ID" sz="2800" dirty="0" err="1"/>
              <a:t>kurang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18 SKS dan </a:t>
            </a:r>
            <a:r>
              <a:rPr lang="en-ID" sz="2800" dirty="0" err="1"/>
              <a:t>lebih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18 SKS.</a:t>
            </a:r>
          </a:p>
        </p:txBody>
      </p:sp>
    </p:spTree>
    <p:extLst>
      <p:ext uri="{BB962C8B-B14F-4D97-AF65-F5344CB8AC3E}">
        <p14:creationId xmlns:p14="http://schemas.microsoft.com/office/powerpoint/2010/main" val="5526303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F9679-F573-D061-FED3-47C19D4B6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39553"/>
          </a:xfrm>
        </p:spPr>
        <p:txBody>
          <a:bodyPr>
            <a:normAutofit/>
          </a:bodyPr>
          <a:lstStyle/>
          <a:p>
            <a:r>
              <a:rPr lang="en-US" sz="3600" b="1" i="1" dirty="0" err="1">
                <a:latin typeface="+mn-lt"/>
              </a:rPr>
              <a:t>Jawaban</a:t>
            </a:r>
            <a:r>
              <a:rPr lang="en-US" sz="3600" b="1" i="1" dirty="0">
                <a:latin typeface="+mn-lt"/>
              </a:rPr>
              <a:t> 1 (</a:t>
            </a:r>
            <a:r>
              <a:rPr lang="en-US" sz="3600" b="1" i="1" dirty="0" err="1">
                <a:latin typeface="+mn-lt"/>
              </a:rPr>
              <a:t>Biaya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Marjinal</a:t>
            </a:r>
            <a:r>
              <a:rPr lang="en-US" sz="3600" b="1" i="1" dirty="0">
                <a:latin typeface="+mn-lt"/>
              </a:rPr>
              <a:t> dan Rata-rata)</a:t>
            </a:r>
            <a:endParaRPr lang="en-ID" sz="3600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5D1F1-78EC-CE34-0511-D7F797D464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756" y="1126156"/>
            <a:ext cx="11627318" cy="474293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ID" sz="2400" dirty="0"/>
              <a:t>       </a:t>
            </a:r>
            <a:r>
              <a:rPr lang="en-ID" sz="2400" dirty="0" err="1"/>
              <a:t>Contoh</a:t>
            </a:r>
            <a:r>
              <a:rPr lang="en-ID" sz="2400" dirty="0"/>
              <a:t> </a:t>
            </a:r>
            <a:r>
              <a:rPr lang="en-ID" sz="2400" dirty="0" err="1"/>
              <a:t>soal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memberikan</a:t>
            </a:r>
            <a:r>
              <a:rPr lang="en-ID" sz="2400" dirty="0"/>
              <a:t> </a:t>
            </a:r>
            <a:r>
              <a:rPr lang="en-ID" sz="2400" dirty="0" err="1"/>
              <a:t>pemahaman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membedakan</a:t>
            </a:r>
            <a:r>
              <a:rPr lang="en-ID" sz="2400" dirty="0"/>
              <a:t> </a:t>
            </a:r>
            <a:r>
              <a:rPr lang="en-ID" sz="2400" dirty="0" err="1"/>
              <a:t>antara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marjinal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rata-rata.</a:t>
            </a:r>
          </a:p>
          <a:p>
            <a:pPr algn="just">
              <a:lnSpc>
                <a:spcPct val="150000"/>
              </a:lnSpc>
            </a:pP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marjinal</a:t>
            </a:r>
            <a:r>
              <a:rPr lang="en-ID" sz="2400" dirty="0"/>
              <a:t> </a:t>
            </a:r>
            <a:r>
              <a:rPr lang="en-ID" sz="2400" dirty="0" err="1"/>
              <a:t>tergantung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jumlah</a:t>
            </a:r>
            <a:r>
              <a:rPr lang="en-ID" sz="2400" dirty="0"/>
              <a:t> SKS yang </a:t>
            </a:r>
            <a:r>
              <a:rPr lang="en-ID" sz="2400" dirty="0" err="1"/>
              <a:t>diambil</a:t>
            </a:r>
            <a:r>
              <a:rPr lang="en-ID" sz="2400" dirty="0"/>
              <a:t> </a:t>
            </a:r>
            <a:r>
              <a:rPr lang="en-ID" sz="2400" dirty="0" err="1"/>
              <a:t>mahasiswa</a:t>
            </a:r>
            <a:r>
              <a:rPr lang="en-ID" sz="2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D" sz="2400" dirty="0"/>
              <a:t>Jika </a:t>
            </a:r>
            <a:r>
              <a:rPr lang="en-ID" sz="2400" dirty="0" err="1"/>
              <a:t>saat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mengambil</a:t>
            </a:r>
            <a:r>
              <a:rPr lang="en-ID" sz="2400" dirty="0"/>
              <a:t> 12 </a:t>
            </a:r>
            <a:r>
              <a:rPr lang="en-ID" sz="2400" dirty="0" err="1"/>
              <a:t>hingga</a:t>
            </a:r>
            <a:r>
              <a:rPr lang="en-ID" sz="2400" dirty="0"/>
              <a:t> 17 SKS, </a:t>
            </a:r>
            <a:r>
              <a:rPr lang="en-ID" sz="2400" dirty="0" err="1"/>
              <a:t>maka</a:t>
            </a:r>
            <a:r>
              <a:rPr lang="en-ID" sz="2400" dirty="0"/>
              <a:t> </a:t>
            </a:r>
            <a:r>
              <a:rPr lang="en-ID" sz="2400" dirty="0" err="1"/>
              <a:t>penambahan</a:t>
            </a:r>
            <a:r>
              <a:rPr lang="en-ID" sz="2400" dirty="0"/>
              <a:t> </a:t>
            </a:r>
            <a:r>
              <a:rPr lang="en-ID" sz="2400" dirty="0" err="1"/>
              <a:t>satu</a:t>
            </a:r>
            <a:r>
              <a:rPr lang="en-ID" sz="2400" dirty="0"/>
              <a:t> SKS </a:t>
            </a:r>
            <a:r>
              <a:rPr lang="en-ID" sz="2400" dirty="0" err="1"/>
              <a:t>lagi</a:t>
            </a:r>
            <a:r>
              <a:rPr lang="en-ID" sz="2400" dirty="0"/>
              <a:t> </a:t>
            </a:r>
            <a:r>
              <a:rPr lang="en-ID" sz="2400" dirty="0" err="1"/>
              <a:t>masih</a:t>
            </a:r>
            <a:r>
              <a:rPr lang="en-ID" sz="2400" dirty="0"/>
              <a:t> gratis.</a:t>
            </a:r>
          </a:p>
          <a:p>
            <a:pPr algn="just">
              <a:lnSpc>
                <a:spcPct val="150000"/>
              </a:lnSpc>
            </a:pP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hal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marjinal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$ 0.</a:t>
            </a:r>
          </a:p>
          <a:p>
            <a:pPr algn="just">
              <a:lnSpc>
                <a:spcPct val="150000"/>
              </a:lnSpc>
            </a:pPr>
            <a:r>
              <a:rPr lang="en-ID" sz="2400" dirty="0" err="1"/>
              <a:t>Namun</a:t>
            </a:r>
            <a:r>
              <a:rPr lang="en-ID" sz="2400" dirty="0"/>
              <a:t>, </a:t>
            </a:r>
            <a:r>
              <a:rPr lang="en-ID" sz="2400" dirty="0" err="1"/>
              <a:t>jika</a:t>
            </a:r>
            <a:r>
              <a:rPr lang="en-ID" sz="2400" dirty="0"/>
              <a:t> </a:t>
            </a:r>
            <a:r>
              <a:rPr lang="en-ID" sz="2400" dirty="0" err="1"/>
              <a:t>mahasiswa</a:t>
            </a:r>
            <a:r>
              <a:rPr lang="en-ID" sz="2400" dirty="0"/>
              <a:t> </a:t>
            </a:r>
            <a:r>
              <a:rPr lang="en-ID" sz="2400" dirty="0" err="1"/>
              <a:t>telah</a:t>
            </a:r>
            <a:r>
              <a:rPr lang="en-ID" sz="2400" dirty="0"/>
              <a:t> </a:t>
            </a:r>
            <a:r>
              <a:rPr lang="en-ID" sz="2400" dirty="0" err="1"/>
              <a:t>mengambil</a:t>
            </a:r>
            <a:r>
              <a:rPr lang="en-ID" sz="2400" dirty="0"/>
              <a:t> 18 SKS, </a:t>
            </a:r>
            <a:r>
              <a:rPr lang="en-ID" sz="2400" dirty="0" err="1"/>
              <a:t>maka</a:t>
            </a:r>
            <a:r>
              <a:rPr lang="en-ID" sz="2400" dirty="0"/>
              <a:t> </a:t>
            </a:r>
            <a:r>
              <a:rPr lang="en-ID" sz="2400" dirty="0" err="1"/>
              <a:t>penambahan</a:t>
            </a:r>
            <a:r>
              <a:rPr lang="en-ID" sz="2400" dirty="0"/>
              <a:t> </a:t>
            </a:r>
            <a:r>
              <a:rPr lang="en-ID" sz="2400" dirty="0" err="1"/>
              <a:t>satu</a:t>
            </a:r>
            <a:r>
              <a:rPr lang="en-ID" sz="2400" dirty="0"/>
              <a:t> SKS </a:t>
            </a:r>
            <a:r>
              <a:rPr lang="en-ID" sz="2400" dirty="0" err="1"/>
              <a:t>lagi</a:t>
            </a:r>
            <a:r>
              <a:rPr lang="en-ID" sz="2400" dirty="0"/>
              <a:t> </a:t>
            </a:r>
            <a:r>
              <a:rPr lang="en-ID" sz="2400" dirty="0" err="1"/>
              <a:t>mengakibatkan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marjinal</a:t>
            </a:r>
            <a:r>
              <a:rPr lang="en-ID" sz="2400" dirty="0"/>
              <a:t> </a:t>
            </a:r>
            <a:r>
              <a:rPr lang="en-ID" sz="2400" dirty="0" err="1"/>
              <a:t>menjadi</a:t>
            </a:r>
            <a:r>
              <a:rPr lang="en-ID" sz="2400" dirty="0"/>
              <a:t> $ 120.</a:t>
            </a:r>
          </a:p>
        </p:txBody>
      </p:sp>
    </p:spTree>
    <p:extLst>
      <p:ext uri="{BB962C8B-B14F-4D97-AF65-F5344CB8AC3E}">
        <p14:creationId xmlns:p14="http://schemas.microsoft.com/office/powerpoint/2010/main" val="23504306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F9679-F573-D061-FED3-47C19D4B6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41683"/>
          </a:xfrm>
        </p:spPr>
        <p:txBody>
          <a:bodyPr>
            <a:normAutofit/>
          </a:bodyPr>
          <a:lstStyle/>
          <a:p>
            <a:r>
              <a:rPr lang="en-US" sz="3600" b="1" i="1" dirty="0" err="1">
                <a:latin typeface="+mn-lt"/>
              </a:rPr>
              <a:t>Jawaban</a:t>
            </a:r>
            <a:r>
              <a:rPr lang="en-US" sz="3600" b="1" i="1" dirty="0">
                <a:latin typeface="+mn-lt"/>
              </a:rPr>
              <a:t> 1 (</a:t>
            </a:r>
            <a:r>
              <a:rPr lang="en-US" sz="3600" b="1" i="1" dirty="0" err="1">
                <a:latin typeface="+mn-lt"/>
              </a:rPr>
              <a:t>Biaya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Marjinal</a:t>
            </a:r>
            <a:r>
              <a:rPr lang="en-US" sz="3600" b="1" i="1" dirty="0">
                <a:latin typeface="+mn-lt"/>
              </a:rPr>
              <a:t> dan Rata-rata)</a:t>
            </a:r>
            <a:endParaRPr lang="en-ID" sz="3600" b="1" i="1" dirty="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865D1F1-78EC-CE34-0511-D7F797D4647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sz="2800" dirty="0"/>
                  <a:t>       </a:t>
                </a:r>
                <a:r>
                  <a:rPr lang="en-US" sz="2800" dirty="0" err="1"/>
                  <a:t>Biaya</a:t>
                </a:r>
                <a:r>
                  <a:rPr lang="en-US" sz="2800" dirty="0"/>
                  <a:t> rata-rata </a:t>
                </a:r>
                <a:r>
                  <a:rPr lang="en-US" sz="2800" dirty="0" err="1"/>
                  <a:t>dapat</a:t>
                </a:r>
                <a:r>
                  <a:rPr lang="en-US" sz="2800" dirty="0"/>
                  <a:t> </a:t>
                </a:r>
                <a:r>
                  <a:rPr lang="en-US" sz="2800" dirty="0" err="1"/>
                  <a:t>digambarkan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sebagai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berikut</a:t>
                </a:r>
                <a:r>
                  <a:rPr lang="en-US" sz="2800" dirty="0"/>
                  <a:t>:</a:t>
                </a:r>
              </a:p>
              <a:p>
                <a:r>
                  <a:rPr lang="en-US" sz="2800" dirty="0"/>
                  <a:t>Jika </a:t>
                </a:r>
                <a:r>
                  <a:rPr lang="en-US" sz="2800" dirty="0" err="1"/>
                  <a:t>mahasiswa</a:t>
                </a:r>
                <a:r>
                  <a:rPr lang="en-US" sz="2800" dirty="0"/>
                  <a:t> </a:t>
                </a:r>
                <a:r>
                  <a:rPr lang="en-US" sz="2800" dirty="0" err="1"/>
                  <a:t>mengambil</a:t>
                </a:r>
                <a:r>
                  <a:rPr lang="en-US" sz="2800" dirty="0"/>
                  <a:t> 12 SKS, </a:t>
                </a:r>
                <a:r>
                  <a:rPr lang="en-US" sz="2800" dirty="0" err="1"/>
                  <a:t>maka</a:t>
                </a:r>
                <a:r>
                  <a:rPr lang="en-US" sz="2800" dirty="0"/>
                  <a:t> </a:t>
                </a:r>
                <a:r>
                  <a:rPr lang="en-US" sz="2800" dirty="0" err="1"/>
                  <a:t>biaya</a:t>
                </a:r>
                <a:r>
                  <a:rPr lang="en-US" sz="2800" dirty="0"/>
                  <a:t> rata-rata </a:t>
                </a:r>
                <a:r>
                  <a:rPr lang="en-US" sz="2800" dirty="0" err="1"/>
                  <a:t>adalah</a:t>
                </a:r>
                <a:endParaRPr lang="en-US" sz="2800" dirty="0"/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$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1800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=$150</m:t>
                    </m:r>
                  </m:oMath>
                </a14:m>
                <a:r>
                  <a:rPr lang="en-ID" sz="2800" dirty="0"/>
                  <a:t> per SKS.</a:t>
                </a:r>
              </a:p>
              <a:p>
                <a:r>
                  <a:rPr lang="en-ID" sz="2800" dirty="0"/>
                  <a:t>Jika </a:t>
                </a:r>
                <a:r>
                  <a:rPr lang="en-ID" sz="2800" dirty="0" err="1"/>
                  <a:t>mahasiswa</a:t>
                </a:r>
                <a:r>
                  <a:rPr lang="en-ID" sz="2800" dirty="0"/>
                  <a:t> </a:t>
                </a:r>
                <a:r>
                  <a:rPr lang="en-ID" sz="2800" dirty="0" err="1"/>
                  <a:t>mengambil</a:t>
                </a:r>
                <a:r>
                  <a:rPr lang="en-ID" sz="2800" dirty="0"/>
                  <a:t> 18 SKS, </a:t>
                </a:r>
                <a:r>
                  <a:rPr lang="en-ID" sz="2800" dirty="0" err="1"/>
                  <a:t>maka</a:t>
                </a:r>
                <a:r>
                  <a:rPr lang="en-ID" sz="2800" dirty="0"/>
                  <a:t> </a:t>
                </a:r>
                <a:r>
                  <a:rPr lang="en-ID" sz="2800" dirty="0" err="1"/>
                  <a:t>biaya</a:t>
                </a:r>
                <a:r>
                  <a:rPr lang="en-ID" sz="2800" dirty="0"/>
                  <a:t> rata-rata </a:t>
                </a:r>
                <a:r>
                  <a:rPr lang="en-ID" sz="2800" dirty="0" err="1"/>
                  <a:t>adalah</a:t>
                </a:r>
                <a:endParaRPr lang="en-ID" sz="2800" dirty="0"/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$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1800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=$100</m:t>
                    </m:r>
                  </m:oMath>
                </a14:m>
                <a:r>
                  <a:rPr lang="en-ID" sz="2800" dirty="0"/>
                  <a:t> per SKS.</a:t>
                </a:r>
              </a:p>
              <a:p>
                <a:r>
                  <a:rPr lang="en-ID" sz="2800" dirty="0"/>
                  <a:t>Jika </a:t>
                </a:r>
                <a:r>
                  <a:rPr lang="en-ID" sz="2800" dirty="0" err="1"/>
                  <a:t>mahasiswa</a:t>
                </a:r>
                <a:r>
                  <a:rPr lang="en-ID" sz="2800" dirty="0"/>
                  <a:t> </a:t>
                </a:r>
                <a:r>
                  <a:rPr lang="en-ID" sz="2800" dirty="0" err="1"/>
                  <a:t>mengambil</a:t>
                </a:r>
                <a:r>
                  <a:rPr lang="en-ID" sz="2800" dirty="0"/>
                  <a:t> 21 SKS, </a:t>
                </a:r>
                <a:r>
                  <a:rPr lang="en-ID" sz="2800" dirty="0" err="1"/>
                  <a:t>maka</a:t>
                </a:r>
                <a:r>
                  <a:rPr lang="en-ID" sz="2800" dirty="0"/>
                  <a:t> </a:t>
                </a:r>
                <a:r>
                  <a:rPr lang="en-ID" sz="2800" dirty="0" err="1"/>
                  <a:t>biaya</a:t>
                </a:r>
                <a:r>
                  <a:rPr lang="en-ID" sz="2800" dirty="0"/>
                  <a:t> rata-rata </a:t>
                </a:r>
                <a:r>
                  <a:rPr lang="en-ID" sz="2800" dirty="0" err="1"/>
                  <a:t>adalah</a:t>
                </a:r>
                <a:endParaRPr lang="en-ID" sz="2800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$1800+(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×$120)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21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=$102,86</m:t>
                    </m:r>
                  </m:oMath>
                </a14:m>
                <a:r>
                  <a:rPr lang="en-ID" sz="2800" dirty="0"/>
                  <a:t> per SKS.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865D1F1-78EC-CE34-0511-D7F797D4647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91" t="-303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05788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6538C-A507-3E0B-82BB-16E0048C8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97304"/>
          </a:xfrm>
        </p:spPr>
        <p:txBody>
          <a:bodyPr>
            <a:normAutofit/>
          </a:bodyPr>
          <a:lstStyle/>
          <a:p>
            <a:r>
              <a:rPr lang="en-US" sz="3600" b="1" i="1" dirty="0" err="1">
                <a:latin typeface="+mn-lt"/>
              </a:rPr>
              <a:t>Contoh</a:t>
            </a:r>
            <a:r>
              <a:rPr lang="en-US" sz="3600" b="1" i="1" dirty="0">
                <a:latin typeface="+mn-lt"/>
              </a:rPr>
              <a:t> 2: (</a:t>
            </a:r>
            <a:r>
              <a:rPr lang="en-US" sz="3600" b="1" i="1" dirty="0" err="1">
                <a:latin typeface="+mn-lt"/>
              </a:rPr>
              <a:t>Biaya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Tetap</a:t>
            </a:r>
            <a:r>
              <a:rPr lang="en-US" sz="3600" b="1" i="1" dirty="0">
                <a:latin typeface="+mn-lt"/>
              </a:rPr>
              <a:t> dan </a:t>
            </a:r>
            <a:r>
              <a:rPr lang="en-US" sz="3600" b="1" i="1" dirty="0" err="1">
                <a:latin typeface="+mn-lt"/>
              </a:rPr>
              <a:t>Variabel</a:t>
            </a:r>
            <a:r>
              <a:rPr lang="en-US" sz="3600" b="1" i="1" dirty="0">
                <a:latin typeface="+mn-lt"/>
              </a:rPr>
              <a:t>)</a:t>
            </a:r>
            <a:endParaRPr lang="en-ID" sz="3600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BD08B-571A-50E4-6B36-811A9BB3B5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D" sz="2800" dirty="0"/>
              <a:t>       </a:t>
            </a:r>
            <a:r>
              <a:rPr lang="en-ID" sz="2800" dirty="0" err="1"/>
              <a:t>Seorang</a:t>
            </a:r>
            <a:r>
              <a:rPr lang="en-ID" sz="2800" dirty="0"/>
              <a:t> </a:t>
            </a:r>
            <a:r>
              <a:rPr lang="en-ID" sz="2800" dirty="0" err="1"/>
              <a:t>pengusaha</a:t>
            </a:r>
            <a:r>
              <a:rPr lang="en-ID" sz="2800" dirty="0"/>
              <a:t> </a:t>
            </a:r>
            <a:r>
              <a:rPr lang="en-ID" sz="2800" dirty="0" err="1"/>
              <a:t>sedang</a:t>
            </a:r>
            <a:r>
              <a:rPr lang="en-ID" sz="2800" dirty="0"/>
              <a:t> </a:t>
            </a:r>
            <a:r>
              <a:rPr lang="en-ID" sz="2800" dirty="0" err="1"/>
              <a:t>menghitung</a:t>
            </a:r>
            <a:r>
              <a:rPr lang="en-ID" sz="2800" dirty="0"/>
              <a:t> </a:t>
            </a:r>
            <a:r>
              <a:rPr lang="en-ID" sz="2800" dirty="0" err="1"/>
              <a:t>rencana</a:t>
            </a:r>
            <a:r>
              <a:rPr lang="en-ID" sz="2800" dirty="0"/>
              <a:t> </a:t>
            </a:r>
            <a:r>
              <a:rPr lang="en-ID" sz="2800" dirty="0" err="1"/>
              <a:t>bisnis</a:t>
            </a:r>
            <a:r>
              <a:rPr lang="en-ID" sz="2800" dirty="0"/>
              <a:t> </a:t>
            </a:r>
            <a:r>
              <a:rPr lang="en-ID" sz="2800" dirty="0" err="1"/>
              <a:t>paket</a:t>
            </a:r>
            <a:r>
              <a:rPr lang="en-ID" sz="2800" dirty="0"/>
              <a:t> </a:t>
            </a:r>
            <a:r>
              <a:rPr lang="en-ID" sz="2800" dirty="0" err="1"/>
              <a:t>wisata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mengunjungi</a:t>
            </a:r>
            <a:r>
              <a:rPr lang="en-ID" sz="2800" dirty="0"/>
              <a:t> </a:t>
            </a:r>
            <a:r>
              <a:rPr lang="en-ID" sz="2800" dirty="0" err="1"/>
              <a:t>beberapa</a:t>
            </a:r>
            <a:r>
              <a:rPr lang="en-ID" sz="2800" dirty="0"/>
              <a:t> </a:t>
            </a:r>
            <a:r>
              <a:rPr lang="en-ID" sz="2800" dirty="0" err="1"/>
              <a:t>tempat</a:t>
            </a:r>
            <a:r>
              <a:rPr lang="en-ID" sz="2800" dirty="0"/>
              <a:t> </a:t>
            </a:r>
            <a:r>
              <a:rPr lang="en-ID" sz="2800" dirty="0" err="1"/>
              <a:t>wisata</a:t>
            </a:r>
            <a:r>
              <a:rPr lang="en-ID" sz="2800" dirty="0"/>
              <a:t> yang </a:t>
            </a:r>
            <a:r>
              <a:rPr lang="en-ID" sz="2800" dirty="0" err="1"/>
              <a:t>ada</a:t>
            </a:r>
            <a:r>
              <a:rPr lang="en-ID" sz="2800" dirty="0"/>
              <a:t> di </a:t>
            </a:r>
            <a:r>
              <a:rPr lang="en-ID" sz="2800" dirty="0" err="1"/>
              <a:t>luar</a:t>
            </a:r>
            <a:r>
              <a:rPr lang="en-ID" sz="2800" dirty="0"/>
              <a:t> </a:t>
            </a:r>
            <a:r>
              <a:rPr lang="en-ID" sz="2800" dirty="0" err="1"/>
              <a:t>kota</a:t>
            </a:r>
            <a:r>
              <a:rPr lang="en-ID" sz="2800" dirty="0"/>
              <a:t>. Dia </a:t>
            </a:r>
            <a:r>
              <a:rPr lang="en-ID" sz="2800" dirty="0" err="1"/>
              <a:t>berencana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menyediakan</a:t>
            </a:r>
            <a:r>
              <a:rPr lang="en-ID" sz="2800" dirty="0"/>
              <a:t> </a:t>
            </a:r>
            <a:r>
              <a:rPr lang="en-ID" sz="2800" dirty="0" err="1"/>
              <a:t>transportasi</a:t>
            </a:r>
            <a:r>
              <a:rPr lang="en-ID" sz="2800" dirty="0"/>
              <a:t>, </a:t>
            </a:r>
            <a:r>
              <a:rPr lang="en-ID" sz="2800" dirty="0" err="1"/>
              <a:t>tiket</a:t>
            </a:r>
            <a:r>
              <a:rPr lang="en-ID" sz="2800" dirty="0"/>
              <a:t> </a:t>
            </a:r>
            <a:r>
              <a:rPr lang="en-ID" sz="2800" dirty="0" err="1"/>
              <a:t>masuk</a:t>
            </a:r>
            <a:r>
              <a:rPr lang="en-ID" sz="2800" dirty="0"/>
              <a:t> </a:t>
            </a:r>
            <a:r>
              <a:rPr lang="en-ID" sz="2800" dirty="0" err="1"/>
              <a:t>tempat</a:t>
            </a:r>
            <a:r>
              <a:rPr lang="en-ID" sz="2800" dirty="0"/>
              <a:t> </a:t>
            </a:r>
            <a:r>
              <a:rPr lang="en-ID" sz="2800" dirty="0" err="1"/>
              <a:t>wisata</a:t>
            </a:r>
            <a:r>
              <a:rPr lang="en-ID" sz="2800" dirty="0"/>
              <a:t>, dan snack di bus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pelanggannya</a:t>
            </a:r>
            <a:r>
              <a:rPr lang="en-ID" sz="2800" dirty="0"/>
              <a:t>. </a:t>
            </a:r>
            <a:r>
              <a:rPr lang="en-ID" sz="2800" dirty="0" err="1"/>
              <a:t>Kebutuhan</a:t>
            </a:r>
            <a:r>
              <a:rPr lang="en-ID" sz="2800" dirty="0"/>
              <a:t> </a:t>
            </a:r>
            <a:r>
              <a:rPr lang="en-ID" sz="2800" dirty="0" err="1"/>
              <a:t>biaya</a:t>
            </a:r>
            <a:r>
              <a:rPr lang="en-ID" sz="2800" dirty="0"/>
              <a:t> yang </a:t>
            </a:r>
            <a:r>
              <a:rPr lang="en-ID" sz="2800" dirty="0" err="1"/>
              <a:t>diperlukan</a:t>
            </a:r>
            <a:r>
              <a:rPr lang="en-ID" sz="2800" dirty="0"/>
              <a:t> </a:t>
            </a:r>
            <a:r>
              <a:rPr lang="en-ID" sz="2800" dirty="0" err="1"/>
              <a:t>adalah</a:t>
            </a:r>
            <a:r>
              <a:rPr lang="en-ID" sz="2800" dirty="0"/>
              <a:t> </a:t>
            </a:r>
            <a:r>
              <a:rPr lang="en-ID" sz="2800" dirty="0" err="1"/>
              <a:t>sebagai</a:t>
            </a:r>
            <a:r>
              <a:rPr lang="en-ID" sz="2800" dirty="0"/>
              <a:t> </a:t>
            </a:r>
            <a:r>
              <a:rPr lang="en-ID" sz="2800" dirty="0" err="1"/>
              <a:t>berikut</a:t>
            </a:r>
            <a:r>
              <a:rPr lang="en-ID" sz="2800" dirty="0"/>
              <a:t>: </a:t>
            </a:r>
            <a:r>
              <a:rPr lang="en-ID" sz="2800" dirty="0" err="1"/>
              <a:t>sewa</a:t>
            </a:r>
            <a:r>
              <a:rPr lang="en-ID" sz="2800" dirty="0"/>
              <a:t> bis $80, </a:t>
            </a:r>
            <a:r>
              <a:rPr lang="en-ID" sz="2800" dirty="0" err="1"/>
              <a:t>tiket</a:t>
            </a:r>
            <a:r>
              <a:rPr lang="en-ID" sz="2800" dirty="0"/>
              <a:t> </a:t>
            </a:r>
            <a:r>
              <a:rPr lang="en-ID" sz="2800" dirty="0" err="1"/>
              <a:t>masuk</a:t>
            </a:r>
            <a:r>
              <a:rPr lang="en-ID" sz="2800" dirty="0"/>
              <a:t> </a:t>
            </a:r>
            <a:r>
              <a:rPr lang="en-ID" sz="2800" dirty="0" err="1"/>
              <a:t>tempat</a:t>
            </a:r>
            <a:r>
              <a:rPr lang="en-ID" sz="2800" dirty="0"/>
              <a:t> </a:t>
            </a:r>
            <a:r>
              <a:rPr lang="en-ID" sz="2800" dirty="0" err="1"/>
              <a:t>wisata</a:t>
            </a:r>
            <a:r>
              <a:rPr lang="en-ID" sz="2800" dirty="0"/>
              <a:t> $12.5 per orang, </a:t>
            </a:r>
            <a:r>
              <a:rPr lang="en-ID" sz="2800" dirty="0" err="1"/>
              <a:t>bahan</a:t>
            </a:r>
            <a:r>
              <a:rPr lang="en-ID" sz="2800" dirty="0"/>
              <a:t> </a:t>
            </a:r>
            <a:r>
              <a:rPr lang="en-ID" sz="2800" dirty="0" err="1"/>
              <a:t>bakar</a:t>
            </a:r>
            <a:r>
              <a:rPr lang="en-ID" sz="2800" dirty="0"/>
              <a:t> $75, snack $7.5 per orang, </a:t>
            </a:r>
            <a:r>
              <a:rPr lang="en-ID" sz="2800" dirty="0" err="1"/>
              <a:t>sopir</a:t>
            </a:r>
            <a:r>
              <a:rPr lang="en-ID" sz="2800" dirty="0"/>
              <a:t> $50 dan </a:t>
            </a:r>
            <a:r>
              <a:rPr lang="en-ID" sz="2800" dirty="0" err="1"/>
              <a:t>pembantu</a:t>
            </a:r>
            <a:r>
              <a:rPr lang="en-ID" sz="2800" dirty="0"/>
              <a:t> </a:t>
            </a:r>
            <a:r>
              <a:rPr lang="en-ID" sz="2800" dirty="0" err="1"/>
              <a:t>sopir</a:t>
            </a:r>
            <a:r>
              <a:rPr lang="en-ID" sz="2800" dirty="0"/>
              <a:t> $20.</a:t>
            </a:r>
          </a:p>
        </p:txBody>
      </p:sp>
    </p:spTree>
    <p:extLst>
      <p:ext uri="{BB962C8B-B14F-4D97-AF65-F5344CB8AC3E}">
        <p14:creationId xmlns:p14="http://schemas.microsoft.com/office/powerpoint/2010/main" val="1078485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2F6E8-6BC5-0F37-52EB-08722D2D1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7182" y="286603"/>
            <a:ext cx="9028497" cy="874377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PRINSIP DASAR EKONOMI TEKNIK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D6C2B2F-B345-5B73-9031-D2C3E1F992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4899201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94693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A1C49-A441-501A-660C-BFF9B4952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1" dirty="0" err="1">
                <a:latin typeface="+mn-lt"/>
              </a:rPr>
              <a:t>Jawaban</a:t>
            </a:r>
            <a:r>
              <a:rPr lang="en-US" sz="3600" b="1" i="1" dirty="0">
                <a:latin typeface="+mn-lt"/>
              </a:rPr>
              <a:t> 2: (</a:t>
            </a:r>
            <a:r>
              <a:rPr lang="en-US" sz="3600" b="1" i="1" dirty="0" err="1">
                <a:latin typeface="+mn-lt"/>
              </a:rPr>
              <a:t>Biaya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Tetap</a:t>
            </a:r>
            <a:r>
              <a:rPr lang="en-US" sz="3600" b="1" i="1" dirty="0">
                <a:latin typeface="+mn-lt"/>
              </a:rPr>
              <a:t> dan </a:t>
            </a:r>
            <a:r>
              <a:rPr lang="en-US" sz="3600" b="1" i="1" dirty="0" err="1">
                <a:latin typeface="+mn-lt"/>
              </a:rPr>
              <a:t>Variabel</a:t>
            </a:r>
            <a:r>
              <a:rPr lang="en-US" sz="3600" b="1" i="1" dirty="0">
                <a:latin typeface="+mn-lt"/>
              </a:rPr>
              <a:t>)</a:t>
            </a:r>
            <a:endParaRPr lang="en-ID" sz="3600" b="1" i="1" dirty="0">
              <a:latin typeface="+mn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635519-2B8C-02AE-FB13-E5E717254B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1554" y="1955410"/>
            <a:ext cx="8428892" cy="3781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8241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1194D-7825-532B-AE72-59521BD1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26180"/>
          </a:xfrm>
        </p:spPr>
        <p:txBody>
          <a:bodyPr>
            <a:normAutofit/>
          </a:bodyPr>
          <a:lstStyle/>
          <a:p>
            <a:r>
              <a:rPr lang="en-US" sz="3600" b="1" i="1" dirty="0" err="1">
                <a:latin typeface="+mn-lt"/>
              </a:rPr>
              <a:t>Jawaban</a:t>
            </a:r>
            <a:r>
              <a:rPr lang="en-US" sz="3600" b="1" i="1" dirty="0">
                <a:latin typeface="+mn-lt"/>
              </a:rPr>
              <a:t> 2: (</a:t>
            </a:r>
            <a:r>
              <a:rPr lang="en-US" sz="3600" b="1" i="1" dirty="0" err="1">
                <a:latin typeface="+mn-lt"/>
              </a:rPr>
              <a:t>Biaya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Tetap</a:t>
            </a:r>
            <a:r>
              <a:rPr lang="en-US" sz="3600" b="1" i="1" dirty="0">
                <a:latin typeface="+mn-lt"/>
              </a:rPr>
              <a:t> dan </a:t>
            </a:r>
            <a:r>
              <a:rPr lang="en-US" sz="3600" b="1" i="1" dirty="0" err="1">
                <a:latin typeface="+mn-lt"/>
              </a:rPr>
              <a:t>Variabel</a:t>
            </a:r>
            <a:r>
              <a:rPr lang="en-US" sz="3600" b="1" i="1" dirty="0">
                <a:latin typeface="+mn-lt"/>
              </a:rPr>
              <a:t>)</a:t>
            </a:r>
            <a:endParaRPr lang="en-ID" sz="3600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2CDD7B-7478-799F-4736-0D0DAFDA1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212783"/>
            <a:ext cx="10366408" cy="4995511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tetap</a:t>
            </a:r>
            <a:r>
              <a:rPr lang="en-ID" sz="2400" dirty="0"/>
              <a:t> 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dikeluarkan</a:t>
            </a:r>
            <a:r>
              <a:rPr lang="en-ID" sz="2400" dirty="0"/>
              <a:t> </a:t>
            </a:r>
            <a:r>
              <a:rPr lang="en-ID" sz="2400" dirty="0" err="1"/>
              <a:t>terlepas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berapa</a:t>
            </a:r>
            <a:r>
              <a:rPr lang="en-ID" sz="2400" dirty="0"/>
              <a:t> </a:t>
            </a:r>
            <a:r>
              <a:rPr lang="en-ID" sz="2400" dirty="0" err="1"/>
              <a:t>banyak</a:t>
            </a:r>
            <a:r>
              <a:rPr lang="en-ID" sz="2400" dirty="0"/>
              <a:t> orang yang </a:t>
            </a:r>
            <a:r>
              <a:rPr lang="en-ID" sz="2400" dirty="0" err="1"/>
              <a:t>mendaftar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paket</a:t>
            </a:r>
            <a:r>
              <a:rPr lang="en-ID" sz="2400" dirty="0"/>
              <a:t> </a:t>
            </a:r>
            <a:r>
              <a:rPr lang="en-ID" sz="2400" dirty="0" err="1"/>
              <a:t>wisata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(</a:t>
            </a:r>
            <a:r>
              <a:rPr lang="en-ID" sz="2400" dirty="0" err="1"/>
              <a:t>bahkan</a:t>
            </a:r>
            <a:r>
              <a:rPr lang="en-ID" sz="2400" dirty="0"/>
              <a:t> </a:t>
            </a:r>
            <a:r>
              <a:rPr lang="en-ID" sz="2400" dirty="0" err="1"/>
              <a:t>jika</a:t>
            </a:r>
            <a:r>
              <a:rPr lang="en-ID" sz="2400" dirty="0"/>
              <a:t> </a:t>
            </a:r>
            <a:r>
              <a:rPr lang="en-ID" sz="2400" dirty="0" err="1"/>
              <a:t>hanya</a:t>
            </a:r>
            <a:r>
              <a:rPr lang="en-ID" sz="2400" dirty="0"/>
              <a:t> </a:t>
            </a:r>
            <a:r>
              <a:rPr lang="en-ID" sz="2400" dirty="0" err="1"/>
              <a:t>satu</a:t>
            </a:r>
            <a:r>
              <a:rPr lang="en-ID" sz="2400" dirty="0"/>
              <a:t> orang yang </a:t>
            </a:r>
            <a:r>
              <a:rPr lang="en-ID" sz="2400" dirty="0" err="1"/>
              <a:t>mendaftar</a:t>
            </a:r>
            <a:r>
              <a:rPr lang="en-ID" sz="2400" dirty="0"/>
              <a:t>). </a:t>
            </a:r>
            <a:r>
              <a:rPr lang="en-ID" sz="2400" dirty="0" err="1"/>
              <a:t>Biaya-biaya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termasuk</a:t>
            </a:r>
            <a:r>
              <a:rPr lang="en-ID" sz="2400" dirty="0"/>
              <a:t> </a:t>
            </a:r>
            <a:r>
              <a:rPr lang="en-ID" sz="2400" dirty="0" err="1"/>
              <a:t>sewa</a:t>
            </a:r>
            <a:r>
              <a:rPr lang="en-ID" sz="2400" dirty="0"/>
              <a:t> bus, </a:t>
            </a:r>
            <a:r>
              <a:rPr lang="en-ID" sz="2400" dirty="0" err="1"/>
              <a:t>biaya</a:t>
            </a:r>
            <a:r>
              <a:rPr lang="en-ID" sz="2400" dirty="0"/>
              <a:t> gas dan </a:t>
            </a:r>
            <a:r>
              <a:rPr lang="en-ID" sz="2400" dirty="0" err="1"/>
              <a:t>bahan</a:t>
            </a:r>
            <a:r>
              <a:rPr lang="en-ID" sz="2400" dirty="0"/>
              <a:t> </a:t>
            </a:r>
            <a:r>
              <a:rPr lang="en-ID" sz="2400" dirty="0" err="1"/>
              <a:t>bakar</a:t>
            </a:r>
            <a:r>
              <a:rPr lang="en-ID" sz="2400" dirty="0"/>
              <a:t>, dan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menyewa</a:t>
            </a:r>
            <a:r>
              <a:rPr lang="en-ID" sz="2400" dirty="0"/>
              <a:t> </a:t>
            </a:r>
            <a:r>
              <a:rPr lang="en-ID" sz="2400" dirty="0" err="1"/>
              <a:t>pengemud</a:t>
            </a:r>
            <a:r>
              <a:rPr lang="en-ID" sz="2400" dirty="0"/>
              <a:t> i:    Total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tetap</a:t>
            </a:r>
            <a:r>
              <a:rPr lang="en-ID" sz="2400" dirty="0"/>
              <a:t> = 80 + 75 + 20 + 50 = $225</a:t>
            </a:r>
          </a:p>
          <a:p>
            <a:pPr algn="just">
              <a:lnSpc>
                <a:spcPct val="150000"/>
              </a:lnSpc>
            </a:pP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variabel</a:t>
            </a:r>
            <a:r>
              <a:rPr lang="en-ID" sz="2400" dirty="0"/>
              <a:t> </a:t>
            </a:r>
            <a:r>
              <a:rPr lang="en-ID" sz="2400" dirty="0" err="1"/>
              <a:t>tergantung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jumlah</a:t>
            </a:r>
            <a:r>
              <a:rPr lang="en-ID" sz="2400" dirty="0"/>
              <a:t> orang yang </a:t>
            </a:r>
            <a:r>
              <a:rPr lang="en-ID" sz="2400" dirty="0" err="1"/>
              <a:t>mendaftar</a:t>
            </a:r>
            <a:r>
              <a:rPr lang="en-ID" sz="2400" dirty="0"/>
              <a:t>, yang </a:t>
            </a:r>
            <a:r>
              <a:rPr lang="en-ID" sz="2400" dirty="0" err="1"/>
              <a:t>menunjukkan</a:t>
            </a:r>
            <a:r>
              <a:rPr lang="en-ID" sz="2400" dirty="0"/>
              <a:t> </a:t>
            </a:r>
            <a:r>
              <a:rPr lang="en-ID" sz="2400" dirty="0" err="1"/>
              <a:t>tingkat</a:t>
            </a:r>
            <a:r>
              <a:rPr lang="en-ID" sz="2400" dirty="0"/>
              <a:t> </a:t>
            </a:r>
            <a:r>
              <a:rPr lang="en-ID" sz="2400" dirty="0" err="1"/>
              <a:t>aktivitas</a:t>
            </a:r>
            <a:r>
              <a:rPr lang="en-ID" sz="2400" dirty="0"/>
              <a:t>.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variabel</a:t>
            </a:r>
            <a:r>
              <a:rPr lang="en-ID" sz="2400" dirty="0"/>
              <a:t> yang </a:t>
            </a:r>
            <a:r>
              <a:rPr lang="en-ID" sz="2400" dirty="0" err="1"/>
              <a:t>terdiri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tiket</a:t>
            </a:r>
            <a:r>
              <a:rPr lang="en-ID" sz="2400" dirty="0"/>
              <a:t> acara dan </a:t>
            </a:r>
            <a:r>
              <a:rPr lang="en-ID" sz="2400" dirty="0" err="1"/>
              <a:t>minuman</a:t>
            </a:r>
            <a:r>
              <a:rPr lang="en-ID" sz="2400" dirty="0"/>
              <a:t>,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ditulis</a:t>
            </a:r>
            <a:r>
              <a:rPr lang="en-ID" sz="2400" dirty="0"/>
              <a:t>:                                 Total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variabel</a:t>
            </a:r>
            <a:r>
              <a:rPr lang="en-ID" sz="2400" dirty="0"/>
              <a:t> = 12,50 + 7,50 = $20/orang</a:t>
            </a:r>
          </a:p>
          <a:p>
            <a:pPr>
              <a:lnSpc>
                <a:spcPct val="150000"/>
              </a:lnSpc>
            </a:pPr>
            <a:r>
              <a:rPr lang="en-ID" sz="2400" dirty="0"/>
              <a:t>                                            Total </a:t>
            </a:r>
            <a:r>
              <a:rPr lang="en-ID" sz="2400" dirty="0" err="1"/>
              <a:t>biaya</a:t>
            </a:r>
            <a:r>
              <a:rPr lang="en-ID" sz="2400" dirty="0"/>
              <a:t> = Total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tetap</a:t>
            </a:r>
            <a:r>
              <a:rPr lang="en-ID" sz="2400" dirty="0"/>
              <a:t> + Total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variabel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5568519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1194D-7825-532B-AE72-59521BD1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772176"/>
          </a:xfrm>
        </p:spPr>
        <p:txBody>
          <a:bodyPr>
            <a:normAutofit/>
          </a:bodyPr>
          <a:lstStyle/>
          <a:p>
            <a:r>
              <a:rPr lang="en-US" sz="3600" b="1" i="1" dirty="0" err="1">
                <a:latin typeface="+mn-lt"/>
              </a:rPr>
              <a:t>Jawaban</a:t>
            </a:r>
            <a:r>
              <a:rPr lang="en-US" sz="3600" b="1" i="1" dirty="0">
                <a:latin typeface="+mn-lt"/>
              </a:rPr>
              <a:t> 2: (</a:t>
            </a:r>
            <a:r>
              <a:rPr lang="en-US" sz="3600" b="1" i="1" dirty="0" err="1">
                <a:latin typeface="+mn-lt"/>
              </a:rPr>
              <a:t>Biaya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Tetap</a:t>
            </a:r>
            <a:r>
              <a:rPr lang="en-US" sz="3600" b="1" i="1" dirty="0">
                <a:latin typeface="+mn-lt"/>
              </a:rPr>
              <a:t> dan </a:t>
            </a:r>
            <a:r>
              <a:rPr lang="en-US" sz="3600" b="1" i="1" dirty="0" err="1">
                <a:latin typeface="+mn-lt"/>
              </a:rPr>
              <a:t>Variabel</a:t>
            </a:r>
            <a:r>
              <a:rPr lang="en-US" sz="3600" b="1" i="1" dirty="0">
                <a:latin typeface="+mn-lt"/>
              </a:rPr>
              <a:t>)</a:t>
            </a:r>
            <a:endParaRPr lang="en-ID" sz="3600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2CDD7B-7478-799F-4736-0D0DAFDA1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886" y="1260909"/>
            <a:ext cx="4010630" cy="50147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ID" sz="2400" dirty="0" err="1"/>
              <a:t>Hubungan</a:t>
            </a:r>
            <a:r>
              <a:rPr lang="en-ID" sz="2400" dirty="0"/>
              <a:t> </a:t>
            </a:r>
            <a:r>
              <a:rPr lang="en-ID" sz="2400" dirty="0" err="1"/>
              <a:t>antara</a:t>
            </a:r>
            <a:r>
              <a:rPr lang="en-ID" sz="2400" dirty="0"/>
              <a:t> total </a:t>
            </a:r>
            <a:r>
              <a:rPr lang="en-ID" sz="2400" dirty="0" err="1"/>
              <a:t>biaya</a:t>
            </a:r>
            <a:r>
              <a:rPr lang="en-ID" sz="2400" dirty="0"/>
              <a:t>,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tetap</a:t>
            </a:r>
            <a:r>
              <a:rPr lang="en-ID" sz="2400" dirty="0"/>
              <a:t> dan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variabel</a:t>
            </a:r>
            <a:r>
              <a:rPr lang="en-ID" sz="2400" dirty="0"/>
              <a:t> </a:t>
            </a:r>
            <a:r>
              <a:rPr lang="en-ID" sz="2400" dirty="0" err="1"/>
              <a:t>ditunjukkan</a:t>
            </a:r>
            <a:r>
              <a:rPr lang="en-ID" sz="2400" dirty="0"/>
              <a:t> pada </a:t>
            </a:r>
            <a:r>
              <a:rPr lang="en-ID" sz="2400" dirty="0" err="1"/>
              <a:t>gambar</a:t>
            </a:r>
            <a:r>
              <a:rPr lang="en-ID" sz="2400" dirty="0"/>
              <a:t>.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tetap</a:t>
            </a:r>
            <a:r>
              <a:rPr lang="en-ID" sz="2400" dirty="0"/>
              <a:t> </a:t>
            </a:r>
            <a:r>
              <a:rPr lang="en-ID" sz="2400" dirty="0" err="1"/>
              <a:t>sebesar</a:t>
            </a:r>
            <a:r>
              <a:rPr lang="en-ID" sz="2400" dirty="0"/>
              <a:t> $ 3000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sama</a:t>
            </a:r>
            <a:r>
              <a:rPr lang="en-ID" sz="2400" dirty="0"/>
              <a:t> di </a:t>
            </a:r>
            <a:r>
              <a:rPr lang="en-ID" sz="2400" dirty="0" err="1"/>
              <a:t>seluruh</a:t>
            </a:r>
            <a:r>
              <a:rPr lang="en-ID" sz="2400" dirty="0"/>
              <a:t> </a:t>
            </a:r>
            <a:r>
              <a:rPr lang="en-ID" sz="2400" dirty="0" err="1"/>
              <a:t>rentang</a:t>
            </a:r>
            <a:r>
              <a:rPr lang="en-ID" sz="2400" dirty="0"/>
              <a:t> </a:t>
            </a:r>
            <a:r>
              <a:rPr lang="en-ID" sz="2400" dirty="0" err="1"/>
              <a:t>variabel</a:t>
            </a:r>
            <a:r>
              <a:rPr lang="en-ID" sz="2400" dirty="0"/>
              <a:t> </a:t>
            </a:r>
            <a:r>
              <a:rPr lang="en-ID" sz="2400" dirty="0" err="1"/>
              <a:t>keluaran</a:t>
            </a:r>
            <a:r>
              <a:rPr lang="en-ID" sz="2400" dirty="0"/>
              <a:t> x, </a:t>
            </a:r>
            <a:r>
              <a:rPr lang="en-ID" sz="2400" dirty="0" err="1"/>
              <a:t>sedangkan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variabel</a:t>
            </a:r>
            <a:r>
              <a:rPr lang="en-ID" sz="2400" dirty="0"/>
              <a:t> </a:t>
            </a:r>
            <a:r>
              <a:rPr lang="en-ID" sz="2400" dirty="0" err="1"/>
              <a:t>merupakan</a:t>
            </a:r>
            <a:r>
              <a:rPr lang="en-ID" sz="2400" dirty="0"/>
              <a:t> </a:t>
            </a:r>
            <a:r>
              <a:rPr lang="en-ID" sz="2400" dirty="0" err="1"/>
              <a:t>fungsi</a:t>
            </a:r>
            <a:r>
              <a:rPr lang="en-ID" sz="2400" dirty="0"/>
              <a:t> linear, </a:t>
            </a:r>
            <a:r>
              <a:rPr lang="en-ID" sz="2400" dirty="0" err="1"/>
              <a:t>namun</a:t>
            </a:r>
            <a:r>
              <a:rPr lang="en-ID" sz="2400" dirty="0"/>
              <a:t> </a:t>
            </a:r>
            <a:r>
              <a:rPr lang="en-ID" sz="2400" dirty="0" err="1"/>
              <a:t>demikian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variabel</a:t>
            </a:r>
            <a:r>
              <a:rPr lang="en-ID" sz="2400" dirty="0"/>
              <a:t> </a:t>
            </a:r>
            <a:r>
              <a:rPr lang="en-ID" sz="2400" dirty="0" err="1"/>
              <a:t>bisa</a:t>
            </a:r>
            <a:r>
              <a:rPr lang="en-ID" sz="2400" dirty="0"/>
              <a:t> juga </a:t>
            </a:r>
            <a:r>
              <a:rPr lang="en-ID" sz="2400" dirty="0" err="1"/>
              <a:t>nonlinier</a:t>
            </a:r>
            <a:r>
              <a:rPr lang="en-ID" sz="2400" dirty="0"/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BCBE009-3DBD-502E-75C5-221BE80288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4467" y="1836108"/>
            <a:ext cx="6671213" cy="402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14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1194D-7825-532B-AE72-59521BD1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96253"/>
            <a:ext cx="10058400" cy="635267"/>
          </a:xfrm>
        </p:spPr>
        <p:txBody>
          <a:bodyPr>
            <a:normAutofit/>
          </a:bodyPr>
          <a:lstStyle/>
          <a:p>
            <a:r>
              <a:rPr lang="en-US" sz="3600" b="1" i="1" dirty="0" err="1">
                <a:latin typeface="+mn-lt"/>
              </a:rPr>
              <a:t>Jawaban</a:t>
            </a:r>
            <a:r>
              <a:rPr lang="en-US" sz="3600" b="1" i="1" dirty="0">
                <a:latin typeface="+mn-lt"/>
              </a:rPr>
              <a:t> 2: (</a:t>
            </a:r>
            <a:r>
              <a:rPr lang="en-US" sz="3600" b="1" i="1" dirty="0" err="1">
                <a:latin typeface="+mn-lt"/>
              </a:rPr>
              <a:t>Biaya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Tetap</a:t>
            </a:r>
            <a:r>
              <a:rPr lang="en-US" sz="3600" b="1" i="1" dirty="0">
                <a:latin typeface="+mn-lt"/>
              </a:rPr>
              <a:t> dan </a:t>
            </a:r>
            <a:r>
              <a:rPr lang="en-US" sz="3600" b="1" i="1" dirty="0" err="1">
                <a:latin typeface="+mn-lt"/>
              </a:rPr>
              <a:t>Variabel</a:t>
            </a:r>
            <a:r>
              <a:rPr lang="en-US" sz="3600" b="1" i="1" dirty="0">
                <a:latin typeface="+mn-lt"/>
              </a:rPr>
              <a:t>)</a:t>
            </a:r>
            <a:endParaRPr lang="en-ID" sz="3600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2CDD7B-7478-799F-4736-0D0DAFDA1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890" y="962526"/>
            <a:ext cx="11502189" cy="5390147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ID" sz="2400" dirty="0"/>
              <a:t>       Gambar </a:t>
            </a:r>
            <a:r>
              <a:rPr lang="en-ID" sz="2400" dirty="0" err="1"/>
              <a:t>tersebut</a:t>
            </a:r>
            <a:r>
              <a:rPr lang="en-ID" sz="2400" dirty="0"/>
              <a:t> </a:t>
            </a:r>
            <a:r>
              <a:rPr lang="en-ID" sz="2400" dirty="0" err="1"/>
              <a:t>menunjukkan</a:t>
            </a:r>
            <a:r>
              <a:rPr lang="en-ID" sz="2400" dirty="0"/>
              <a:t> total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tetap</a:t>
            </a:r>
            <a:r>
              <a:rPr lang="en-ID" sz="2400" dirty="0"/>
              <a:t> $ 3000 </a:t>
            </a:r>
            <a:r>
              <a:rPr lang="en-ID" sz="2400" dirty="0" err="1"/>
              <a:t>ditambah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variabel</a:t>
            </a:r>
            <a:r>
              <a:rPr lang="en-ID" sz="2400" dirty="0"/>
              <a:t> $ 200 per orang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jumlah</a:t>
            </a:r>
            <a:r>
              <a:rPr lang="en-ID" sz="2400" dirty="0"/>
              <a:t> </a:t>
            </a:r>
            <a:r>
              <a:rPr lang="en-ID" sz="2400" dirty="0" err="1"/>
              <a:t>peserta</a:t>
            </a:r>
            <a:r>
              <a:rPr lang="en-ID" sz="2400" dirty="0"/>
              <a:t> </a:t>
            </a:r>
            <a:r>
              <a:rPr lang="en-ID" sz="2400" dirty="0" err="1"/>
              <a:t>hingga</a:t>
            </a:r>
            <a:r>
              <a:rPr lang="en-ID" sz="2400" dirty="0"/>
              <a:t> 10 orang dan $ 300 per orang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peserta</a:t>
            </a:r>
            <a:r>
              <a:rPr lang="en-ID" sz="2400" dirty="0"/>
              <a:t> </a:t>
            </a:r>
            <a:r>
              <a:rPr lang="en-ID" sz="2400" dirty="0" err="1"/>
              <a:t>tambahan</a:t>
            </a:r>
            <a:r>
              <a:rPr lang="en-ID" sz="2400" dirty="0"/>
              <a:t> </a:t>
            </a:r>
            <a:r>
              <a:rPr lang="en-ID" sz="2400" dirty="0" err="1"/>
              <a:t>hingga</a:t>
            </a:r>
            <a:r>
              <a:rPr lang="en-ID" sz="2400" dirty="0"/>
              <a:t> 5 orang </a:t>
            </a:r>
            <a:r>
              <a:rPr lang="en-ID" sz="2400" dirty="0" err="1"/>
              <a:t>lagi</a:t>
            </a:r>
            <a:r>
              <a:rPr lang="en-ID" sz="2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D" sz="2400" dirty="0"/>
              <a:t>Gambar </a:t>
            </a:r>
            <a:r>
              <a:rPr lang="en-ID" sz="2400" dirty="0" err="1"/>
              <a:t>tersebut</a:t>
            </a:r>
            <a:r>
              <a:rPr lang="en-ID" sz="2400" dirty="0"/>
              <a:t> juga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digunakan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menggambarkan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marjinal</a:t>
            </a:r>
            <a:r>
              <a:rPr lang="en-ID" sz="2400" dirty="0"/>
              <a:t>. Pada volume </a:t>
            </a:r>
            <a:r>
              <a:rPr lang="en-ID" sz="2400" dirty="0" err="1"/>
              <a:t>hingga</a:t>
            </a:r>
            <a:r>
              <a:rPr lang="en-ID" sz="2400" dirty="0"/>
              <a:t> 10 </a:t>
            </a:r>
            <a:r>
              <a:rPr lang="en-ID" sz="2400" dirty="0" err="1"/>
              <a:t>peserta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marjinal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$ 200 per orang, </a:t>
            </a:r>
            <a:r>
              <a:rPr lang="en-ID" sz="2400" dirty="0" err="1"/>
              <a:t>sedangkan</a:t>
            </a:r>
            <a:r>
              <a:rPr lang="en-ID" sz="2400" dirty="0"/>
              <a:t> pada </a:t>
            </a:r>
            <a:r>
              <a:rPr lang="en-ID" sz="2400" dirty="0" err="1"/>
              <a:t>jumlah</a:t>
            </a:r>
            <a:r>
              <a:rPr lang="en-ID" sz="2400" dirty="0"/>
              <a:t> </a:t>
            </a:r>
            <a:r>
              <a:rPr lang="en-ID" sz="2400" dirty="0" err="1"/>
              <a:t>peserta</a:t>
            </a:r>
            <a:r>
              <a:rPr lang="en-ID" sz="2400" dirty="0"/>
              <a:t> di </a:t>
            </a:r>
            <a:r>
              <a:rPr lang="en-ID" sz="2400" dirty="0" err="1"/>
              <a:t>atas</a:t>
            </a:r>
            <a:r>
              <a:rPr lang="en-ID" sz="2400" dirty="0"/>
              <a:t> 10 orang (</a:t>
            </a:r>
            <a:r>
              <a:rPr lang="en-ID" sz="2400" dirty="0" err="1"/>
              <a:t>hingga</a:t>
            </a:r>
            <a:r>
              <a:rPr lang="en-ID" sz="2400" dirty="0"/>
              <a:t> 15 orang)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marjinal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$ 300 per orang.</a:t>
            </a:r>
          </a:p>
          <a:p>
            <a:pPr algn="just">
              <a:lnSpc>
                <a:spcPct val="150000"/>
              </a:lnSpc>
            </a:pPr>
            <a:r>
              <a:rPr lang="en-ID" sz="2400" dirty="0" err="1"/>
              <a:t>Biaya</a:t>
            </a:r>
            <a:r>
              <a:rPr lang="en-ID" sz="2400" dirty="0"/>
              <a:t> rata-rata masing-masing </a:t>
            </a:r>
            <a:r>
              <a:rPr lang="en-ID" sz="2400" dirty="0" err="1"/>
              <a:t>adalah</a:t>
            </a:r>
            <a:endParaRPr lang="en-ID" sz="2400" dirty="0"/>
          </a:p>
          <a:p>
            <a:pPr algn="just"/>
            <a:r>
              <a:rPr lang="en-ID" sz="2400" dirty="0"/>
              <a:t>         5 </a:t>
            </a:r>
            <a:r>
              <a:rPr lang="en-ID" sz="2400" dirty="0" err="1"/>
              <a:t>peserta</a:t>
            </a:r>
            <a:r>
              <a:rPr lang="en-ID" sz="2400" dirty="0"/>
              <a:t> </a:t>
            </a:r>
            <a:r>
              <a:rPr lang="en-ID" sz="2400" dirty="0">
                <a:sym typeface="Wingdings" panose="05000000000000000000" pitchFamily="2" charset="2"/>
              </a:rPr>
              <a:t> </a:t>
            </a:r>
            <a:r>
              <a:rPr lang="it-IT" sz="2400" dirty="0"/>
              <a:t>(3000 + 200 x 5) / 5 = $800 per orang</a:t>
            </a:r>
            <a:endParaRPr lang="en-ID" sz="2400" dirty="0"/>
          </a:p>
          <a:p>
            <a:pPr algn="just"/>
            <a:r>
              <a:rPr lang="en-ID" sz="2400" dirty="0"/>
              <a:t>       12 </a:t>
            </a:r>
            <a:r>
              <a:rPr lang="en-ID" sz="2400" dirty="0" err="1"/>
              <a:t>peserta</a:t>
            </a:r>
            <a:r>
              <a:rPr lang="en-ID" sz="2400" dirty="0"/>
              <a:t> </a:t>
            </a:r>
            <a:r>
              <a:rPr lang="en-ID" sz="2400" dirty="0">
                <a:sym typeface="Wingdings" panose="05000000000000000000" pitchFamily="2" charset="2"/>
              </a:rPr>
              <a:t> </a:t>
            </a:r>
            <a:r>
              <a:rPr lang="it-IT" sz="2400" dirty="0"/>
              <a:t>(3000 + 200 x 10 + 300 x 2) / 12 = $467 per orang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7342919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134E1-2FED-5E5A-73D9-DA3345D90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20302"/>
          </a:xfrm>
        </p:spPr>
        <p:txBody>
          <a:bodyPr>
            <a:normAutofit/>
          </a:bodyPr>
          <a:lstStyle/>
          <a:p>
            <a:r>
              <a:rPr lang="en-US" sz="3600" b="1" i="1" dirty="0" err="1">
                <a:latin typeface="+mn-lt"/>
              </a:rPr>
              <a:t>Biaya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Hangus</a:t>
            </a:r>
            <a:r>
              <a:rPr lang="en-US" sz="3600" b="1" i="1" dirty="0">
                <a:latin typeface="+mn-lt"/>
              </a:rPr>
              <a:t> (Sunk Cost)</a:t>
            </a:r>
            <a:endParaRPr lang="en-ID" sz="3600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B5AF8-785D-7A43-A5FF-FDE499BC2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1027" y="1193533"/>
            <a:ext cx="10934299" cy="5082139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ID" sz="2400" b="1" dirty="0"/>
              <a:t>       </a:t>
            </a:r>
            <a:r>
              <a:rPr lang="en-ID" sz="3100" b="1" dirty="0" err="1"/>
              <a:t>Biaya</a:t>
            </a:r>
            <a:r>
              <a:rPr lang="en-ID" sz="3100" b="1" dirty="0"/>
              <a:t> </a:t>
            </a:r>
            <a:r>
              <a:rPr lang="en-ID" sz="3100" b="1" dirty="0" err="1"/>
              <a:t>hangus</a:t>
            </a:r>
            <a:r>
              <a:rPr lang="en-ID" sz="3100" dirty="0"/>
              <a:t> </a:t>
            </a:r>
            <a:r>
              <a:rPr lang="en-ID" sz="3100" dirty="0" err="1"/>
              <a:t>adalah</a:t>
            </a:r>
            <a:r>
              <a:rPr lang="en-ID" sz="3100" dirty="0"/>
              <a:t> </a:t>
            </a:r>
            <a:r>
              <a:rPr lang="en-ID" sz="3100" dirty="0" err="1"/>
              <a:t>biaya</a:t>
            </a:r>
            <a:r>
              <a:rPr lang="en-ID" sz="3100" dirty="0"/>
              <a:t> yang </a:t>
            </a:r>
            <a:r>
              <a:rPr lang="en-ID" sz="3100" dirty="0" err="1"/>
              <a:t>telah</a:t>
            </a:r>
            <a:r>
              <a:rPr lang="en-ID" sz="3100" dirty="0"/>
              <a:t> </a:t>
            </a:r>
            <a:r>
              <a:rPr lang="en-ID" sz="3100" dirty="0" err="1"/>
              <a:t>terjadi</a:t>
            </a:r>
            <a:r>
              <a:rPr lang="en-ID" sz="3100" dirty="0"/>
              <a:t> di masa </a:t>
            </a:r>
            <a:r>
              <a:rPr lang="en-ID" sz="3100" dirty="0" err="1"/>
              <a:t>lalu</a:t>
            </a:r>
            <a:r>
              <a:rPr lang="en-ID" sz="3100" dirty="0"/>
              <a:t> dan </a:t>
            </a:r>
            <a:r>
              <a:rPr lang="en-ID" sz="3100" dirty="0" err="1"/>
              <a:t>tidak</a:t>
            </a:r>
            <a:r>
              <a:rPr lang="en-ID" sz="3100" dirty="0"/>
              <a:t> </a:t>
            </a:r>
            <a:r>
              <a:rPr lang="en-ID" sz="3100" dirty="0" err="1"/>
              <a:t>memiliki</a:t>
            </a:r>
            <a:r>
              <a:rPr lang="en-ID" sz="3100" dirty="0"/>
              <a:t> </a:t>
            </a:r>
            <a:r>
              <a:rPr lang="en-ID" sz="3100" dirty="0" err="1"/>
              <a:t>relevansi</a:t>
            </a:r>
            <a:r>
              <a:rPr lang="en-ID" sz="3100" dirty="0"/>
              <a:t> </a:t>
            </a:r>
            <a:r>
              <a:rPr lang="en-ID" sz="3100" dirty="0" err="1"/>
              <a:t>lagi</a:t>
            </a:r>
            <a:r>
              <a:rPr lang="en-ID" sz="3100" dirty="0"/>
              <a:t> </a:t>
            </a:r>
            <a:r>
              <a:rPr lang="en-ID" sz="3100" dirty="0" err="1"/>
              <a:t>terhadap</a:t>
            </a:r>
            <a:r>
              <a:rPr lang="en-ID" sz="3100" dirty="0"/>
              <a:t> </a:t>
            </a:r>
            <a:r>
              <a:rPr lang="en-ID" sz="3100" dirty="0" err="1"/>
              <a:t>perkiraan</a:t>
            </a:r>
            <a:r>
              <a:rPr lang="en-ID" sz="3100" dirty="0"/>
              <a:t> </a:t>
            </a:r>
            <a:r>
              <a:rPr lang="en-ID" sz="3100" dirty="0" err="1"/>
              <a:t>biaya</a:t>
            </a:r>
            <a:r>
              <a:rPr lang="en-ID" sz="3100" dirty="0"/>
              <a:t> dan </a:t>
            </a:r>
            <a:r>
              <a:rPr lang="en-ID" sz="3100" dirty="0" err="1"/>
              <a:t>pendapatan</a:t>
            </a:r>
            <a:r>
              <a:rPr lang="en-ID" sz="3100" dirty="0"/>
              <a:t> di masa </a:t>
            </a:r>
            <a:r>
              <a:rPr lang="en-ID" sz="3100" dirty="0" err="1"/>
              <a:t>depan</a:t>
            </a:r>
            <a:r>
              <a:rPr lang="en-ID" sz="31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D" sz="3100" dirty="0" err="1"/>
              <a:t>Biaya</a:t>
            </a:r>
            <a:r>
              <a:rPr lang="en-ID" sz="3100" dirty="0"/>
              <a:t> </a:t>
            </a:r>
            <a:r>
              <a:rPr lang="en-ID" sz="3100" dirty="0" err="1"/>
              <a:t>hangus</a:t>
            </a:r>
            <a:r>
              <a:rPr lang="en-ID" sz="3100" dirty="0"/>
              <a:t> </a:t>
            </a:r>
            <a:r>
              <a:rPr lang="en-ID" sz="3100" dirty="0" err="1"/>
              <a:t>sering</a:t>
            </a:r>
            <a:r>
              <a:rPr lang="en-ID" sz="3100" dirty="0"/>
              <a:t> </a:t>
            </a:r>
            <a:r>
              <a:rPr lang="en-ID" sz="3100" dirty="0" err="1"/>
              <a:t>terjadi</a:t>
            </a:r>
            <a:r>
              <a:rPr lang="en-ID" sz="3100" dirty="0"/>
              <a:t> </a:t>
            </a:r>
            <a:r>
              <a:rPr lang="en-ID" sz="3100" dirty="0" err="1"/>
              <a:t>untuk</a:t>
            </a:r>
            <a:r>
              <a:rPr lang="en-ID" sz="3100" dirty="0"/>
              <a:t> </a:t>
            </a:r>
            <a:r>
              <a:rPr lang="en-ID" sz="3100" dirty="0" err="1"/>
              <a:t>semua</a:t>
            </a:r>
            <a:r>
              <a:rPr lang="en-ID" sz="3100" dirty="0"/>
              <a:t> </a:t>
            </a:r>
            <a:r>
              <a:rPr lang="en-ID" sz="3100" dirty="0" err="1"/>
              <a:t>alternatif</a:t>
            </a:r>
            <a:r>
              <a:rPr lang="en-ID" sz="3100" dirty="0"/>
              <a:t>, dan </a:t>
            </a:r>
            <a:r>
              <a:rPr lang="en-ID" sz="3100" dirty="0" err="1"/>
              <a:t>bukan</a:t>
            </a:r>
            <a:r>
              <a:rPr lang="en-ID" sz="3100" dirty="0"/>
              <a:t> </a:t>
            </a:r>
            <a:r>
              <a:rPr lang="en-ID" sz="3100" dirty="0" err="1"/>
              <a:t>bagian</a:t>
            </a:r>
            <a:r>
              <a:rPr lang="en-ID" sz="3100" dirty="0"/>
              <a:t> </a:t>
            </a:r>
            <a:r>
              <a:rPr lang="en-ID" sz="3100" dirty="0" err="1"/>
              <a:t>dari</a:t>
            </a:r>
            <a:r>
              <a:rPr lang="en-ID" sz="3100" dirty="0"/>
              <a:t> </a:t>
            </a:r>
            <a:r>
              <a:rPr lang="en-ID" sz="3100" dirty="0" err="1"/>
              <a:t>arus</a:t>
            </a:r>
            <a:r>
              <a:rPr lang="en-ID" sz="3100" dirty="0"/>
              <a:t> kas masa </a:t>
            </a:r>
            <a:r>
              <a:rPr lang="en-ID" sz="3100" dirty="0" err="1"/>
              <a:t>depan</a:t>
            </a:r>
            <a:r>
              <a:rPr lang="en-ID" sz="3100" dirty="0"/>
              <a:t> (</a:t>
            </a:r>
            <a:r>
              <a:rPr lang="en-ID" sz="3100" dirty="0" err="1"/>
              <a:t>prospektif</a:t>
            </a:r>
            <a:r>
              <a:rPr lang="en-ID" sz="3100" dirty="0"/>
              <a:t>), oleh </a:t>
            </a:r>
            <a:r>
              <a:rPr lang="en-ID" sz="3100" dirty="0" err="1"/>
              <a:t>karena</a:t>
            </a:r>
            <a:r>
              <a:rPr lang="en-ID" sz="3100" dirty="0"/>
              <a:t> </a:t>
            </a:r>
            <a:r>
              <a:rPr lang="en-ID" sz="3100" dirty="0" err="1"/>
              <a:t>itu</a:t>
            </a:r>
            <a:r>
              <a:rPr lang="en-ID" sz="3100" dirty="0"/>
              <a:t> </a:t>
            </a:r>
            <a:r>
              <a:rPr lang="en-ID" sz="3100" dirty="0" err="1"/>
              <a:t>diabaikan</a:t>
            </a:r>
            <a:r>
              <a:rPr lang="en-ID" sz="3100" dirty="0"/>
              <a:t> </a:t>
            </a:r>
            <a:r>
              <a:rPr lang="en-ID" sz="3100" dirty="0" err="1"/>
              <a:t>dalam</a:t>
            </a:r>
            <a:r>
              <a:rPr lang="en-ID" sz="3100" dirty="0"/>
              <a:t> </a:t>
            </a:r>
            <a:r>
              <a:rPr lang="en-ID" sz="3100" dirty="0" err="1"/>
              <a:t>analisis</a:t>
            </a:r>
            <a:r>
              <a:rPr lang="en-ID" sz="3100" dirty="0"/>
              <a:t> </a:t>
            </a:r>
            <a:r>
              <a:rPr lang="en-ID" sz="3100" dirty="0" err="1"/>
              <a:t>ekonomi</a:t>
            </a:r>
            <a:r>
              <a:rPr lang="en-ID" sz="3100" dirty="0"/>
              <a:t> </a:t>
            </a:r>
            <a:r>
              <a:rPr lang="en-ID" sz="3100" dirty="0" err="1"/>
              <a:t>teknik</a:t>
            </a:r>
            <a:r>
              <a:rPr lang="en-ID" sz="31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D" sz="3100" dirty="0" err="1"/>
              <a:t>Biaya</a:t>
            </a:r>
            <a:r>
              <a:rPr lang="en-ID" sz="3100" dirty="0"/>
              <a:t> </a:t>
            </a:r>
            <a:r>
              <a:rPr lang="en-ID" sz="3100" dirty="0" err="1"/>
              <a:t>hangus</a:t>
            </a:r>
            <a:r>
              <a:rPr lang="en-ID" sz="3100" dirty="0"/>
              <a:t> </a:t>
            </a:r>
            <a:r>
              <a:rPr lang="en-ID" sz="3100" dirty="0" err="1"/>
              <a:t>merupakan</a:t>
            </a:r>
            <a:r>
              <a:rPr lang="en-ID" sz="3100" dirty="0"/>
              <a:t> </a:t>
            </a:r>
            <a:r>
              <a:rPr lang="en-ID" sz="3100" dirty="0" err="1"/>
              <a:t>biaya</a:t>
            </a:r>
            <a:r>
              <a:rPr lang="en-ID" sz="3100" dirty="0"/>
              <a:t> yang </a:t>
            </a:r>
            <a:r>
              <a:rPr lang="en-ID" sz="3100" dirty="0" err="1"/>
              <a:t>tidak</a:t>
            </a:r>
            <a:r>
              <a:rPr lang="en-ID" sz="3100" dirty="0"/>
              <a:t> </a:t>
            </a:r>
            <a:r>
              <a:rPr lang="en-ID" sz="3100" dirty="0" err="1"/>
              <a:t>dapat</a:t>
            </a:r>
            <a:r>
              <a:rPr lang="en-ID" sz="3100" dirty="0"/>
              <a:t> </a:t>
            </a:r>
            <a:r>
              <a:rPr lang="en-ID" sz="3100" dirty="0" err="1"/>
              <a:t>diperoleh</a:t>
            </a:r>
            <a:r>
              <a:rPr lang="en-ID" sz="3100" dirty="0"/>
              <a:t> </a:t>
            </a:r>
            <a:r>
              <a:rPr lang="en-ID" sz="3100" dirty="0" err="1"/>
              <a:t>kembali</a:t>
            </a:r>
            <a:r>
              <a:rPr lang="en-ID" sz="3100" dirty="0"/>
              <a:t> </a:t>
            </a:r>
            <a:r>
              <a:rPr lang="en-ID" sz="3100" dirty="0" err="1"/>
              <a:t>sebagai</a:t>
            </a:r>
            <a:r>
              <a:rPr lang="en-ID" sz="3100" dirty="0"/>
              <a:t> </a:t>
            </a:r>
            <a:r>
              <a:rPr lang="en-ID" sz="3100" dirty="0" err="1"/>
              <a:t>konsekuensi</a:t>
            </a:r>
            <a:r>
              <a:rPr lang="en-ID" sz="3100" dirty="0"/>
              <a:t> </a:t>
            </a:r>
            <a:r>
              <a:rPr lang="en-ID" sz="3100" dirty="0" err="1"/>
              <a:t>dari</a:t>
            </a:r>
            <a:r>
              <a:rPr lang="en-ID" sz="3100" dirty="0"/>
              <a:t> </a:t>
            </a:r>
            <a:r>
              <a:rPr lang="en-ID" sz="3100" dirty="0" err="1"/>
              <a:t>keputusan</a:t>
            </a:r>
            <a:r>
              <a:rPr lang="en-ID" sz="3100" dirty="0"/>
              <a:t> masa </a:t>
            </a:r>
            <a:r>
              <a:rPr lang="en-ID" sz="3100" dirty="0" err="1"/>
              <a:t>lalu</a:t>
            </a:r>
            <a:r>
              <a:rPr lang="en-ID" sz="3100" dirty="0"/>
              <a:t>, oleh </a:t>
            </a:r>
            <a:r>
              <a:rPr lang="en-ID" sz="3100" dirty="0" err="1"/>
              <a:t>karena</a:t>
            </a:r>
            <a:r>
              <a:rPr lang="en-ID" sz="3100" dirty="0"/>
              <a:t> </a:t>
            </a:r>
            <a:r>
              <a:rPr lang="en-ID" sz="3100" dirty="0" err="1"/>
              <a:t>itu</a:t>
            </a:r>
            <a:r>
              <a:rPr lang="en-ID" sz="3100" dirty="0"/>
              <a:t> </a:t>
            </a:r>
            <a:r>
              <a:rPr lang="en-ID" sz="3100" dirty="0" err="1"/>
              <a:t>tidak</a:t>
            </a:r>
            <a:r>
              <a:rPr lang="en-ID" sz="3100" dirty="0"/>
              <a:t> </a:t>
            </a:r>
            <a:r>
              <a:rPr lang="en-ID" sz="3100" dirty="0" err="1"/>
              <a:t>relevan</a:t>
            </a:r>
            <a:r>
              <a:rPr lang="en-ID" sz="3100" dirty="0"/>
              <a:t> </a:t>
            </a:r>
            <a:r>
              <a:rPr lang="en-ID" sz="3100" dirty="0" err="1"/>
              <a:t>lagi</a:t>
            </a:r>
            <a:r>
              <a:rPr lang="en-ID" sz="3100" dirty="0"/>
              <a:t> </a:t>
            </a:r>
            <a:r>
              <a:rPr lang="en-ID" sz="3100" dirty="0" err="1"/>
              <a:t>digunakan</a:t>
            </a:r>
            <a:r>
              <a:rPr lang="en-ID" sz="3100" dirty="0"/>
              <a:t> </a:t>
            </a:r>
            <a:r>
              <a:rPr lang="en-ID" sz="3100" dirty="0" err="1"/>
              <a:t>dalam</a:t>
            </a:r>
            <a:r>
              <a:rPr lang="en-ID" sz="3100" dirty="0"/>
              <a:t> </a:t>
            </a:r>
            <a:r>
              <a:rPr lang="en-ID" sz="3100" dirty="0" err="1"/>
              <a:t>analisis</a:t>
            </a:r>
            <a:r>
              <a:rPr lang="en-ID" sz="3100" dirty="0"/>
              <a:t> dan </a:t>
            </a:r>
            <a:r>
              <a:rPr lang="en-ID" sz="3100" dirty="0" err="1"/>
              <a:t>perbandingan</a:t>
            </a:r>
            <a:r>
              <a:rPr lang="en-ID" sz="3100" dirty="0"/>
              <a:t> </a:t>
            </a:r>
            <a:r>
              <a:rPr lang="en-ID" sz="3100" dirty="0" err="1"/>
              <a:t>alternatif</a:t>
            </a:r>
            <a:r>
              <a:rPr lang="en-ID" sz="3100" dirty="0"/>
              <a:t> </a:t>
            </a:r>
            <a:r>
              <a:rPr lang="en-ID" sz="3100" dirty="0" err="1"/>
              <a:t>terkait</a:t>
            </a:r>
            <a:r>
              <a:rPr lang="en-ID" sz="3100" dirty="0"/>
              <a:t> </a:t>
            </a:r>
            <a:r>
              <a:rPr lang="en-ID" sz="3100" dirty="0" err="1"/>
              <a:t>dengan</a:t>
            </a:r>
            <a:r>
              <a:rPr lang="en-ID" sz="3100" dirty="0"/>
              <a:t> masa </a:t>
            </a:r>
            <a:r>
              <a:rPr lang="en-ID" sz="3100" dirty="0" err="1"/>
              <a:t>depan</a:t>
            </a:r>
            <a:r>
              <a:rPr lang="en-ID" sz="31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48300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134E1-2FED-5E5A-73D9-DA3345D90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58803"/>
          </a:xfrm>
        </p:spPr>
        <p:txBody>
          <a:bodyPr>
            <a:normAutofit/>
          </a:bodyPr>
          <a:lstStyle/>
          <a:p>
            <a:r>
              <a:rPr lang="en-US" sz="3600" b="1" i="1" dirty="0" err="1">
                <a:latin typeface="+mn-lt"/>
              </a:rPr>
              <a:t>Biaya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Hangus</a:t>
            </a:r>
            <a:r>
              <a:rPr lang="en-US" sz="3600" b="1" i="1" dirty="0">
                <a:latin typeface="+mn-lt"/>
              </a:rPr>
              <a:t> (Sunk Cost)</a:t>
            </a:r>
            <a:endParaRPr lang="en-ID" sz="3600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B5AF8-785D-7A43-A5FF-FDE499BC2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251284"/>
            <a:ext cx="10058400" cy="461781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ID" sz="2400" dirty="0"/>
              <a:t>       </a:t>
            </a:r>
            <a:r>
              <a:rPr lang="en-ID" sz="3400" dirty="0" err="1"/>
              <a:t>Konsep</a:t>
            </a:r>
            <a:r>
              <a:rPr lang="en-ID" sz="3400" dirty="0"/>
              <a:t> </a:t>
            </a:r>
            <a:r>
              <a:rPr lang="en-ID" sz="3400" dirty="0" err="1"/>
              <a:t>biaya</a:t>
            </a:r>
            <a:r>
              <a:rPr lang="en-ID" sz="3400" dirty="0"/>
              <a:t> </a:t>
            </a:r>
            <a:r>
              <a:rPr lang="en-ID" sz="3400" dirty="0" err="1"/>
              <a:t>hangus</a:t>
            </a:r>
            <a:r>
              <a:rPr lang="en-ID" sz="3400" dirty="0"/>
              <a:t> </a:t>
            </a:r>
            <a:r>
              <a:rPr lang="en-ID" sz="3400" dirty="0" err="1"/>
              <a:t>diilustrasikan</a:t>
            </a:r>
            <a:r>
              <a:rPr lang="en-ID" sz="3400" dirty="0"/>
              <a:t> </a:t>
            </a:r>
            <a:r>
              <a:rPr lang="en-ID" sz="3400" dirty="0" err="1"/>
              <a:t>dalam</a:t>
            </a:r>
            <a:r>
              <a:rPr lang="en-ID" sz="3400" dirty="0"/>
              <a:t> </a:t>
            </a:r>
            <a:r>
              <a:rPr lang="en-ID" sz="3400" dirty="0" err="1"/>
              <a:t>contoh</a:t>
            </a:r>
            <a:r>
              <a:rPr lang="en-ID" sz="3400" dirty="0"/>
              <a:t> </a:t>
            </a:r>
            <a:r>
              <a:rPr lang="en-ID" sz="3400" dirty="0" err="1"/>
              <a:t>sederhana</a:t>
            </a:r>
            <a:r>
              <a:rPr lang="en-ID" sz="3400" dirty="0"/>
              <a:t> </a:t>
            </a:r>
            <a:r>
              <a:rPr lang="en-ID" sz="3400" dirty="0" err="1"/>
              <a:t>berikut</a:t>
            </a:r>
            <a:r>
              <a:rPr lang="en-ID" sz="3400" dirty="0"/>
              <a:t> </a:t>
            </a:r>
            <a:r>
              <a:rPr lang="en-ID" sz="3400" dirty="0" err="1"/>
              <a:t>ini</a:t>
            </a:r>
            <a:r>
              <a:rPr lang="en-ID" sz="3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D" sz="3400" dirty="0" err="1"/>
              <a:t>Misalkan</a:t>
            </a:r>
            <a:r>
              <a:rPr lang="en-ID" sz="3400" dirty="0"/>
              <a:t> Anda </a:t>
            </a:r>
            <a:r>
              <a:rPr lang="en-ID" sz="3400" dirty="0" err="1"/>
              <a:t>menemukan</a:t>
            </a:r>
            <a:r>
              <a:rPr lang="en-ID" sz="3400" dirty="0"/>
              <a:t> </a:t>
            </a:r>
            <a:r>
              <a:rPr lang="en-ID" sz="3400" dirty="0" err="1"/>
              <a:t>sebuah</a:t>
            </a:r>
            <a:r>
              <a:rPr lang="en-ID" sz="3400" dirty="0"/>
              <a:t> </a:t>
            </a:r>
            <a:r>
              <a:rPr lang="en-ID" sz="3400" dirty="0" err="1"/>
              <a:t>rumah</a:t>
            </a:r>
            <a:r>
              <a:rPr lang="en-ID" sz="3400" dirty="0"/>
              <a:t> yang </a:t>
            </a:r>
            <a:r>
              <a:rPr lang="en-ID" sz="3400" dirty="0" err="1"/>
              <a:t>anda</a:t>
            </a:r>
            <a:r>
              <a:rPr lang="en-ID" sz="3400" dirty="0"/>
              <a:t> </a:t>
            </a:r>
            <a:r>
              <a:rPr lang="en-ID" sz="3400" dirty="0" err="1"/>
              <a:t>sukai</a:t>
            </a:r>
            <a:r>
              <a:rPr lang="en-ID" sz="3400" dirty="0"/>
              <a:t> </a:t>
            </a:r>
            <a:r>
              <a:rPr lang="en-ID" sz="3400" dirty="0" err="1"/>
              <a:t>lalu</a:t>
            </a:r>
            <a:r>
              <a:rPr lang="en-ID" sz="3400" dirty="0"/>
              <a:t> Anda </a:t>
            </a:r>
            <a:r>
              <a:rPr lang="en-ID" sz="3400" dirty="0" err="1"/>
              <a:t>membayar</a:t>
            </a:r>
            <a:r>
              <a:rPr lang="en-ID" sz="3400" dirty="0"/>
              <a:t> $400 </a:t>
            </a:r>
            <a:r>
              <a:rPr lang="en-ID" sz="3400" dirty="0" err="1"/>
              <a:t>sebagai</a:t>
            </a:r>
            <a:r>
              <a:rPr lang="en-ID" sz="3400" dirty="0"/>
              <a:t> uang </a:t>
            </a:r>
            <a:r>
              <a:rPr lang="en-ID" sz="3400" dirty="0" err="1"/>
              <a:t>muka</a:t>
            </a:r>
            <a:r>
              <a:rPr lang="en-ID" sz="3400" dirty="0"/>
              <a:t> yang </a:t>
            </a:r>
            <a:r>
              <a:rPr lang="en-ID" sz="3400" dirty="0" err="1"/>
              <a:t>nantinya</a:t>
            </a:r>
            <a:r>
              <a:rPr lang="en-ID" sz="3400" dirty="0"/>
              <a:t> </a:t>
            </a:r>
            <a:r>
              <a:rPr lang="en-ID" sz="3400" dirty="0" err="1"/>
              <a:t>akan</a:t>
            </a:r>
            <a:r>
              <a:rPr lang="en-ID" sz="3400" dirty="0"/>
              <a:t> </a:t>
            </a:r>
            <a:r>
              <a:rPr lang="en-ID" sz="3400" dirty="0" err="1"/>
              <a:t>diperhitungkan</a:t>
            </a:r>
            <a:r>
              <a:rPr lang="en-ID" sz="3400" dirty="0"/>
              <a:t> </a:t>
            </a:r>
            <a:r>
              <a:rPr lang="en-ID" sz="3400" dirty="0" err="1"/>
              <a:t>dalam</a:t>
            </a:r>
            <a:r>
              <a:rPr lang="en-ID" sz="3400" dirty="0"/>
              <a:t> </a:t>
            </a:r>
            <a:r>
              <a:rPr lang="en-ID" sz="3400" dirty="0" err="1"/>
              <a:t>harga</a:t>
            </a:r>
            <a:r>
              <a:rPr lang="en-ID" sz="3400" dirty="0"/>
              <a:t> </a:t>
            </a:r>
            <a:r>
              <a:rPr lang="en-ID" sz="3400" dirty="0" err="1"/>
              <a:t>pembelian</a:t>
            </a:r>
            <a:r>
              <a:rPr lang="en-ID" sz="3400" dirty="0"/>
              <a:t> </a:t>
            </a:r>
            <a:r>
              <a:rPr lang="en-ID" sz="3400" dirty="0" err="1"/>
              <a:t>sebesar</a:t>
            </a:r>
            <a:r>
              <a:rPr lang="en-ID" sz="3400" dirty="0"/>
              <a:t> $15.300.</a:t>
            </a:r>
          </a:p>
          <a:p>
            <a:pPr algn="just">
              <a:lnSpc>
                <a:spcPct val="150000"/>
              </a:lnSpc>
            </a:pPr>
            <a:r>
              <a:rPr lang="en-ID" sz="3400" dirty="0"/>
              <a:t>Jika di </a:t>
            </a:r>
            <a:r>
              <a:rPr lang="en-ID" sz="3400" dirty="0" err="1"/>
              <a:t>kemudian</a:t>
            </a:r>
            <a:r>
              <a:rPr lang="en-ID" sz="3400" dirty="0"/>
              <a:t> </a:t>
            </a:r>
            <a:r>
              <a:rPr lang="en-ID" sz="3400" dirty="0" err="1"/>
              <a:t>hari</a:t>
            </a:r>
            <a:r>
              <a:rPr lang="en-ID" sz="3400" dirty="0"/>
              <a:t> </a:t>
            </a:r>
            <a:r>
              <a:rPr lang="en-ID" sz="3400" dirty="0" err="1"/>
              <a:t>anda</a:t>
            </a:r>
            <a:r>
              <a:rPr lang="en-ID" sz="3400" dirty="0"/>
              <a:t> </a:t>
            </a:r>
            <a:r>
              <a:rPr lang="en-ID" sz="3400" dirty="0" err="1"/>
              <a:t>memutuskan</a:t>
            </a:r>
            <a:r>
              <a:rPr lang="en-ID" sz="3400" dirty="0"/>
              <a:t> </a:t>
            </a:r>
            <a:r>
              <a:rPr lang="en-ID" sz="3400" dirty="0" err="1"/>
              <a:t>untuk</a:t>
            </a:r>
            <a:r>
              <a:rPr lang="en-ID" sz="3400" dirty="0"/>
              <a:t> </a:t>
            </a:r>
            <a:r>
              <a:rPr lang="en-ID" sz="3400" dirty="0" err="1"/>
              <a:t>mundur</a:t>
            </a:r>
            <a:r>
              <a:rPr lang="en-ID" sz="3400" dirty="0"/>
              <a:t> </a:t>
            </a:r>
            <a:r>
              <a:rPr lang="en-ID" sz="3400" dirty="0" err="1"/>
              <a:t>dari</a:t>
            </a:r>
            <a:r>
              <a:rPr lang="en-ID" sz="3400" dirty="0"/>
              <a:t> proses </a:t>
            </a:r>
            <a:r>
              <a:rPr lang="en-ID" sz="3400" dirty="0" err="1"/>
              <a:t>pembelian</a:t>
            </a:r>
            <a:r>
              <a:rPr lang="en-ID" sz="3400" dirty="0"/>
              <a:t>, </a:t>
            </a:r>
            <a:r>
              <a:rPr lang="en-ID" sz="3400" dirty="0" err="1"/>
              <a:t>maka</a:t>
            </a:r>
            <a:r>
              <a:rPr lang="en-ID" sz="3400" dirty="0"/>
              <a:t> uang </a:t>
            </a:r>
            <a:r>
              <a:rPr lang="en-ID" sz="3400" dirty="0" err="1"/>
              <a:t>muka</a:t>
            </a:r>
            <a:r>
              <a:rPr lang="en-ID" sz="3400" dirty="0"/>
              <a:t> </a:t>
            </a:r>
            <a:r>
              <a:rPr lang="en-ID" sz="3400" dirty="0" err="1"/>
              <a:t>sebesar</a:t>
            </a:r>
            <a:r>
              <a:rPr lang="en-ID" sz="3400" dirty="0"/>
              <a:t> $400 </a:t>
            </a:r>
            <a:r>
              <a:rPr lang="en-ID" sz="3400" dirty="0" err="1"/>
              <a:t>tersebut</a:t>
            </a:r>
            <a:r>
              <a:rPr lang="en-ID" sz="3400" dirty="0"/>
              <a:t> </a:t>
            </a:r>
            <a:r>
              <a:rPr lang="en-ID" sz="3400" dirty="0" err="1"/>
              <a:t>akan</a:t>
            </a:r>
            <a:r>
              <a:rPr lang="en-ID" sz="3400" dirty="0"/>
              <a:t> </a:t>
            </a:r>
            <a:r>
              <a:rPr lang="en-ID" sz="3400" dirty="0" err="1"/>
              <a:t>hangus</a:t>
            </a:r>
            <a:r>
              <a:rPr lang="en-ID" sz="3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D" sz="3400" dirty="0" err="1"/>
              <a:t>Biaya</a:t>
            </a:r>
            <a:r>
              <a:rPr lang="en-ID" sz="3400" dirty="0"/>
              <a:t> </a:t>
            </a:r>
            <a:r>
              <a:rPr lang="en-ID" sz="3400" dirty="0" err="1"/>
              <a:t>ini</a:t>
            </a:r>
            <a:r>
              <a:rPr lang="en-ID" sz="3400" dirty="0"/>
              <a:t> </a:t>
            </a:r>
            <a:r>
              <a:rPr lang="en-ID" sz="3400" dirty="0" err="1"/>
              <a:t>tidak</a:t>
            </a:r>
            <a:r>
              <a:rPr lang="en-ID" sz="3400" dirty="0"/>
              <a:t> </a:t>
            </a:r>
            <a:r>
              <a:rPr lang="en-ID" sz="3400" dirty="0" err="1"/>
              <a:t>bisa</a:t>
            </a:r>
            <a:r>
              <a:rPr lang="en-ID" sz="3400" dirty="0"/>
              <a:t> </a:t>
            </a:r>
            <a:r>
              <a:rPr lang="en-ID" sz="3400" dirty="0" err="1"/>
              <a:t>dimasukkan</a:t>
            </a:r>
            <a:r>
              <a:rPr lang="en-ID" sz="3400" dirty="0"/>
              <a:t> </a:t>
            </a:r>
            <a:r>
              <a:rPr lang="en-ID" sz="3400" dirty="0" err="1"/>
              <a:t>ke</a:t>
            </a:r>
            <a:r>
              <a:rPr lang="en-ID" sz="3400" dirty="0"/>
              <a:t> </a:t>
            </a:r>
            <a:r>
              <a:rPr lang="en-ID" sz="3400" dirty="0" err="1"/>
              <a:t>dalam</a:t>
            </a:r>
            <a:r>
              <a:rPr lang="en-ID" sz="3400" dirty="0"/>
              <a:t> </a:t>
            </a:r>
            <a:r>
              <a:rPr lang="en-ID" sz="3400" dirty="0" err="1"/>
              <a:t>analisis</a:t>
            </a:r>
            <a:r>
              <a:rPr lang="en-ID" sz="3400" dirty="0"/>
              <a:t> </a:t>
            </a:r>
            <a:r>
              <a:rPr lang="en-ID" sz="3400" dirty="0" err="1"/>
              <a:t>ekonomi</a:t>
            </a:r>
            <a:r>
              <a:rPr lang="en-ID" sz="3400" dirty="0"/>
              <a:t> </a:t>
            </a:r>
            <a:r>
              <a:rPr lang="en-ID" sz="3400" dirty="0" err="1"/>
              <a:t>jika</a:t>
            </a:r>
            <a:r>
              <a:rPr lang="en-ID" sz="3400" dirty="0"/>
              <a:t> Anda </a:t>
            </a:r>
            <a:r>
              <a:rPr lang="en-ID" sz="3400" dirty="0" err="1"/>
              <a:t>ingin</a:t>
            </a:r>
            <a:r>
              <a:rPr lang="en-ID" sz="3400" dirty="0"/>
              <a:t> </a:t>
            </a:r>
            <a:r>
              <a:rPr lang="en-ID" sz="3400" dirty="0" err="1"/>
              <a:t>melakukan</a:t>
            </a:r>
            <a:r>
              <a:rPr lang="en-ID" sz="3400" dirty="0"/>
              <a:t> </a:t>
            </a:r>
            <a:r>
              <a:rPr lang="en-ID" sz="3400" dirty="0" err="1"/>
              <a:t>jual-beli</a:t>
            </a:r>
            <a:r>
              <a:rPr lang="en-ID" sz="3400" dirty="0"/>
              <a:t> </a:t>
            </a:r>
            <a:r>
              <a:rPr lang="en-ID" sz="3400" dirty="0" err="1"/>
              <a:t>rumah</a:t>
            </a:r>
            <a:r>
              <a:rPr lang="en-ID" sz="3400" dirty="0"/>
              <a:t> di masa </a:t>
            </a:r>
            <a:r>
              <a:rPr lang="en-ID" sz="3400" dirty="0" err="1"/>
              <a:t>depan</a:t>
            </a:r>
            <a:r>
              <a:rPr lang="en-ID" sz="3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92889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C2B1D-6FBC-2073-5B39-C2148C4CB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86627"/>
            <a:ext cx="10058400" cy="524577"/>
          </a:xfrm>
        </p:spPr>
        <p:txBody>
          <a:bodyPr>
            <a:normAutofit fontScale="90000"/>
          </a:bodyPr>
          <a:lstStyle/>
          <a:p>
            <a:r>
              <a:rPr lang="en-US" sz="3600" b="1" i="1" dirty="0" err="1">
                <a:latin typeface="+mn-lt"/>
              </a:rPr>
              <a:t>Biaya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Kesempatan</a:t>
            </a:r>
            <a:r>
              <a:rPr lang="en-US" sz="3600" b="1" i="1" dirty="0">
                <a:latin typeface="+mn-lt"/>
              </a:rPr>
              <a:t> (Opportunity Cost)</a:t>
            </a:r>
            <a:endParaRPr lang="en-ID" sz="3600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AFC87-40F7-21BF-0674-21707D20C4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007" y="529389"/>
            <a:ext cx="11762073" cy="5717407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en-ID" sz="2400" b="1" dirty="0"/>
              <a:t>       </a:t>
            </a:r>
            <a:r>
              <a:rPr lang="en-ID" sz="2400" b="1" dirty="0" err="1"/>
              <a:t>Biaya</a:t>
            </a:r>
            <a:r>
              <a:rPr lang="en-ID" sz="2400" b="1" dirty="0"/>
              <a:t> </a:t>
            </a:r>
            <a:r>
              <a:rPr lang="en-ID" sz="2400" b="1" dirty="0" err="1"/>
              <a:t>kesempatan</a:t>
            </a:r>
            <a:r>
              <a:rPr lang="en-ID" sz="2400" dirty="0"/>
              <a:t> </a:t>
            </a:r>
            <a:r>
              <a:rPr lang="en-ID" sz="2400" dirty="0" err="1"/>
              <a:t>timbul</a:t>
            </a:r>
            <a:r>
              <a:rPr lang="en-ID" sz="2400" dirty="0"/>
              <a:t> </a:t>
            </a:r>
            <a:r>
              <a:rPr lang="en-ID" sz="2400" dirty="0" err="1"/>
              <a:t>karena</a:t>
            </a:r>
            <a:r>
              <a:rPr lang="en-ID" sz="2400" dirty="0"/>
              <a:t> </a:t>
            </a:r>
            <a:r>
              <a:rPr lang="en-ID" sz="2400" dirty="0" err="1"/>
              <a:t>ketersediaan</a:t>
            </a:r>
            <a:r>
              <a:rPr lang="en-ID" sz="2400" dirty="0"/>
              <a:t> </a:t>
            </a:r>
            <a:r>
              <a:rPr lang="en-ID" sz="2400" dirty="0" err="1"/>
              <a:t>sumber</a:t>
            </a:r>
            <a:r>
              <a:rPr lang="en-ID" sz="2400" dirty="0"/>
              <a:t> </a:t>
            </a:r>
            <a:r>
              <a:rPr lang="en-ID" sz="2400" dirty="0" err="1"/>
              <a:t>daya</a:t>
            </a:r>
            <a:r>
              <a:rPr lang="en-ID" sz="2400" dirty="0"/>
              <a:t> </a:t>
            </a:r>
            <a:r>
              <a:rPr lang="en-ID" sz="2400" dirty="0" err="1"/>
              <a:t>terbatas</a:t>
            </a:r>
            <a:r>
              <a:rPr lang="en-ID" sz="2400" dirty="0"/>
              <a:t>, </a:t>
            </a:r>
            <a:r>
              <a:rPr lang="en-ID" sz="2400" dirty="0" err="1"/>
              <a:t>sehingga</a:t>
            </a:r>
            <a:r>
              <a:rPr lang="en-ID" sz="2400" dirty="0"/>
              <a:t> </a:t>
            </a:r>
            <a:r>
              <a:rPr lang="en-ID" sz="2400" dirty="0" err="1"/>
              <a:t>peluang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menggunakan</a:t>
            </a:r>
            <a:r>
              <a:rPr lang="en-ID" sz="2400" dirty="0"/>
              <a:t> </a:t>
            </a:r>
            <a:r>
              <a:rPr lang="en-ID" sz="2400" dirty="0" err="1"/>
              <a:t>sumber</a:t>
            </a:r>
            <a:r>
              <a:rPr lang="en-ID" sz="2400" dirty="0"/>
              <a:t> </a:t>
            </a:r>
            <a:r>
              <a:rPr lang="en-ID" sz="2400" dirty="0" err="1"/>
              <a:t>daya</a:t>
            </a:r>
            <a:r>
              <a:rPr lang="en-ID" sz="2400" dirty="0"/>
              <a:t> </a:t>
            </a:r>
            <a:r>
              <a:rPr lang="en-ID" sz="2400" dirty="0" err="1"/>
              <a:t>tersebut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memperoleh</a:t>
            </a:r>
            <a:r>
              <a:rPr lang="en-ID" sz="2400" dirty="0"/>
              <a:t> </a:t>
            </a:r>
            <a:r>
              <a:rPr lang="en-ID" sz="2400" dirty="0" err="1"/>
              <a:t>keuntungan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alternatif</a:t>
            </a:r>
            <a:r>
              <a:rPr lang="en-ID" sz="2400" dirty="0"/>
              <a:t> yang lain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dilakukan</a:t>
            </a:r>
            <a:r>
              <a:rPr lang="en-ID" sz="2400" dirty="0"/>
              <a:t> </a:t>
            </a:r>
            <a:r>
              <a:rPr lang="en-ID" sz="2400" dirty="0" err="1"/>
              <a:t>lagi</a:t>
            </a:r>
            <a:r>
              <a:rPr lang="en-ID" sz="2400" dirty="0"/>
              <a:t>. Oleh </a:t>
            </a:r>
            <a:r>
              <a:rPr lang="en-ID" sz="2400" dirty="0" err="1"/>
              <a:t>karena</a:t>
            </a:r>
            <a:r>
              <a:rPr lang="en-ID" sz="2400" dirty="0"/>
              <a:t> </a:t>
            </a:r>
            <a:r>
              <a:rPr lang="en-ID" sz="2400" dirty="0" err="1"/>
              <a:t>itu</a:t>
            </a:r>
            <a:r>
              <a:rPr lang="en-ID" sz="2400" dirty="0"/>
              <a:t>,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peluang</a:t>
            </a:r>
            <a:r>
              <a:rPr lang="en-ID" sz="2400" dirty="0"/>
              <a:t> </a:t>
            </a:r>
            <a:r>
              <a:rPr lang="en-ID" sz="2400" dirty="0" err="1"/>
              <a:t>merupakan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peluang</a:t>
            </a:r>
            <a:r>
              <a:rPr lang="en-ID" sz="2400" dirty="0"/>
              <a:t> </a:t>
            </a:r>
            <a:r>
              <a:rPr lang="en-ID" sz="2400" dirty="0" err="1"/>
              <a:t>terbaik</a:t>
            </a:r>
            <a:r>
              <a:rPr lang="en-ID" sz="2400" dirty="0"/>
              <a:t> yang </a:t>
            </a:r>
            <a:r>
              <a:rPr lang="en-ID" sz="2400" dirty="0" err="1"/>
              <a:t>ditolak</a:t>
            </a:r>
            <a:r>
              <a:rPr lang="en-ID" sz="2400" dirty="0"/>
              <a:t>. </a:t>
            </a:r>
            <a:r>
              <a:rPr lang="en-ID" sz="2400" dirty="0" err="1"/>
              <a:t>Contoh</a:t>
            </a:r>
            <a:r>
              <a:rPr lang="en-ID" sz="2400" dirty="0"/>
              <a:t>: </a:t>
            </a:r>
            <a:r>
              <a:rPr lang="en-ID" sz="2400" dirty="0" err="1"/>
              <a:t>Seorang</a:t>
            </a:r>
            <a:r>
              <a:rPr lang="en-ID" sz="2400" dirty="0"/>
              <a:t> </a:t>
            </a:r>
            <a:r>
              <a:rPr lang="en-ID" sz="2400" dirty="0" err="1"/>
              <a:t>mahasiswa</a:t>
            </a:r>
            <a:r>
              <a:rPr lang="en-ID" sz="2400" dirty="0"/>
              <a:t> yang </a:t>
            </a:r>
            <a:r>
              <a:rPr lang="en-ID" sz="2400" dirty="0" err="1"/>
              <a:t>mengambil</a:t>
            </a:r>
            <a:r>
              <a:rPr lang="en-ID" sz="2400" dirty="0"/>
              <a:t> </a:t>
            </a:r>
            <a:r>
              <a:rPr lang="en-ID" sz="2400" dirty="0" err="1"/>
              <a:t>cuti</a:t>
            </a:r>
            <a:r>
              <a:rPr lang="en-ID" sz="2400" dirty="0"/>
              <a:t> </a:t>
            </a:r>
            <a:r>
              <a:rPr lang="en-ID" sz="2400" dirty="0" err="1"/>
              <a:t>kuliah</a:t>
            </a:r>
            <a:r>
              <a:rPr lang="en-ID" sz="2400" dirty="0"/>
              <a:t>, </a:t>
            </a:r>
            <a:r>
              <a:rPr lang="en-ID" sz="2400" dirty="0" err="1"/>
              <a:t>bekerja</a:t>
            </a:r>
            <a:r>
              <a:rPr lang="en-ID" sz="2400" dirty="0"/>
              <a:t> di </a:t>
            </a:r>
            <a:r>
              <a:rPr lang="en-ID" sz="2400" dirty="0" err="1"/>
              <a:t>sebuah</a:t>
            </a:r>
            <a:r>
              <a:rPr lang="en-ID" sz="2400" dirty="0"/>
              <a:t> </a:t>
            </a:r>
            <a:r>
              <a:rPr lang="en-ID" sz="2400" dirty="0" err="1"/>
              <a:t>perusahaan</a:t>
            </a:r>
            <a:r>
              <a:rPr lang="en-ID" sz="2400" dirty="0"/>
              <a:t> </a:t>
            </a:r>
            <a:r>
              <a:rPr lang="en-ID" sz="2400" dirty="0" err="1"/>
              <a:t>sehingga</a:t>
            </a:r>
            <a:r>
              <a:rPr lang="en-ID" sz="2400" dirty="0"/>
              <a:t> </a:t>
            </a:r>
            <a:r>
              <a:rPr lang="en-ID" sz="2400" dirty="0" err="1"/>
              <a:t>mendapat</a:t>
            </a:r>
            <a:r>
              <a:rPr lang="en-ID" sz="2400" dirty="0"/>
              <a:t> </a:t>
            </a:r>
            <a:r>
              <a:rPr lang="en-ID" sz="2400" dirty="0" err="1"/>
              <a:t>penghasilan</a:t>
            </a:r>
            <a:r>
              <a:rPr lang="en-ID" sz="2400" dirty="0"/>
              <a:t> </a:t>
            </a:r>
            <a:r>
              <a:rPr lang="en-ID" sz="2400" dirty="0" err="1"/>
              <a:t>sebesar</a:t>
            </a:r>
            <a:r>
              <a:rPr lang="en-ID" sz="2400" dirty="0"/>
              <a:t> $20.000 </a:t>
            </a:r>
            <a:r>
              <a:rPr lang="en-ID" sz="2400" dirty="0" err="1"/>
              <a:t>setahun</a:t>
            </a:r>
            <a:r>
              <a:rPr lang="en-ID" sz="2400" dirty="0"/>
              <a:t>. </a:t>
            </a:r>
            <a:r>
              <a:rPr lang="en-ID" sz="2400" dirty="0" err="1"/>
              <a:t>Saat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dia</a:t>
            </a:r>
            <a:r>
              <a:rPr lang="en-ID" sz="2400" dirty="0"/>
              <a:t> </a:t>
            </a:r>
            <a:r>
              <a:rPr lang="en-ID" sz="2400" dirty="0" err="1"/>
              <a:t>ingin</a:t>
            </a:r>
            <a:r>
              <a:rPr lang="en-ID" sz="2400" dirty="0"/>
              <a:t> </a:t>
            </a:r>
            <a:r>
              <a:rPr lang="en-ID" sz="2400" dirty="0" err="1"/>
              <a:t>menyelesaikan</a:t>
            </a:r>
            <a:r>
              <a:rPr lang="en-ID" sz="2400" dirty="0"/>
              <a:t> </a:t>
            </a:r>
            <a:r>
              <a:rPr lang="en-ID" sz="2400" dirty="0" err="1"/>
              <a:t>kuliahnya</a:t>
            </a:r>
            <a:r>
              <a:rPr lang="en-ID" sz="2400" dirty="0"/>
              <a:t> yang </a:t>
            </a:r>
            <a:r>
              <a:rPr lang="en-ID" sz="2400" dirty="0" err="1"/>
              <a:t>tinggal</a:t>
            </a:r>
            <a:r>
              <a:rPr lang="en-ID" sz="2400" dirty="0"/>
              <a:t> </a:t>
            </a:r>
            <a:r>
              <a:rPr lang="en-ID" sz="2400" dirty="0" err="1"/>
              <a:t>satu</a:t>
            </a:r>
            <a:r>
              <a:rPr lang="en-ID" sz="2400" dirty="0"/>
              <a:t> </a:t>
            </a:r>
            <a:r>
              <a:rPr lang="en-ID" sz="2400" dirty="0" err="1"/>
              <a:t>tahun</a:t>
            </a:r>
            <a:r>
              <a:rPr lang="en-ID" sz="2400" dirty="0"/>
              <a:t> </a:t>
            </a:r>
            <a:r>
              <a:rPr lang="en-ID" sz="2400" dirty="0" err="1"/>
              <a:t>lagi</a:t>
            </a:r>
            <a:r>
              <a:rPr lang="en-ID" sz="2400" dirty="0"/>
              <a:t>.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itu</a:t>
            </a:r>
            <a:r>
              <a:rPr lang="en-ID" sz="2400" dirty="0"/>
              <a:t> </a:t>
            </a:r>
            <a:r>
              <a:rPr lang="en-ID" sz="2400" dirty="0" err="1"/>
              <a:t>dia</a:t>
            </a:r>
            <a:r>
              <a:rPr lang="en-ID" sz="2400" dirty="0"/>
              <a:t> </a:t>
            </a:r>
            <a:r>
              <a:rPr lang="en-ID" sz="2400" dirty="0" err="1"/>
              <a:t>harus</a:t>
            </a:r>
            <a:r>
              <a:rPr lang="en-ID" sz="2400" dirty="0"/>
              <a:t> </a:t>
            </a:r>
            <a:r>
              <a:rPr lang="en-ID" sz="2400" dirty="0" err="1"/>
              <a:t>membayar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kuliah</a:t>
            </a:r>
            <a:r>
              <a:rPr lang="en-ID" sz="2400" dirty="0"/>
              <a:t> $5.000 </a:t>
            </a:r>
            <a:r>
              <a:rPr lang="en-ID" sz="2400" dirty="0" err="1"/>
              <a:t>setahun</a:t>
            </a:r>
            <a:r>
              <a:rPr lang="en-ID" sz="2400" dirty="0"/>
              <a:t>. Jadi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kesempatan</a:t>
            </a:r>
            <a:r>
              <a:rPr lang="en-ID" sz="2400" dirty="0"/>
              <a:t> </a:t>
            </a:r>
            <a:r>
              <a:rPr lang="en-ID" sz="2400" dirty="0" err="1"/>
              <a:t>jika</a:t>
            </a:r>
            <a:r>
              <a:rPr lang="en-ID" sz="2400" dirty="0"/>
              <a:t> </a:t>
            </a:r>
            <a:r>
              <a:rPr lang="en-ID" sz="2400" dirty="0" err="1"/>
              <a:t>memutuskan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melanjutkan</a:t>
            </a:r>
            <a:r>
              <a:rPr lang="en-ID" sz="2400" dirty="0"/>
              <a:t> </a:t>
            </a:r>
            <a:r>
              <a:rPr lang="en-ID" sz="2400" dirty="0" err="1"/>
              <a:t>kuliah</a:t>
            </a:r>
            <a:r>
              <a:rPr lang="en-ID" sz="2400" dirty="0"/>
              <a:t> pada </a:t>
            </a:r>
            <a:r>
              <a:rPr lang="en-ID" sz="2400" dirty="0" err="1"/>
              <a:t>tahun</a:t>
            </a:r>
            <a:r>
              <a:rPr lang="en-ID" sz="2400" dirty="0"/>
              <a:t> </a:t>
            </a:r>
            <a:r>
              <a:rPr lang="en-ID" sz="2400" dirty="0" err="1"/>
              <a:t>itu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$25.000 ($5.000 </a:t>
            </a:r>
            <a:r>
              <a:rPr lang="en-ID" sz="2400" dirty="0" err="1"/>
              <a:t>merupakan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kuliah</a:t>
            </a:r>
            <a:r>
              <a:rPr lang="en-ID" sz="2400" dirty="0"/>
              <a:t> dan $20.000 </a:t>
            </a:r>
            <a:r>
              <a:rPr lang="en-ID" sz="2400" dirty="0" err="1"/>
              <a:t>merupakan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kesempatan</a:t>
            </a:r>
            <a:r>
              <a:rPr lang="en-ID" sz="2400" dirty="0"/>
              <a:t> </a:t>
            </a:r>
            <a:r>
              <a:rPr lang="en-ID" sz="2400" dirty="0" err="1"/>
              <a:t>hilang</a:t>
            </a:r>
            <a:r>
              <a:rPr lang="en-ID" sz="2400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6572770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00762-D494-1E86-5481-51ECA88CD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35805"/>
          </a:xfrm>
        </p:spPr>
        <p:txBody>
          <a:bodyPr>
            <a:normAutofit/>
          </a:bodyPr>
          <a:lstStyle/>
          <a:p>
            <a:r>
              <a:rPr lang="en-US" sz="3600" b="1" i="1" dirty="0" err="1">
                <a:latin typeface="+mn-lt"/>
              </a:rPr>
              <a:t>Biaya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Berulang</a:t>
            </a:r>
            <a:r>
              <a:rPr lang="en-US" sz="3600" b="1" i="1" dirty="0">
                <a:latin typeface="+mn-lt"/>
              </a:rPr>
              <a:t> dan </a:t>
            </a:r>
            <a:r>
              <a:rPr lang="en-US" sz="3600" b="1" i="1" dirty="0" err="1">
                <a:latin typeface="+mn-lt"/>
              </a:rPr>
              <a:t>Tidak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Berulang</a:t>
            </a:r>
            <a:endParaRPr lang="en-ID" sz="3600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4DB06-E1CA-FDF4-7D89-BE32323D6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222408"/>
            <a:ext cx="10058400" cy="464668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ID" sz="2400" b="1" dirty="0"/>
              <a:t>       </a:t>
            </a:r>
            <a:r>
              <a:rPr lang="en-ID" sz="2400" b="1" dirty="0" err="1"/>
              <a:t>Biaya</a:t>
            </a:r>
            <a:r>
              <a:rPr lang="en-ID" sz="2400" b="1" dirty="0"/>
              <a:t> </a:t>
            </a:r>
            <a:r>
              <a:rPr lang="en-ID" sz="2400" b="1" dirty="0" err="1"/>
              <a:t>berulang</a:t>
            </a:r>
            <a:r>
              <a:rPr lang="en-ID" sz="2400" dirty="0"/>
              <a:t> </a:t>
            </a:r>
            <a:r>
              <a:rPr lang="en-ID" sz="2400" dirty="0" err="1"/>
              <a:t>mengacu</a:t>
            </a:r>
            <a:r>
              <a:rPr lang="en-ID" sz="2400" dirty="0"/>
              <a:t> pada </a:t>
            </a:r>
            <a:r>
              <a:rPr lang="en-ID" sz="2400" dirty="0" err="1"/>
              <a:t>setiap</a:t>
            </a:r>
            <a:r>
              <a:rPr lang="en-ID" sz="2400" dirty="0"/>
              <a:t> </a:t>
            </a:r>
            <a:r>
              <a:rPr lang="en-ID" sz="2400" dirty="0" err="1"/>
              <a:t>pengeluaran</a:t>
            </a:r>
            <a:r>
              <a:rPr lang="en-ID" sz="2400" dirty="0"/>
              <a:t> yang </a:t>
            </a:r>
            <a:r>
              <a:rPr lang="en-ID" sz="2400" dirty="0" err="1"/>
              <a:t>diketahui</a:t>
            </a:r>
            <a:r>
              <a:rPr lang="en-ID" sz="2400" dirty="0"/>
              <a:t>, </a:t>
            </a:r>
            <a:r>
              <a:rPr lang="en-ID" sz="2400" dirty="0" err="1"/>
              <a:t>diperkirakan</a:t>
            </a:r>
            <a:r>
              <a:rPr lang="en-ID" sz="2400" dirty="0"/>
              <a:t>, dan 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terjadi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berkala</a:t>
            </a:r>
            <a:r>
              <a:rPr lang="en-ID" sz="2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D" sz="2400" b="1" dirty="0"/>
              <a:t>       </a:t>
            </a:r>
            <a:r>
              <a:rPr lang="en-ID" sz="2400" b="1" dirty="0" err="1"/>
              <a:t>Biaya</a:t>
            </a:r>
            <a:r>
              <a:rPr lang="en-ID" sz="2400" b="1" dirty="0"/>
              <a:t> </a:t>
            </a:r>
            <a:r>
              <a:rPr lang="en-ID" sz="2400" b="1" dirty="0" err="1"/>
              <a:t>tidak</a:t>
            </a:r>
            <a:r>
              <a:rPr lang="en-ID" sz="2400" b="1" dirty="0"/>
              <a:t> </a:t>
            </a:r>
            <a:r>
              <a:rPr lang="en-ID" sz="2400" b="1" dirty="0" err="1"/>
              <a:t>berulang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pengeluaran</a:t>
            </a:r>
            <a:r>
              <a:rPr lang="en-ID" sz="2400" dirty="0"/>
              <a:t> </a:t>
            </a:r>
            <a:r>
              <a:rPr lang="en-ID" sz="2400" dirty="0" err="1"/>
              <a:t>tertentu</a:t>
            </a:r>
            <a:r>
              <a:rPr lang="en-ID" sz="2400" dirty="0"/>
              <a:t> yang </a:t>
            </a:r>
            <a:r>
              <a:rPr lang="en-ID" sz="2400" dirty="0" err="1"/>
              <a:t>terjadi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teratur</a:t>
            </a:r>
            <a:r>
              <a:rPr lang="en-ID" sz="2400" dirty="0"/>
              <a:t> pada interval </a:t>
            </a:r>
            <a:r>
              <a:rPr lang="en-ID" sz="2400" dirty="0" err="1"/>
              <a:t>waktu</a:t>
            </a:r>
            <a:r>
              <a:rPr lang="en-ID" sz="2400" dirty="0"/>
              <a:t> </a:t>
            </a:r>
            <a:r>
              <a:rPr lang="en-ID" sz="2400" dirty="0" err="1"/>
              <a:t>studi</a:t>
            </a:r>
            <a:r>
              <a:rPr lang="en-ID" sz="2400" dirty="0"/>
              <a:t> </a:t>
            </a:r>
            <a:r>
              <a:rPr lang="en-ID" sz="2400" dirty="0" err="1"/>
              <a:t>sehingga</a:t>
            </a:r>
            <a:r>
              <a:rPr lang="en-ID" sz="2400" dirty="0"/>
              <a:t> </a:t>
            </a:r>
            <a:r>
              <a:rPr lang="en-ID" sz="2400" dirty="0" err="1"/>
              <a:t>terkadang</a:t>
            </a:r>
            <a:r>
              <a:rPr lang="en-ID" sz="2400" dirty="0"/>
              <a:t> </a:t>
            </a:r>
            <a:r>
              <a:rPr lang="en-ID" sz="2400" dirty="0" err="1"/>
              <a:t>sulit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merencanakan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memperkirakan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perspektif</a:t>
            </a:r>
            <a:r>
              <a:rPr lang="en-ID" sz="2400" dirty="0"/>
              <a:t> </a:t>
            </a:r>
            <a:r>
              <a:rPr lang="en-ID" sz="2400" dirty="0" err="1"/>
              <a:t>penganggaran</a:t>
            </a:r>
            <a:r>
              <a:rPr lang="en-ID" sz="2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D" sz="2400" dirty="0" err="1"/>
              <a:t>Contoh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berulang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pelapisan</a:t>
            </a:r>
            <a:r>
              <a:rPr lang="en-ID" sz="2400" dirty="0"/>
              <a:t> </a:t>
            </a:r>
            <a:r>
              <a:rPr lang="en-ID" sz="2400" dirty="0" err="1"/>
              <a:t>ulang</a:t>
            </a:r>
            <a:r>
              <a:rPr lang="en-ID" sz="2400" dirty="0"/>
              <a:t> </a:t>
            </a:r>
            <a:r>
              <a:rPr lang="en-ID" sz="2400" dirty="0" err="1"/>
              <a:t>jalan</a:t>
            </a:r>
            <a:r>
              <a:rPr lang="en-ID" sz="2400" dirty="0"/>
              <a:t> </a:t>
            </a:r>
            <a:r>
              <a:rPr lang="en-ID" sz="2400" dirty="0" err="1"/>
              <a:t>raya</a:t>
            </a:r>
            <a:r>
              <a:rPr lang="en-ID" sz="2400" dirty="0"/>
              <a:t> dan </a:t>
            </a:r>
            <a:r>
              <a:rPr lang="en-ID" sz="2400" dirty="0" err="1"/>
              <a:t>pemasangan</a:t>
            </a:r>
            <a:r>
              <a:rPr lang="en-ID" sz="2400" dirty="0"/>
              <a:t> </a:t>
            </a:r>
            <a:r>
              <a:rPr lang="en-ID" sz="2400" dirty="0" err="1"/>
              <a:t>kembali</a:t>
            </a:r>
            <a:r>
              <a:rPr lang="en-ID" sz="2400" dirty="0"/>
              <a:t> atap </a:t>
            </a:r>
            <a:r>
              <a:rPr lang="en-ID" sz="2400" dirty="0" err="1"/>
              <a:t>gedung</a:t>
            </a:r>
            <a:r>
              <a:rPr lang="en-ID" sz="2400" dirty="0"/>
              <a:t>. </a:t>
            </a:r>
            <a:r>
              <a:rPr lang="en-ID" sz="2400" dirty="0" err="1"/>
              <a:t>Pengeluaran</a:t>
            </a:r>
            <a:r>
              <a:rPr lang="en-ID" sz="2400" dirty="0"/>
              <a:t> </a:t>
            </a:r>
            <a:r>
              <a:rPr lang="en-ID" sz="2400" dirty="0" err="1"/>
              <a:t>tahunan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pemeliharaan</a:t>
            </a:r>
            <a:r>
              <a:rPr lang="en-ID" sz="2400" dirty="0"/>
              <a:t> dan </a:t>
            </a:r>
            <a:r>
              <a:rPr lang="en-ID" sz="2400" dirty="0" err="1"/>
              <a:t>pengoperasian</a:t>
            </a:r>
            <a:r>
              <a:rPr lang="en-ID" sz="2400" dirty="0"/>
              <a:t> juga </a:t>
            </a:r>
            <a:r>
              <a:rPr lang="en-ID" sz="2400" dirty="0" err="1"/>
              <a:t>merupakan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berulang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368816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00762-D494-1E86-5481-51ECA88CD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49178"/>
          </a:xfrm>
        </p:spPr>
        <p:txBody>
          <a:bodyPr>
            <a:normAutofit/>
          </a:bodyPr>
          <a:lstStyle/>
          <a:p>
            <a:r>
              <a:rPr lang="en-US" sz="3600" b="1" i="1" dirty="0" err="1">
                <a:latin typeface="+mn-lt"/>
              </a:rPr>
              <a:t>Biaya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Berulang</a:t>
            </a:r>
            <a:r>
              <a:rPr lang="en-US" sz="3600" b="1" i="1" dirty="0">
                <a:latin typeface="+mn-lt"/>
              </a:rPr>
              <a:t> dan </a:t>
            </a:r>
            <a:r>
              <a:rPr lang="en-US" sz="3600" b="1" i="1" dirty="0" err="1">
                <a:latin typeface="+mn-lt"/>
              </a:rPr>
              <a:t>Tidak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Berulang</a:t>
            </a:r>
            <a:endParaRPr lang="en-ID" sz="3600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4DB06-E1CA-FDF4-7D89-BE32323D6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135782"/>
            <a:ext cx="10058400" cy="473331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ID" sz="2400" dirty="0"/>
              <a:t>       </a:t>
            </a:r>
            <a:r>
              <a:rPr lang="en-ID" sz="2400" dirty="0" err="1"/>
              <a:t>Contoh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yang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berulang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pemasangan</a:t>
            </a:r>
            <a:r>
              <a:rPr lang="en-ID" sz="2400" dirty="0"/>
              <a:t> </a:t>
            </a:r>
            <a:r>
              <a:rPr lang="en-ID" sz="2400" dirty="0" err="1"/>
              <a:t>mesin</a:t>
            </a:r>
            <a:r>
              <a:rPr lang="en-ID" sz="2400" dirty="0"/>
              <a:t> </a:t>
            </a:r>
            <a:r>
              <a:rPr lang="en-ID" sz="2400" dirty="0" err="1"/>
              <a:t>baru</a:t>
            </a:r>
            <a:r>
              <a:rPr lang="en-ID" sz="2400" dirty="0"/>
              <a:t> (</a:t>
            </a:r>
            <a:r>
              <a:rPr lang="en-ID" sz="2400" dirty="0" err="1"/>
              <a:t>termasuk</a:t>
            </a:r>
            <a:r>
              <a:rPr lang="en-ID" sz="2400" dirty="0"/>
              <a:t> </a:t>
            </a:r>
            <a:r>
              <a:rPr lang="en-ID" sz="2400" dirty="0" err="1"/>
              <a:t>modifikasi</a:t>
            </a:r>
            <a:r>
              <a:rPr lang="en-ID" sz="2400" dirty="0"/>
              <a:t> </a:t>
            </a:r>
            <a:r>
              <a:rPr lang="en-ID" sz="2400" dirty="0" err="1"/>
              <a:t>fasilitas</a:t>
            </a:r>
            <a:r>
              <a:rPr lang="en-ID" sz="2400" dirty="0"/>
              <a:t> yang </a:t>
            </a:r>
            <a:r>
              <a:rPr lang="en-ID" sz="2400" dirty="0" err="1"/>
              <a:t>diperlukan</a:t>
            </a:r>
            <a:r>
              <a:rPr lang="en-ID" sz="2400" dirty="0"/>
              <a:t>),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peningkatan</a:t>
            </a:r>
            <a:r>
              <a:rPr lang="en-ID" sz="2400" dirty="0"/>
              <a:t> </a:t>
            </a:r>
            <a:r>
              <a:rPr lang="en-ID" sz="2400" dirty="0" err="1"/>
              <a:t>peralatan</a:t>
            </a:r>
            <a:r>
              <a:rPr lang="en-ID" sz="2400" dirty="0"/>
              <a:t> </a:t>
            </a:r>
            <a:r>
              <a:rPr lang="en-ID" sz="2400" dirty="0" err="1"/>
              <a:t>sehingga</a:t>
            </a:r>
            <a:r>
              <a:rPr lang="en-ID" sz="2400" dirty="0"/>
              <a:t> </a:t>
            </a:r>
            <a:r>
              <a:rPr lang="en-ID" sz="2400" dirty="0" err="1"/>
              <a:t>mengembalikan</a:t>
            </a:r>
            <a:r>
              <a:rPr lang="en-ID" sz="2400" dirty="0"/>
              <a:t> </a:t>
            </a:r>
            <a:r>
              <a:rPr lang="en-ID" sz="2400" dirty="0" err="1"/>
              <a:t>fungsinya</a:t>
            </a:r>
            <a:r>
              <a:rPr lang="en-ID" sz="2400" dirty="0"/>
              <a:t>,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perawatan</a:t>
            </a:r>
            <a:r>
              <a:rPr lang="en-ID" sz="2400" dirty="0"/>
              <a:t> </a:t>
            </a:r>
            <a:r>
              <a:rPr lang="en-ID" sz="2400" dirty="0" err="1"/>
              <a:t>darurat</a:t>
            </a:r>
            <a:r>
              <a:rPr lang="en-ID" sz="2400" dirty="0"/>
              <a:t>, dan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pembuangan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penutupan</a:t>
            </a:r>
            <a:r>
              <a:rPr lang="en-ID" sz="2400" dirty="0"/>
              <a:t> yang </a:t>
            </a:r>
            <a:r>
              <a:rPr lang="en-ID" sz="2400" dirty="0" err="1"/>
              <a:t>terkait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penghentian</a:t>
            </a:r>
            <a:r>
              <a:rPr lang="en-ID" sz="2400" dirty="0"/>
              <a:t> </a:t>
            </a:r>
            <a:r>
              <a:rPr lang="en-ID" sz="2400" dirty="0" err="1"/>
              <a:t>operasi</a:t>
            </a:r>
            <a:r>
              <a:rPr lang="en-ID" sz="2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ekonomi</a:t>
            </a:r>
            <a:r>
              <a:rPr lang="en-ID" sz="2400" dirty="0"/>
              <a:t> </a:t>
            </a:r>
            <a:r>
              <a:rPr lang="en-ID" sz="2400" dirty="0" err="1"/>
              <a:t>teknik</a:t>
            </a:r>
            <a:r>
              <a:rPr lang="en-ID" sz="2400" dirty="0"/>
              <a:t>, </a:t>
            </a:r>
            <a:r>
              <a:rPr lang="en-ID" sz="2400" dirty="0" err="1"/>
              <a:t>analisis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berulang</a:t>
            </a:r>
            <a:r>
              <a:rPr lang="en-ID" sz="2400" dirty="0"/>
              <a:t> </a:t>
            </a:r>
            <a:r>
              <a:rPr lang="en-ID" sz="2400" dirty="0" err="1"/>
              <a:t>dimodelkan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arus</a:t>
            </a:r>
            <a:r>
              <a:rPr lang="en-ID" sz="2400" dirty="0"/>
              <a:t> kas yang </a:t>
            </a:r>
            <a:r>
              <a:rPr lang="en-ID" sz="2400" dirty="0" err="1"/>
              <a:t>terjadi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berkala</a:t>
            </a:r>
            <a:r>
              <a:rPr lang="en-ID" sz="2400" dirty="0"/>
              <a:t> (</a:t>
            </a:r>
            <a:r>
              <a:rPr lang="en-ID" sz="2400" dirty="0" err="1"/>
              <a:t>seperti</a:t>
            </a:r>
            <a:r>
              <a:rPr lang="en-ID" sz="2400" dirty="0"/>
              <a:t> </a:t>
            </a:r>
            <a:r>
              <a:rPr lang="en-ID" sz="2400" dirty="0" err="1"/>
              <a:t>setiap</a:t>
            </a:r>
            <a:r>
              <a:rPr lang="en-ID" sz="2400" dirty="0"/>
              <a:t> </a:t>
            </a:r>
            <a:r>
              <a:rPr lang="en-ID" sz="2400" dirty="0" err="1"/>
              <a:t>tahun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setiap</a:t>
            </a:r>
            <a:r>
              <a:rPr lang="en-ID" sz="2400" dirty="0"/>
              <a:t> 5 </a:t>
            </a:r>
            <a:r>
              <a:rPr lang="en-ID" sz="2400" dirty="0" err="1"/>
              <a:t>tahun</a:t>
            </a:r>
            <a:r>
              <a:rPr lang="en-ID" sz="2400" dirty="0"/>
              <a:t>). </a:t>
            </a:r>
            <a:r>
              <a:rPr lang="en-ID" sz="2400" dirty="0" err="1"/>
              <a:t>Besarnya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diperkirakan</a:t>
            </a:r>
            <a:r>
              <a:rPr lang="en-ID" sz="2400" dirty="0"/>
              <a:t>, dan </a:t>
            </a:r>
            <a:r>
              <a:rPr lang="en-ID" sz="2400" dirty="0" err="1"/>
              <a:t>dimasukkan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analisis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keseluruhan</a:t>
            </a:r>
            <a:r>
              <a:rPr lang="en-ID" sz="2400" dirty="0"/>
              <a:t>. </a:t>
            </a:r>
            <a:r>
              <a:rPr lang="en-ID" sz="2400" dirty="0" err="1"/>
              <a:t>Biaya</a:t>
            </a:r>
            <a:r>
              <a:rPr lang="en-ID" sz="2400" dirty="0"/>
              <a:t> yang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berulang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ditangani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mudah</a:t>
            </a:r>
            <a:r>
              <a:rPr lang="en-ID" sz="2400" dirty="0"/>
              <a:t> </a:t>
            </a:r>
            <a:r>
              <a:rPr lang="en-ID" sz="2400" dirty="0" err="1"/>
              <a:t>jika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diperkirakan</a:t>
            </a:r>
            <a:r>
              <a:rPr lang="en-ID" sz="2400" dirty="0"/>
              <a:t> </a:t>
            </a:r>
            <a:r>
              <a:rPr lang="en-ID" sz="2400" dirty="0" err="1"/>
              <a:t>waktu</a:t>
            </a:r>
            <a:r>
              <a:rPr lang="en-ID" sz="2400" dirty="0"/>
              <a:t> dan </a:t>
            </a:r>
            <a:r>
              <a:rPr lang="en-ID" sz="2400" dirty="0" err="1"/>
              <a:t>besarnya</a:t>
            </a:r>
            <a:r>
              <a:rPr lang="en-ID" sz="2400" dirty="0"/>
              <a:t>. </a:t>
            </a:r>
            <a:r>
              <a:rPr lang="en-ID" sz="2400" dirty="0" err="1"/>
              <a:t>Namun</a:t>
            </a:r>
            <a:r>
              <a:rPr lang="en-ID" sz="2400" dirty="0"/>
              <a:t>, </a:t>
            </a:r>
            <a:r>
              <a:rPr lang="en-ID" sz="2400" dirty="0" err="1"/>
              <a:t>hal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selalu</a:t>
            </a:r>
            <a:r>
              <a:rPr lang="en-ID" sz="2400" dirty="0"/>
              <a:t> </a:t>
            </a:r>
            <a:r>
              <a:rPr lang="en-ID" sz="2400" dirty="0" err="1"/>
              <a:t>mudah</a:t>
            </a:r>
            <a:r>
              <a:rPr lang="en-ID" sz="2400" dirty="0"/>
              <a:t> </a:t>
            </a:r>
            <a:r>
              <a:rPr lang="en-ID" sz="2400" dirty="0" err="1"/>
              <a:t>dilakukan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66253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FFC8D-0B0E-3289-71F7-2ECB1D683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rmAutofit/>
          </a:bodyPr>
          <a:lstStyle/>
          <a:p>
            <a:r>
              <a:rPr lang="en-US" sz="3600" b="1" i="1" dirty="0" err="1">
                <a:latin typeface="+mn-lt"/>
              </a:rPr>
              <a:t>Biaya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Tambahan</a:t>
            </a:r>
            <a:r>
              <a:rPr lang="en-US" sz="3600" b="1" i="1" dirty="0">
                <a:latin typeface="+mn-lt"/>
              </a:rPr>
              <a:t> (Increment Cost)</a:t>
            </a:r>
            <a:endParaRPr lang="en-ID" sz="3600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3750-FB65-66EC-4E62-DF64BEF58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357162"/>
            <a:ext cx="10058400" cy="451193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D" sz="2800" b="1" dirty="0" err="1"/>
              <a:t>Biaya</a:t>
            </a:r>
            <a:r>
              <a:rPr lang="en-ID" sz="2800" b="1" dirty="0"/>
              <a:t> </a:t>
            </a:r>
            <a:r>
              <a:rPr lang="en-ID" sz="2800" b="1" dirty="0" err="1"/>
              <a:t>tambahan</a:t>
            </a:r>
            <a:r>
              <a:rPr lang="en-ID" sz="2800" dirty="0"/>
              <a:t>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b="1" dirty="0" err="1"/>
              <a:t>pendapatan</a:t>
            </a:r>
            <a:r>
              <a:rPr lang="en-ID" sz="2800" b="1" dirty="0"/>
              <a:t> </a:t>
            </a:r>
            <a:r>
              <a:rPr lang="en-ID" sz="2800" b="1" dirty="0" err="1"/>
              <a:t>tambahan</a:t>
            </a:r>
            <a:r>
              <a:rPr lang="en-ID" sz="2800" b="1" dirty="0"/>
              <a:t> (incremental revenue)</a:t>
            </a:r>
            <a:r>
              <a:rPr lang="en-ID" sz="2800" dirty="0"/>
              <a:t> </a:t>
            </a:r>
            <a:r>
              <a:rPr lang="en-ID" sz="2800" dirty="0" err="1"/>
              <a:t>adalah</a:t>
            </a:r>
            <a:r>
              <a:rPr lang="en-ID" sz="2800" dirty="0"/>
              <a:t> </a:t>
            </a:r>
            <a:r>
              <a:rPr lang="en-ID" sz="2800" dirty="0" err="1"/>
              <a:t>biaya</a:t>
            </a:r>
            <a:r>
              <a:rPr lang="en-ID" sz="2800" dirty="0"/>
              <a:t> (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pendapatan</a:t>
            </a:r>
            <a:r>
              <a:rPr lang="en-ID" sz="2800" dirty="0"/>
              <a:t>) </a:t>
            </a:r>
            <a:r>
              <a:rPr lang="en-ID" sz="2800" dirty="0" err="1"/>
              <a:t>tambahan</a:t>
            </a:r>
            <a:r>
              <a:rPr lang="en-ID" sz="2800" dirty="0"/>
              <a:t> yang </a:t>
            </a:r>
            <a:r>
              <a:rPr lang="en-ID" sz="2800" dirty="0" err="1"/>
              <a:t>dihasilkan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</a:t>
            </a:r>
            <a:r>
              <a:rPr lang="en-ID" sz="2800" dirty="0" err="1"/>
              <a:t>peningkatan</a:t>
            </a:r>
            <a:r>
              <a:rPr lang="en-ID" sz="2800" dirty="0"/>
              <a:t> output </a:t>
            </a:r>
            <a:r>
              <a:rPr lang="en-ID" sz="2800" dirty="0" err="1"/>
              <a:t>sistem</a:t>
            </a:r>
            <a:r>
              <a:rPr lang="en-ID" sz="2800" dirty="0"/>
              <a:t> oleh </a:t>
            </a:r>
            <a:r>
              <a:rPr lang="en-ID" sz="2800" dirty="0" err="1"/>
              <a:t>satu</a:t>
            </a:r>
            <a:r>
              <a:rPr lang="en-ID" sz="2800" dirty="0"/>
              <a:t> (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lebih</a:t>
            </a:r>
            <a:r>
              <a:rPr lang="en-ID" sz="2800" dirty="0"/>
              <a:t>) unit.</a:t>
            </a:r>
          </a:p>
          <a:p>
            <a:pPr algn="just">
              <a:lnSpc>
                <a:spcPct val="150000"/>
              </a:lnSpc>
            </a:pPr>
            <a:r>
              <a:rPr lang="en-ID" sz="2800" dirty="0" err="1"/>
              <a:t>Biaya</a:t>
            </a:r>
            <a:r>
              <a:rPr lang="en-ID" sz="2800" dirty="0"/>
              <a:t> </a:t>
            </a:r>
            <a:r>
              <a:rPr lang="en-ID" sz="2800" dirty="0" err="1"/>
              <a:t>tambahan</a:t>
            </a:r>
            <a:r>
              <a:rPr lang="en-ID" sz="2800" dirty="0"/>
              <a:t> </a:t>
            </a:r>
            <a:r>
              <a:rPr lang="en-ID" sz="2800" dirty="0" err="1"/>
              <a:t>sering</a:t>
            </a:r>
            <a:r>
              <a:rPr lang="en-ID" sz="2800" dirty="0"/>
              <a:t> </a:t>
            </a:r>
            <a:r>
              <a:rPr lang="en-ID" sz="2800" dirty="0" err="1"/>
              <a:t>dikaitkan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evaluasi</a:t>
            </a:r>
            <a:r>
              <a:rPr lang="en-ID" sz="2800" dirty="0"/>
              <a:t> </a:t>
            </a:r>
            <a:r>
              <a:rPr lang="en-ID" sz="2800" dirty="0" err="1"/>
              <a:t>ekonomi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mengambil</a:t>
            </a:r>
            <a:r>
              <a:rPr lang="en-ID" sz="2800" dirty="0"/>
              <a:t> </a:t>
            </a:r>
            <a:r>
              <a:rPr lang="en-ID" sz="2800" dirty="0" err="1"/>
              <a:t>keputusan</a:t>
            </a:r>
            <a:r>
              <a:rPr lang="en-ID" sz="2800" dirty="0"/>
              <a:t> “go </a:t>
            </a:r>
            <a:r>
              <a:rPr lang="en-ID" sz="2800" dirty="0" err="1"/>
              <a:t>atau</a:t>
            </a:r>
            <a:r>
              <a:rPr lang="en-ID" sz="2800" dirty="0"/>
              <a:t> no go” </a:t>
            </a:r>
            <a:r>
              <a:rPr lang="en-ID" sz="2800" dirty="0" err="1"/>
              <a:t>dari</a:t>
            </a:r>
            <a:r>
              <a:rPr lang="en-ID" sz="2800" dirty="0"/>
              <a:t> </a:t>
            </a:r>
            <a:r>
              <a:rPr lang="en-ID" sz="2800" dirty="0" err="1"/>
              <a:t>suatu</a:t>
            </a:r>
            <a:r>
              <a:rPr lang="en-ID" sz="2800" dirty="0"/>
              <a:t> </a:t>
            </a:r>
            <a:r>
              <a:rPr lang="en-ID" sz="2800" dirty="0" err="1"/>
              <a:t>rencana</a:t>
            </a:r>
            <a:r>
              <a:rPr lang="en-ID" sz="2800" dirty="0"/>
              <a:t> </a:t>
            </a:r>
            <a:r>
              <a:rPr lang="en-ID" sz="2800" dirty="0" err="1"/>
              <a:t>proyek</a:t>
            </a:r>
            <a:r>
              <a:rPr lang="en-ID" sz="2800" dirty="0"/>
              <a:t> yang </a:t>
            </a:r>
            <a:r>
              <a:rPr lang="en-ID" sz="2800" dirty="0" err="1"/>
              <a:t>melibatkan</a:t>
            </a:r>
            <a:r>
              <a:rPr lang="en-ID" sz="2800" dirty="0"/>
              <a:t> </a:t>
            </a:r>
            <a:r>
              <a:rPr lang="en-ID" sz="2800" dirty="0" err="1"/>
              <a:t>perubahan</a:t>
            </a:r>
            <a:r>
              <a:rPr lang="en-ID" sz="2800" dirty="0"/>
              <a:t> </a:t>
            </a:r>
            <a:r>
              <a:rPr lang="en-ID" sz="2800" dirty="0" err="1"/>
              <a:t>terbatas</a:t>
            </a:r>
            <a:r>
              <a:rPr lang="en-ID" sz="2800" dirty="0"/>
              <a:t> pada </a:t>
            </a:r>
            <a:r>
              <a:rPr lang="en-ID" sz="2800" dirty="0" err="1"/>
              <a:t>tingkat</a:t>
            </a:r>
            <a:r>
              <a:rPr lang="en-ID" sz="2800" dirty="0"/>
              <a:t> output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aktivitas</a:t>
            </a:r>
            <a:r>
              <a:rPr lang="en-ID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26027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32290-AF57-C12E-E8C6-15E10BB07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963" y="287338"/>
            <a:ext cx="10058400" cy="822271"/>
          </a:xfrm>
        </p:spPr>
        <p:txBody>
          <a:bodyPr>
            <a:normAutofit/>
          </a:bodyPr>
          <a:lstStyle/>
          <a:p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: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03B321-DCD5-08AD-7AED-F6A257330057}"/>
              </a:ext>
            </a:extLst>
          </p:cNvPr>
          <p:cNvSpPr txBox="1"/>
          <p:nvPr/>
        </p:nvSpPr>
        <p:spPr>
          <a:xfrm>
            <a:off x="1036637" y="1109609"/>
            <a:ext cx="10119043" cy="4457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D" sz="2400" i="1" dirty="0"/>
              <a:t>       </a:t>
            </a:r>
            <a:r>
              <a:rPr lang="en-ID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Pilihan</a:t>
            </a:r>
            <a:r>
              <a:rPr lang="en-ID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diantara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alternatif-alternatif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disusun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oleh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mengembangkan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mendefinisikan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potensial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dievaluasi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tahap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berpengaruh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ID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Para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insinyur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manajer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menempatkan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prioritas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Kreativitas</a:t>
            </a:r>
            <a:r>
              <a:rPr lang="en-ID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inovasi</a:t>
            </a:r>
            <a:r>
              <a:rPr lang="en-ID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alternatif-alternatif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sangat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Perlu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diingat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diambil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mungkin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memerlukan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oleh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boleh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fokus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pilihan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bersifat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status quo. </a:t>
            </a:r>
          </a:p>
        </p:txBody>
      </p:sp>
    </p:spTree>
    <p:extLst>
      <p:ext uri="{BB962C8B-B14F-4D97-AF65-F5344CB8AC3E}">
        <p14:creationId xmlns:p14="http://schemas.microsoft.com/office/powerpoint/2010/main" val="13401583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0EF2C-12A6-DBD6-CD51-602523488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78054"/>
          </a:xfrm>
        </p:spPr>
        <p:txBody>
          <a:bodyPr>
            <a:normAutofit/>
          </a:bodyPr>
          <a:lstStyle/>
          <a:p>
            <a:r>
              <a:rPr lang="en-US" sz="3600" b="1" i="1" dirty="0" err="1">
                <a:latin typeface="+mn-lt"/>
              </a:rPr>
              <a:t>Biaya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Langsung</a:t>
            </a:r>
            <a:r>
              <a:rPr lang="en-US" sz="3600" b="1" i="1" dirty="0">
                <a:latin typeface="+mn-lt"/>
              </a:rPr>
              <a:t> dan </a:t>
            </a:r>
            <a:r>
              <a:rPr lang="en-US" sz="3600" b="1" i="1" dirty="0" err="1">
                <a:latin typeface="+mn-lt"/>
              </a:rPr>
              <a:t>Tidak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Langsung</a:t>
            </a:r>
            <a:endParaRPr lang="en-ID" sz="3600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364A2-DEE8-23EE-6B71-5AEC0B20F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164658"/>
            <a:ext cx="10058400" cy="4704436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D" sz="2800" b="1" dirty="0"/>
              <a:t>       </a:t>
            </a:r>
            <a:r>
              <a:rPr lang="en-ID" sz="2800" b="1" dirty="0" err="1"/>
              <a:t>Biaya</a:t>
            </a:r>
            <a:r>
              <a:rPr lang="en-ID" sz="2800" b="1" dirty="0"/>
              <a:t> </a:t>
            </a:r>
            <a:r>
              <a:rPr lang="en-ID" sz="2800" b="1" dirty="0" err="1"/>
              <a:t>langsung</a:t>
            </a:r>
            <a:r>
              <a:rPr lang="en-ID" sz="2800" dirty="0"/>
              <a:t> </a:t>
            </a:r>
            <a:r>
              <a:rPr lang="en-ID" sz="2800" dirty="0" err="1"/>
              <a:t>adalah</a:t>
            </a:r>
            <a:r>
              <a:rPr lang="en-ID" sz="2800" dirty="0"/>
              <a:t> </a:t>
            </a:r>
            <a:r>
              <a:rPr lang="en-ID" sz="2800" dirty="0" err="1"/>
              <a:t>biaya</a:t>
            </a:r>
            <a:r>
              <a:rPr lang="en-ID" sz="2800" dirty="0"/>
              <a:t> yang </a:t>
            </a:r>
            <a:r>
              <a:rPr lang="en-ID" sz="2800" dirty="0" err="1"/>
              <a:t>dialokasikan</a:t>
            </a:r>
            <a:r>
              <a:rPr lang="en-ID" sz="2800" dirty="0"/>
              <a:t> </a:t>
            </a:r>
            <a:r>
              <a:rPr lang="en-ID" sz="2800" dirty="0" err="1"/>
              <a:t>terkait</a:t>
            </a:r>
            <a:r>
              <a:rPr lang="en-ID" sz="2800" dirty="0"/>
              <a:t> </a:t>
            </a:r>
            <a:r>
              <a:rPr lang="en-ID" sz="2800" dirty="0" err="1"/>
              <a:t>langsung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keluaran</a:t>
            </a:r>
            <a:r>
              <a:rPr lang="en-ID" sz="2800" dirty="0"/>
              <a:t> (output) yang </a:t>
            </a:r>
            <a:r>
              <a:rPr lang="en-ID" sz="2800" dirty="0" err="1"/>
              <a:t>dihasilkan</a:t>
            </a:r>
            <a:r>
              <a:rPr lang="en-ID" sz="2800" dirty="0"/>
              <a:t>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aktivitas</a:t>
            </a:r>
            <a:r>
              <a:rPr lang="en-ID" sz="2800" dirty="0"/>
              <a:t> </a:t>
            </a:r>
            <a:r>
              <a:rPr lang="en-ID" sz="2800" dirty="0" err="1"/>
              <a:t>kerja</a:t>
            </a:r>
            <a:r>
              <a:rPr lang="en-ID" sz="2800" dirty="0"/>
              <a:t> </a:t>
            </a:r>
            <a:r>
              <a:rPr lang="en-ID" sz="2800" dirty="0" err="1"/>
              <a:t>tertentu</a:t>
            </a:r>
            <a:r>
              <a:rPr lang="en-ID" sz="2800" dirty="0"/>
              <a:t>. </a:t>
            </a:r>
            <a:r>
              <a:rPr lang="en-ID" sz="2800" dirty="0" err="1"/>
              <a:t>Contoh</a:t>
            </a:r>
            <a:r>
              <a:rPr lang="en-ID" sz="2800" dirty="0"/>
              <a:t> </a:t>
            </a:r>
            <a:r>
              <a:rPr lang="en-ID" sz="2800" dirty="0" err="1"/>
              <a:t>biaya</a:t>
            </a:r>
            <a:r>
              <a:rPr lang="en-ID" sz="2800" dirty="0"/>
              <a:t> </a:t>
            </a:r>
            <a:r>
              <a:rPr lang="en-ID" sz="2800" dirty="0" err="1"/>
              <a:t>langsung</a:t>
            </a:r>
            <a:r>
              <a:rPr lang="en-ID" sz="2800" dirty="0"/>
              <a:t> </a:t>
            </a:r>
            <a:r>
              <a:rPr lang="en-ID" sz="2800" dirty="0" err="1"/>
              <a:t>adalah</a:t>
            </a:r>
            <a:r>
              <a:rPr lang="en-ID" sz="2800" dirty="0"/>
              <a:t>: </a:t>
            </a:r>
            <a:r>
              <a:rPr lang="en-ID" sz="2800" dirty="0" err="1"/>
              <a:t>biaya</a:t>
            </a:r>
            <a:r>
              <a:rPr lang="en-ID" sz="2800" dirty="0"/>
              <a:t> </a:t>
            </a:r>
            <a:r>
              <a:rPr lang="en-ID" sz="2800" dirty="0" err="1"/>
              <a:t>tenaga</a:t>
            </a:r>
            <a:r>
              <a:rPr lang="en-ID" sz="2800" dirty="0"/>
              <a:t> </a:t>
            </a:r>
            <a:r>
              <a:rPr lang="en-ID" sz="2800" dirty="0" err="1"/>
              <a:t>kerja</a:t>
            </a:r>
            <a:r>
              <a:rPr lang="en-ID" sz="2800" dirty="0"/>
              <a:t> dan </a:t>
            </a:r>
            <a:r>
              <a:rPr lang="en-ID" sz="2800" dirty="0" err="1"/>
              <a:t>bahan</a:t>
            </a:r>
            <a:r>
              <a:rPr lang="en-ID" sz="2800" dirty="0"/>
              <a:t> yang </a:t>
            </a:r>
            <a:r>
              <a:rPr lang="en-ID" sz="2800" dirty="0" err="1"/>
              <a:t>terkait</a:t>
            </a:r>
            <a:r>
              <a:rPr lang="en-ID" sz="2800" dirty="0"/>
              <a:t> </a:t>
            </a:r>
            <a:r>
              <a:rPr lang="en-ID" sz="2800" dirty="0" err="1"/>
              <a:t>langsung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pembuatan</a:t>
            </a:r>
            <a:r>
              <a:rPr lang="en-ID" sz="2800" dirty="0"/>
              <a:t> </a:t>
            </a:r>
            <a:r>
              <a:rPr lang="en-ID" sz="2800" dirty="0" err="1"/>
              <a:t>suatu</a:t>
            </a:r>
            <a:r>
              <a:rPr lang="en-ID" sz="2800" dirty="0"/>
              <a:t> </a:t>
            </a:r>
            <a:r>
              <a:rPr lang="en-ID" sz="2800" dirty="0" err="1"/>
              <a:t>produk</a:t>
            </a:r>
            <a:r>
              <a:rPr lang="en-ID" sz="2800" dirty="0"/>
              <a:t>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layanan</a:t>
            </a:r>
            <a:r>
              <a:rPr lang="en-ID" sz="28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D" sz="2800" b="1" dirty="0"/>
              <a:t>       </a:t>
            </a:r>
            <a:r>
              <a:rPr lang="en-ID" sz="2800" b="1" dirty="0" err="1"/>
              <a:t>Biaya</a:t>
            </a:r>
            <a:r>
              <a:rPr lang="en-ID" sz="2800" b="1" dirty="0"/>
              <a:t> </a:t>
            </a:r>
            <a:r>
              <a:rPr lang="en-ID" sz="2800" b="1" dirty="0" err="1"/>
              <a:t>tidak</a:t>
            </a:r>
            <a:r>
              <a:rPr lang="en-ID" sz="2800" b="1" dirty="0"/>
              <a:t> </a:t>
            </a:r>
            <a:r>
              <a:rPr lang="en-ID" sz="2800" b="1" dirty="0" err="1"/>
              <a:t>langsung</a:t>
            </a:r>
            <a:r>
              <a:rPr lang="en-ID" sz="2800" dirty="0"/>
              <a:t> </a:t>
            </a:r>
            <a:r>
              <a:rPr lang="en-ID" sz="2800" dirty="0" err="1"/>
              <a:t>adalah</a:t>
            </a:r>
            <a:r>
              <a:rPr lang="en-ID" sz="2800" dirty="0"/>
              <a:t> </a:t>
            </a:r>
            <a:r>
              <a:rPr lang="en-ID" sz="2800" dirty="0" err="1"/>
              <a:t>biaya</a:t>
            </a:r>
            <a:r>
              <a:rPr lang="en-ID" sz="2800" dirty="0"/>
              <a:t> yang </a:t>
            </a:r>
            <a:r>
              <a:rPr lang="en-ID" sz="2800" dirty="0" err="1"/>
              <a:t>tidak</a:t>
            </a:r>
            <a:r>
              <a:rPr lang="en-ID" sz="2800" dirty="0"/>
              <a:t> </a:t>
            </a:r>
            <a:r>
              <a:rPr lang="en-ID" sz="2800" dirty="0" err="1"/>
              <a:t>terkait</a:t>
            </a:r>
            <a:r>
              <a:rPr lang="en-ID" sz="2800" dirty="0"/>
              <a:t> </a:t>
            </a:r>
            <a:r>
              <a:rPr lang="en-ID" sz="2800" dirty="0" err="1"/>
              <a:t>langsung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keluaran</a:t>
            </a:r>
            <a:r>
              <a:rPr lang="en-ID" sz="2800" dirty="0"/>
              <a:t> yang </a:t>
            </a:r>
            <a:r>
              <a:rPr lang="en-ID" sz="2800" dirty="0" err="1"/>
              <a:t>dihasilkan</a:t>
            </a:r>
            <a:r>
              <a:rPr lang="en-ID" sz="2800" dirty="0"/>
              <a:t>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aktivitas</a:t>
            </a:r>
            <a:r>
              <a:rPr lang="en-ID" sz="2800" dirty="0"/>
              <a:t> </a:t>
            </a:r>
            <a:r>
              <a:rPr lang="en-ID" sz="2800" dirty="0" err="1"/>
              <a:t>kerja</a:t>
            </a:r>
            <a:r>
              <a:rPr lang="en-ID" sz="2800" dirty="0"/>
              <a:t> </a:t>
            </a:r>
            <a:r>
              <a:rPr lang="en-ID" sz="2800" dirty="0" err="1"/>
              <a:t>tertentu</a:t>
            </a:r>
            <a:r>
              <a:rPr lang="en-ID" sz="2800" dirty="0"/>
              <a:t>. </a:t>
            </a:r>
            <a:r>
              <a:rPr lang="en-ID" sz="2800" dirty="0" err="1"/>
              <a:t>Contoh</a:t>
            </a:r>
            <a:r>
              <a:rPr lang="en-ID" sz="2800" dirty="0"/>
              <a:t> </a:t>
            </a:r>
            <a:r>
              <a:rPr lang="en-ID" sz="2800" dirty="0" err="1"/>
              <a:t>biaya</a:t>
            </a:r>
            <a:r>
              <a:rPr lang="en-ID" sz="2800" dirty="0"/>
              <a:t> </a:t>
            </a:r>
            <a:r>
              <a:rPr lang="en-ID" sz="2800" dirty="0" err="1"/>
              <a:t>tidak</a:t>
            </a:r>
            <a:r>
              <a:rPr lang="en-ID" sz="2800" dirty="0"/>
              <a:t> </a:t>
            </a:r>
            <a:r>
              <a:rPr lang="en-ID" sz="2800" dirty="0" err="1"/>
              <a:t>langsung</a:t>
            </a:r>
            <a:r>
              <a:rPr lang="en-ID" sz="2800" dirty="0"/>
              <a:t> </a:t>
            </a:r>
            <a:r>
              <a:rPr lang="en-ID" sz="2800" dirty="0" err="1"/>
              <a:t>adalah</a:t>
            </a:r>
            <a:r>
              <a:rPr lang="en-ID" sz="2800" dirty="0"/>
              <a:t>: </a:t>
            </a:r>
            <a:r>
              <a:rPr lang="en-ID" sz="2800" dirty="0" err="1"/>
              <a:t>biaya</a:t>
            </a:r>
            <a:r>
              <a:rPr lang="en-ID" sz="2800" dirty="0"/>
              <a:t> </a:t>
            </a:r>
            <a:r>
              <a:rPr lang="en-ID" sz="2800" dirty="0" err="1"/>
              <a:t>umum</a:t>
            </a:r>
            <a:r>
              <a:rPr lang="en-ID" sz="2800" dirty="0"/>
              <a:t> </a:t>
            </a:r>
            <a:r>
              <a:rPr lang="en-ID" sz="2800" dirty="0" err="1"/>
              <a:t>peralatan</a:t>
            </a:r>
            <a:r>
              <a:rPr lang="en-ID" sz="2800" dirty="0"/>
              <a:t>, </a:t>
            </a:r>
            <a:r>
              <a:rPr lang="en-ID" sz="2800" dirty="0" err="1"/>
              <a:t>persediaan</a:t>
            </a:r>
            <a:r>
              <a:rPr lang="en-ID" sz="2800" dirty="0"/>
              <a:t> </a:t>
            </a:r>
            <a:r>
              <a:rPr lang="en-ID" sz="2800" dirty="0" err="1"/>
              <a:t>umum</a:t>
            </a:r>
            <a:r>
              <a:rPr lang="en-ID" sz="2800" dirty="0"/>
              <a:t>, dan </a:t>
            </a:r>
            <a:r>
              <a:rPr lang="en-ID" sz="2800" dirty="0" err="1"/>
              <a:t>pemeliharaan</a:t>
            </a:r>
            <a:r>
              <a:rPr lang="en-ID" sz="2800" dirty="0"/>
              <a:t> </a:t>
            </a:r>
            <a:r>
              <a:rPr lang="en-ID" sz="2800" dirty="0" err="1"/>
              <a:t>peralatan</a:t>
            </a:r>
            <a:r>
              <a:rPr lang="en-ID" sz="2800" dirty="0"/>
              <a:t> di </a:t>
            </a:r>
            <a:r>
              <a:rPr lang="en-ID" sz="2800" dirty="0" err="1"/>
              <a:t>pabrik</a:t>
            </a:r>
            <a:r>
              <a:rPr lang="en-ID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88721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1CEB3-ADF7-0A22-90B6-763A9CD01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20302"/>
          </a:xfrm>
        </p:spPr>
        <p:txBody>
          <a:bodyPr>
            <a:normAutofit/>
          </a:bodyPr>
          <a:lstStyle/>
          <a:p>
            <a:r>
              <a:rPr lang="en-US" sz="3600" b="1" i="1" dirty="0" err="1">
                <a:latin typeface="+mn-lt"/>
              </a:rPr>
              <a:t>Biaya</a:t>
            </a:r>
            <a:r>
              <a:rPr lang="en-US" sz="3600" b="1" i="1" dirty="0">
                <a:latin typeface="+mn-lt"/>
              </a:rPr>
              <a:t> Overhead dan </a:t>
            </a:r>
            <a:r>
              <a:rPr lang="en-US" sz="3600" b="1" i="1" dirty="0" err="1">
                <a:latin typeface="+mn-lt"/>
              </a:rPr>
              <a:t>Biaya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Standar</a:t>
            </a:r>
            <a:endParaRPr lang="en-ID" sz="3600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50265-FCE2-18F7-A814-2B56322B2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952901"/>
            <a:ext cx="10058400" cy="519764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ID" sz="2800" b="1" dirty="0"/>
              <a:t>       </a:t>
            </a:r>
            <a:r>
              <a:rPr lang="en-ID" sz="2800" b="1" dirty="0" err="1"/>
              <a:t>Biaya</a:t>
            </a:r>
            <a:r>
              <a:rPr lang="en-ID" sz="2800" b="1" dirty="0"/>
              <a:t> overhead </a:t>
            </a:r>
            <a:r>
              <a:rPr lang="en-ID" sz="2800" dirty="0" err="1"/>
              <a:t>biaya</a:t>
            </a:r>
            <a:r>
              <a:rPr lang="en-ID" sz="2800" dirty="0"/>
              <a:t> </a:t>
            </a:r>
            <a:r>
              <a:rPr lang="en-ID" sz="2800" dirty="0" err="1"/>
              <a:t>operasional</a:t>
            </a:r>
            <a:r>
              <a:rPr lang="en-ID" sz="2800" dirty="0"/>
              <a:t> yang </a:t>
            </a:r>
            <a:r>
              <a:rPr lang="en-ID" sz="2800" dirty="0" err="1"/>
              <a:t>digunakan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mendukung</a:t>
            </a:r>
            <a:r>
              <a:rPr lang="en-ID" sz="2800" dirty="0"/>
              <a:t> </a:t>
            </a:r>
            <a:r>
              <a:rPr lang="en-ID" sz="2800" dirty="0" err="1"/>
              <a:t>pabrik</a:t>
            </a:r>
            <a:r>
              <a:rPr lang="en-ID" sz="2800" dirty="0"/>
              <a:t> agar </a:t>
            </a:r>
            <a:r>
              <a:rPr lang="en-ID" sz="2800" dirty="0" err="1"/>
              <a:t>dapat</a:t>
            </a:r>
            <a:r>
              <a:rPr lang="en-ID" sz="2800" dirty="0"/>
              <a:t> </a:t>
            </a:r>
            <a:r>
              <a:rPr lang="en-ID" sz="2800" dirty="0" err="1"/>
              <a:t>berfungsi</a:t>
            </a:r>
            <a:r>
              <a:rPr lang="en-ID" sz="2800" dirty="0"/>
              <a:t> </a:t>
            </a:r>
            <a:r>
              <a:rPr lang="en-ID" sz="2800" dirty="0" err="1"/>
              <a:t>secara</a:t>
            </a:r>
            <a:r>
              <a:rPr lang="en-ID" sz="2800" dirty="0"/>
              <a:t> </a:t>
            </a:r>
            <a:r>
              <a:rPr lang="en-ID" sz="2800" dirty="0" err="1"/>
              <a:t>efesien</a:t>
            </a:r>
            <a:r>
              <a:rPr lang="en-ID" sz="2800" dirty="0"/>
              <a:t>. </a:t>
            </a:r>
            <a:r>
              <a:rPr lang="en-ID" sz="2800" dirty="0" err="1"/>
              <a:t>Contoh</a:t>
            </a:r>
            <a:r>
              <a:rPr lang="en-ID" sz="2800" dirty="0"/>
              <a:t> </a:t>
            </a:r>
            <a:r>
              <a:rPr lang="en-ID" sz="2800" dirty="0" err="1"/>
              <a:t>biaya</a:t>
            </a:r>
            <a:r>
              <a:rPr lang="en-ID" sz="2800" dirty="0"/>
              <a:t> overhead </a:t>
            </a:r>
            <a:r>
              <a:rPr lang="en-ID" sz="2800" dirty="0" err="1"/>
              <a:t>biaya</a:t>
            </a:r>
            <a:r>
              <a:rPr lang="en-ID" sz="2800" dirty="0"/>
              <a:t> </a:t>
            </a:r>
            <a:r>
              <a:rPr lang="en-ID" sz="2800" dirty="0" err="1"/>
              <a:t>listrik</a:t>
            </a:r>
            <a:r>
              <a:rPr lang="en-ID" sz="2800" dirty="0"/>
              <a:t>, </a:t>
            </a:r>
            <a:r>
              <a:rPr lang="en-ID" sz="2800" dirty="0" err="1"/>
              <a:t>perbaikan</a:t>
            </a:r>
            <a:r>
              <a:rPr lang="en-ID" sz="2800" dirty="0"/>
              <a:t> </a:t>
            </a:r>
            <a:r>
              <a:rPr lang="en-ID" sz="2800" dirty="0" err="1"/>
              <a:t>umum</a:t>
            </a:r>
            <a:r>
              <a:rPr lang="en-ID" sz="2800" dirty="0"/>
              <a:t>, </a:t>
            </a:r>
            <a:r>
              <a:rPr lang="en-ID" sz="2800" dirty="0" err="1"/>
              <a:t>pajak</a:t>
            </a:r>
            <a:r>
              <a:rPr lang="en-ID" sz="2800" dirty="0"/>
              <a:t> </a:t>
            </a:r>
            <a:r>
              <a:rPr lang="en-ID" sz="2800" dirty="0" err="1"/>
              <a:t>properti</a:t>
            </a:r>
            <a:r>
              <a:rPr lang="en-ID" sz="2800" dirty="0"/>
              <a:t>, dan </a:t>
            </a:r>
            <a:r>
              <a:rPr lang="en-ID" sz="2800" dirty="0" err="1"/>
              <a:t>supervisi</a:t>
            </a:r>
            <a:r>
              <a:rPr lang="en-ID" sz="2800" dirty="0"/>
              <a:t>. </a:t>
            </a:r>
            <a:r>
              <a:rPr lang="en-ID" sz="2800" b="1" dirty="0" err="1"/>
              <a:t>Biaya</a:t>
            </a:r>
            <a:r>
              <a:rPr lang="en-ID" sz="2800" b="1" dirty="0"/>
              <a:t> </a:t>
            </a:r>
            <a:r>
              <a:rPr lang="en-ID" sz="2800" b="1" dirty="0" err="1"/>
              <a:t>standar</a:t>
            </a:r>
            <a:r>
              <a:rPr lang="en-ID" sz="2800" dirty="0"/>
              <a:t> </a:t>
            </a:r>
            <a:r>
              <a:rPr lang="en-ID" sz="2800" dirty="0" err="1"/>
              <a:t>biaya</a:t>
            </a:r>
            <a:r>
              <a:rPr lang="en-ID" sz="2800" dirty="0"/>
              <a:t> </a:t>
            </a:r>
            <a:r>
              <a:rPr lang="en-ID" sz="2800" dirty="0" err="1"/>
              <a:t>acuan</a:t>
            </a:r>
            <a:r>
              <a:rPr lang="en-ID" sz="2800" dirty="0"/>
              <a:t> yang </a:t>
            </a:r>
            <a:r>
              <a:rPr lang="en-ID" sz="2800" dirty="0" err="1"/>
              <a:t>ditetapkan</a:t>
            </a:r>
            <a:r>
              <a:rPr lang="en-ID" sz="2800" dirty="0"/>
              <a:t> per unit output, </a:t>
            </a:r>
            <a:r>
              <a:rPr lang="en-ID" sz="2800" dirty="0" err="1"/>
              <a:t>ditetapkan</a:t>
            </a:r>
            <a:r>
              <a:rPr lang="en-ID" sz="2800" dirty="0"/>
              <a:t> </a:t>
            </a:r>
            <a:r>
              <a:rPr lang="en-ID" sz="2800" dirty="0" err="1"/>
              <a:t>sebelum</a:t>
            </a:r>
            <a:r>
              <a:rPr lang="en-ID" sz="2800" dirty="0"/>
              <a:t> </a:t>
            </a:r>
            <a:r>
              <a:rPr lang="en-ID" sz="2800" dirty="0" err="1"/>
              <a:t>produksi</a:t>
            </a:r>
            <a:r>
              <a:rPr lang="en-ID" sz="2800" dirty="0"/>
              <a:t> </a:t>
            </a:r>
            <a:r>
              <a:rPr lang="en-ID" sz="2800" dirty="0" err="1"/>
              <a:t>aktual</a:t>
            </a:r>
            <a:r>
              <a:rPr lang="en-ID" sz="2800" dirty="0"/>
              <a:t>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pemberian</a:t>
            </a:r>
            <a:r>
              <a:rPr lang="en-ID" sz="2800" dirty="0"/>
              <a:t> </a:t>
            </a:r>
            <a:r>
              <a:rPr lang="en-ID" sz="2800" dirty="0" err="1"/>
              <a:t>layanan</a:t>
            </a:r>
            <a:r>
              <a:rPr lang="en-ID" sz="2800" dirty="0"/>
              <a:t> </a:t>
            </a:r>
            <a:r>
              <a:rPr lang="en-ID" sz="2800" dirty="0" err="1"/>
              <a:t>dilakukan</a:t>
            </a:r>
            <a:r>
              <a:rPr lang="en-ID" sz="2800" dirty="0"/>
              <a:t>, </a:t>
            </a:r>
            <a:r>
              <a:rPr lang="en-ID" sz="2800" dirty="0" err="1"/>
              <a:t>diestimasi</a:t>
            </a:r>
            <a:r>
              <a:rPr lang="en-ID" sz="2800" dirty="0"/>
              <a:t> </a:t>
            </a:r>
            <a:r>
              <a:rPr lang="en-ID" sz="2800" dirty="0" err="1"/>
              <a:t>berdasarkan</a:t>
            </a:r>
            <a:r>
              <a:rPr lang="en-ID" sz="2800" dirty="0"/>
              <a:t> jam </a:t>
            </a:r>
            <a:r>
              <a:rPr lang="en-ID" sz="2800" dirty="0" err="1"/>
              <a:t>kerja</a:t>
            </a:r>
            <a:r>
              <a:rPr lang="en-ID" sz="2800" dirty="0"/>
              <a:t> </a:t>
            </a:r>
            <a:r>
              <a:rPr lang="en-ID" sz="2800" dirty="0" err="1"/>
              <a:t>langsung</a:t>
            </a:r>
            <a:r>
              <a:rPr lang="en-ID" sz="2800" dirty="0"/>
              <a:t>, </a:t>
            </a:r>
            <a:r>
              <a:rPr lang="en-ID" sz="2800" dirty="0" err="1"/>
              <a:t>bahan</a:t>
            </a:r>
            <a:r>
              <a:rPr lang="en-ID" sz="2800" dirty="0"/>
              <a:t>, dan overhead (</a:t>
            </a:r>
            <a:r>
              <a:rPr lang="en-ID" sz="2800" dirty="0" err="1"/>
              <a:t>dihitung</a:t>
            </a:r>
            <a:r>
              <a:rPr lang="en-ID" sz="2800" dirty="0"/>
              <a:t> </a:t>
            </a:r>
            <a:r>
              <a:rPr lang="en-ID" sz="2800" dirty="0" err="1"/>
              <a:t>biaya</a:t>
            </a:r>
            <a:r>
              <a:rPr lang="en-ID" sz="2800" dirty="0"/>
              <a:t> per unit). </a:t>
            </a:r>
            <a:r>
              <a:rPr lang="en-ID" sz="2800" dirty="0" err="1"/>
              <a:t>Biaya</a:t>
            </a:r>
            <a:r>
              <a:rPr lang="en-ID" sz="2800" dirty="0"/>
              <a:t> </a:t>
            </a:r>
            <a:r>
              <a:rPr lang="en-ID" sz="2800" dirty="0" err="1"/>
              <a:t>standar</a:t>
            </a:r>
            <a:r>
              <a:rPr lang="en-ID" sz="2800" dirty="0"/>
              <a:t> </a:t>
            </a:r>
            <a:r>
              <a:rPr lang="en-ID" sz="2800" dirty="0" err="1"/>
              <a:t>penting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pengendalian</a:t>
            </a:r>
            <a:r>
              <a:rPr lang="en-ID" sz="2800" dirty="0"/>
              <a:t> </a:t>
            </a:r>
            <a:r>
              <a:rPr lang="en-ID" sz="2800" dirty="0" err="1"/>
              <a:t>biaya</a:t>
            </a:r>
            <a:r>
              <a:rPr lang="en-ID" sz="2800" dirty="0"/>
              <a:t> dan </a:t>
            </a:r>
            <a:r>
              <a:rPr lang="en-ID" sz="2800" dirty="0" err="1"/>
              <a:t>fungsi</a:t>
            </a:r>
            <a:r>
              <a:rPr lang="en-ID" sz="2800" dirty="0"/>
              <a:t> </a:t>
            </a:r>
            <a:r>
              <a:rPr lang="en-ID" sz="2800" dirty="0" err="1"/>
              <a:t>manajemen</a:t>
            </a:r>
            <a:r>
              <a:rPr lang="en-ID" sz="2800" dirty="0"/>
              <a:t> </a:t>
            </a:r>
            <a:r>
              <a:rPr lang="en-ID" sz="2800" dirty="0" err="1"/>
              <a:t>lainnya</a:t>
            </a:r>
            <a:r>
              <a:rPr lang="en-ID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799051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1CEB3-ADF7-0A22-90B6-763A9CD01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87679"/>
          </a:xfrm>
        </p:spPr>
        <p:txBody>
          <a:bodyPr>
            <a:normAutofit/>
          </a:bodyPr>
          <a:lstStyle/>
          <a:p>
            <a:r>
              <a:rPr lang="en-US" sz="3600" b="1" i="1" dirty="0" err="1">
                <a:latin typeface="+mn-lt"/>
              </a:rPr>
              <a:t>Biaya</a:t>
            </a:r>
            <a:r>
              <a:rPr lang="en-US" sz="3600" b="1" i="1" dirty="0">
                <a:latin typeface="+mn-lt"/>
              </a:rPr>
              <a:t> Overhead dan </a:t>
            </a:r>
            <a:r>
              <a:rPr lang="en-US" sz="3600" b="1" i="1" dirty="0" err="1">
                <a:latin typeface="+mn-lt"/>
              </a:rPr>
              <a:t>Biaya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Standar</a:t>
            </a:r>
            <a:endParaRPr lang="en-ID" sz="3600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50265-FCE2-18F7-A814-2B56322B2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174282"/>
            <a:ext cx="10058400" cy="469481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sv-SE" sz="2800" dirty="0"/>
              <a:t>       Beberapa kegunaan biaya standar adalah sebagai berikut:</a:t>
            </a:r>
          </a:p>
          <a:p>
            <a:pPr algn="just">
              <a:lnSpc>
                <a:spcPct val="150000"/>
              </a:lnSpc>
            </a:pPr>
            <a:r>
              <a:rPr lang="sv-SE" sz="2800" dirty="0"/>
              <a:t>1) Memperkirakan biaya produksi di masa depan</a:t>
            </a:r>
          </a:p>
          <a:p>
            <a:pPr algn="just">
              <a:lnSpc>
                <a:spcPct val="150000"/>
              </a:lnSpc>
            </a:pPr>
            <a:r>
              <a:rPr lang="en-ID" sz="2800" dirty="0"/>
              <a:t>2) </a:t>
            </a:r>
            <a:r>
              <a:rPr lang="en-ID" sz="2800" dirty="0" err="1"/>
              <a:t>Mengukur</a:t>
            </a:r>
            <a:r>
              <a:rPr lang="en-ID" sz="2800" dirty="0"/>
              <a:t> </a:t>
            </a:r>
            <a:r>
              <a:rPr lang="en-ID" sz="2800" dirty="0" err="1"/>
              <a:t>kinerja</a:t>
            </a:r>
            <a:r>
              <a:rPr lang="en-ID" sz="2800" dirty="0"/>
              <a:t> </a:t>
            </a:r>
            <a:r>
              <a:rPr lang="en-ID" sz="2800" dirty="0" err="1"/>
              <a:t>operasi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membandingkan</a:t>
            </a:r>
            <a:r>
              <a:rPr lang="en-ID" sz="2800" dirty="0"/>
              <a:t> </a:t>
            </a:r>
            <a:r>
              <a:rPr lang="en-ID" sz="2800" dirty="0" err="1"/>
              <a:t>biaya</a:t>
            </a:r>
            <a:r>
              <a:rPr lang="en-ID" sz="2800" dirty="0"/>
              <a:t> </a:t>
            </a:r>
            <a:r>
              <a:rPr lang="en-ID" sz="2800" dirty="0" err="1"/>
              <a:t>aktual</a:t>
            </a:r>
            <a:r>
              <a:rPr lang="en-ID" sz="2800" dirty="0"/>
              <a:t> </a:t>
            </a:r>
          </a:p>
          <a:p>
            <a:pPr algn="just">
              <a:lnSpc>
                <a:spcPct val="150000"/>
              </a:lnSpc>
            </a:pPr>
            <a:r>
              <a:rPr lang="en-ID" sz="2800" dirty="0"/>
              <a:t>     per unit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biaya</a:t>
            </a:r>
            <a:r>
              <a:rPr lang="en-ID" sz="2800" dirty="0"/>
              <a:t> </a:t>
            </a:r>
            <a:r>
              <a:rPr lang="en-ID" sz="2800" dirty="0" err="1"/>
              <a:t>standar</a:t>
            </a:r>
            <a:r>
              <a:rPr lang="en-ID" sz="2800" dirty="0"/>
              <a:t> per unit</a:t>
            </a:r>
          </a:p>
          <a:p>
            <a:pPr algn="just">
              <a:lnSpc>
                <a:spcPct val="150000"/>
              </a:lnSpc>
            </a:pPr>
            <a:r>
              <a:rPr lang="en-ID" sz="2800" dirty="0"/>
              <a:t>3) </a:t>
            </a:r>
            <a:r>
              <a:rPr lang="en-ID" sz="2800" dirty="0" err="1"/>
              <a:t>Membuat</a:t>
            </a:r>
            <a:r>
              <a:rPr lang="en-ID" sz="2800" dirty="0"/>
              <a:t> </a:t>
            </a:r>
            <a:r>
              <a:rPr lang="en-ID" sz="2800" dirty="0" err="1"/>
              <a:t>penawaran</a:t>
            </a:r>
            <a:r>
              <a:rPr lang="en-ID" sz="2800" dirty="0"/>
              <a:t> </a:t>
            </a:r>
            <a:r>
              <a:rPr lang="en-ID" sz="2800" dirty="0" err="1"/>
              <a:t>produk</a:t>
            </a:r>
            <a:r>
              <a:rPr lang="en-ID" sz="2800" dirty="0"/>
              <a:t>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layanan</a:t>
            </a:r>
            <a:r>
              <a:rPr lang="en-ID" sz="2800" dirty="0"/>
              <a:t> </a:t>
            </a:r>
            <a:r>
              <a:rPr lang="en-ID" sz="2800" dirty="0" err="1"/>
              <a:t>kepada</a:t>
            </a:r>
            <a:r>
              <a:rPr lang="en-ID" sz="2800" dirty="0"/>
              <a:t> </a:t>
            </a:r>
            <a:r>
              <a:rPr lang="en-ID" sz="2800" dirty="0" err="1"/>
              <a:t>pelanggan</a:t>
            </a:r>
            <a:endParaRPr lang="en-ID" sz="2800" dirty="0"/>
          </a:p>
          <a:p>
            <a:pPr algn="just">
              <a:lnSpc>
                <a:spcPct val="150000"/>
              </a:lnSpc>
            </a:pPr>
            <a:r>
              <a:rPr lang="en-ID" sz="2800" dirty="0"/>
              <a:t>4) </a:t>
            </a:r>
            <a:r>
              <a:rPr lang="en-ID" sz="2800" dirty="0" err="1"/>
              <a:t>Menilai</a:t>
            </a:r>
            <a:r>
              <a:rPr lang="en-ID" sz="2800" dirty="0"/>
              <a:t> progress </a:t>
            </a:r>
            <a:r>
              <a:rPr lang="en-ID" sz="2800" dirty="0" err="1"/>
              <a:t>pekerjaan</a:t>
            </a:r>
            <a:r>
              <a:rPr lang="en-ID" sz="2800" dirty="0"/>
              <a:t> dan </a:t>
            </a:r>
            <a:r>
              <a:rPr lang="en-ID" sz="2800" dirty="0" err="1"/>
              <a:t>persediaan</a:t>
            </a:r>
            <a:r>
              <a:rPr lang="en-ID" sz="2800" dirty="0"/>
              <a:t> </a:t>
            </a:r>
            <a:r>
              <a:rPr lang="en-ID" sz="2800" dirty="0" err="1"/>
              <a:t>akhir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19927941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1AE18-7738-C662-57F3-F33DEA631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"/>
            <a:ext cx="10058400" cy="760395"/>
          </a:xfrm>
        </p:spPr>
        <p:txBody>
          <a:bodyPr>
            <a:normAutofit/>
          </a:bodyPr>
          <a:lstStyle/>
          <a:p>
            <a:r>
              <a:rPr lang="en-US" sz="3600" b="1" i="1" dirty="0" err="1">
                <a:latin typeface="+mn-lt"/>
              </a:rPr>
              <a:t>Biaya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Tunai</a:t>
            </a:r>
            <a:r>
              <a:rPr lang="en-US" sz="3600" b="1" i="1" dirty="0">
                <a:latin typeface="+mn-lt"/>
              </a:rPr>
              <a:t>, Non </a:t>
            </a:r>
            <a:r>
              <a:rPr lang="en-US" sz="3600" b="1" i="1" dirty="0" err="1">
                <a:latin typeface="+mn-lt"/>
              </a:rPr>
              <a:t>Tunai</a:t>
            </a:r>
            <a:r>
              <a:rPr lang="en-US" sz="3600" b="1" i="1" dirty="0">
                <a:latin typeface="+mn-lt"/>
              </a:rPr>
              <a:t> dan </a:t>
            </a:r>
            <a:r>
              <a:rPr lang="en-US" sz="3600" b="1" i="1" dirty="0" err="1">
                <a:latin typeface="+mn-lt"/>
              </a:rPr>
              <a:t>Biaya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Buku</a:t>
            </a:r>
            <a:endParaRPr lang="en-ID" sz="3600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14BC4-D83C-D61E-250F-3E6785DF0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943277"/>
            <a:ext cx="10258978" cy="492581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ID" sz="2400" b="1" dirty="0" err="1"/>
              <a:t>Biaya</a:t>
            </a:r>
            <a:r>
              <a:rPr lang="en-ID" sz="2400" b="1" dirty="0"/>
              <a:t> </a:t>
            </a:r>
            <a:r>
              <a:rPr lang="en-ID" sz="2400" b="1" dirty="0" err="1"/>
              <a:t>tunai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yang </a:t>
            </a:r>
            <a:r>
              <a:rPr lang="en-ID" sz="2400" dirty="0" err="1"/>
              <a:t>melibatkan</a:t>
            </a:r>
            <a:r>
              <a:rPr lang="en-ID" sz="2400" dirty="0"/>
              <a:t> </a:t>
            </a:r>
            <a:r>
              <a:rPr lang="en-ID" sz="2400" dirty="0" err="1"/>
              <a:t>pembayaran</a:t>
            </a:r>
            <a:r>
              <a:rPr lang="en-ID" sz="2400" dirty="0"/>
              <a:t> </a:t>
            </a:r>
            <a:r>
              <a:rPr lang="en-ID" sz="2400" dirty="0" err="1"/>
              <a:t>tunai</a:t>
            </a:r>
            <a:r>
              <a:rPr lang="en-ID" sz="2400" dirty="0"/>
              <a:t> (</a:t>
            </a:r>
            <a:r>
              <a:rPr lang="en-ID" sz="2400" dirty="0" err="1"/>
              <a:t>biaya</a:t>
            </a:r>
            <a:r>
              <a:rPr lang="en-ID" sz="2400" dirty="0"/>
              <a:t> yang </a:t>
            </a:r>
            <a:r>
              <a:rPr lang="en-ID" sz="2400" dirty="0" err="1"/>
              <a:t>dinyatakan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arus</a:t>
            </a:r>
            <a:r>
              <a:rPr lang="en-ID" sz="2400" dirty="0"/>
              <a:t> kas), </a:t>
            </a:r>
            <a:r>
              <a:rPr lang="en-ID" sz="2400" b="1" dirty="0" err="1"/>
              <a:t>biaya</a:t>
            </a:r>
            <a:r>
              <a:rPr lang="en-ID" sz="2400" b="1" dirty="0"/>
              <a:t> non-</a:t>
            </a:r>
            <a:r>
              <a:rPr lang="en-ID" sz="2400" b="1" dirty="0" err="1"/>
              <a:t>tunai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yang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melibatkan</a:t>
            </a:r>
            <a:r>
              <a:rPr lang="en-ID" sz="2400" dirty="0"/>
              <a:t> </a:t>
            </a:r>
            <a:r>
              <a:rPr lang="en-ID" sz="2400" dirty="0" err="1"/>
              <a:t>transaksi</a:t>
            </a:r>
            <a:r>
              <a:rPr lang="en-ID" sz="2400" dirty="0"/>
              <a:t> </a:t>
            </a:r>
            <a:r>
              <a:rPr lang="en-ID" sz="2400" dirty="0" err="1"/>
              <a:t>tunai</a:t>
            </a:r>
            <a:r>
              <a:rPr lang="en-ID" sz="2400" dirty="0"/>
              <a:t> </a:t>
            </a:r>
            <a:r>
              <a:rPr lang="en-ID" sz="2400" dirty="0" err="1"/>
              <a:t>tetapi</a:t>
            </a:r>
            <a:r>
              <a:rPr lang="en-ID" sz="2400" dirty="0"/>
              <a:t> </a:t>
            </a:r>
            <a:r>
              <a:rPr lang="en-ID" sz="2400" dirty="0" err="1"/>
              <a:t>tercermin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sistem</a:t>
            </a:r>
            <a:r>
              <a:rPr lang="en-ID" sz="2400" dirty="0"/>
              <a:t> </a:t>
            </a:r>
            <a:r>
              <a:rPr lang="en-ID" sz="2400" dirty="0" err="1"/>
              <a:t>akuntansi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non-kas.</a:t>
            </a:r>
          </a:p>
          <a:p>
            <a:pPr algn="just">
              <a:lnSpc>
                <a:spcPct val="150000"/>
              </a:lnSpc>
            </a:pPr>
            <a:r>
              <a:rPr lang="en-ID" sz="2400" b="1" dirty="0" err="1"/>
              <a:t>Biaya</a:t>
            </a:r>
            <a:r>
              <a:rPr lang="en-ID" sz="2400" b="1" dirty="0"/>
              <a:t> </a:t>
            </a:r>
            <a:r>
              <a:rPr lang="en-ID" sz="2400" b="1" dirty="0" err="1"/>
              <a:t>buku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yang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melibatkan</a:t>
            </a:r>
            <a:r>
              <a:rPr lang="en-ID" sz="2400" dirty="0"/>
              <a:t> </a:t>
            </a:r>
            <a:r>
              <a:rPr lang="en-ID" sz="2400" dirty="0" err="1"/>
              <a:t>pembayaran</a:t>
            </a:r>
            <a:r>
              <a:rPr lang="en-ID" sz="2400" dirty="0"/>
              <a:t> </a:t>
            </a:r>
            <a:r>
              <a:rPr lang="en-ID" sz="2400" dirty="0" err="1"/>
              <a:t>tunai</a:t>
            </a:r>
            <a:r>
              <a:rPr lang="en-ID" sz="2400" dirty="0"/>
              <a:t> dan </a:t>
            </a:r>
            <a:r>
              <a:rPr lang="en-ID" sz="2400" dirty="0" err="1"/>
              <a:t>merupakan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recovery </a:t>
            </a:r>
            <a:r>
              <a:rPr lang="en-ID" sz="2400" dirty="0" err="1"/>
              <a:t>atas</a:t>
            </a:r>
            <a:r>
              <a:rPr lang="en-ID" sz="2400" dirty="0"/>
              <a:t> </a:t>
            </a:r>
            <a:r>
              <a:rPr lang="en-ID" sz="2400" dirty="0" err="1"/>
              <a:t>pengeluaran</a:t>
            </a:r>
            <a:r>
              <a:rPr lang="en-ID" sz="2400" dirty="0"/>
              <a:t> masa </a:t>
            </a:r>
            <a:r>
              <a:rPr lang="en-ID" sz="2400" dirty="0" err="1"/>
              <a:t>lalu</a:t>
            </a:r>
            <a:r>
              <a:rPr lang="en-ID" sz="2400" dirty="0"/>
              <a:t> </a:t>
            </a:r>
            <a:r>
              <a:rPr lang="en-ID" sz="2400" dirty="0" err="1"/>
              <a:t>selama</a:t>
            </a:r>
            <a:r>
              <a:rPr lang="en-ID" sz="2400" dirty="0"/>
              <a:t> </a:t>
            </a:r>
            <a:r>
              <a:rPr lang="en-ID" sz="2400" dirty="0" err="1"/>
              <a:t>periode</a:t>
            </a:r>
            <a:r>
              <a:rPr lang="en-ID" sz="2400" dirty="0"/>
              <a:t> </a:t>
            </a:r>
            <a:r>
              <a:rPr lang="en-ID" sz="2400" dirty="0" err="1"/>
              <a:t>waktu</a:t>
            </a:r>
            <a:r>
              <a:rPr lang="en-ID" sz="2400" dirty="0"/>
              <a:t> </a:t>
            </a:r>
            <a:r>
              <a:rPr lang="en-ID" sz="2400" dirty="0" err="1"/>
              <a:t>tertentu</a:t>
            </a:r>
            <a:r>
              <a:rPr lang="en-ID" sz="2400" dirty="0"/>
              <a:t>, </a:t>
            </a:r>
            <a:r>
              <a:rPr lang="en-ID" sz="2400" dirty="0" err="1"/>
              <a:t>contoh</a:t>
            </a:r>
            <a:r>
              <a:rPr lang="en-ID" sz="2400" dirty="0"/>
              <a:t> </a:t>
            </a:r>
            <a:r>
              <a:rPr lang="en-ID" sz="2400" dirty="0" err="1"/>
              <a:t>penyusutan</a:t>
            </a:r>
            <a:r>
              <a:rPr lang="en-ID" sz="2400" dirty="0"/>
              <a:t> yang </a:t>
            </a:r>
            <a:r>
              <a:rPr lang="en-ID" sz="2400" dirty="0" err="1"/>
              <a:t>dibebankan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penggunaan</a:t>
            </a:r>
            <a:r>
              <a:rPr lang="en-ID" sz="2400" dirty="0"/>
              <a:t> </a:t>
            </a:r>
            <a:r>
              <a:rPr lang="en-ID" sz="2400" dirty="0" err="1"/>
              <a:t>aset</a:t>
            </a:r>
            <a:r>
              <a:rPr lang="en-ID" sz="2400" dirty="0"/>
              <a:t> </a:t>
            </a:r>
            <a:r>
              <a:rPr lang="en-ID" sz="2400" dirty="0" err="1"/>
              <a:t>seperti</a:t>
            </a:r>
            <a:r>
              <a:rPr lang="en-ID" sz="2400" dirty="0"/>
              <a:t> </a:t>
            </a:r>
            <a:r>
              <a:rPr lang="en-ID" sz="2400" dirty="0" err="1"/>
              <a:t>pabrik</a:t>
            </a:r>
            <a:r>
              <a:rPr lang="en-ID" sz="2400" dirty="0"/>
              <a:t> dan </a:t>
            </a:r>
            <a:r>
              <a:rPr lang="en-ID" sz="2400" dirty="0" err="1"/>
              <a:t>peralatan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278369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DB6DB-E4A5-6ABB-C573-69DF00C4F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9154" y="1713297"/>
            <a:ext cx="10076046" cy="42713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       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Analisis</a:t>
            </a:r>
            <a:r>
              <a:rPr lang="en-US" sz="2800" dirty="0"/>
              <a:t> Ekonomi </a:t>
            </a:r>
            <a:r>
              <a:rPr lang="en-US" sz="2800" dirty="0" err="1"/>
              <a:t>hanya</a:t>
            </a:r>
            <a:r>
              <a:rPr lang="en-US" sz="2800" dirty="0"/>
              <a:t> </a:t>
            </a:r>
            <a:r>
              <a:rPr lang="en-US" sz="2800" dirty="0" err="1"/>
              <a:t>biaya</a:t>
            </a:r>
            <a:r>
              <a:rPr lang="en-US" sz="2800" dirty="0"/>
              <a:t> yang </a:t>
            </a:r>
            <a:r>
              <a:rPr lang="en-US" sz="2800" dirty="0" err="1"/>
              <a:t>mengalir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tunai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berpotensi</a:t>
            </a:r>
            <a:r>
              <a:rPr lang="en-US" sz="2800" dirty="0"/>
              <a:t> </a:t>
            </a:r>
            <a:r>
              <a:rPr lang="en-US" sz="2800" dirty="0" err="1"/>
              <a:t>tunai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perpektif</a:t>
            </a:r>
            <a:r>
              <a:rPr lang="en-US" sz="2800" dirty="0"/>
              <a:t> </a:t>
            </a:r>
            <a:r>
              <a:rPr lang="en-US" sz="2800" dirty="0" err="1"/>
              <a:t>tertentu</a:t>
            </a:r>
            <a:r>
              <a:rPr lang="en-US" sz="2800" dirty="0"/>
              <a:t> yang </a:t>
            </a:r>
            <a:r>
              <a:rPr lang="en-US" sz="2800" dirty="0" err="1"/>
              <a:t>dipertimbangkan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analisis</a:t>
            </a:r>
            <a:r>
              <a:rPr lang="en-US" sz="2800" dirty="0"/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2800" dirty="0"/>
              <a:t>       </a:t>
            </a:r>
            <a:r>
              <a:rPr lang="en-US" sz="2800" dirty="0" err="1"/>
              <a:t>Depresiasi</a:t>
            </a:r>
            <a:r>
              <a:rPr lang="en-US" sz="2800" dirty="0"/>
              <a:t> </a:t>
            </a:r>
            <a:r>
              <a:rPr lang="en-US" sz="2800" dirty="0" err="1"/>
              <a:t>bukan</a:t>
            </a:r>
            <a:r>
              <a:rPr lang="en-US" sz="2800" dirty="0"/>
              <a:t>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arus</a:t>
            </a:r>
            <a:r>
              <a:rPr lang="en-US" sz="2800" dirty="0"/>
              <a:t> kas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bersifat</a:t>
            </a:r>
            <a:r>
              <a:rPr lang="en-US" sz="2800" dirty="0"/>
              <a:t> non </a:t>
            </a:r>
            <a:r>
              <a:rPr lang="en-US" sz="2800" dirty="0" err="1"/>
              <a:t>tunai</a:t>
            </a:r>
            <a:r>
              <a:rPr lang="en-US" sz="2800" dirty="0"/>
              <a:t>, </a:t>
            </a:r>
            <a:r>
              <a:rPr lang="en-US" sz="2800" dirty="0" err="1"/>
              <a:t>namun</a:t>
            </a:r>
            <a:r>
              <a:rPr lang="en-US" sz="2800" dirty="0"/>
              <a:t> </a:t>
            </a:r>
            <a:r>
              <a:rPr lang="en-US" sz="2800" dirty="0" err="1"/>
              <a:t>penting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analisis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berpengaruh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pajak</a:t>
            </a:r>
            <a:r>
              <a:rPr lang="en-US" sz="2800" dirty="0"/>
              <a:t> </a:t>
            </a:r>
            <a:r>
              <a:rPr lang="en-US" sz="2800" dirty="0" err="1"/>
              <a:t>penghasilan</a:t>
            </a:r>
            <a:r>
              <a:rPr lang="en-US" sz="2800" dirty="0"/>
              <a:t>, yang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arus</a:t>
            </a:r>
            <a:r>
              <a:rPr lang="en-US" sz="2800" dirty="0"/>
              <a:t> kas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27398262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RAINING LIFE CYCLE COST">
            <a:extLst>
              <a:ext uri="{FF2B5EF4-FFF2-40B4-BE49-F238E27FC236}">
                <a16:creationId xmlns:a16="http://schemas.microsoft.com/office/drawing/2014/main" id="{7C9573A8-CDDD-5A4F-AE4C-6D0A283AE5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781" y="0"/>
            <a:ext cx="10048775" cy="6285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74660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EF0DC-3282-1729-B930-1859DE549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58803"/>
          </a:xfrm>
        </p:spPr>
        <p:txBody>
          <a:bodyPr>
            <a:normAutofit/>
          </a:bodyPr>
          <a:lstStyle/>
          <a:p>
            <a:r>
              <a:rPr lang="en-US" sz="3600" b="1" i="1" dirty="0" err="1">
                <a:latin typeface="+mn-lt"/>
              </a:rPr>
              <a:t>Biaya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Siklus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Hidup</a:t>
            </a:r>
            <a:r>
              <a:rPr lang="en-US" sz="3600" b="1" i="1" dirty="0">
                <a:latin typeface="+mn-lt"/>
              </a:rPr>
              <a:t> (Life-Cycles Cost)</a:t>
            </a:r>
            <a:endParaRPr lang="en-ID" sz="3600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3118D-78E9-DE25-8354-4872D4813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ID" sz="2800" dirty="0" err="1"/>
              <a:t>Biaya</a:t>
            </a:r>
            <a:r>
              <a:rPr lang="en-ID" sz="2800" dirty="0"/>
              <a:t> </a:t>
            </a:r>
            <a:r>
              <a:rPr lang="en-ID" sz="2800" dirty="0" err="1"/>
              <a:t>ini</a:t>
            </a:r>
            <a:r>
              <a:rPr lang="en-ID" sz="2800" dirty="0"/>
              <a:t> </a:t>
            </a:r>
            <a:r>
              <a:rPr lang="en-ID" sz="2800" dirty="0" err="1"/>
              <a:t>mengacu</a:t>
            </a:r>
            <a:r>
              <a:rPr lang="en-ID" sz="2800" dirty="0"/>
              <a:t> pada </a:t>
            </a:r>
            <a:r>
              <a:rPr lang="en-ID" sz="2800" dirty="0" err="1"/>
              <a:t>konsep</a:t>
            </a:r>
            <a:r>
              <a:rPr lang="en-ID" sz="2800" dirty="0"/>
              <a:t> </a:t>
            </a:r>
            <a:r>
              <a:rPr lang="en-ID" sz="2800" dirty="0" err="1"/>
              <a:t>perancangan</a:t>
            </a:r>
            <a:r>
              <a:rPr lang="en-ID" sz="2800" dirty="0"/>
              <a:t> </a:t>
            </a:r>
            <a:r>
              <a:rPr lang="en-ID" sz="2800" dirty="0" err="1"/>
              <a:t>produk</a:t>
            </a:r>
            <a:r>
              <a:rPr lang="en-ID" sz="2800" dirty="0"/>
              <a:t>, </a:t>
            </a:r>
            <a:r>
              <a:rPr lang="en-ID" sz="2800" dirty="0" err="1"/>
              <a:t>barang</a:t>
            </a:r>
            <a:r>
              <a:rPr lang="en-ID" sz="2800" dirty="0"/>
              <a:t>, dan </a:t>
            </a:r>
            <a:r>
              <a:rPr lang="en-ID" sz="2800" dirty="0" err="1"/>
              <a:t>layanan</a:t>
            </a:r>
            <a:r>
              <a:rPr lang="en-ID" sz="2800" dirty="0"/>
              <a:t> </a:t>
            </a:r>
            <a:r>
              <a:rPr lang="en-ID" sz="2800" dirty="0" err="1"/>
              <a:t>secara</a:t>
            </a:r>
            <a:r>
              <a:rPr lang="en-ID" sz="2800" dirty="0"/>
              <a:t> </a:t>
            </a:r>
            <a:r>
              <a:rPr lang="en-ID" sz="2800" dirty="0" err="1"/>
              <a:t>menyeluruh</a:t>
            </a:r>
            <a:r>
              <a:rPr lang="en-ID" sz="2800" dirty="0"/>
              <a:t> </a:t>
            </a:r>
            <a:r>
              <a:rPr lang="en-ID" sz="2800" dirty="0" err="1"/>
              <a:t>selama</a:t>
            </a:r>
            <a:r>
              <a:rPr lang="en-ID" sz="2800" dirty="0"/>
              <a:t> </a:t>
            </a:r>
            <a:r>
              <a:rPr lang="en-ID" sz="2800" dirty="0" err="1"/>
              <a:t>fase</a:t>
            </a:r>
            <a:r>
              <a:rPr lang="en-ID" sz="2800" dirty="0"/>
              <a:t> </a:t>
            </a:r>
            <a:r>
              <a:rPr lang="en-ID" sz="2800" dirty="0" err="1"/>
              <a:t>siklus</a:t>
            </a:r>
            <a:r>
              <a:rPr lang="en-ID" sz="2800" dirty="0"/>
              <a:t> </a:t>
            </a:r>
            <a:r>
              <a:rPr lang="en-ID" sz="2800" dirty="0" err="1"/>
              <a:t>hidupnya</a:t>
            </a:r>
            <a:r>
              <a:rPr lang="en-ID" sz="28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D" sz="2800" b="1" dirty="0" err="1"/>
              <a:t>Biaya</a:t>
            </a:r>
            <a:r>
              <a:rPr lang="en-ID" sz="2800" b="1" dirty="0"/>
              <a:t> </a:t>
            </a:r>
            <a:r>
              <a:rPr lang="en-ID" sz="2800" b="1" dirty="0" err="1"/>
              <a:t>siklus</a:t>
            </a:r>
            <a:r>
              <a:rPr lang="en-ID" sz="2800" b="1" dirty="0"/>
              <a:t> </a:t>
            </a:r>
            <a:r>
              <a:rPr lang="en-ID" sz="2800" b="1" dirty="0" err="1"/>
              <a:t>hidup</a:t>
            </a:r>
            <a:r>
              <a:rPr lang="en-ID" sz="2800" b="1" dirty="0"/>
              <a:t> </a:t>
            </a:r>
            <a:r>
              <a:rPr lang="en-ID" sz="2800" dirty="0" err="1"/>
              <a:t>merupakan</a:t>
            </a:r>
            <a:r>
              <a:rPr lang="en-ID" sz="2800" dirty="0"/>
              <a:t> </a:t>
            </a:r>
            <a:r>
              <a:rPr lang="en-ID" sz="2800" dirty="0" err="1"/>
              <a:t>penjumlahan</a:t>
            </a:r>
            <a:r>
              <a:rPr lang="en-ID" sz="2800" dirty="0"/>
              <a:t> </a:t>
            </a:r>
            <a:r>
              <a:rPr lang="en-ID" sz="2800" dirty="0" err="1"/>
              <a:t>seluruh</a:t>
            </a:r>
            <a:r>
              <a:rPr lang="en-ID" sz="2800" dirty="0"/>
              <a:t> </a:t>
            </a:r>
            <a:r>
              <a:rPr lang="en-ID" sz="2800" dirty="0" err="1"/>
              <a:t>biaya</a:t>
            </a:r>
            <a:r>
              <a:rPr lang="en-ID" sz="2800" dirty="0"/>
              <a:t> yang </a:t>
            </a:r>
            <a:r>
              <a:rPr lang="en-ID" sz="2800" dirty="0" err="1"/>
              <a:t>terkait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produk</a:t>
            </a:r>
            <a:r>
              <a:rPr lang="en-ID" sz="2800" dirty="0"/>
              <a:t>/</a:t>
            </a:r>
            <a:r>
              <a:rPr lang="en-ID" sz="2800" dirty="0" err="1"/>
              <a:t>layanan</a:t>
            </a:r>
            <a:r>
              <a:rPr lang="en-ID" sz="2800" dirty="0"/>
              <a:t> </a:t>
            </a:r>
            <a:r>
              <a:rPr lang="en-ID" sz="2800" dirty="0" err="1"/>
              <a:t>selama</a:t>
            </a:r>
            <a:r>
              <a:rPr lang="en-ID" sz="2800" dirty="0"/>
              <a:t> </a:t>
            </a:r>
            <a:r>
              <a:rPr lang="en-ID" sz="2800" dirty="0" err="1"/>
              <a:t>siklus</a:t>
            </a:r>
            <a:r>
              <a:rPr lang="en-ID" sz="2800" dirty="0"/>
              <a:t> </a:t>
            </a:r>
            <a:r>
              <a:rPr lang="en-ID" sz="2800" dirty="0" err="1"/>
              <a:t>hidupnya</a:t>
            </a:r>
            <a:r>
              <a:rPr lang="en-ID" sz="28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D" sz="2800" dirty="0"/>
              <a:t>Salah </a:t>
            </a:r>
            <a:r>
              <a:rPr lang="en-ID" sz="2800" dirty="0" err="1"/>
              <a:t>satu</a:t>
            </a:r>
            <a:r>
              <a:rPr lang="en-ID" sz="2800" dirty="0"/>
              <a:t> </a:t>
            </a:r>
            <a:r>
              <a:rPr lang="en-ID" sz="2800" dirty="0" err="1"/>
              <a:t>kegunaan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</a:t>
            </a:r>
            <a:r>
              <a:rPr lang="en-ID" sz="2800" dirty="0" err="1"/>
              <a:t>konsep</a:t>
            </a:r>
            <a:r>
              <a:rPr lang="en-ID" sz="2800" dirty="0"/>
              <a:t> </a:t>
            </a:r>
            <a:r>
              <a:rPr lang="en-ID" sz="2800" dirty="0" err="1"/>
              <a:t>biaya</a:t>
            </a:r>
            <a:r>
              <a:rPr lang="en-ID" sz="2800" dirty="0"/>
              <a:t> </a:t>
            </a:r>
            <a:r>
              <a:rPr lang="en-ID" sz="2800" dirty="0" err="1"/>
              <a:t>siklus</a:t>
            </a:r>
            <a:r>
              <a:rPr lang="en-ID" sz="2800" dirty="0"/>
              <a:t> </a:t>
            </a:r>
            <a:r>
              <a:rPr lang="en-ID" sz="2800" dirty="0" err="1"/>
              <a:t>hidup</a:t>
            </a:r>
            <a:r>
              <a:rPr lang="en-ID" sz="2800" dirty="0"/>
              <a:t> </a:t>
            </a:r>
            <a:r>
              <a:rPr lang="en-ID" sz="2800" dirty="0" err="1"/>
              <a:t>adalah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mengetahui</a:t>
            </a:r>
            <a:r>
              <a:rPr lang="en-ID" sz="2800" dirty="0"/>
              <a:t> </a:t>
            </a:r>
            <a:r>
              <a:rPr lang="en-ID" sz="2800" dirty="0" err="1"/>
              <a:t>efek-efek</a:t>
            </a:r>
            <a:r>
              <a:rPr lang="en-ID" sz="2800" dirty="0"/>
              <a:t> </a:t>
            </a:r>
            <a:r>
              <a:rPr lang="en-ID" sz="2800" dirty="0" err="1"/>
              <a:t>biaya</a:t>
            </a:r>
            <a:r>
              <a:rPr lang="en-ID" sz="2800" dirty="0"/>
              <a:t> yang </a:t>
            </a:r>
            <a:r>
              <a:rPr lang="en-ID" sz="2800" dirty="0" err="1"/>
              <a:t>saling</a:t>
            </a:r>
            <a:r>
              <a:rPr lang="en-ID" sz="2800" dirty="0"/>
              <a:t> </a:t>
            </a:r>
            <a:r>
              <a:rPr lang="en-ID" sz="2800" dirty="0" err="1"/>
              <a:t>berhubungan</a:t>
            </a:r>
            <a:r>
              <a:rPr lang="en-ID" sz="2800" dirty="0"/>
              <a:t> </a:t>
            </a:r>
            <a:r>
              <a:rPr lang="en-ID" sz="2800" dirty="0" err="1"/>
              <a:t>selama</a:t>
            </a:r>
            <a:r>
              <a:rPr lang="en-ID" sz="2800" dirty="0"/>
              <a:t> masa </a:t>
            </a:r>
            <a:r>
              <a:rPr lang="en-ID" sz="2800" dirty="0" err="1"/>
              <a:t>hidup</a:t>
            </a:r>
            <a:r>
              <a:rPr lang="en-ID" sz="2800" dirty="0"/>
              <a:t> </a:t>
            </a:r>
            <a:r>
              <a:rPr lang="en-ID" sz="2800" dirty="0" err="1"/>
              <a:t>suatu</a:t>
            </a:r>
            <a:r>
              <a:rPr lang="en-ID" sz="2800" dirty="0"/>
              <a:t> </a:t>
            </a:r>
            <a:r>
              <a:rPr lang="en-ID" sz="2800" dirty="0" err="1"/>
              <a:t>produk</a:t>
            </a:r>
            <a:r>
              <a:rPr lang="en-ID" sz="2800" dirty="0"/>
              <a:t>/</a:t>
            </a:r>
            <a:r>
              <a:rPr lang="en-ID" sz="2800" dirty="0" err="1"/>
              <a:t>layanan</a:t>
            </a:r>
            <a:r>
              <a:rPr lang="en-ID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27909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EF0DC-3282-1729-B930-1859DE549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55056"/>
          </a:xfrm>
        </p:spPr>
        <p:txBody>
          <a:bodyPr>
            <a:normAutofit/>
          </a:bodyPr>
          <a:lstStyle/>
          <a:p>
            <a:r>
              <a:rPr lang="en-US" sz="3600" b="1" i="1" dirty="0" err="1">
                <a:latin typeface="+mn-lt"/>
              </a:rPr>
              <a:t>Biaya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Siklus</a:t>
            </a:r>
            <a:r>
              <a:rPr lang="en-US" sz="3600" b="1" i="1" dirty="0">
                <a:latin typeface="+mn-lt"/>
              </a:rPr>
              <a:t> </a:t>
            </a:r>
            <a:r>
              <a:rPr lang="en-US" sz="3600" b="1" i="1" dirty="0" err="1">
                <a:latin typeface="+mn-lt"/>
              </a:rPr>
              <a:t>Hidup</a:t>
            </a:r>
            <a:r>
              <a:rPr lang="en-US" sz="3600" b="1" i="1" dirty="0">
                <a:latin typeface="+mn-lt"/>
              </a:rPr>
              <a:t> (Life-Cycles Cost)</a:t>
            </a:r>
            <a:endParaRPr lang="en-ID" sz="3600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3118D-78E9-DE25-8354-4872D4813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D" sz="2800" dirty="0" err="1"/>
              <a:t>Siklus</a:t>
            </a:r>
            <a:r>
              <a:rPr lang="en-ID" sz="2800" dirty="0"/>
              <a:t> </a:t>
            </a:r>
            <a:r>
              <a:rPr lang="en-ID" sz="2800" dirty="0" err="1"/>
              <a:t>hidup</a:t>
            </a:r>
            <a:r>
              <a:rPr lang="en-ID" sz="2800" dirty="0"/>
              <a:t> </a:t>
            </a:r>
            <a:r>
              <a:rPr lang="en-ID" sz="2800" dirty="0" err="1"/>
              <a:t>suatu</a:t>
            </a:r>
            <a:r>
              <a:rPr lang="en-ID" sz="2800" dirty="0"/>
              <a:t> </a:t>
            </a:r>
            <a:r>
              <a:rPr lang="en-ID" sz="2800" dirty="0" err="1"/>
              <a:t>mesin</a:t>
            </a:r>
            <a:r>
              <a:rPr lang="en-ID" sz="2800" dirty="0"/>
              <a:t> </a:t>
            </a:r>
            <a:r>
              <a:rPr lang="en-ID" sz="2800" dirty="0" err="1"/>
              <a:t>dimulai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</a:t>
            </a:r>
            <a:r>
              <a:rPr lang="en-ID" sz="2800" dirty="0" err="1"/>
              <a:t>identifikasi</a:t>
            </a:r>
            <a:r>
              <a:rPr lang="en-ID" sz="2800" dirty="0"/>
              <a:t> </a:t>
            </a:r>
            <a:r>
              <a:rPr lang="en-ID" sz="2800" dirty="0" err="1"/>
              <a:t>kebutuhan</a:t>
            </a:r>
            <a:r>
              <a:rPr lang="en-ID" sz="2800" dirty="0"/>
              <a:t> dan </a:t>
            </a:r>
            <a:r>
              <a:rPr lang="en-ID" sz="2800" dirty="0" err="1"/>
              <a:t>berakhir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mesin</a:t>
            </a:r>
            <a:r>
              <a:rPr lang="en-ID" sz="2800" dirty="0"/>
              <a:t> </a:t>
            </a:r>
            <a:r>
              <a:rPr lang="en-ID" sz="2800" dirty="0" err="1"/>
              <a:t>tidak</a:t>
            </a:r>
            <a:r>
              <a:rPr lang="en-ID" sz="2800" dirty="0"/>
              <a:t> </a:t>
            </a:r>
            <a:r>
              <a:rPr lang="en-ID" sz="2800" dirty="0" err="1"/>
              <a:t>digunakan</a:t>
            </a:r>
            <a:r>
              <a:rPr lang="en-ID" sz="2800" dirty="0"/>
              <a:t> </a:t>
            </a:r>
            <a:r>
              <a:rPr lang="en-ID" sz="2800" dirty="0" err="1"/>
              <a:t>lagi</a:t>
            </a:r>
            <a:r>
              <a:rPr lang="en-ID" sz="2800" dirty="0"/>
              <a:t> (</a:t>
            </a:r>
            <a:r>
              <a:rPr lang="en-ID" sz="2800" dirty="0" err="1"/>
              <a:t>dibuang</a:t>
            </a:r>
            <a:r>
              <a:rPr lang="en-ID" sz="2800" dirty="0"/>
              <a:t>).</a:t>
            </a:r>
          </a:p>
          <a:p>
            <a:pPr algn="just">
              <a:lnSpc>
                <a:spcPct val="150000"/>
              </a:lnSpc>
            </a:pPr>
            <a:r>
              <a:rPr lang="en-ID" sz="2800" dirty="0"/>
              <a:t>Akhir </a:t>
            </a:r>
            <a:r>
              <a:rPr lang="en-ID" sz="2800" dirty="0" err="1"/>
              <a:t>dari</a:t>
            </a:r>
            <a:r>
              <a:rPr lang="en-ID" sz="2800" dirty="0"/>
              <a:t> </a:t>
            </a:r>
            <a:r>
              <a:rPr lang="en-ID" sz="2800" dirty="0" err="1"/>
              <a:t>siklus</a:t>
            </a:r>
            <a:r>
              <a:rPr lang="en-ID" sz="2800" dirty="0"/>
              <a:t> </a:t>
            </a:r>
            <a:r>
              <a:rPr lang="en-ID" sz="2800" dirty="0" err="1"/>
              <a:t>hidup</a:t>
            </a:r>
            <a:r>
              <a:rPr lang="en-ID" sz="2800" dirty="0"/>
              <a:t> </a:t>
            </a:r>
            <a:r>
              <a:rPr lang="en-ID" sz="2800" dirty="0" err="1"/>
              <a:t>suatu</a:t>
            </a:r>
            <a:r>
              <a:rPr lang="en-ID" sz="2800" dirty="0"/>
              <a:t> </a:t>
            </a:r>
            <a:r>
              <a:rPr lang="en-ID" sz="2800" dirty="0" err="1"/>
              <a:t>alat</a:t>
            </a:r>
            <a:r>
              <a:rPr lang="en-ID" sz="2800" dirty="0"/>
              <a:t> </a:t>
            </a:r>
            <a:r>
              <a:rPr lang="en-ID" sz="2800" dirty="0" err="1"/>
              <a:t>dapat</a:t>
            </a:r>
            <a:r>
              <a:rPr lang="en-ID" sz="2800" dirty="0"/>
              <a:t> </a:t>
            </a:r>
            <a:r>
              <a:rPr lang="en-ID" sz="2800" dirty="0" err="1"/>
              <a:t>diproyeksikan</a:t>
            </a:r>
            <a:r>
              <a:rPr lang="en-ID" sz="2800" dirty="0"/>
              <a:t> </a:t>
            </a:r>
            <a:r>
              <a:rPr lang="en-ID" sz="2800" dirty="0" err="1"/>
              <a:t>berdasarkan</a:t>
            </a:r>
            <a:r>
              <a:rPr lang="en-ID" sz="2800" dirty="0"/>
              <a:t> </a:t>
            </a:r>
            <a:r>
              <a:rPr lang="en-ID" sz="2800" dirty="0" err="1"/>
              <a:t>fungsinya</a:t>
            </a:r>
            <a:r>
              <a:rPr lang="en-ID" sz="2800" dirty="0"/>
              <a:t>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nilai</a:t>
            </a:r>
            <a:r>
              <a:rPr lang="en-ID" sz="2800" dirty="0"/>
              <a:t> </a:t>
            </a:r>
            <a:r>
              <a:rPr lang="en-ID" sz="2800" dirty="0" err="1"/>
              <a:t>ekonominya</a:t>
            </a:r>
            <a:r>
              <a:rPr lang="en-ID" sz="28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D" sz="2800" dirty="0" err="1"/>
              <a:t>Misal</a:t>
            </a:r>
            <a:r>
              <a:rPr lang="en-ID" sz="2800" dirty="0"/>
              <a:t>, </a:t>
            </a:r>
            <a:r>
              <a:rPr lang="en-ID" sz="2800" dirty="0" err="1"/>
              <a:t>umur</a:t>
            </a:r>
            <a:r>
              <a:rPr lang="en-ID" sz="2800" dirty="0"/>
              <a:t> </a:t>
            </a:r>
            <a:r>
              <a:rPr lang="en-ID" sz="2800" dirty="0" err="1"/>
              <a:t>pakai</a:t>
            </a:r>
            <a:r>
              <a:rPr lang="en-ID" sz="2800" dirty="0"/>
              <a:t> </a:t>
            </a:r>
            <a:r>
              <a:rPr lang="en-ID" sz="2800" dirty="0" err="1"/>
              <a:t>ekonomis</a:t>
            </a:r>
            <a:r>
              <a:rPr lang="en-ID" sz="2800" dirty="0"/>
              <a:t> </a:t>
            </a:r>
            <a:r>
              <a:rPr lang="en-ID" sz="2800" dirty="0" err="1"/>
              <a:t>sebuah</a:t>
            </a:r>
            <a:r>
              <a:rPr lang="en-ID" sz="2800" dirty="0"/>
              <a:t> </a:t>
            </a:r>
            <a:r>
              <a:rPr lang="en-ID" sz="2800" dirty="0" err="1"/>
              <a:t>mesin</a:t>
            </a:r>
            <a:r>
              <a:rPr lang="en-ID" sz="2800" dirty="0"/>
              <a:t> </a:t>
            </a:r>
            <a:r>
              <a:rPr lang="en-ID" sz="2800" dirty="0" err="1"/>
              <a:t>biasanya</a:t>
            </a:r>
            <a:r>
              <a:rPr lang="en-ID" sz="2800" dirty="0"/>
              <a:t> </a:t>
            </a:r>
            <a:r>
              <a:rPr lang="en-ID" sz="2800" dirty="0" err="1"/>
              <a:t>lebih</a:t>
            </a:r>
            <a:r>
              <a:rPr lang="en-ID" sz="2800" dirty="0"/>
              <a:t> </a:t>
            </a:r>
            <a:r>
              <a:rPr lang="en-ID" sz="2800" dirty="0" err="1"/>
              <a:t>pendek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</a:t>
            </a:r>
            <a:r>
              <a:rPr lang="en-ID" sz="2800" dirty="0" err="1"/>
              <a:t>umur</a:t>
            </a:r>
            <a:r>
              <a:rPr lang="en-ID" sz="2800" dirty="0"/>
              <a:t> </a:t>
            </a:r>
            <a:r>
              <a:rPr lang="en-ID" sz="2800" dirty="0" err="1"/>
              <a:t>fisiknya</a:t>
            </a:r>
            <a:r>
              <a:rPr lang="en-ID" sz="2800" dirty="0"/>
              <a:t>.</a:t>
            </a:r>
          </a:p>
          <a:p>
            <a:pPr marL="0" indent="0">
              <a:buNone/>
            </a:pP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25475707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D8E59-32D3-C76C-E17C-89894AFD09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446585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TERIMA KASIH ATAS PERHATIANNYA</a:t>
            </a:r>
            <a:endParaRPr lang="en-ID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635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EFE65-9D6E-F921-5A04-B9A8384E6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430458"/>
          </a:xfrm>
        </p:spPr>
        <p:txBody>
          <a:bodyPr>
            <a:normAutofit fontScale="90000"/>
          </a:bodyPr>
          <a:lstStyle/>
          <a:p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Fokus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perbedaan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8DA169-DAF4-D147-CB06-25085C169028}"/>
              </a:ext>
            </a:extLst>
          </p:cNvPr>
          <p:cNvSpPr txBox="1"/>
          <p:nvPr/>
        </p:nvSpPr>
        <p:spPr>
          <a:xfrm>
            <a:off x="1164657" y="1078029"/>
            <a:ext cx="9991022" cy="50629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Hanya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perbedaan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bermakna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dimasa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mendatang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perlu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dibandingkan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dipertimbangkan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Misalnya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rumah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dibeli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rumah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pilihan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Anda.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Sebaliknya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tergantung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faktor-faktor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lokasi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operasional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pemeliharaan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sederhana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menggambarkan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menekankan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merekomendasikan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masa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didasarkan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perbedaan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alternatif-alternatif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layak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64480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C15F8-0D76-81DE-D3C4-E42634B30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05878"/>
            <a:ext cx="10543340" cy="462013"/>
          </a:xfrm>
        </p:spPr>
        <p:txBody>
          <a:bodyPr>
            <a:normAutofit fontScale="90000"/>
          </a:bodyPr>
          <a:lstStyle/>
          <a:p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: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Gunakan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sudut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pandang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konsisten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41F08F-44F6-D105-2139-3978E5811CF7}"/>
              </a:ext>
            </a:extLst>
          </p:cNvPr>
          <p:cNvSpPr txBox="1"/>
          <p:nvPr/>
        </p:nvSpPr>
        <p:spPr>
          <a:xfrm>
            <a:off x="0" y="741145"/>
            <a:ext cx="12192000" cy="50119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D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Perspektif </a:t>
            </a:r>
            <a:r>
              <a:rPr lang="en-ID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sudut</a:t>
            </a:r>
            <a:r>
              <a:rPr lang="en-ID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pandang</a:t>
            </a:r>
            <a:r>
              <a:rPr lang="en-ID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pemilik</a:t>
            </a:r>
            <a:r>
              <a:rPr lang="en-ID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ID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ID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acuan</a:t>
            </a:r>
            <a:r>
              <a:rPr lang="en-ID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    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mengelola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pembangkitan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listrik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minihidro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merencanakan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pembangkit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listrik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Perspektif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 Jika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pemilik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Perusahaan,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mampu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membayar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just"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listrik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minihidro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operasional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Jika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karyawan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Perusahaan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berencana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paket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kelistrikan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kesejahteraan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karyawan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bersama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masa </a:t>
            </a:r>
          </a:p>
          <a:p>
            <a:pPr algn="just"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Kepuasan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karyawan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kriteria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pengambilan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1097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60CCC-DD20-AA23-D67E-1CF90A112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483417"/>
          </a:xfrm>
        </p:spPr>
        <p:txBody>
          <a:bodyPr>
            <a:noAutofit/>
          </a:bodyPr>
          <a:lstStyle/>
          <a:p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: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Gunakan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pengukuran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DECB91-AE6A-1106-D716-3EC28D156058}"/>
              </a:ext>
            </a:extLst>
          </p:cNvPr>
          <p:cNvSpPr txBox="1"/>
          <p:nvPr/>
        </p:nvSpPr>
        <p:spPr>
          <a:xfrm>
            <a:off x="972152" y="904775"/>
            <a:ext cx="10491535" cy="57199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D" sz="2400" dirty="0"/>
              <a:t>         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pengukuran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menghitung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prospektif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mempermudah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membandingkan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tersedia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terkait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pengukuran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uang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diperoleh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(rupiah). Jika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diukur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rupiah,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unit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pengukuran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mengkuantifikasi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diharapkan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masa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Penjelasan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eksplisit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deskriptif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beserta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konsekuensinya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sangat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berguna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pembuat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membandingan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alternative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tersedia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03680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47B9-78A2-32AF-D226-30C079F06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1213432" cy="820302"/>
          </a:xfrm>
        </p:spPr>
        <p:txBody>
          <a:bodyPr>
            <a:normAutofit/>
          </a:bodyPr>
          <a:lstStyle/>
          <a:p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5: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Pertimbangkan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kriteria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relevan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2361E0-270D-B170-BB96-BFE2BDABC7DF}"/>
              </a:ext>
            </a:extLst>
          </p:cNvPr>
          <p:cNvSpPr txBox="1"/>
          <p:nvPr/>
        </p:nvSpPr>
        <p:spPr>
          <a:xfrm>
            <a:off x="991403" y="1106906"/>
            <a:ext cx="10905422" cy="4457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D" sz="2400" dirty="0"/>
              <a:t>         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Diperlukan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kriteria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pertimbangan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pengambilan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pengambilan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mempertimbangkan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dinyatakan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ukuran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moneter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maupun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dinyatakan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pengukuran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kriteria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utama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berkaitan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kepentingan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finansial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jangka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panjang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pemilik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modal.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Namun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adakalanya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non-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finansial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ingin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dicapai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organisasi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dipertimbangkan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pemilihan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8359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F1341-993E-FACA-1B4B-21E7F5035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6: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Buat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resiko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ketidakpastian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eksplisit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E8F8BB-6B01-090B-094D-88DD1710C900}"/>
              </a:ext>
            </a:extLst>
          </p:cNvPr>
          <p:cNvSpPr txBox="1"/>
          <p:nvPr/>
        </p:nvSpPr>
        <p:spPr>
          <a:xfrm>
            <a:off x="1097279" y="2069659"/>
            <a:ext cx="10337533" cy="2600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Resiko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ketidakpastian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terkait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memperkirakan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dimasa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datang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dikenali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dipertimbangkan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Resiko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ketidakpastian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dianalisis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dibandingkan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mendalam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30440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FD0F8-54CD-56B9-B5C0-616816986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7: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Tinjaulah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kembali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anda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811A93-8FE2-EDB5-D558-6810021099CF}"/>
              </a:ext>
            </a:extLst>
          </p:cNvPr>
          <p:cNvSpPr txBox="1"/>
          <p:nvPr/>
        </p:nvSpPr>
        <p:spPr>
          <a:xfrm>
            <a:off x="1097280" y="2228671"/>
            <a:ext cx="10058400" cy="2600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Keputusan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diperoleh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penyesuaian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(adaptive process)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selanjutnya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dikembangkan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praktis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evaluasi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membandingkan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diinginkan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dicapai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sebenarnya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964573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2762</TotalTime>
  <Words>2531</Words>
  <Application>Microsoft Office PowerPoint</Application>
  <PresentationFormat>Widescreen</PresentationFormat>
  <Paragraphs>137</Paragraphs>
  <Slides>38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Calibri</vt:lpstr>
      <vt:lpstr>Calibri Light</vt:lpstr>
      <vt:lpstr>Cambria Math</vt:lpstr>
      <vt:lpstr>Times New Roman</vt:lpstr>
      <vt:lpstr>Wingdings</vt:lpstr>
      <vt:lpstr>Retrospect</vt:lpstr>
      <vt:lpstr>PRINSIP DASAR EKONOMI TEKNIK, KONSEP BIAYA DAN LINGKUNGAN EKONOMI DALAM PRAKTIK TEKNIK</vt:lpstr>
      <vt:lpstr>PRINSIP DASAR EKONOMI TEKNIK</vt:lpstr>
      <vt:lpstr>Prinsip 1 : Membuat alternatif</vt:lpstr>
      <vt:lpstr>Prinsip 2: Fokus pada perbedaan</vt:lpstr>
      <vt:lpstr>Prinsip 3 : Gunakan sudut pandang yang konsisten</vt:lpstr>
      <vt:lpstr>Prinsip 4 : Gunakan satuan pengukuran yang umum</vt:lpstr>
      <vt:lpstr>Prinsip 5: Pertimbangkan semua kriteria yang relevan</vt:lpstr>
      <vt:lpstr>Prinsip 6: Buat analisis resiko dan ketidakpastian                    secara eksplisit</vt:lpstr>
      <vt:lpstr>Prinsip 7: Tinjaulah kembali keputusan anda</vt:lpstr>
      <vt:lpstr>KONSEP BIAYA</vt:lpstr>
      <vt:lpstr>Biaya Tetap</vt:lpstr>
      <vt:lpstr>Biaya Variabel</vt:lpstr>
      <vt:lpstr>Biaya Marjinal</vt:lpstr>
      <vt:lpstr>Biaya Rata-rata</vt:lpstr>
      <vt:lpstr>PowerPoint Presentation</vt:lpstr>
      <vt:lpstr>Contoh 1 (Biaya Marjinal dan Rata-rata)</vt:lpstr>
      <vt:lpstr>Jawaban 1 (Biaya Marjinal dan Rata-rata)</vt:lpstr>
      <vt:lpstr>Jawaban 1 (Biaya Marjinal dan Rata-rata)</vt:lpstr>
      <vt:lpstr>Contoh 2: (Biaya Tetap dan Variabel)</vt:lpstr>
      <vt:lpstr>Jawaban 2: (Biaya Tetap dan Variabel)</vt:lpstr>
      <vt:lpstr>Jawaban 2: (Biaya Tetap dan Variabel)</vt:lpstr>
      <vt:lpstr>Jawaban 2: (Biaya Tetap dan Variabel)</vt:lpstr>
      <vt:lpstr>Jawaban 2: (Biaya Tetap dan Variabel)</vt:lpstr>
      <vt:lpstr>Biaya Hangus (Sunk Cost)</vt:lpstr>
      <vt:lpstr>Biaya Hangus (Sunk Cost)</vt:lpstr>
      <vt:lpstr>Biaya Kesempatan (Opportunity Cost)</vt:lpstr>
      <vt:lpstr>Biaya Berulang dan Tidak Berulang</vt:lpstr>
      <vt:lpstr>Biaya Berulang dan Tidak Berulang</vt:lpstr>
      <vt:lpstr>Biaya Tambahan (Increment Cost)</vt:lpstr>
      <vt:lpstr>Biaya Langsung dan Tidak Langsung</vt:lpstr>
      <vt:lpstr>Biaya Overhead dan Biaya Standar</vt:lpstr>
      <vt:lpstr>Biaya Overhead dan Biaya Standar</vt:lpstr>
      <vt:lpstr>Biaya Tunai, Non Tunai dan Biaya Buku</vt:lpstr>
      <vt:lpstr>PowerPoint Presentation</vt:lpstr>
      <vt:lpstr>PowerPoint Presentation</vt:lpstr>
      <vt:lpstr>Biaya Siklus Hidup (Life-Cycles Cost)</vt:lpstr>
      <vt:lpstr>Biaya Siklus Hidup (Life-Cycles Cost)</vt:lpstr>
      <vt:lpstr>TERIMA KASIH ATAS PERHATIANNYA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Ginanjar Adhika Jiwandoko</dc:creator>
  <cp:lastModifiedBy>Dian Samodrawati</cp:lastModifiedBy>
  <cp:revision>49</cp:revision>
  <dcterms:created xsi:type="dcterms:W3CDTF">2024-08-14T10:41:51Z</dcterms:created>
  <dcterms:modified xsi:type="dcterms:W3CDTF">2025-10-18T00:52:14Z</dcterms:modified>
</cp:coreProperties>
</file>