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75" r:id="rId4"/>
    <p:sldId id="263" r:id="rId5"/>
    <p:sldId id="264" r:id="rId6"/>
    <p:sldId id="276" r:id="rId7"/>
    <p:sldId id="266" r:id="rId8"/>
    <p:sldId id="277" r:id="rId9"/>
    <p:sldId id="267" r:id="rId10"/>
    <p:sldId id="268" r:id="rId11"/>
    <p:sldId id="269" r:id="rId12"/>
    <p:sldId id="270" r:id="rId13"/>
    <p:sldId id="271" r:id="rId14"/>
    <p:sldId id="278" r:id="rId15"/>
    <p:sldId id="279" r:id="rId16"/>
    <p:sldId id="280" r:id="rId17"/>
    <p:sldId id="28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DAE0-49AE-4A1F-ABEE-29A4170DD554}" type="datetimeFigureOut">
              <a:rPr lang="en-ID" smtClean="0"/>
              <a:t>11/04/2025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D7C1-6306-4DC5-B835-1BE0A3F43E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568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DAE0-49AE-4A1F-ABEE-29A4170DD554}" type="datetimeFigureOut">
              <a:rPr lang="en-ID" smtClean="0"/>
              <a:t>11/04/2025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D7C1-6306-4DC5-B835-1BE0A3F43E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693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DAE0-49AE-4A1F-ABEE-29A4170DD554}" type="datetimeFigureOut">
              <a:rPr lang="en-ID" smtClean="0"/>
              <a:t>11/04/2025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D7C1-6306-4DC5-B835-1BE0A3F43E90}" type="slidenum">
              <a:rPr lang="en-ID" smtClean="0"/>
              <a:t>‹#›</a:t>
            </a:fld>
            <a:endParaRPr lang="en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5564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DAE0-49AE-4A1F-ABEE-29A4170DD554}" type="datetimeFigureOut">
              <a:rPr lang="en-ID" smtClean="0"/>
              <a:t>11/04/2025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D7C1-6306-4DC5-B835-1BE0A3F43E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6717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DAE0-49AE-4A1F-ABEE-29A4170DD554}" type="datetimeFigureOut">
              <a:rPr lang="en-ID" smtClean="0"/>
              <a:t>11/04/2025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D7C1-6306-4DC5-B835-1BE0A3F43E90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8495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DAE0-49AE-4A1F-ABEE-29A4170DD554}" type="datetimeFigureOut">
              <a:rPr lang="en-ID" smtClean="0"/>
              <a:t>11/04/2025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D7C1-6306-4DC5-B835-1BE0A3F43E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85429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DAE0-49AE-4A1F-ABEE-29A4170DD554}" type="datetimeFigureOut">
              <a:rPr lang="en-ID" smtClean="0"/>
              <a:t>11/04/2025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D7C1-6306-4DC5-B835-1BE0A3F43E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39953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DAE0-49AE-4A1F-ABEE-29A4170DD554}" type="datetimeFigureOut">
              <a:rPr lang="en-ID" smtClean="0"/>
              <a:t>11/04/2025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D7C1-6306-4DC5-B835-1BE0A3F43E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561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DAE0-49AE-4A1F-ABEE-29A4170DD554}" type="datetimeFigureOut">
              <a:rPr lang="en-ID" smtClean="0"/>
              <a:t>11/04/2025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D7C1-6306-4DC5-B835-1BE0A3F43E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676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DAE0-49AE-4A1F-ABEE-29A4170DD554}" type="datetimeFigureOut">
              <a:rPr lang="en-ID" smtClean="0"/>
              <a:t>11/04/2025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D7C1-6306-4DC5-B835-1BE0A3F43E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6810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DAE0-49AE-4A1F-ABEE-29A4170DD554}" type="datetimeFigureOut">
              <a:rPr lang="en-ID" smtClean="0"/>
              <a:t>11/04/2025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D7C1-6306-4DC5-B835-1BE0A3F43E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633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DAE0-49AE-4A1F-ABEE-29A4170DD554}" type="datetimeFigureOut">
              <a:rPr lang="en-ID" smtClean="0"/>
              <a:t>11/04/2025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D7C1-6306-4DC5-B835-1BE0A3F43E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71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DAE0-49AE-4A1F-ABEE-29A4170DD554}" type="datetimeFigureOut">
              <a:rPr lang="en-ID" smtClean="0"/>
              <a:t>11/04/2025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D7C1-6306-4DC5-B835-1BE0A3F43E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3515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DAE0-49AE-4A1F-ABEE-29A4170DD554}" type="datetimeFigureOut">
              <a:rPr lang="en-ID" smtClean="0"/>
              <a:t>11/04/2025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D7C1-6306-4DC5-B835-1BE0A3F43E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456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DAE0-49AE-4A1F-ABEE-29A4170DD554}" type="datetimeFigureOut">
              <a:rPr lang="en-ID" smtClean="0"/>
              <a:t>11/04/2025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D7C1-6306-4DC5-B835-1BE0A3F43E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602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DAE0-49AE-4A1F-ABEE-29A4170DD554}" type="datetimeFigureOut">
              <a:rPr lang="en-ID" smtClean="0"/>
              <a:t>11/04/2025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D7C1-6306-4DC5-B835-1BE0A3F43E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626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6DAE0-49AE-4A1F-ABEE-29A4170DD554}" type="datetimeFigureOut">
              <a:rPr lang="en-ID" smtClean="0"/>
              <a:t>11/04/2025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54D7C1-6306-4DC5-B835-1BE0A3F43E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313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 descr="City street with motion blur">
            <a:extLst>
              <a:ext uri="{FF2B5EF4-FFF2-40B4-BE49-F238E27FC236}">
                <a16:creationId xmlns:a16="http://schemas.microsoft.com/office/drawing/2014/main" id="{D15D31C4-072F-8EB6-9309-943E5222F0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8982" r="1" b="18454"/>
          <a:stretch/>
        </p:blipFill>
        <p:spPr>
          <a:xfrm>
            <a:off x="7434946" y="-1"/>
            <a:ext cx="4757053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86DE92-910D-9836-9CC1-C7E7EA0D6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5" y="1678666"/>
            <a:ext cx="6849621" cy="12377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i="1" dirty="0"/>
              <a:t>PEMBENTUKAN</a:t>
            </a:r>
            <a:br>
              <a:rPr lang="en-US" sz="4400" b="1" i="1" dirty="0"/>
            </a:br>
            <a:r>
              <a:rPr lang="en-US" sz="4400" b="1" i="1" dirty="0"/>
              <a:t>KARAKTER DAN ETIKA</a:t>
            </a:r>
            <a:endParaRPr lang="en-ID" sz="4400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AF306-01C5-40EE-DF3B-3C3A0778D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1603" y="4985886"/>
            <a:ext cx="4138863" cy="187211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PERTEMUAN 4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               </a:t>
            </a:r>
            <a:r>
              <a:rPr lang="en-US" sz="2000" dirty="0" err="1">
                <a:solidFill>
                  <a:schemeClr val="tx1"/>
                </a:solidFill>
              </a:rPr>
              <a:t>Dosen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Ir. Dian </a:t>
            </a:r>
            <a:r>
              <a:rPr lang="en-US" sz="2000" b="1" i="1" dirty="0" err="1">
                <a:solidFill>
                  <a:schemeClr val="tx1"/>
                </a:solidFill>
              </a:rPr>
              <a:t>Samodrawati</a:t>
            </a:r>
            <a:r>
              <a:rPr lang="en-US" sz="2000" b="1" i="1" dirty="0">
                <a:solidFill>
                  <a:schemeClr val="tx1"/>
                </a:solidFill>
              </a:rPr>
              <a:t>, M.M</a:t>
            </a:r>
            <a:endParaRPr lang="en-ID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4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2B3E8-6347-A2B8-21B7-2FF9AA70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39" y="308008"/>
            <a:ext cx="8763863" cy="952901"/>
          </a:xfrm>
        </p:spPr>
        <p:txBody>
          <a:bodyPr>
            <a:normAutofit fontScale="90000"/>
          </a:bodyPr>
          <a:lstStyle/>
          <a:p>
            <a:r>
              <a:rPr lang="en-US" sz="3200" b="1" i="1" dirty="0"/>
              <a:t>TANDA RENDAHNYA KECERDASAN EMOSIONAL DI DUNIA KERJA</a:t>
            </a:r>
            <a:endParaRPr lang="en-ID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814AB-926C-60A5-BBFF-4B7E042D0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659" y="1568919"/>
            <a:ext cx="9018874" cy="4472444"/>
          </a:xfrm>
        </p:spPr>
        <p:txBody>
          <a:bodyPr>
            <a:noAutofit/>
          </a:bodyPr>
          <a:lstStyle/>
          <a:p>
            <a:r>
              <a:rPr lang="en-ID" sz="2400" i="0" dirty="0" err="1">
                <a:solidFill>
                  <a:srgbClr val="2C313A"/>
                </a:solidFill>
                <a:effectLst/>
              </a:rPr>
              <a:t>Tidak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mampu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mengendalikan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emosi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saat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berinteraksi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dengan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rekan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kerja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atau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pelanggan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.</a:t>
            </a:r>
          </a:p>
          <a:p>
            <a:r>
              <a:rPr lang="en-ID" sz="2400" i="0" dirty="0" err="1">
                <a:solidFill>
                  <a:srgbClr val="2C313A"/>
                </a:solidFill>
                <a:effectLst/>
              </a:rPr>
              <a:t>Sulit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dalam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mengambil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keputusan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yang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baik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karena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dipengaruhi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oleh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perasaan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negatif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.</a:t>
            </a:r>
            <a:endParaRPr lang="en-ID" sz="2400" dirty="0">
              <a:solidFill>
                <a:srgbClr val="2C313A"/>
              </a:solidFill>
            </a:endParaRPr>
          </a:p>
          <a:p>
            <a:r>
              <a:rPr lang="en-ID" sz="2400" i="0" dirty="0" err="1">
                <a:solidFill>
                  <a:srgbClr val="2C313A"/>
                </a:solidFill>
                <a:effectLst/>
              </a:rPr>
              <a:t>Mudah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marah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atau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frustrasi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saat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menghadapi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masalah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di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tempat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kerja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.</a:t>
            </a:r>
          </a:p>
          <a:p>
            <a:r>
              <a:rPr lang="fi-FI" sz="2400" i="0" dirty="0">
                <a:solidFill>
                  <a:srgbClr val="2C313A"/>
                </a:solidFill>
                <a:effectLst/>
              </a:rPr>
              <a:t>Kesusahan untuk bekerja sama dengan rekan kerja karena tidak mampu mengelola perasaan.</a:t>
            </a:r>
            <a:endParaRPr lang="en-ID" sz="2400" dirty="0">
              <a:solidFill>
                <a:srgbClr val="2C313A"/>
              </a:solidFill>
            </a:endParaRPr>
          </a:p>
          <a:p>
            <a:r>
              <a:rPr lang="fi-FI" sz="2400" i="0" dirty="0">
                <a:solidFill>
                  <a:srgbClr val="2C313A"/>
                </a:solidFill>
                <a:effectLst/>
              </a:rPr>
              <a:t>Menyalahkan orang lain atau situasi saat terjadi masalah di tempat kerja.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620279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2B3E8-6347-A2B8-21B7-2FF9AA70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21381"/>
            <a:ext cx="9342565" cy="1318661"/>
          </a:xfrm>
        </p:spPr>
        <p:txBody>
          <a:bodyPr>
            <a:normAutofit/>
          </a:bodyPr>
          <a:lstStyle/>
          <a:p>
            <a:r>
              <a:rPr lang="en-US" sz="3200" b="1" i="1" dirty="0"/>
              <a:t>TANDA RENDAHNYA KECERDASAN EMOSIONAL DI DUNIA KERJA</a:t>
            </a:r>
            <a:endParaRPr lang="en-ID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814AB-926C-60A5-BBFF-4B7E042D0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911" y="1540043"/>
            <a:ext cx="9259503" cy="4501320"/>
          </a:xfrm>
        </p:spPr>
        <p:txBody>
          <a:bodyPr>
            <a:noAutofit/>
          </a:bodyPr>
          <a:lstStyle/>
          <a:p>
            <a:r>
              <a:rPr lang="en-ID" sz="2400" i="0" dirty="0" err="1">
                <a:solidFill>
                  <a:srgbClr val="2C313A"/>
                </a:solidFill>
                <a:effectLst/>
              </a:rPr>
              <a:t>Sulit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dalam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mengejar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target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karena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mudah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merasa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putus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asa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atau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tidak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percaya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diri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.</a:t>
            </a:r>
          </a:p>
          <a:p>
            <a:r>
              <a:rPr lang="en-ID" sz="2400" i="0" dirty="0" err="1">
                <a:solidFill>
                  <a:srgbClr val="2C313A"/>
                </a:solidFill>
                <a:effectLst/>
              </a:rPr>
              <a:t>Mudah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merasa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cemas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atau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stres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saat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menghadapi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situasi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yang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tidak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familiar.</a:t>
            </a:r>
            <a:endParaRPr lang="en-ID" sz="2400" dirty="0">
              <a:solidFill>
                <a:srgbClr val="2C313A"/>
              </a:solidFill>
            </a:endParaRPr>
          </a:p>
          <a:p>
            <a:r>
              <a:rPr lang="en-ID" sz="2400" i="0" dirty="0" err="1">
                <a:solidFill>
                  <a:srgbClr val="2C313A"/>
                </a:solidFill>
                <a:effectLst/>
              </a:rPr>
              <a:t>Enggan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menerima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kritik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atau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masukan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dari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rekan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kerja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atau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atasan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.</a:t>
            </a:r>
          </a:p>
          <a:p>
            <a:r>
              <a:rPr lang="en-ID" sz="2400" i="0" dirty="0" err="1">
                <a:solidFill>
                  <a:srgbClr val="2C313A"/>
                </a:solidFill>
                <a:effectLst/>
              </a:rPr>
              <a:t>Sering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merasa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tidak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puas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atau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tidak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bahagia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dengan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pekerjaan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yang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dilakukan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.</a:t>
            </a:r>
            <a:endParaRPr lang="en-ID" sz="2400" dirty="0">
              <a:solidFill>
                <a:srgbClr val="2C313A"/>
              </a:solidFill>
            </a:endParaRPr>
          </a:p>
          <a:p>
            <a:r>
              <a:rPr lang="en-ID" sz="2400" i="0" dirty="0" err="1">
                <a:solidFill>
                  <a:srgbClr val="2C313A"/>
                </a:solidFill>
                <a:effectLst/>
              </a:rPr>
              <a:t>Sulit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dalam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mengejar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karier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yang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diinginkan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karena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tidak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mampu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mengelola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emosi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dengan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baik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74010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4CF31-0CC8-0A48-5AE1-63A339D3C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9134"/>
            <a:ext cx="9275188" cy="1164656"/>
          </a:xfrm>
        </p:spPr>
        <p:txBody>
          <a:bodyPr>
            <a:normAutofit/>
          </a:bodyPr>
          <a:lstStyle/>
          <a:p>
            <a:r>
              <a:rPr lang="en-US" sz="3200" b="1" i="1" dirty="0"/>
              <a:t>CARA MENINGKATKAN KECERDASAN EMOSIONAL KARYAWAN</a:t>
            </a:r>
            <a:endParaRPr lang="en-ID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3CC8C-B6F9-1351-C590-C61820CB7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420" y="1645920"/>
            <a:ext cx="8749365" cy="4010431"/>
          </a:xfrm>
        </p:spPr>
        <p:txBody>
          <a:bodyPr>
            <a:normAutofit/>
          </a:bodyPr>
          <a:lstStyle/>
          <a:p>
            <a:r>
              <a:rPr lang="en-ID" sz="2400" i="0" dirty="0" err="1">
                <a:solidFill>
                  <a:srgbClr val="2C313A"/>
                </a:solidFill>
                <a:effectLst/>
              </a:rPr>
              <a:t>Pelatihan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online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dengan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gamifikasi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(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meningkatkan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motivasi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)</a:t>
            </a:r>
          </a:p>
          <a:p>
            <a:r>
              <a:rPr lang="en-ID" sz="2400" i="0" dirty="0" err="1">
                <a:solidFill>
                  <a:srgbClr val="2C313A"/>
                </a:solidFill>
                <a:effectLst/>
              </a:rPr>
              <a:t>Mengembangkan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teknik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manajemen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stres</a:t>
            </a:r>
            <a:endParaRPr lang="en-ID" sz="2400" i="0" dirty="0">
              <a:solidFill>
                <a:srgbClr val="2C313A"/>
              </a:solidFill>
              <a:effectLst/>
            </a:endParaRPr>
          </a:p>
          <a:p>
            <a:r>
              <a:rPr lang="en-ID" sz="2400" i="0" dirty="0" err="1">
                <a:solidFill>
                  <a:srgbClr val="2C313A"/>
                </a:solidFill>
                <a:effectLst/>
              </a:rPr>
              <a:t>Menggunakan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diagram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alir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atau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skenario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percabangan</a:t>
            </a:r>
            <a:endParaRPr lang="en-ID" sz="2400" i="0" dirty="0">
              <a:solidFill>
                <a:srgbClr val="2C313A"/>
              </a:solidFill>
              <a:effectLst/>
            </a:endParaRPr>
          </a:p>
          <a:p>
            <a:r>
              <a:rPr lang="en-ID" sz="2400" i="0" dirty="0">
                <a:solidFill>
                  <a:srgbClr val="2C313A"/>
                </a:solidFill>
                <a:effectLst/>
              </a:rPr>
              <a:t>Mood journaling</a:t>
            </a:r>
          </a:p>
          <a:p>
            <a:r>
              <a:rPr lang="en-ID" sz="2400" i="0" dirty="0" err="1">
                <a:solidFill>
                  <a:srgbClr val="2C313A"/>
                </a:solidFill>
                <a:effectLst/>
              </a:rPr>
              <a:t>Memunculkan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rasa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ingin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tahu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yang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besar</a:t>
            </a:r>
            <a:endParaRPr lang="en-ID" sz="2400" i="0" dirty="0">
              <a:solidFill>
                <a:srgbClr val="2C313A"/>
              </a:solidFill>
              <a:effectLst/>
            </a:endParaRPr>
          </a:p>
          <a:p>
            <a:r>
              <a:rPr lang="en-ID" sz="2400" i="0" dirty="0" err="1">
                <a:solidFill>
                  <a:srgbClr val="2C313A"/>
                </a:solidFill>
                <a:effectLst/>
              </a:rPr>
              <a:t>Mempelajari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kemampuan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diri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terhadap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waktu</a:t>
            </a:r>
            <a:endParaRPr lang="en-ID" sz="2400" i="0" dirty="0">
              <a:solidFill>
                <a:srgbClr val="2C313A"/>
              </a:solidFill>
              <a:effectLst/>
            </a:endParaRPr>
          </a:p>
          <a:p>
            <a:r>
              <a:rPr lang="en-ID" sz="2400" i="0" dirty="0" err="1">
                <a:solidFill>
                  <a:srgbClr val="2C313A"/>
                </a:solidFill>
                <a:effectLst/>
              </a:rPr>
              <a:t>Belajar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untuk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berhenti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ketika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sudah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waktunya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untuk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berhenti</a:t>
            </a:r>
            <a:endParaRPr lang="en-ID" sz="2400" i="0" dirty="0">
              <a:solidFill>
                <a:srgbClr val="2C313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3080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4CF31-0CC8-0A48-5AE1-63A339D3C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0632"/>
            <a:ext cx="9246312" cy="1155031"/>
          </a:xfrm>
        </p:spPr>
        <p:txBody>
          <a:bodyPr>
            <a:normAutofit/>
          </a:bodyPr>
          <a:lstStyle/>
          <a:p>
            <a:r>
              <a:rPr lang="en-US" sz="3200" b="1" i="1" dirty="0"/>
              <a:t>CARA MENINGKATKAN KECERDASAN EMOSIONAL KARYAWAN</a:t>
            </a:r>
            <a:endParaRPr lang="en-ID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3CC8C-B6F9-1351-C590-C61820CB7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796" y="1684421"/>
            <a:ext cx="7599206" cy="4356941"/>
          </a:xfrm>
        </p:spPr>
        <p:txBody>
          <a:bodyPr>
            <a:normAutofit/>
          </a:bodyPr>
          <a:lstStyle/>
          <a:p>
            <a:r>
              <a:rPr lang="en-ID" sz="2400" i="0" dirty="0" err="1">
                <a:solidFill>
                  <a:srgbClr val="2C313A"/>
                </a:solidFill>
                <a:effectLst/>
              </a:rPr>
              <a:t>Melatih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kemampuan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berbahasa</a:t>
            </a:r>
            <a:endParaRPr lang="en-ID" sz="2400" i="0" dirty="0">
              <a:solidFill>
                <a:srgbClr val="2C313A"/>
              </a:solidFill>
              <a:effectLst/>
            </a:endParaRPr>
          </a:p>
          <a:p>
            <a:r>
              <a:rPr lang="en-ID" sz="2400" i="0" dirty="0" err="1">
                <a:solidFill>
                  <a:srgbClr val="2C313A"/>
                </a:solidFill>
                <a:effectLst/>
              </a:rPr>
              <a:t>Belajar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mencari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kebenaran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yang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sulit</a:t>
            </a:r>
            <a:endParaRPr lang="en-ID" sz="2400" i="0" dirty="0">
              <a:solidFill>
                <a:srgbClr val="2C313A"/>
              </a:solidFill>
              <a:effectLst/>
            </a:endParaRPr>
          </a:p>
          <a:p>
            <a:r>
              <a:rPr lang="en-ID" sz="2400" i="0" dirty="0" err="1">
                <a:solidFill>
                  <a:srgbClr val="2C313A"/>
                </a:solidFill>
                <a:effectLst/>
              </a:rPr>
              <a:t>Belajar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membedah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motivasi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seseorang</a:t>
            </a:r>
            <a:endParaRPr lang="en-ID" sz="2400" i="0" dirty="0">
              <a:solidFill>
                <a:srgbClr val="2C313A"/>
              </a:solidFill>
              <a:effectLst/>
            </a:endParaRPr>
          </a:p>
          <a:p>
            <a:r>
              <a:rPr lang="nn-NO" sz="2400" i="0" dirty="0">
                <a:solidFill>
                  <a:srgbClr val="2C313A"/>
                </a:solidFill>
                <a:effectLst/>
              </a:rPr>
              <a:t>Belajar berpikir tentang struktur percakapan</a:t>
            </a:r>
          </a:p>
          <a:p>
            <a:r>
              <a:rPr lang="en-ID" sz="2400" i="0" dirty="0" err="1">
                <a:solidFill>
                  <a:srgbClr val="2C313A"/>
                </a:solidFill>
                <a:effectLst/>
              </a:rPr>
              <a:t>Belajar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menempatkan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diri</a:t>
            </a:r>
            <a:endParaRPr lang="en-ID" sz="2400" i="0" dirty="0">
              <a:solidFill>
                <a:srgbClr val="2C313A"/>
              </a:solidFill>
              <a:effectLst/>
            </a:endParaRPr>
          </a:p>
          <a:p>
            <a:r>
              <a:rPr lang="en-ID" sz="2400" i="0" dirty="0" err="1">
                <a:solidFill>
                  <a:srgbClr val="2C313A"/>
                </a:solidFill>
                <a:effectLst/>
              </a:rPr>
              <a:t>Belajar</a:t>
            </a:r>
            <a:r>
              <a:rPr lang="en-ID" sz="240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400" i="0" dirty="0" err="1">
                <a:solidFill>
                  <a:srgbClr val="2C313A"/>
                </a:solidFill>
                <a:effectLst/>
              </a:rPr>
              <a:t>bersyukur</a:t>
            </a:r>
            <a:endParaRPr lang="en-ID" sz="2400" i="0" dirty="0">
              <a:solidFill>
                <a:srgbClr val="2C313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5867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83D784-0EF6-4D2D-4103-CD15FCF59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79933" cy="35917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4066A6-6E1E-D431-D466-708D9D19DA4C}"/>
              </a:ext>
            </a:extLst>
          </p:cNvPr>
          <p:cNvSpPr txBox="1"/>
          <p:nvPr/>
        </p:nvSpPr>
        <p:spPr>
          <a:xfrm rot="10800000" flipV="1">
            <a:off x="105877" y="3819385"/>
            <a:ext cx="67761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400" dirty="0" err="1"/>
              <a:t>Keberanian</a:t>
            </a:r>
            <a:r>
              <a:rPr lang="en-ID" sz="1400" dirty="0"/>
              <a:t> </a:t>
            </a:r>
            <a:r>
              <a:rPr lang="en-ID" sz="1400" dirty="0" err="1"/>
              <a:t>Mendengarkan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Menciptakan</a:t>
            </a:r>
            <a:r>
              <a:rPr lang="en-ID" sz="1400" dirty="0"/>
              <a:t> Ruang </a:t>
            </a:r>
            <a:r>
              <a:rPr lang="en-ID" sz="1400" dirty="0" err="1"/>
              <a:t>Tumbuh</a:t>
            </a:r>
            <a:endParaRPr lang="en-ID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CC93D2-EA91-16BC-EB36-9D690D6A2438}"/>
              </a:ext>
            </a:extLst>
          </p:cNvPr>
          <p:cNvSpPr txBox="1"/>
          <p:nvPr/>
        </p:nvSpPr>
        <p:spPr>
          <a:xfrm>
            <a:off x="385010" y="4354795"/>
            <a:ext cx="10347157" cy="2534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dirty="0"/>
              <a:t>Brené Brown,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bukunya</a:t>
            </a:r>
            <a:r>
              <a:rPr lang="en-ID" dirty="0"/>
              <a:t> yang </a:t>
            </a:r>
            <a:r>
              <a:rPr lang="en-ID" dirty="0" err="1"/>
              <a:t>berjudul</a:t>
            </a:r>
            <a:r>
              <a:rPr lang="en-ID" dirty="0"/>
              <a:t> </a:t>
            </a:r>
            <a:r>
              <a:rPr lang="en-ID" i="1" dirty="0"/>
              <a:t>"Dare to Lead",</a:t>
            </a:r>
          </a:p>
          <a:p>
            <a:pPr>
              <a:lnSpc>
                <a:spcPct val="150000"/>
              </a:lnSpc>
            </a:pP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keberanian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sebenarnya</a:t>
            </a:r>
            <a:r>
              <a:rPr lang="en-ID" dirty="0"/>
              <a:t> </a:t>
            </a:r>
            <a:r>
              <a:rPr lang="en-ID" dirty="0" err="1"/>
              <a:t>berakar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kerentanan</a:t>
            </a:r>
            <a:r>
              <a:rPr lang="en-ID" dirty="0"/>
              <a:t>.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keberanian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benar-benar</a:t>
            </a:r>
            <a:r>
              <a:rPr lang="en-ID" dirty="0"/>
              <a:t> </a:t>
            </a:r>
            <a:r>
              <a:rPr lang="en-ID" dirty="0" err="1"/>
              <a:t>mendengarkan</a:t>
            </a:r>
            <a:r>
              <a:rPr lang="en-ID" dirty="0"/>
              <a:t>,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menghakimi</a:t>
            </a:r>
            <a:r>
              <a:rPr lang="en-ID" dirty="0"/>
              <a:t>, </a:t>
            </a:r>
            <a:r>
              <a:rPr lang="en-ID" dirty="0" err="1"/>
              <a:t>menjadi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langkah</a:t>
            </a:r>
            <a:r>
              <a:rPr lang="en-ID" dirty="0"/>
              <a:t> </a:t>
            </a:r>
            <a:r>
              <a:rPr lang="en-ID" dirty="0" err="1"/>
              <a:t>krusial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membangun</a:t>
            </a:r>
            <a:r>
              <a:rPr lang="en-ID" dirty="0"/>
              <a:t> </a:t>
            </a:r>
            <a:r>
              <a:rPr lang="en-ID" dirty="0" err="1"/>
              <a:t>kepercayaan</a:t>
            </a:r>
            <a:r>
              <a:rPr lang="en-ID" dirty="0"/>
              <a:t>. </a:t>
            </a:r>
            <a:r>
              <a:rPr lang="en-ID" dirty="0" err="1"/>
              <a:t>Sayangnya</a:t>
            </a:r>
            <a:r>
              <a:rPr lang="en-ID" dirty="0"/>
              <a:t>,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yang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dukungan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.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justru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pendekatan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yang "Nice and Polite", yang pada </a:t>
            </a:r>
            <a:r>
              <a:rPr lang="en-ID" dirty="0" err="1"/>
              <a:t>akhirnya</a:t>
            </a:r>
            <a:r>
              <a:rPr lang="en-ID" dirty="0"/>
              <a:t> </a:t>
            </a:r>
            <a:r>
              <a:rPr lang="en-ID" dirty="0" err="1"/>
              <a:t>menghalangi</a:t>
            </a:r>
            <a:r>
              <a:rPr lang="en-ID" dirty="0"/>
              <a:t> </a:t>
            </a:r>
            <a:r>
              <a:rPr lang="en-ID" dirty="0" err="1"/>
              <a:t>inovasi</a:t>
            </a:r>
            <a:r>
              <a:rPr lang="en-ID" dirty="0"/>
              <a:t> dan </a:t>
            </a:r>
            <a:r>
              <a:rPr lang="en-ID" dirty="0" err="1"/>
              <a:t>keterbukaan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098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6CE2-C451-076B-6182-AA331979F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" y="154005"/>
            <a:ext cx="9962148" cy="6703994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ID" sz="2000" dirty="0"/>
              <a:t>Dalam </a:t>
            </a:r>
            <a:r>
              <a:rPr lang="en-ID" sz="2000" dirty="0" err="1"/>
              <a:t>buku</a:t>
            </a:r>
            <a:r>
              <a:rPr lang="en-ID" sz="2000" dirty="0"/>
              <a:t> “Dare to Lead”, </a:t>
            </a:r>
            <a:r>
              <a:rPr lang="en-ID" sz="2000" dirty="0" err="1"/>
              <a:t>ada</a:t>
            </a:r>
            <a:r>
              <a:rPr lang="en-ID" sz="2000" dirty="0"/>
              <a:t> </a:t>
            </a:r>
            <a:r>
              <a:rPr lang="en-ID" sz="2000" dirty="0" err="1"/>
              <a:t>beberapa</a:t>
            </a:r>
            <a:r>
              <a:rPr lang="en-ID" sz="2000" dirty="0"/>
              <a:t> </a:t>
            </a:r>
            <a:r>
              <a:rPr lang="en-ID" sz="2000" dirty="0" err="1"/>
              <a:t>langkah</a:t>
            </a:r>
            <a:r>
              <a:rPr lang="en-ID" sz="2000" dirty="0"/>
              <a:t> yang </a:t>
            </a:r>
            <a:r>
              <a:rPr lang="en-ID" sz="2000" dirty="0" err="1"/>
              <a:t>bisa</a:t>
            </a:r>
            <a:r>
              <a:rPr lang="en-ID" sz="2000" dirty="0"/>
              <a:t> </a:t>
            </a:r>
            <a:r>
              <a:rPr lang="en-ID" sz="2000" dirty="0" err="1"/>
              <a:t>kita</a:t>
            </a:r>
            <a:r>
              <a:rPr lang="en-ID" sz="2000" dirty="0"/>
              <a:t> </a:t>
            </a:r>
            <a:r>
              <a:rPr lang="en-ID" sz="2000" dirty="0" err="1"/>
              <a:t>ambil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meningkatkan</a:t>
            </a:r>
            <a:r>
              <a:rPr lang="en-ID" sz="2000" dirty="0"/>
              <a:t> </a:t>
            </a:r>
            <a:r>
              <a:rPr lang="en-ID" sz="2000" dirty="0" err="1"/>
              <a:t>kemampuan</a:t>
            </a:r>
            <a:r>
              <a:rPr lang="en-ID" sz="2000" dirty="0"/>
              <a:t> </a:t>
            </a:r>
            <a:r>
              <a:rPr lang="en-ID" sz="2000" dirty="0" err="1"/>
              <a:t>mendengarkan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keberanian</a:t>
            </a:r>
            <a:r>
              <a:rPr lang="en-ID" sz="2000" dirty="0"/>
              <a:t>:</a:t>
            </a:r>
          </a:p>
          <a:p>
            <a:pPr>
              <a:lnSpc>
                <a:spcPct val="170000"/>
              </a:lnSpc>
            </a:pPr>
            <a:r>
              <a:rPr lang="en-ID" sz="2000" dirty="0"/>
              <a:t>1. </a:t>
            </a:r>
            <a:r>
              <a:rPr lang="en-ID" sz="2000" dirty="0" err="1"/>
              <a:t>Bangun</a:t>
            </a:r>
            <a:r>
              <a:rPr lang="en-ID" sz="2000" dirty="0"/>
              <a:t> </a:t>
            </a:r>
            <a:r>
              <a:rPr lang="en-ID" sz="2000" dirty="0" err="1"/>
              <a:t>Kepercayaan</a:t>
            </a:r>
            <a:r>
              <a:rPr lang="en-ID" sz="2000" dirty="0"/>
              <a:t> </a:t>
            </a:r>
            <a:r>
              <a:rPr lang="en-ID" sz="2000" dirty="0" err="1"/>
              <a:t>Mulailah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hal-hal</a:t>
            </a:r>
            <a:r>
              <a:rPr lang="en-ID" sz="2000" dirty="0"/>
              <a:t> </a:t>
            </a:r>
            <a:r>
              <a:rPr lang="en-ID" sz="2000" dirty="0" err="1"/>
              <a:t>kecil</a:t>
            </a:r>
            <a:r>
              <a:rPr lang="en-ID" sz="2000" dirty="0"/>
              <a:t>, </a:t>
            </a:r>
            <a:r>
              <a:rPr lang="en-ID" sz="2000" dirty="0" err="1"/>
              <a:t>seperti</a:t>
            </a:r>
            <a:r>
              <a:rPr lang="en-ID" sz="2000" dirty="0"/>
              <a:t> </a:t>
            </a:r>
            <a:r>
              <a:rPr lang="en-ID" sz="2000" dirty="0" err="1"/>
              <a:t>benar-benar</a:t>
            </a:r>
            <a:r>
              <a:rPr lang="en-ID" sz="2000" dirty="0"/>
              <a:t> </a:t>
            </a:r>
            <a:r>
              <a:rPr lang="en-ID" sz="2000" dirty="0" err="1"/>
              <a:t>fokus</a:t>
            </a:r>
            <a:r>
              <a:rPr lang="en-ID" sz="2000" dirty="0"/>
              <a:t> </a:t>
            </a:r>
            <a:r>
              <a:rPr lang="en-ID" sz="2000" dirty="0" err="1"/>
              <a:t>saat</a:t>
            </a:r>
            <a:r>
              <a:rPr lang="en-ID" sz="2000" dirty="0"/>
              <a:t> </a:t>
            </a:r>
            <a:r>
              <a:rPr lang="en-ID" sz="2000" dirty="0" err="1"/>
              <a:t>mendengarkan</a:t>
            </a:r>
            <a:r>
              <a:rPr lang="en-ID" sz="2000" dirty="0"/>
              <a:t> orang lain.</a:t>
            </a:r>
          </a:p>
          <a:p>
            <a:pPr>
              <a:lnSpc>
                <a:spcPct val="170000"/>
              </a:lnSpc>
            </a:pPr>
            <a:r>
              <a:rPr lang="en-ID" sz="2000" dirty="0"/>
              <a:t>2. </a:t>
            </a:r>
            <a:r>
              <a:rPr lang="en-ID" sz="2000" dirty="0" err="1"/>
              <a:t>Berani</a:t>
            </a:r>
            <a:r>
              <a:rPr lang="en-ID" sz="2000" dirty="0"/>
              <a:t> Terbuka </a:t>
            </a:r>
            <a:r>
              <a:rPr lang="en-ID" sz="2000" dirty="0" err="1"/>
              <a:t>Gunakan</a:t>
            </a:r>
            <a:r>
              <a:rPr lang="en-ID" sz="2000" dirty="0"/>
              <a:t> </a:t>
            </a:r>
            <a:r>
              <a:rPr lang="en-ID" sz="2000" dirty="0" err="1"/>
              <a:t>diskusi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memahami</a:t>
            </a:r>
            <a:r>
              <a:rPr lang="en-ID" sz="2000" dirty="0"/>
              <a:t> orang lain, </a:t>
            </a:r>
            <a:r>
              <a:rPr lang="en-ID" sz="2000" dirty="0" err="1"/>
              <a:t>bukan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menghakimi</a:t>
            </a:r>
            <a:r>
              <a:rPr lang="en-ID" sz="2000" dirty="0"/>
              <a:t>. </a:t>
            </a:r>
            <a:r>
              <a:rPr lang="en-ID" sz="2000" dirty="0" err="1"/>
              <a:t>Terlibatlah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proses </a:t>
            </a:r>
            <a:r>
              <a:rPr lang="en-ID" sz="2000" dirty="0" err="1"/>
              <a:t>hingga</a:t>
            </a:r>
            <a:r>
              <a:rPr lang="en-ID" sz="2000" dirty="0"/>
              <a:t> </a:t>
            </a:r>
            <a:r>
              <a:rPr lang="en-ID" sz="2000" dirty="0" err="1"/>
              <a:t>masalahnya</a:t>
            </a:r>
            <a:r>
              <a:rPr lang="en-ID" sz="2000" dirty="0"/>
              <a:t> </a:t>
            </a:r>
            <a:r>
              <a:rPr lang="en-ID" sz="2000" dirty="0" err="1"/>
              <a:t>benar-benar</a:t>
            </a:r>
            <a:r>
              <a:rPr lang="en-ID" sz="2000" dirty="0"/>
              <a:t> </a:t>
            </a:r>
            <a:r>
              <a:rPr lang="en-ID" sz="2000" dirty="0" err="1"/>
              <a:t>jelas</a:t>
            </a:r>
            <a:r>
              <a:rPr lang="en-ID" sz="2000" dirty="0"/>
              <a:t>.</a:t>
            </a:r>
          </a:p>
          <a:p>
            <a:pPr>
              <a:lnSpc>
                <a:spcPct val="170000"/>
              </a:lnSpc>
            </a:pPr>
            <a:r>
              <a:rPr lang="en-ID" sz="2000" dirty="0"/>
              <a:t>3.Melatih </a:t>
            </a:r>
            <a:r>
              <a:rPr lang="en-ID" sz="2000" dirty="0" err="1"/>
              <a:t>EmpatiDengarkan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perhatian</a:t>
            </a:r>
            <a:r>
              <a:rPr lang="en-ID" sz="2000" dirty="0"/>
              <a:t>, </a:t>
            </a:r>
            <a:r>
              <a:rPr lang="en-ID" sz="2000" dirty="0" err="1"/>
              <a:t>hargai</a:t>
            </a:r>
            <a:r>
              <a:rPr lang="en-ID" sz="2000" dirty="0"/>
              <a:t> </a:t>
            </a:r>
            <a:r>
              <a:rPr lang="en-ID" sz="2000" dirty="0" err="1"/>
              <a:t>emosi</a:t>
            </a:r>
            <a:r>
              <a:rPr lang="en-ID" sz="2000" dirty="0"/>
              <a:t> orang lain, dan </a:t>
            </a:r>
            <a:r>
              <a:rPr lang="en-ID" sz="2000" dirty="0" err="1"/>
              <a:t>beri</a:t>
            </a:r>
            <a:r>
              <a:rPr lang="en-ID" sz="2000" dirty="0"/>
              <a:t> </a:t>
            </a:r>
            <a:r>
              <a:rPr lang="en-ID" sz="2000" dirty="0" err="1"/>
              <a:t>mereka</a:t>
            </a:r>
            <a:r>
              <a:rPr lang="en-ID" sz="2000" dirty="0"/>
              <a:t> </a:t>
            </a:r>
            <a:r>
              <a:rPr lang="en-ID" sz="2000" dirty="0" err="1"/>
              <a:t>ruanguntuk</a:t>
            </a:r>
            <a:r>
              <a:rPr lang="en-ID" sz="2000" dirty="0"/>
              <a:t> </a:t>
            </a:r>
            <a:r>
              <a:rPr lang="en-ID" sz="2000" dirty="0" err="1"/>
              <a:t>merasa</a:t>
            </a:r>
            <a:r>
              <a:rPr lang="en-ID" sz="2000" dirty="0"/>
              <a:t> </a:t>
            </a:r>
            <a:r>
              <a:rPr lang="en-ID" sz="2000" dirty="0" err="1"/>
              <a:t>didengar</a:t>
            </a:r>
            <a:r>
              <a:rPr lang="en-ID" sz="2000" dirty="0"/>
              <a:t>.</a:t>
            </a:r>
          </a:p>
          <a:p>
            <a:pPr>
              <a:lnSpc>
                <a:spcPct val="170000"/>
              </a:lnSpc>
            </a:pPr>
            <a:r>
              <a:rPr lang="en-ID" sz="2000" dirty="0"/>
              <a:t>4. </a:t>
            </a:r>
            <a:r>
              <a:rPr lang="en-ID" sz="2000" dirty="0" err="1"/>
              <a:t>Ciptakan</a:t>
            </a:r>
            <a:r>
              <a:rPr lang="en-ID" sz="2000" dirty="0"/>
              <a:t> </a:t>
            </a:r>
            <a:r>
              <a:rPr lang="en-ID" sz="2000" dirty="0" err="1"/>
              <a:t>Lingkungan</a:t>
            </a:r>
            <a:r>
              <a:rPr lang="en-ID" sz="2000" dirty="0"/>
              <a:t> yang Aman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Psikologis</a:t>
            </a:r>
            <a:endParaRPr lang="en-ID" sz="2000" dirty="0"/>
          </a:p>
          <a:p>
            <a:pPr marL="0" indent="0">
              <a:buNone/>
            </a:pPr>
            <a:r>
              <a:rPr lang="en-ID" sz="2000" dirty="0" err="1"/>
              <a:t>Pastikan</a:t>
            </a:r>
            <a:r>
              <a:rPr lang="en-ID" sz="2000" dirty="0"/>
              <a:t> </a:t>
            </a:r>
            <a:r>
              <a:rPr lang="en-ID" sz="2000" dirty="0" err="1"/>
              <a:t>semua</a:t>
            </a:r>
            <a:r>
              <a:rPr lang="en-ID" sz="2000" dirty="0"/>
              <a:t> </a:t>
            </a:r>
            <a:r>
              <a:rPr lang="en-ID" sz="2000" dirty="0" err="1"/>
              <a:t>anggota</a:t>
            </a:r>
            <a:r>
              <a:rPr lang="en-ID" sz="2000" dirty="0"/>
              <a:t> </a:t>
            </a:r>
            <a:r>
              <a:rPr lang="en-ID" sz="2000" dirty="0" err="1"/>
              <a:t>tim</a:t>
            </a:r>
            <a:r>
              <a:rPr lang="en-ID" sz="2000" dirty="0"/>
              <a:t> </a:t>
            </a:r>
            <a:r>
              <a:rPr lang="en-ID" sz="2000" dirty="0" err="1"/>
              <a:t>merasa</a:t>
            </a:r>
            <a:r>
              <a:rPr lang="en-ID" sz="2000" dirty="0"/>
              <a:t> </a:t>
            </a:r>
            <a:r>
              <a:rPr lang="en-ID" sz="2000" dirty="0" err="1"/>
              <a:t>nyaman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berbagi</a:t>
            </a:r>
            <a:r>
              <a:rPr lang="en-ID" sz="2000" dirty="0"/>
              <a:t> ide </a:t>
            </a:r>
            <a:r>
              <a:rPr lang="en-ID" sz="2000" dirty="0" err="1"/>
              <a:t>tanpa</a:t>
            </a:r>
            <a:r>
              <a:rPr lang="en-ID" sz="2000" dirty="0"/>
              <a:t> rasa </a:t>
            </a:r>
            <a:r>
              <a:rPr lang="en-ID" sz="2000" dirty="0" err="1"/>
              <a:t>takut</a:t>
            </a:r>
            <a:r>
              <a:rPr lang="en-ID" sz="2000" dirty="0"/>
              <a:t> </a:t>
            </a:r>
            <a:r>
              <a:rPr lang="en-ID" sz="2000" dirty="0" err="1"/>
              <a:t>dihakimi</a:t>
            </a:r>
            <a:r>
              <a:rPr lang="en-ID" sz="2000" dirty="0"/>
              <a:t>.</a:t>
            </a:r>
          </a:p>
          <a:p>
            <a:pPr marL="0" indent="0">
              <a:buNone/>
            </a:pPr>
            <a:endParaRPr lang="en-ID" sz="2000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9802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A289FF-46CA-E6E1-EDC2-0A5C8C5CF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7575082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E55E80-2A92-9E98-5B03-917AC7800E17}"/>
              </a:ext>
            </a:extLst>
          </p:cNvPr>
          <p:cNvSpPr txBox="1"/>
          <p:nvPr/>
        </p:nvSpPr>
        <p:spPr>
          <a:xfrm>
            <a:off x="442761" y="3429001"/>
            <a:ext cx="1087654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dirty="0" err="1"/>
              <a:t>Ketidakmampuan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berkomunikasi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jujur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:</a:t>
            </a:r>
          </a:p>
          <a:p>
            <a:pPr>
              <a:lnSpc>
                <a:spcPct val="150000"/>
              </a:lnSpc>
            </a:pPr>
            <a:r>
              <a:rPr lang="en-ID" dirty="0"/>
              <a:t>-  </a:t>
            </a:r>
            <a:r>
              <a:rPr lang="en-ID" dirty="0" err="1"/>
              <a:t>Kurangnya</a:t>
            </a:r>
            <a:r>
              <a:rPr lang="en-ID" dirty="0"/>
              <a:t> </a:t>
            </a:r>
            <a:r>
              <a:rPr lang="en-ID" dirty="0" err="1"/>
              <a:t>inovasi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takut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gagal</a:t>
            </a:r>
            <a:r>
              <a:rPr lang="en-ID" dirty="0"/>
              <a:t>.</a:t>
            </a:r>
          </a:p>
          <a:p>
            <a:pPr>
              <a:lnSpc>
                <a:spcPct val="150000"/>
              </a:lnSpc>
            </a:pPr>
            <a:r>
              <a:rPr lang="en-ID" dirty="0"/>
              <a:t>- </a:t>
            </a:r>
            <a:r>
              <a:rPr lang="en-ID" dirty="0" err="1"/>
              <a:t>Konflik</a:t>
            </a:r>
            <a:r>
              <a:rPr lang="en-ID" dirty="0"/>
              <a:t> yang </a:t>
            </a:r>
            <a:r>
              <a:rPr lang="en-ID" dirty="0" err="1"/>
              <a:t>tak</a:t>
            </a:r>
            <a:r>
              <a:rPr lang="en-ID" dirty="0"/>
              <a:t> </a:t>
            </a:r>
            <a:r>
              <a:rPr lang="en-ID" dirty="0" err="1"/>
              <a:t>kunjung</a:t>
            </a:r>
            <a:r>
              <a:rPr lang="en-ID" dirty="0"/>
              <a:t> </a:t>
            </a:r>
            <a:r>
              <a:rPr lang="en-ID" dirty="0" err="1"/>
              <a:t>selesai</a:t>
            </a:r>
            <a:r>
              <a:rPr lang="en-ID" dirty="0"/>
              <a:t>, yang </a:t>
            </a:r>
            <a:r>
              <a:rPr lang="en-ID" dirty="0" err="1"/>
              <a:t>merusak</a:t>
            </a:r>
            <a:r>
              <a:rPr lang="en-ID" dirty="0"/>
              <a:t> </a:t>
            </a:r>
            <a:r>
              <a:rPr lang="en-ID" dirty="0" err="1"/>
              <a:t>dinamika</a:t>
            </a:r>
            <a:r>
              <a:rPr lang="en-ID" dirty="0"/>
              <a:t> </a:t>
            </a:r>
            <a:r>
              <a:rPr lang="en-ID" dirty="0" err="1"/>
              <a:t>tim.</a:t>
            </a:r>
            <a:endParaRPr lang="en-ID" dirty="0"/>
          </a:p>
          <a:p>
            <a:pPr>
              <a:lnSpc>
                <a:spcPct val="150000"/>
              </a:lnSpc>
            </a:pPr>
            <a:r>
              <a:rPr lang="en-ID" dirty="0"/>
              <a:t>- </a:t>
            </a:r>
            <a:r>
              <a:rPr lang="en-ID" dirty="0" err="1"/>
              <a:t>Rendahnya</a:t>
            </a:r>
            <a:r>
              <a:rPr lang="en-ID" dirty="0"/>
              <a:t> </a:t>
            </a:r>
            <a:r>
              <a:rPr lang="en-ID" dirty="0" err="1"/>
              <a:t>kepercayaan</a:t>
            </a:r>
            <a:r>
              <a:rPr lang="en-ID" dirty="0"/>
              <a:t> di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.</a:t>
            </a:r>
          </a:p>
          <a:p>
            <a:pPr>
              <a:lnSpc>
                <a:spcPct val="150000"/>
              </a:lnSpc>
            </a:pPr>
            <a:endParaRPr lang="en-ID" dirty="0"/>
          </a:p>
          <a:p>
            <a:pPr>
              <a:lnSpc>
                <a:spcPct val="150000"/>
              </a:lnSpc>
            </a:pPr>
            <a:r>
              <a:rPr lang="en-ID" dirty="0" err="1"/>
              <a:t>Seperti</a:t>
            </a:r>
            <a:r>
              <a:rPr lang="en-ID" dirty="0"/>
              <a:t> yang </a:t>
            </a:r>
            <a:r>
              <a:rPr lang="en-ID" dirty="0" err="1"/>
              <a:t>pernah</a:t>
            </a:r>
            <a:r>
              <a:rPr lang="en-ID" dirty="0"/>
              <a:t> </a:t>
            </a:r>
            <a:r>
              <a:rPr lang="en-ID" dirty="0" err="1"/>
              <a:t>diungkapkan</a:t>
            </a:r>
            <a:r>
              <a:rPr lang="en-ID" dirty="0"/>
              <a:t> oleh Brené Brown, "Clear is kind. Unclear is unkind" </a:t>
            </a:r>
            <a:r>
              <a:rPr lang="en-ID" dirty="0" err="1"/>
              <a:t>Menyampaikan</a:t>
            </a:r>
            <a:r>
              <a:rPr lang="en-ID" dirty="0"/>
              <a:t> </a:t>
            </a:r>
            <a:r>
              <a:rPr lang="en-ID" dirty="0" err="1"/>
              <a:t>pesan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keberanian</a:t>
            </a:r>
            <a:r>
              <a:rPr lang="en-ID" dirty="0"/>
              <a:t>, </a:t>
            </a:r>
            <a:r>
              <a:rPr lang="en-ID" dirty="0" err="1"/>
              <a:t>sementara</a:t>
            </a:r>
            <a:r>
              <a:rPr lang="en-ID" dirty="0"/>
              <a:t> </a:t>
            </a:r>
            <a:r>
              <a:rPr lang="en-ID" dirty="0" err="1"/>
              <a:t>ketidakjelasan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mengakibatkan</a:t>
            </a:r>
            <a:r>
              <a:rPr lang="en-ID" dirty="0"/>
              <a:t> </a:t>
            </a:r>
            <a:r>
              <a:rPr lang="en-ID" dirty="0" err="1"/>
              <a:t>terhambatnya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dan </a:t>
            </a:r>
            <a:r>
              <a:rPr lang="en-ID" dirty="0" err="1"/>
              <a:t>hilangnya</a:t>
            </a:r>
            <a:r>
              <a:rPr lang="en-ID" dirty="0"/>
              <a:t> </a:t>
            </a:r>
            <a:r>
              <a:rPr lang="en-ID" dirty="0" err="1"/>
              <a:t>potensi</a:t>
            </a:r>
            <a:r>
              <a:rPr lang="en-ID" dirty="0"/>
              <a:t> </a:t>
            </a:r>
            <a:r>
              <a:rPr lang="en-ID" dirty="0" err="1"/>
              <a:t>terbaik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tim.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05190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C9AE14-450B-97CE-D980-D1EB00B83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116" y="69324"/>
            <a:ext cx="6998060" cy="386734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5F5962-68DB-A65F-26F5-9394FEC03127}"/>
              </a:ext>
            </a:extLst>
          </p:cNvPr>
          <p:cNvSpPr txBox="1"/>
          <p:nvPr/>
        </p:nvSpPr>
        <p:spPr>
          <a:xfrm>
            <a:off x="452387" y="4100362"/>
            <a:ext cx="10193154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i="1" dirty="0" err="1"/>
              <a:t>Mendengarkan</a:t>
            </a:r>
            <a:r>
              <a:rPr lang="en-ID" b="1" i="1" dirty="0"/>
              <a:t> </a:t>
            </a:r>
            <a:r>
              <a:rPr lang="en-ID" b="1" i="1" dirty="0" err="1"/>
              <a:t>dengan</a:t>
            </a:r>
            <a:r>
              <a:rPr lang="en-ID" b="1" i="1" dirty="0"/>
              <a:t> </a:t>
            </a:r>
            <a:r>
              <a:rPr lang="en-ID" b="1" i="1" dirty="0" err="1"/>
              <a:t>empati</a:t>
            </a:r>
            <a:r>
              <a:rPr lang="en-ID" b="1" i="1" dirty="0"/>
              <a:t> </a:t>
            </a:r>
            <a:r>
              <a:rPr lang="en-ID" b="1" i="1" dirty="0" err="1"/>
              <a:t>sering</a:t>
            </a:r>
            <a:r>
              <a:rPr lang="en-ID" b="1" i="1" dirty="0"/>
              <a:t> kali </a:t>
            </a:r>
            <a:r>
              <a:rPr lang="en-ID" b="1" i="1" dirty="0" err="1"/>
              <a:t>terasa</a:t>
            </a:r>
            <a:r>
              <a:rPr lang="en-ID" b="1" i="1" dirty="0"/>
              <a:t> </a:t>
            </a:r>
            <a:r>
              <a:rPr lang="en-ID" b="1" i="1" dirty="0" err="1"/>
              <a:t>berat</a:t>
            </a:r>
            <a:endParaRPr lang="en-ID" b="1" i="1" dirty="0"/>
          </a:p>
          <a:p>
            <a:endParaRPr lang="en-ID" b="1" i="1" dirty="0"/>
          </a:p>
          <a:p>
            <a:pPr>
              <a:lnSpc>
                <a:spcPct val="150000"/>
              </a:lnSpc>
            </a:pPr>
            <a:r>
              <a:rPr lang="en-ID" dirty="0"/>
              <a:t>Karena </a:t>
            </a:r>
            <a:r>
              <a:rPr lang="en-ID" dirty="0" err="1"/>
              <a:t>menuntut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melepaskan</a:t>
            </a:r>
            <a:r>
              <a:rPr lang="en-ID" dirty="0"/>
              <a:t> ego dan </a:t>
            </a:r>
            <a:r>
              <a:rPr lang="en-ID" dirty="0" err="1"/>
              <a:t>asumsi</a:t>
            </a:r>
            <a:r>
              <a:rPr lang="en-ID" dirty="0"/>
              <a:t>, </a:t>
            </a:r>
            <a:r>
              <a:rPr lang="en-ID" dirty="0" err="1"/>
              <a:t>menghadapi</a:t>
            </a:r>
            <a:r>
              <a:rPr lang="en-ID" dirty="0"/>
              <a:t> </a:t>
            </a:r>
            <a:r>
              <a:rPr lang="en-ID" dirty="0" err="1"/>
              <a:t>kerentanan</a:t>
            </a:r>
            <a:r>
              <a:rPr lang="en-ID" dirty="0"/>
              <a:t> orang lain dan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, </a:t>
            </a:r>
            <a:r>
              <a:rPr lang="en-ID" dirty="0" err="1"/>
              <a:t>berada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ketidakpastian</a:t>
            </a:r>
            <a:r>
              <a:rPr lang="en-ID" dirty="0"/>
              <a:t> dan </a:t>
            </a:r>
            <a:r>
              <a:rPr lang="en-ID" dirty="0" err="1"/>
              <a:t>situasi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nyaman</a:t>
            </a:r>
            <a:r>
              <a:rPr lang="en-ID" dirty="0"/>
              <a:t>.</a:t>
            </a:r>
          </a:p>
          <a:p>
            <a:pPr>
              <a:lnSpc>
                <a:spcPct val="150000"/>
              </a:lnSpc>
            </a:pPr>
            <a:endParaRPr lang="en-ID" dirty="0"/>
          </a:p>
          <a:p>
            <a:pPr>
              <a:lnSpc>
                <a:spcPct val="150000"/>
              </a:lnSpc>
            </a:pPr>
            <a:r>
              <a:rPr lang="en-ID" dirty="0" err="1"/>
              <a:t>Namun</a:t>
            </a:r>
            <a:r>
              <a:rPr lang="en-ID" dirty="0"/>
              <a:t>, </a:t>
            </a:r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sangat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membuka</a:t>
            </a:r>
            <a:r>
              <a:rPr lang="en-ID" dirty="0"/>
              <a:t> </a:t>
            </a:r>
            <a:r>
              <a:rPr lang="en-ID" dirty="0" err="1"/>
              <a:t>pintu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inovasi</a:t>
            </a:r>
            <a:r>
              <a:rPr lang="en-ID" dirty="0"/>
              <a:t> dan </a:t>
            </a:r>
            <a:r>
              <a:rPr lang="en-ID" dirty="0" err="1"/>
              <a:t>hubungan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74032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45168-EC11-AA13-2082-00FFCA40F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81264"/>
            <a:ext cx="9939331" cy="837398"/>
          </a:xfrm>
        </p:spPr>
        <p:txBody>
          <a:bodyPr>
            <a:normAutofit/>
          </a:bodyPr>
          <a:lstStyle/>
          <a:p>
            <a:r>
              <a:rPr lang="en-US" sz="3200" b="1" i="1" dirty="0"/>
              <a:t>CONTOH KECERDASAN EMOSIONAL DI DUNIA KERJA</a:t>
            </a:r>
            <a:endParaRPr lang="en-ID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C1E87-D104-5B33-44A4-7DA675528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294" y="1501541"/>
            <a:ext cx="8672363" cy="4042611"/>
          </a:xfrm>
        </p:spPr>
        <p:txBody>
          <a:bodyPr>
            <a:noAutofit/>
          </a:bodyPr>
          <a:lstStyle/>
          <a:p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Adanya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feedback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konstruktif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bukannya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kritik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pribadi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dan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perilaku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menolak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input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dari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orang lain.</a:t>
            </a:r>
          </a:p>
          <a:p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Mendukung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rekan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kerja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dengan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mengenali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emosi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mereka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dan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bekerja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sama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untuk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mengurangi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stres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di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dalam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divisi/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tim.</a:t>
            </a:r>
            <a:endParaRPr lang="en-ID" sz="2200" b="0" i="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r>
              <a:rPr lang="nn-NO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Tetap tenang dan produktif di bawah tekanan.</a:t>
            </a:r>
          </a:p>
          <a:p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Membantu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menyelesaikan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konflik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muncul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di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antara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anggota</a:t>
            </a:r>
            <a:r>
              <a:rPr lang="en-ID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2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tim.</a:t>
            </a:r>
            <a:endParaRPr lang="en-ID" sz="2200" b="0" i="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r>
              <a:rPr lang="sv-SE" sz="22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Menciptakan tempat kerja di mana orang bebas mengekspresikan diri secara terbuka.</a:t>
            </a:r>
          </a:p>
        </p:txBody>
      </p:sp>
    </p:spTree>
    <p:extLst>
      <p:ext uri="{BB962C8B-B14F-4D97-AF65-F5344CB8AC3E}">
        <p14:creationId xmlns:p14="http://schemas.microsoft.com/office/powerpoint/2010/main" val="2076425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45168-EC11-AA13-2082-00FFCA40F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87" y="609600"/>
            <a:ext cx="10212405" cy="911192"/>
          </a:xfrm>
        </p:spPr>
        <p:txBody>
          <a:bodyPr>
            <a:normAutofit/>
          </a:bodyPr>
          <a:lstStyle/>
          <a:p>
            <a:r>
              <a:rPr lang="en-US" sz="3200" b="1" i="1" dirty="0"/>
              <a:t>CONTOH KECERDASAN EMOSIONAL DI DUNIA KERJA</a:t>
            </a:r>
            <a:endParaRPr lang="en-ID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C1E87-D104-5B33-44A4-7DA675528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784" y="1607419"/>
            <a:ext cx="9259504" cy="4433943"/>
          </a:xfrm>
        </p:spPr>
        <p:txBody>
          <a:bodyPr>
            <a:noAutofit/>
          </a:bodyPr>
          <a:lstStyle/>
          <a:p>
            <a:r>
              <a:rPr lang="en-ID" sz="2200" b="0" i="0" dirty="0" err="1">
                <a:solidFill>
                  <a:srgbClr val="1A202C"/>
                </a:solidFill>
                <a:effectLst/>
              </a:rPr>
              <a:t>Berkomunikasi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secara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efektif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,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ini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melibatkan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juga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kemampuan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mendengarkan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dan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sikap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empati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yang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baik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.</a:t>
            </a:r>
          </a:p>
          <a:p>
            <a:r>
              <a:rPr lang="en-ID" sz="2200" b="0" i="0" dirty="0">
                <a:solidFill>
                  <a:srgbClr val="1A202C"/>
                </a:solidFill>
                <a:effectLst/>
              </a:rPr>
              <a:t>Mampu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memberikan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respon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positif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terhadap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ide dan/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atau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strategi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baru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,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berlaku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juga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saat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menerima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tantangan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atau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kondisi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genting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lainnya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.</a:t>
            </a:r>
          </a:p>
          <a:p>
            <a:r>
              <a:rPr lang="en-ID" sz="2200" b="0" i="0" dirty="0" err="1">
                <a:solidFill>
                  <a:srgbClr val="1A202C"/>
                </a:solidFill>
                <a:effectLst/>
              </a:rPr>
              <a:t>Bersikap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fleksibel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,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tidak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membiarkan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proses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kerja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stuck.</a:t>
            </a:r>
          </a:p>
          <a:p>
            <a:r>
              <a:rPr lang="en-ID" sz="2200" b="0" i="0" dirty="0" err="1">
                <a:solidFill>
                  <a:srgbClr val="1A202C"/>
                </a:solidFill>
                <a:effectLst/>
              </a:rPr>
              <a:t>Bersosialisasi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,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karena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dengannya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,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seseorang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dapat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kesempatan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untuk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mengenal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rekan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kerja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yang lain.</a:t>
            </a:r>
          </a:p>
          <a:p>
            <a:r>
              <a:rPr lang="en-ID" sz="2200" b="0" i="0" dirty="0" err="1">
                <a:solidFill>
                  <a:srgbClr val="1A202C"/>
                </a:solidFill>
                <a:effectLst/>
              </a:rPr>
              <a:t>Memberikan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support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untuk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rekan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kerja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,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bisa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dengan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pemberian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apresiasi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maupun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dukungan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moral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saat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1A202C"/>
                </a:solidFill>
                <a:effectLst/>
              </a:rPr>
              <a:t>diperlukan</a:t>
            </a:r>
            <a:r>
              <a:rPr lang="en-ID" sz="2200" b="0" i="0" dirty="0">
                <a:solidFill>
                  <a:srgbClr val="1A202C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860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1BEB-FBDC-65DD-A117-B18CDF85A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559294"/>
            <a:ext cx="7766936" cy="1771048"/>
          </a:xfrm>
        </p:spPr>
        <p:txBody>
          <a:bodyPr/>
          <a:lstStyle/>
          <a:p>
            <a:r>
              <a:rPr lang="en-US" sz="4000" b="1" i="1" dirty="0"/>
              <a:t>EMOTIONAL INTELLIGENCE 2</a:t>
            </a:r>
            <a:endParaRPr lang="en-ID" sz="4000" b="1" i="1" dirty="0"/>
          </a:p>
        </p:txBody>
      </p:sp>
    </p:spTree>
    <p:extLst>
      <p:ext uri="{BB962C8B-B14F-4D97-AF65-F5344CB8AC3E}">
        <p14:creationId xmlns:p14="http://schemas.microsoft.com/office/powerpoint/2010/main" val="3615557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1251C-4F6F-1C32-0C6D-3EF391527D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i="1" dirty="0"/>
              <a:t>TERIMA KASIH ATAS PERHATIANNYA</a:t>
            </a:r>
            <a:endParaRPr lang="en-ID" sz="3600" b="1" i="1" dirty="0"/>
          </a:p>
        </p:txBody>
      </p:sp>
    </p:spTree>
    <p:extLst>
      <p:ext uri="{BB962C8B-B14F-4D97-AF65-F5344CB8AC3E}">
        <p14:creationId xmlns:p14="http://schemas.microsoft.com/office/powerpoint/2010/main" val="4110462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53B1AE5-5CE6-7863-8388-6700C6437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310" y="548640"/>
            <a:ext cx="8724883" cy="5573027"/>
          </a:xfrm>
        </p:spPr>
      </p:pic>
    </p:spTree>
    <p:extLst>
      <p:ext uri="{BB962C8B-B14F-4D97-AF65-F5344CB8AC3E}">
        <p14:creationId xmlns:p14="http://schemas.microsoft.com/office/powerpoint/2010/main" val="391342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C43A1-385E-98E2-4EA9-70B2EC73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3512"/>
            <a:ext cx="8596668" cy="750770"/>
          </a:xfrm>
        </p:spPr>
        <p:txBody>
          <a:bodyPr>
            <a:normAutofit/>
          </a:bodyPr>
          <a:lstStyle/>
          <a:p>
            <a:r>
              <a:rPr lang="en-US" sz="3200" b="1" i="1" dirty="0"/>
              <a:t>OUTLINE</a:t>
            </a:r>
            <a:endParaRPr lang="en-ID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99402-A330-C15D-CA9A-3991A6172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163" y="1347537"/>
            <a:ext cx="9259503" cy="4693825"/>
          </a:xfrm>
        </p:spPr>
        <p:txBody>
          <a:bodyPr>
            <a:normAutofit/>
          </a:bodyPr>
          <a:lstStyle/>
          <a:p>
            <a:r>
              <a:rPr lang="en-US" sz="2800" dirty="0" err="1"/>
              <a:t>Pengertian</a:t>
            </a:r>
            <a:r>
              <a:rPr lang="en-US" sz="2800" dirty="0"/>
              <a:t> </a:t>
            </a:r>
            <a:r>
              <a:rPr lang="en-US" sz="2800" dirty="0" err="1"/>
              <a:t>Kecerdasan</a:t>
            </a:r>
            <a:r>
              <a:rPr lang="en-US" sz="2800" dirty="0"/>
              <a:t> </a:t>
            </a:r>
            <a:r>
              <a:rPr lang="en-US" sz="2800" dirty="0" err="1"/>
              <a:t>Emosional</a:t>
            </a:r>
            <a:endParaRPr lang="en-US" sz="2800" dirty="0"/>
          </a:p>
          <a:p>
            <a:r>
              <a:rPr lang="en-US" sz="2800" dirty="0" err="1"/>
              <a:t>Indikator</a:t>
            </a:r>
            <a:r>
              <a:rPr lang="en-US" sz="2800" dirty="0"/>
              <a:t> </a:t>
            </a:r>
            <a:r>
              <a:rPr lang="en-US" sz="2800" dirty="0" err="1"/>
              <a:t>Kecerdasan</a:t>
            </a:r>
            <a:r>
              <a:rPr lang="en-US" sz="2800" dirty="0"/>
              <a:t> </a:t>
            </a:r>
            <a:r>
              <a:rPr lang="en-US" sz="2800" dirty="0" err="1"/>
              <a:t>Emosional</a:t>
            </a:r>
            <a:endParaRPr lang="en-US" sz="2800" dirty="0"/>
          </a:p>
          <a:p>
            <a:r>
              <a:rPr lang="en-US" sz="2800" dirty="0"/>
              <a:t>Peran </a:t>
            </a:r>
            <a:r>
              <a:rPr lang="en-US" sz="2800" dirty="0" err="1"/>
              <a:t>Kecerdasan</a:t>
            </a:r>
            <a:r>
              <a:rPr lang="en-US" sz="2800" dirty="0"/>
              <a:t> </a:t>
            </a:r>
            <a:r>
              <a:rPr lang="en-US" sz="2800" dirty="0" err="1"/>
              <a:t>Emosional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Dunia </a:t>
            </a:r>
            <a:r>
              <a:rPr lang="en-US" sz="2800" dirty="0" err="1"/>
              <a:t>Kerja</a:t>
            </a:r>
            <a:endParaRPr lang="en-US" sz="2800" dirty="0"/>
          </a:p>
          <a:p>
            <a:r>
              <a:rPr lang="en-US" sz="2800" dirty="0"/>
              <a:t>Tanda </a:t>
            </a:r>
            <a:r>
              <a:rPr lang="en-US" sz="2800" dirty="0" err="1"/>
              <a:t>Rendahnya</a:t>
            </a:r>
            <a:r>
              <a:rPr lang="en-US" sz="2800" dirty="0"/>
              <a:t> </a:t>
            </a:r>
            <a:r>
              <a:rPr lang="en-US" sz="2800" dirty="0" err="1"/>
              <a:t>Kecerdasan</a:t>
            </a:r>
            <a:r>
              <a:rPr lang="en-US" sz="2800" dirty="0"/>
              <a:t> </a:t>
            </a:r>
            <a:r>
              <a:rPr lang="en-US" sz="2800" dirty="0" err="1"/>
              <a:t>Emosional</a:t>
            </a:r>
            <a:r>
              <a:rPr lang="en-US" sz="2800" dirty="0"/>
              <a:t> di Dunia </a:t>
            </a:r>
            <a:r>
              <a:rPr lang="en-US" sz="2800" dirty="0" err="1"/>
              <a:t>Kerja</a:t>
            </a:r>
            <a:endParaRPr lang="en-US" sz="2800" dirty="0"/>
          </a:p>
          <a:p>
            <a:r>
              <a:rPr lang="en-US" sz="2800" dirty="0"/>
              <a:t>Cara </a:t>
            </a: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Kecerdasan</a:t>
            </a:r>
            <a:r>
              <a:rPr lang="en-US" sz="2800" dirty="0"/>
              <a:t> </a:t>
            </a:r>
            <a:r>
              <a:rPr lang="en-US" sz="2800" dirty="0" err="1"/>
              <a:t>Emosional</a:t>
            </a:r>
            <a:r>
              <a:rPr lang="en-US" sz="2800" dirty="0"/>
              <a:t> </a:t>
            </a:r>
            <a:r>
              <a:rPr lang="en-US" sz="2800" dirty="0" err="1"/>
              <a:t>Karyawan</a:t>
            </a:r>
            <a:endParaRPr lang="en-US" sz="2800" dirty="0"/>
          </a:p>
          <a:p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Kecerdasan</a:t>
            </a:r>
            <a:r>
              <a:rPr lang="en-US" sz="2800" dirty="0"/>
              <a:t> </a:t>
            </a:r>
            <a:r>
              <a:rPr lang="en-US" sz="2800" dirty="0" err="1"/>
              <a:t>Emosional</a:t>
            </a:r>
            <a:r>
              <a:rPr lang="en-US" sz="2800" dirty="0"/>
              <a:t> di Dunia </a:t>
            </a:r>
            <a:r>
              <a:rPr lang="en-US" sz="2800" dirty="0" err="1"/>
              <a:t>Kerja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7D758E-5F20-7F24-1364-BDBD61A86E79}"/>
              </a:ext>
            </a:extLst>
          </p:cNvPr>
          <p:cNvSpPr txBox="1"/>
          <p:nvPr/>
        </p:nvSpPr>
        <p:spPr>
          <a:xfrm>
            <a:off x="677334" y="6041362"/>
            <a:ext cx="6836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200" dirty="0">
                <a:solidFill>
                  <a:schemeClr val="bg2">
                    <a:lumMod val="25000"/>
                  </a:schemeClr>
                </a:solidFill>
              </a:rPr>
              <a:t>https://www.ruangkerja.id/blog/pentingnya-emotional-intelligence-di-dunia-pekerjaan</a:t>
            </a:r>
          </a:p>
          <a:p>
            <a:r>
              <a:rPr lang="en-ID" sz="1200" dirty="0">
                <a:solidFill>
                  <a:schemeClr val="bg2">
                    <a:lumMod val="25000"/>
                  </a:schemeClr>
                </a:solidFill>
              </a:rPr>
              <a:t>https://hrpods.co.id/organizational-culture/menerapkan-kecerdasan-emosional-di-tempat-kerja</a:t>
            </a:r>
          </a:p>
        </p:txBody>
      </p:sp>
    </p:spTree>
    <p:extLst>
      <p:ext uri="{BB962C8B-B14F-4D97-AF65-F5344CB8AC3E}">
        <p14:creationId xmlns:p14="http://schemas.microsoft.com/office/powerpoint/2010/main" val="255160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CB43-CC03-F845-EC2C-2C197C6FF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8383"/>
            <a:ext cx="8596668" cy="827773"/>
          </a:xfrm>
        </p:spPr>
        <p:txBody>
          <a:bodyPr>
            <a:normAutofit/>
          </a:bodyPr>
          <a:lstStyle/>
          <a:p>
            <a:r>
              <a:rPr lang="en-US" sz="3200" b="1" i="1" dirty="0"/>
              <a:t>PENGERTIAN KECERDASAN EMOSIONAL</a:t>
            </a:r>
            <a:endParaRPr lang="en-ID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7C37D-4F78-7BA9-3521-F6B9B3661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288" y="1039528"/>
            <a:ext cx="8912994" cy="5374523"/>
          </a:xfrm>
        </p:spPr>
        <p:txBody>
          <a:bodyPr>
            <a:noAutofit/>
          </a:bodyPr>
          <a:lstStyle/>
          <a:p>
            <a:r>
              <a:rPr lang="en-ID" dirty="0" err="1">
                <a:solidFill>
                  <a:srgbClr val="2C313A"/>
                </a:solidFill>
                <a:effectLst/>
              </a:rPr>
              <a:t>K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emampuan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seseorang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dalam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menggunakan</a:t>
            </a:r>
            <a:r>
              <a:rPr lang="en-ID" i="0" dirty="0">
                <a:solidFill>
                  <a:srgbClr val="2C313A"/>
                </a:solidFill>
                <a:effectLst/>
              </a:rPr>
              <a:t> dan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memahami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emosi</a:t>
            </a:r>
            <a:r>
              <a:rPr lang="en-ID" i="0" dirty="0">
                <a:solidFill>
                  <a:srgbClr val="2C313A"/>
                </a:solidFill>
                <a:effectLst/>
              </a:rPr>
              <a:t> (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baik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emosi</a:t>
            </a:r>
            <a:r>
              <a:rPr lang="en-ID" i="0" dirty="0">
                <a:solidFill>
                  <a:srgbClr val="2C313A"/>
                </a:solidFill>
                <a:effectLst/>
              </a:rPr>
              <a:t> orang lain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maupun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emosi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diri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sendiri</a:t>
            </a:r>
            <a:r>
              <a:rPr lang="en-ID" i="0" dirty="0">
                <a:solidFill>
                  <a:srgbClr val="2C313A"/>
                </a:solidFill>
                <a:effectLst/>
              </a:rPr>
              <a:t>)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dengan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tujuan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meningkatkan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kesehatan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fisik</a:t>
            </a:r>
            <a:r>
              <a:rPr lang="en-ID" i="0" dirty="0">
                <a:solidFill>
                  <a:srgbClr val="2C313A"/>
                </a:solidFill>
                <a:effectLst/>
              </a:rPr>
              <a:t> dan mental.</a:t>
            </a:r>
          </a:p>
          <a:p>
            <a:r>
              <a:rPr lang="en-ID" i="0" dirty="0" err="1">
                <a:solidFill>
                  <a:srgbClr val="2C313A"/>
                </a:solidFill>
                <a:effectLst/>
              </a:rPr>
              <a:t>Seseorang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dengan</a:t>
            </a:r>
            <a:r>
              <a:rPr lang="en-ID" dirty="0">
                <a:solidFill>
                  <a:srgbClr val="2C313A"/>
                </a:solidFill>
              </a:rPr>
              <a:t> </a:t>
            </a:r>
            <a:r>
              <a:rPr lang="en-ID" dirty="0" err="1">
                <a:solidFill>
                  <a:srgbClr val="2C313A"/>
                </a:solidFill>
              </a:rPr>
              <a:t>kecerdasan</a:t>
            </a:r>
            <a:r>
              <a:rPr lang="en-ID" dirty="0">
                <a:solidFill>
                  <a:srgbClr val="2C313A"/>
                </a:solidFill>
              </a:rPr>
              <a:t> </a:t>
            </a:r>
            <a:r>
              <a:rPr lang="en-ID" dirty="0" err="1">
                <a:solidFill>
                  <a:srgbClr val="2C313A"/>
                </a:solidFill>
              </a:rPr>
              <a:t>emosional</a:t>
            </a:r>
            <a:r>
              <a:rPr lang="en-ID" dirty="0">
                <a:solidFill>
                  <a:srgbClr val="2C313A"/>
                </a:solidFill>
              </a:rPr>
              <a:t> </a:t>
            </a:r>
            <a:r>
              <a:rPr lang="en-ID" i="0" dirty="0">
                <a:solidFill>
                  <a:srgbClr val="2C313A"/>
                </a:solidFill>
                <a:effectLst/>
              </a:rPr>
              <a:t>yang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baik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mampu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mengontrol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emosi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saat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marah</a:t>
            </a:r>
            <a:r>
              <a:rPr lang="en-ID" i="0" dirty="0">
                <a:solidFill>
                  <a:srgbClr val="2C313A"/>
                </a:solidFill>
                <a:effectLst/>
              </a:rPr>
              <a:t>,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peka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terhadap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perasaan</a:t>
            </a:r>
            <a:r>
              <a:rPr lang="en-ID" i="0" dirty="0">
                <a:solidFill>
                  <a:srgbClr val="2C313A"/>
                </a:solidFill>
                <a:effectLst/>
              </a:rPr>
              <a:t> orang lain,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dsb</a:t>
            </a:r>
            <a:r>
              <a:rPr lang="en-ID" i="0" dirty="0">
                <a:solidFill>
                  <a:srgbClr val="2C313A"/>
                </a:solidFill>
                <a:effectLst/>
              </a:rPr>
              <a:t>.</a:t>
            </a:r>
          </a:p>
          <a:p>
            <a:r>
              <a:rPr lang="en-ID" i="0" dirty="0" err="1">
                <a:solidFill>
                  <a:srgbClr val="2C313A"/>
                </a:solidFill>
                <a:effectLst/>
              </a:rPr>
              <a:t>Dalam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keberhasilan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kerja</a:t>
            </a:r>
            <a:r>
              <a:rPr lang="en-ID" i="0" dirty="0">
                <a:solidFill>
                  <a:srgbClr val="2C313A"/>
                </a:solidFill>
                <a:effectLst/>
              </a:rPr>
              <a:t>,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kecerdasan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intelektual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hanya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menyumbang</a:t>
            </a:r>
            <a:r>
              <a:rPr lang="en-ID" i="0" dirty="0">
                <a:solidFill>
                  <a:srgbClr val="2C313A"/>
                </a:solidFill>
                <a:effectLst/>
              </a:rPr>
              <a:t> 4%.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Kemampuan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akademik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bawaan</a:t>
            </a:r>
            <a:r>
              <a:rPr lang="en-ID" i="0" dirty="0">
                <a:solidFill>
                  <a:srgbClr val="2C313A"/>
                </a:solidFill>
                <a:effectLst/>
              </a:rPr>
              <a:t>,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nilai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tes</a:t>
            </a:r>
            <a:r>
              <a:rPr lang="en-ID" i="0" dirty="0">
                <a:solidFill>
                  <a:srgbClr val="2C313A"/>
                </a:solidFill>
                <a:effectLst/>
              </a:rPr>
              <a:t>, dan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kelulusan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pendidikan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tinggi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tidak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bisa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memprediksi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seberapa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baik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kinerja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atau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kesuksesan</a:t>
            </a:r>
            <a:r>
              <a:rPr lang="en-ID" i="0" dirty="0">
                <a:solidFill>
                  <a:srgbClr val="2C313A"/>
                </a:solidFill>
                <a:effectLst/>
              </a:rPr>
              <a:t> yang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akan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dicapai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seseorang</a:t>
            </a:r>
            <a:r>
              <a:rPr lang="en-ID" i="0" dirty="0">
                <a:solidFill>
                  <a:srgbClr val="2C313A"/>
                </a:solidFill>
                <a:effectLst/>
              </a:rPr>
              <a:t>.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Sebaliknya</a:t>
            </a:r>
            <a:r>
              <a:rPr lang="en-ID" i="0" dirty="0">
                <a:solidFill>
                  <a:srgbClr val="2C313A"/>
                </a:solidFill>
                <a:effectLst/>
              </a:rPr>
              <a:t>,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kecakapan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khusus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seperti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empati</a:t>
            </a:r>
            <a:r>
              <a:rPr lang="en-ID" i="0" dirty="0">
                <a:solidFill>
                  <a:srgbClr val="2C313A"/>
                </a:solidFill>
                <a:effectLst/>
              </a:rPr>
              <a:t>,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disiplin</a:t>
            </a:r>
            <a:r>
              <a:rPr lang="en-ID" i="0" dirty="0">
                <a:solidFill>
                  <a:srgbClr val="2C313A"/>
                </a:solidFill>
                <a:effectLst/>
              </a:rPr>
              <a:t>, dan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inisiatif</a:t>
            </a:r>
            <a:r>
              <a:rPr lang="en-ID" i="0" dirty="0">
                <a:solidFill>
                  <a:srgbClr val="2C313A"/>
                </a:solidFill>
                <a:effectLst/>
              </a:rPr>
              <a:t>,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dapat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memengaruhi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keberhasilan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kerja</a:t>
            </a:r>
            <a:r>
              <a:rPr lang="en-ID" i="0" dirty="0">
                <a:solidFill>
                  <a:srgbClr val="2C313A"/>
                </a:solidFill>
                <a:effectLst/>
              </a:rPr>
              <a:t>.</a:t>
            </a:r>
          </a:p>
          <a:p>
            <a:r>
              <a:rPr lang="sv-SE" i="0" dirty="0">
                <a:solidFill>
                  <a:srgbClr val="2C313A"/>
                </a:solidFill>
                <a:effectLst/>
              </a:rPr>
              <a:t>Kecerdasan emosional menentukan seberapa baik seseorang dalam menggunakan keterampilan yang dimiliki, termasuk keterampilan intelektual.</a:t>
            </a:r>
            <a:endParaRPr lang="en-ID" dirty="0">
              <a:solidFill>
                <a:srgbClr val="2C313A"/>
              </a:solidFill>
            </a:endParaRPr>
          </a:p>
          <a:p>
            <a:r>
              <a:rPr lang="en-ID" i="0" dirty="0" err="1">
                <a:solidFill>
                  <a:srgbClr val="2C313A"/>
                </a:solidFill>
                <a:effectLst/>
              </a:rPr>
              <a:t>Sementara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itu</a:t>
            </a:r>
            <a:r>
              <a:rPr lang="en-ID" i="0" dirty="0">
                <a:solidFill>
                  <a:srgbClr val="2C313A"/>
                </a:solidFill>
                <a:effectLst/>
              </a:rPr>
              <a:t>, 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kecerdasan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emosional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menurut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1" dirty="0">
                <a:solidFill>
                  <a:srgbClr val="2C313A"/>
                </a:solidFill>
                <a:effectLst/>
              </a:rPr>
              <a:t>Goleman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adalah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kemampuan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mengenali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perasaan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diri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sendiri</a:t>
            </a:r>
            <a:r>
              <a:rPr lang="en-ID" i="0" dirty="0">
                <a:solidFill>
                  <a:srgbClr val="2C313A"/>
                </a:solidFill>
                <a:effectLst/>
              </a:rPr>
              <a:t> dan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perasaan</a:t>
            </a:r>
            <a:r>
              <a:rPr lang="en-ID" i="0" dirty="0">
                <a:solidFill>
                  <a:srgbClr val="2C313A"/>
                </a:solidFill>
                <a:effectLst/>
              </a:rPr>
              <a:t> orang lain,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kemampuan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memotivasi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diri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sendiri</a:t>
            </a:r>
            <a:r>
              <a:rPr lang="en-ID" i="0" dirty="0">
                <a:solidFill>
                  <a:srgbClr val="2C313A"/>
                </a:solidFill>
                <a:effectLst/>
              </a:rPr>
              <a:t> dan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kemampuan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mengelola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emosi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dengan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baik</a:t>
            </a:r>
            <a:r>
              <a:rPr lang="en-ID" i="0" dirty="0">
                <a:solidFill>
                  <a:srgbClr val="2C313A"/>
                </a:solidFill>
                <a:effectLst/>
              </a:rPr>
              <a:t> pada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diri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sendiri</a:t>
            </a:r>
            <a:r>
              <a:rPr lang="en-ID" i="0" dirty="0">
                <a:solidFill>
                  <a:srgbClr val="2C313A"/>
                </a:solidFill>
                <a:effectLst/>
              </a:rPr>
              <a:t> dan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dalam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hubungan</a:t>
            </a:r>
            <a:r>
              <a:rPr lang="en-ID" i="0" dirty="0">
                <a:solidFill>
                  <a:srgbClr val="2C313A"/>
                </a:solidFill>
                <a:effectLst/>
              </a:rPr>
              <a:t> </a:t>
            </a:r>
            <a:r>
              <a:rPr lang="en-ID" i="0" dirty="0" err="1">
                <a:solidFill>
                  <a:srgbClr val="2C313A"/>
                </a:solidFill>
                <a:effectLst/>
              </a:rPr>
              <a:t>dengan</a:t>
            </a:r>
            <a:r>
              <a:rPr lang="en-ID" i="0" dirty="0">
                <a:solidFill>
                  <a:srgbClr val="2C313A"/>
                </a:solidFill>
                <a:effectLst/>
              </a:rPr>
              <a:t> orang lain.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944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380B1E-E081-A5F2-6912-7E4F8C380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828" y="750771"/>
            <a:ext cx="8912289" cy="4860757"/>
          </a:xfrm>
        </p:spPr>
      </p:pic>
    </p:spTree>
    <p:extLst>
      <p:ext uri="{BB962C8B-B14F-4D97-AF65-F5344CB8AC3E}">
        <p14:creationId xmlns:p14="http://schemas.microsoft.com/office/powerpoint/2010/main" val="2518278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CB43-CC03-F845-EC2C-2C197C6FF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884"/>
            <a:ext cx="8596668" cy="664143"/>
          </a:xfrm>
        </p:spPr>
        <p:txBody>
          <a:bodyPr>
            <a:normAutofit/>
          </a:bodyPr>
          <a:lstStyle/>
          <a:p>
            <a:r>
              <a:rPr lang="en-US" sz="3200" b="1" i="1" dirty="0"/>
              <a:t>INDIKATOR KECERDASAN EMOSIONAL</a:t>
            </a:r>
            <a:endParaRPr lang="en-ID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7C37D-4F78-7BA9-3521-F6B9B3661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791" y="1212782"/>
            <a:ext cx="8758990" cy="52012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i="1" dirty="0"/>
              <a:t>Self-awareness</a:t>
            </a:r>
            <a:r>
              <a:rPr lang="en-US" sz="2200" i="1" dirty="0"/>
              <a:t>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sv-SE" sz="2200" b="0" i="0" dirty="0">
                <a:solidFill>
                  <a:srgbClr val="2C313A"/>
                </a:solidFill>
                <a:effectLst/>
              </a:rPr>
              <a:t>Menyadari perasaan atau keadaan yang sedang orang lain rasakan dan pengaruhnya terhadap orang lain.</a:t>
            </a:r>
            <a:endParaRPr lang="en-US" sz="2200" dirty="0"/>
          </a:p>
          <a:p>
            <a:pPr marL="0" indent="0">
              <a:buNone/>
            </a:pPr>
            <a:r>
              <a:rPr lang="en-US" sz="2200" b="1" i="1" dirty="0"/>
              <a:t>Self-regulation</a:t>
            </a:r>
            <a:r>
              <a:rPr lang="en-US" sz="2200" dirty="0"/>
              <a:t>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Menggunakan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kemampuan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emosional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untuk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mengatur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emosi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yang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akan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memunculkan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reaksi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atau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perilaku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tertentu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.</a:t>
            </a:r>
            <a:endParaRPr lang="en-US" sz="2200" dirty="0"/>
          </a:p>
          <a:p>
            <a:pPr marL="0" indent="0">
              <a:buNone/>
            </a:pPr>
            <a:r>
              <a:rPr lang="en-US" sz="2200" b="1" i="1" dirty="0"/>
              <a:t>Internal motivation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Mengambil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keputusan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sebagai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bentuk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optimisme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, rasa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penasaran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, dan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keinginan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untuk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mencapai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sesuatu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.</a:t>
            </a:r>
            <a:endParaRPr lang="en-US" sz="2200" dirty="0"/>
          </a:p>
          <a:p>
            <a:pPr marL="0" indent="0">
              <a:buNone/>
            </a:pPr>
            <a:r>
              <a:rPr lang="en-US" sz="2200" b="1" i="1" dirty="0"/>
              <a:t>Empathy</a:t>
            </a:r>
            <a:r>
              <a:rPr lang="en-US" sz="2200" dirty="0"/>
              <a:t>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Memahami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emosi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orang lain dan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menggunakan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kemampuan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ini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untuk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merespon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orang lain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berdasarkan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tingkat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emosional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.</a:t>
            </a:r>
            <a:endParaRPr lang="en-US" sz="2200" dirty="0"/>
          </a:p>
          <a:p>
            <a:pPr marL="0" indent="0">
              <a:buNone/>
            </a:pPr>
            <a:r>
              <a:rPr lang="en-US" sz="2200" b="1" i="1" dirty="0"/>
              <a:t>Social skills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Menerapkan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kemampuan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emosional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untuk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membangun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hubungan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sosial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yang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kuat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dengan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 </a:t>
            </a:r>
            <a:r>
              <a:rPr lang="en-ID" sz="2200" b="0" i="0" dirty="0" err="1">
                <a:solidFill>
                  <a:srgbClr val="2C313A"/>
                </a:solidFill>
                <a:effectLst/>
              </a:rPr>
              <a:t>sekitar</a:t>
            </a:r>
            <a:r>
              <a:rPr lang="en-ID" sz="2200" b="0" i="0" dirty="0">
                <a:solidFill>
                  <a:srgbClr val="2C313A"/>
                </a:solidFill>
                <a:effectLst/>
              </a:rPr>
              <a:t>.</a:t>
            </a:r>
            <a:endParaRPr lang="en-ID" sz="2200" dirty="0"/>
          </a:p>
        </p:txBody>
      </p:sp>
    </p:spTree>
    <p:extLst>
      <p:ext uri="{BB962C8B-B14F-4D97-AF65-F5344CB8AC3E}">
        <p14:creationId xmlns:p14="http://schemas.microsoft.com/office/powerpoint/2010/main" val="4252054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C58D9C-13FF-CC76-3154-4A2835473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918" y="1193532"/>
            <a:ext cx="6506677" cy="429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0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C6DCB-A1BD-19AA-2C62-4BFB39D6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59" y="609600"/>
            <a:ext cx="10010274" cy="930442"/>
          </a:xfrm>
        </p:spPr>
        <p:txBody>
          <a:bodyPr>
            <a:normAutofit fontScale="90000"/>
          </a:bodyPr>
          <a:lstStyle/>
          <a:p>
            <a:r>
              <a:rPr lang="en-US" sz="3200" b="1" i="1" dirty="0"/>
              <a:t>PERAN KECERDASAN EMOSIONAL DALAM DUNIA KERJA</a:t>
            </a:r>
            <a:endParaRPr lang="en-ID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B5B37-7F49-F8DE-471D-255682F10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536" y="1395663"/>
            <a:ext cx="8556860" cy="442762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/>
              <a:t>Membentuk</a:t>
            </a:r>
            <a:r>
              <a:rPr lang="en-US" sz="2800" dirty="0"/>
              <a:t> </a:t>
            </a:r>
            <a:r>
              <a:rPr lang="en-US" sz="2800" dirty="0" err="1"/>
              <a:t>tim</a:t>
            </a:r>
            <a:r>
              <a:rPr lang="en-US" sz="2800" dirty="0"/>
              <a:t> yang </a:t>
            </a:r>
            <a:r>
              <a:rPr lang="en-US" sz="2800" dirty="0" err="1"/>
              <a:t>kolaboratif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err="1"/>
              <a:t>Karyawan</a:t>
            </a:r>
            <a:r>
              <a:rPr lang="en-US" sz="2800" dirty="0"/>
              <a:t> yang </a:t>
            </a:r>
            <a:r>
              <a:rPr lang="en-US" sz="2800" dirty="0" err="1"/>
              <a:t>inovatif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rentan</a:t>
            </a:r>
            <a:r>
              <a:rPr lang="en-US" sz="2800" dirty="0"/>
              <a:t> </a:t>
            </a:r>
            <a:r>
              <a:rPr lang="en-US" sz="2800" dirty="0" err="1"/>
              <a:t>terkena</a:t>
            </a:r>
            <a:r>
              <a:rPr lang="en-US" sz="2800" dirty="0"/>
              <a:t> stress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err="1"/>
              <a:t>Komunikasi</a:t>
            </a:r>
            <a:r>
              <a:rPr lang="en-US" sz="2800" dirty="0"/>
              <a:t> dan </a:t>
            </a:r>
            <a:r>
              <a:rPr lang="en-US" sz="2800" dirty="0" err="1"/>
              <a:t>interaksi</a:t>
            </a:r>
            <a:r>
              <a:rPr lang="en-US" sz="2800" dirty="0"/>
              <a:t> yang </a:t>
            </a:r>
            <a:r>
              <a:rPr lang="en-US" sz="2800" dirty="0" err="1"/>
              <a:t>semakin</a:t>
            </a:r>
            <a:r>
              <a:rPr lang="en-US" sz="2800" dirty="0"/>
              <a:t> </a:t>
            </a:r>
            <a:r>
              <a:rPr lang="en-US" sz="2800" dirty="0" err="1"/>
              <a:t>efektif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err="1"/>
              <a:t>Pengambilan</a:t>
            </a:r>
            <a:r>
              <a:rPr lang="en-US" sz="2800" dirty="0"/>
              <a:t> </a:t>
            </a:r>
            <a:r>
              <a:rPr lang="en-US" sz="2800" dirty="0" err="1"/>
              <a:t>keputusan</a:t>
            </a:r>
            <a:r>
              <a:rPr lang="en-US" sz="2800" dirty="0"/>
              <a:t> yang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0605236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</TotalTime>
  <Words>1016</Words>
  <Application>Microsoft Office PowerPoint</Application>
  <PresentationFormat>Widescreen</PresentationFormat>
  <Paragraphs>96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Trebuchet MS</vt:lpstr>
      <vt:lpstr>Wingdings</vt:lpstr>
      <vt:lpstr>Wingdings 3</vt:lpstr>
      <vt:lpstr>Facet</vt:lpstr>
      <vt:lpstr>PEMBENTUKAN KARAKTER DAN ETIKA</vt:lpstr>
      <vt:lpstr>EMOTIONAL INTELLIGENCE 2</vt:lpstr>
      <vt:lpstr>PowerPoint Presentation</vt:lpstr>
      <vt:lpstr>OUTLINE</vt:lpstr>
      <vt:lpstr>PENGERTIAN KECERDASAN EMOSIONAL</vt:lpstr>
      <vt:lpstr>PowerPoint Presentation</vt:lpstr>
      <vt:lpstr>INDIKATOR KECERDASAN EMOSIONAL</vt:lpstr>
      <vt:lpstr>PowerPoint Presentation</vt:lpstr>
      <vt:lpstr>PERAN KECERDASAN EMOSIONAL DALAM DUNIA KERJA</vt:lpstr>
      <vt:lpstr>TANDA RENDAHNYA KECERDASAN EMOSIONAL DI DUNIA KERJA</vt:lpstr>
      <vt:lpstr>TANDA RENDAHNYA KECERDASAN EMOSIONAL DI DUNIA KERJA</vt:lpstr>
      <vt:lpstr>CARA MENINGKATKAN KECERDASAN EMOSIONAL KARYAWAN</vt:lpstr>
      <vt:lpstr>CARA MENINGKATKAN KECERDASAN EMOSIONAL KARYAWAN</vt:lpstr>
      <vt:lpstr>PowerPoint Presentation</vt:lpstr>
      <vt:lpstr>PowerPoint Presentation</vt:lpstr>
      <vt:lpstr>PowerPoint Presentation</vt:lpstr>
      <vt:lpstr>PowerPoint Presentation</vt:lpstr>
      <vt:lpstr>CONTOH KECERDASAN EMOSIONAL DI DUNIA KERJA</vt:lpstr>
      <vt:lpstr>CONTOH KECERDASAN EMOSIONAL DI DUNIA KERJA</vt:lpstr>
      <vt:lpstr>TERIMA KASIH ATAS PERHATIANNYA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PEMBENTUKAN KARAKTER DAN ETIKA</dc:title>
  <dc:creator>Ginanjar Adhika Jiwandoko</dc:creator>
  <cp:lastModifiedBy>Dian Samodrawati</cp:lastModifiedBy>
  <cp:revision>12</cp:revision>
  <dcterms:created xsi:type="dcterms:W3CDTF">2024-03-26T07:01:01Z</dcterms:created>
  <dcterms:modified xsi:type="dcterms:W3CDTF">2025-04-11T10:25:43Z</dcterms:modified>
</cp:coreProperties>
</file>