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4" r:id="rId4"/>
    <p:sldId id="262" r:id="rId5"/>
    <p:sldId id="289" r:id="rId6"/>
    <p:sldId id="263" r:id="rId7"/>
    <p:sldId id="265" r:id="rId8"/>
    <p:sldId id="290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8" r:id="rId27"/>
    <p:sldId id="287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1CEE-5EE2-4B8D-9A70-34AEE5B1AB8D}" type="datetimeFigureOut">
              <a:rPr lang="en-ID" smtClean="0"/>
              <a:t>21/03/2025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82BF-4F5D-44F4-A07E-072018647E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652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1CEE-5EE2-4B8D-9A70-34AEE5B1AB8D}" type="datetimeFigureOut">
              <a:rPr lang="en-ID" smtClean="0"/>
              <a:t>21/03/2025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82BF-4F5D-44F4-A07E-072018647E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348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1CEE-5EE2-4B8D-9A70-34AEE5B1AB8D}" type="datetimeFigureOut">
              <a:rPr lang="en-ID" smtClean="0"/>
              <a:t>21/03/2025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82BF-4F5D-44F4-A07E-072018647EA0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314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1CEE-5EE2-4B8D-9A70-34AEE5B1AB8D}" type="datetimeFigureOut">
              <a:rPr lang="en-ID" smtClean="0"/>
              <a:t>21/03/2025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82BF-4F5D-44F4-A07E-072018647E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0277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1CEE-5EE2-4B8D-9A70-34AEE5B1AB8D}" type="datetimeFigureOut">
              <a:rPr lang="en-ID" smtClean="0"/>
              <a:t>21/03/2025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82BF-4F5D-44F4-A07E-072018647EA0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2931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1CEE-5EE2-4B8D-9A70-34AEE5B1AB8D}" type="datetimeFigureOut">
              <a:rPr lang="en-ID" smtClean="0"/>
              <a:t>21/03/2025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82BF-4F5D-44F4-A07E-072018647E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4081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1CEE-5EE2-4B8D-9A70-34AEE5B1AB8D}" type="datetimeFigureOut">
              <a:rPr lang="en-ID" smtClean="0"/>
              <a:t>21/03/2025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82BF-4F5D-44F4-A07E-072018647E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5162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1CEE-5EE2-4B8D-9A70-34AEE5B1AB8D}" type="datetimeFigureOut">
              <a:rPr lang="en-ID" smtClean="0"/>
              <a:t>21/03/2025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82BF-4F5D-44F4-A07E-072018647E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080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1CEE-5EE2-4B8D-9A70-34AEE5B1AB8D}" type="datetimeFigureOut">
              <a:rPr lang="en-ID" smtClean="0"/>
              <a:t>21/03/2025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82BF-4F5D-44F4-A07E-072018647E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409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1CEE-5EE2-4B8D-9A70-34AEE5B1AB8D}" type="datetimeFigureOut">
              <a:rPr lang="en-ID" smtClean="0"/>
              <a:t>21/03/2025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82BF-4F5D-44F4-A07E-072018647E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217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1CEE-5EE2-4B8D-9A70-34AEE5B1AB8D}" type="datetimeFigureOut">
              <a:rPr lang="en-ID" smtClean="0"/>
              <a:t>21/03/2025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82BF-4F5D-44F4-A07E-072018647E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97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1CEE-5EE2-4B8D-9A70-34AEE5B1AB8D}" type="datetimeFigureOut">
              <a:rPr lang="en-ID" smtClean="0"/>
              <a:t>21/03/2025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82BF-4F5D-44F4-A07E-072018647E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29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1CEE-5EE2-4B8D-9A70-34AEE5B1AB8D}" type="datetimeFigureOut">
              <a:rPr lang="en-ID" smtClean="0"/>
              <a:t>21/03/2025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82BF-4F5D-44F4-A07E-072018647E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38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1CEE-5EE2-4B8D-9A70-34AEE5B1AB8D}" type="datetimeFigureOut">
              <a:rPr lang="en-ID" smtClean="0"/>
              <a:t>21/03/2025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82BF-4F5D-44F4-A07E-072018647E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168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1CEE-5EE2-4B8D-9A70-34AEE5B1AB8D}" type="datetimeFigureOut">
              <a:rPr lang="en-ID" smtClean="0"/>
              <a:t>21/03/2025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82BF-4F5D-44F4-A07E-072018647E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563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1CEE-5EE2-4B8D-9A70-34AEE5B1AB8D}" type="datetimeFigureOut">
              <a:rPr lang="en-ID" smtClean="0"/>
              <a:t>21/03/2025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82BF-4F5D-44F4-A07E-072018647E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732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11CEE-5EE2-4B8D-9A70-34AEE5B1AB8D}" type="datetimeFigureOut">
              <a:rPr lang="en-ID" smtClean="0"/>
              <a:t>21/03/2025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8A82BF-4F5D-44F4-A07E-072018647E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101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ctio.id/t/apa-yang-dimaksud-dengan-motivasi-atau-motivation/12920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City street with motion blur">
            <a:extLst>
              <a:ext uri="{FF2B5EF4-FFF2-40B4-BE49-F238E27FC236}">
                <a16:creationId xmlns:a16="http://schemas.microsoft.com/office/drawing/2014/main" id="{D15D31C4-072F-8EB6-9309-943E5222F0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982" r="1" b="18454"/>
          <a:stretch/>
        </p:blipFill>
        <p:spPr>
          <a:xfrm>
            <a:off x="7434946" y="-1"/>
            <a:ext cx="4757054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86DE92-910D-9836-9CC1-C7E7EA0D6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925" y="664144"/>
            <a:ext cx="6179420" cy="2310062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/>
              <a:t>PEMBENTUKAN KARAKTER DAN ETIKA</a:t>
            </a:r>
            <a:endParaRPr lang="en-ID" sz="40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AF306-01C5-40EE-DF3B-3C3A0778D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0834" y="5409398"/>
            <a:ext cx="4225490" cy="144860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PERTEMUAN 3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Dosen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Ir. Dian </a:t>
            </a:r>
            <a:r>
              <a:rPr lang="en-US" sz="2000" b="1" dirty="0" err="1">
                <a:solidFill>
                  <a:schemeClr val="tx1"/>
                </a:solidFill>
              </a:rPr>
              <a:t>Samodrawati</a:t>
            </a:r>
            <a:r>
              <a:rPr lang="en-US" sz="2000" b="1" dirty="0">
                <a:solidFill>
                  <a:schemeClr val="tx1"/>
                </a:solidFill>
              </a:rPr>
              <a:t>, M.M</a:t>
            </a:r>
            <a:endParaRPr lang="en-ID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2BC4-D5CA-63BA-2F21-27ED5BAB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5861"/>
          </a:xfrm>
        </p:spPr>
        <p:txBody>
          <a:bodyPr>
            <a:normAutofit/>
          </a:bodyPr>
          <a:lstStyle/>
          <a:p>
            <a:r>
              <a:rPr lang="en-US" sz="3200" b="1" dirty="0"/>
              <a:t>CONTOH PERILAKU </a:t>
            </a:r>
            <a:r>
              <a:rPr lang="en-US" sz="3200" b="1" i="1" dirty="0"/>
              <a:t>EMPATHY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FF83D-F0BD-818F-7009-95E523C7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042" y="1524000"/>
            <a:ext cx="8893743" cy="4517362"/>
          </a:xfrm>
        </p:spPr>
        <p:txBody>
          <a:bodyPr>
            <a:normAutofit/>
          </a:bodyPr>
          <a:lstStyle/>
          <a:p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Mengucapkan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bela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sungkawa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ketika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mendengar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berita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duka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ID" sz="2400" b="0" i="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Menepuk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punggung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orang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tengah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mengalami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kesulitan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ID" sz="2400" b="0" i="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Menenangkan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berusaha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menghibur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orang lain yang</a:t>
            </a:r>
          </a:p>
          <a:p>
            <a:pPr marL="0" indent="0">
              <a:buNone/>
            </a:pPr>
            <a:r>
              <a:rPr lang="en-ID" sz="2400" dirty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tengah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menangis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ID" sz="2400" b="0" i="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Membantu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sesama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tengah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mengalami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musibah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  <a:endParaRPr lang="en-ID" sz="2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3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2BC4-D5CA-63BA-2F21-27ED5BAB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3886"/>
            <a:ext cx="8596668" cy="683395"/>
          </a:xfrm>
        </p:spPr>
        <p:txBody>
          <a:bodyPr>
            <a:normAutofit/>
          </a:bodyPr>
          <a:lstStyle/>
          <a:p>
            <a:r>
              <a:rPr lang="en-US" sz="3200" b="1" i="1" dirty="0"/>
              <a:t>SELF ESTEEM </a:t>
            </a:r>
            <a:r>
              <a:rPr lang="en-US" sz="3200" b="1" dirty="0"/>
              <a:t>(HARGA DIRI)</a:t>
            </a:r>
            <a:endParaRPr lang="en-ID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FF83D-F0BD-818F-7009-95E523C7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410" y="1285461"/>
            <a:ext cx="8845617" cy="4755901"/>
          </a:xfrm>
        </p:spPr>
        <p:txBody>
          <a:bodyPr>
            <a:normAutofit fontScale="92500" lnSpcReduction="20000"/>
          </a:bodyPr>
          <a:lstStyle/>
          <a:p>
            <a:r>
              <a:rPr lang="en-ID" sz="2000" i="1" dirty="0"/>
              <a:t>Stuart dan </a:t>
            </a:r>
            <a:r>
              <a:rPr lang="en-ID" sz="2000" i="1" dirty="0" err="1"/>
              <a:t>Sundeen</a:t>
            </a:r>
            <a:r>
              <a:rPr lang="en-ID" sz="2000" i="1" dirty="0"/>
              <a:t> </a:t>
            </a:r>
            <a:r>
              <a:rPr lang="en-ID" sz="2000" dirty="0"/>
              <a:t>(1991), </a:t>
            </a:r>
            <a:r>
              <a:rPr lang="en-ID" sz="2000" b="1" dirty="0" err="1"/>
              <a:t>harga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(self esteem)</a:t>
            </a:r>
            <a:r>
              <a:rPr lang="en-ID" sz="2000" dirty="0"/>
              <a:t> : </a:t>
            </a:r>
            <a:r>
              <a:rPr lang="en-ID" sz="2000" dirty="0" err="1"/>
              <a:t>penilaian</a:t>
            </a:r>
            <a:r>
              <a:rPr lang="en-ID" sz="2000" dirty="0"/>
              <a:t> </a:t>
            </a:r>
            <a:r>
              <a:rPr lang="en-ID" sz="2000" dirty="0" err="1"/>
              <a:t>individu</a:t>
            </a:r>
            <a:r>
              <a:rPr lang="en-ID" sz="2000" dirty="0"/>
              <a:t> </a:t>
            </a:r>
            <a:r>
              <a:rPr lang="en-ID" sz="2000" dirty="0" err="1"/>
              <a:t>terhadap</a:t>
            </a:r>
            <a:r>
              <a:rPr lang="en-ID" sz="2000" dirty="0"/>
              <a:t> </a:t>
            </a:r>
            <a:r>
              <a:rPr lang="en-ID" sz="2000" dirty="0" err="1"/>
              <a:t>hasil</a:t>
            </a:r>
            <a:r>
              <a:rPr lang="en-ID" sz="2000" dirty="0"/>
              <a:t> yang </a:t>
            </a:r>
            <a:r>
              <a:rPr lang="en-ID" sz="2000" dirty="0" err="1"/>
              <a:t>dicapai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menganalisa</a:t>
            </a:r>
            <a:r>
              <a:rPr lang="en-ID" sz="2000" dirty="0"/>
              <a:t> </a:t>
            </a:r>
            <a:r>
              <a:rPr lang="en-ID" sz="2000" dirty="0" err="1"/>
              <a:t>seberapa</a:t>
            </a:r>
            <a:r>
              <a:rPr lang="en-ID" sz="2000" dirty="0"/>
              <a:t> </a:t>
            </a:r>
            <a:r>
              <a:rPr lang="en-ID" sz="2000" dirty="0" err="1"/>
              <a:t>jauh</a:t>
            </a:r>
            <a:r>
              <a:rPr lang="en-ID" sz="2000" dirty="0"/>
              <a:t> </a:t>
            </a:r>
            <a:r>
              <a:rPr lang="en-ID" sz="2000" dirty="0" err="1"/>
              <a:t>perilaku</a:t>
            </a:r>
            <a:r>
              <a:rPr lang="en-ID" sz="2000" dirty="0"/>
              <a:t> </a:t>
            </a:r>
            <a:r>
              <a:rPr lang="en-ID" sz="2000" dirty="0" err="1"/>
              <a:t>memenuhi</a:t>
            </a:r>
            <a:r>
              <a:rPr lang="en-ID" sz="2000" dirty="0"/>
              <a:t> ideal </a:t>
            </a:r>
            <a:r>
              <a:rPr lang="en-ID" sz="2000" dirty="0" err="1"/>
              <a:t>dirinya</a:t>
            </a:r>
            <a:r>
              <a:rPr lang="en-ID" sz="2000" dirty="0"/>
              <a:t>. H</a:t>
            </a:r>
            <a:r>
              <a:rPr lang="en-ID" sz="2000" b="1" dirty="0"/>
              <a:t>arga </a:t>
            </a:r>
            <a:r>
              <a:rPr lang="en-ID" sz="2000" b="1" dirty="0" err="1"/>
              <a:t>diri</a:t>
            </a:r>
            <a:r>
              <a:rPr lang="en-ID" sz="2000" dirty="0"/>
              <a:t> </a:t>
            </a:r>
            <a:r>
              <a:rPr lang="en-ID" sz="2000" dirty="0" err="1"/>
              <a:t>menggambarkan</a:t>
            </a:r>
            <a:r>
              <a:rPr lang="en-ID" sz="2000" dirty="0"/>
              <a:t> </a:t>
            </a:r>
            <a:r>
              <a:rPr lang="en-ID" sz="2000" dirty="0" err="1"/>
              <a:t>sejauh</a:t>
            </a:r>
            <a:r>
              <a:rPr lang="en-ID" sz="2000" dirty="0"/>
              <a:t> mana </a:t>
            </a:r>
            <a:r>
              <a:rPr lang="en-ID" sz="2000" dirty="0" err="1"/>
              <a:t>individu</a:t>
            </a:r>
            <a:r>
              <a:rPr lang="en-ID" sz="2000" dirty="0"/>
              <a:t> </a:t>
            </a:r>
            <a:r>
              <a:rPr lang="en-ID" sz="2000" dirty="0" err="1"/>
              <a:t>tersebut</a:t>
            </a:r>
            <a:r>
              <a:rPr lang="en-ID" sz="2000" dirty="0"/>
              <a:t> </a:t>
            </a:r>
            <a:r>
              <a:rPr lang="en-ID" sz="2000" dirty="0" err="1"/>
              <a:t>menilai</a:t>
            </a:r>
            <a:r>
              <a:rPr lang="en-ID" sz="2000" dirty="0"/>
              <a:t> </a:t>
            </a:r>
            <a:r>
              <a:rPr lang="en-ID" sz="2000" dirty="0" err="1"/>
              <a:t>dirinya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orang yang </a:t>
            </a: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kemampuan</a:t>
            </a:r>
            <a:r>
              <a:rPr lang="en-ID" sz="2000" dirty="0"/>
              <a:t>, </a:t>
            </a:r>
            <a:r>
              <a:rPr lang="en-ID" sz="2000" dirty="0" err="1"/>
              <a:t>keberartian</a:t>
            </a:r>
            <a:r>
              <a:rPr lang="en-ID" sz="2000" dirty="0"/>
              <a:t>, </a:t>
            </a:r>
            <a:r>
              <a:rPr lang="en-ID" sz="2000" dirty="0" err="1"/>
              <a:t>berharga</a:t>
            </a:r>
            <a:r>
              <a:rPr lang="en-ID" sz="2000" dirty="0"/>
              <a:t>, dan </a:t>
            </a:r>
            <a:r>
              <a:rPr lang="en-ID" sz="2000" dirty="0" err="1"/>
              <a:t>kompeten</a:t>
            </a:r>
            <a:r>
              <a:rPr lang="en-ID" sz="2000" dirty="0"/>
              <a:t>.</a:t>
            </a:r>
          </a:p>
          <a:p>
            <a:pPr marL="0" indent="0">
              <a:buNone/>
            </a:pPr>
            <a:endParaRPr lang="en-ID" sz="2000" dirty="0"/>
          </a:p>
          <a:p>
            <a:r>
              <a:rPr lang="en-ID" sz="2000" i="1" dirty="0"/>
              <a:t>Gilmore</a:t>
            </a:r>
            <a:r>
              <a:rPr lang="en-ID" sz="2000" dirty="0"/>
              <a:t> (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Akhmad</a:t>
            </a:r>
            <a:r>
              <a:rPr lang="en-ID" sz="2000" dirty="0"/>
              <a:t> </a:t>
            </a:r>
            <a:r>
              <a:rPr lang="en-ID" sz="2000" dirty="0" err="1"/>
              <a:t>Sudrajad</a:t>
            </a:r>
            <a:r>
              <a:rPr lang="en-ID" sz="2000" dirty="0"/>
              <a:t>): “….</a:t>
            </a:r>
            <a:r>
              <a:rPr lang="en-ID" sz="2000" b="1" dirty="0"/>
              <a:t>self esteem</a:t>
            </a:r>
            <a:r>
              <a:rPr lang="en-ID" sz="2000" dirty="0"/>
              <a:t> is a personal judgement of worthiness that is a personal that is expressed in attitude the individual holds toward himself. </a:t>
            </a:r>
          </a:p>
          <a:p>
            <a:pPr marL="0" indent="0">
              <a:buNone/>
            </a:pPr>
            <a:r>
              <a:rPr lang="en-ID" sz="2000" dirty="0"/>
              <a:t>           H</a:t>
            </a:r>
            <a:r>
              <a:rPr lang="en-ID" sz="2000" b="1" dirty="0"/>
              <a:t>arga </a:t>
            </a:r>
            <a:r>
              <a:rPr lang="en-ID" sz="2000" b="1" dirty="0" err="1"/>
              <a:t>diri</a:t>
            </a:r>
            <a:r>
              <a:rPr lang="en-ID" sz="2000" dirty="0"/>
              <a:t>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penilaian</a:t>
            </a:r>
            <a:r>
              <a:rPr lang="en-ID" sz="2000" dirty="0"/>
              <a:t> </a:t>
            </a:r>
            <a:r>
              <a:rPr lang="en-ID" sz="2000" dirty="0" err="1"/>
              <a:t>individu</a:t>
            </a:r>
            <a:r>
              <a:rPr lang="en-ID" sz="2000" dirty="0"/>
              <a:t> </a:t>
            </a:r>
            <a:r>
              <a:rPr lang="en-ID" sz="2000" dirty="0" err="1"/>
              <a:t>terhadap</a:t>
            </a:r>
            <a:r>
              <a:rPr lang="en-ID" sz="2000" dirty="0"/>
              <a:t> </a:t>
            </a:r>
            <a:r>
              <a:rPr lang="en-ID" sz="2000" dirty="0" err="1"/>
              <a:t>kehormatan</a:t>
            </a:r>
            <a:r>
              <a:rPr lang="en-ID" sz="2000" dirty="0"/>
              <a:t>    </a:t>
            </a:r>
          </a:p>
          <a:p>
            <a:pPr marL="0" indent="0">
              <a:buNone/>
            </a:pPr>
            <a:r>
              <a:rPr lang="en-ID" sz="2000" dirty="0"/>
              <a:t>     </a:t>
            </a:r>
            <a:r>
              <a:rPr lang="en-ID" sz="2000" dirty="0" err="1"/>
              <a:t>dirinya</a:t>
            </a:r>
            <a:r>
              <a:rPr lang="en-ID" sz="2000" dirty="0"/>
              <a:t>, yang </a:t>
            </a:r>
            <a:r>
              <a:rPr lang="en-ID" sz="2000" dirty="0" err="1"/>
              <a:t>diekspresikan</a:t>
            </a:r>
            <a:r>
              <a:rPr lang="en-ID" sz="2000" dirty="0"/>
              <a:t> </a:t>
            </a:r>
            <a:r>
              <a:rPr lang="en-ID" sz="2000" dirty="0" err="1"/>
              <a:t>melalui</a:t>
            </a:r>
            <a:r>
              <a:rPr lang="en-ID" sz="2000" dirty="0"/>
              <a:t> </a:t>
            </a:r>
            <a:r>
              <a:rPr lang="en-ID" sz="2000" dirty="0" err="1"/>
              <a:t>sikap</a:t>
            </a:r>
            <a:r>
              <a:rPr lang="en-ID" sz="2000" dirty="0"/>
              <a:t> </a:t>
            </a:r>
            <a:r>
              <a:rPr lang="en-ID" sz="2000" dirty="0" err="1"/>
              <a:t>terhadap</a:t>
            </a:r>
            <a:r>
              <a:rPr lang="en-ID" sz="2000" dirty="0"/>
              <a:t> </a:t>
            </a:r>
            <a:r>
              <a:rPr lang="en-ID" sz="2000" dirty="0" err="1"/>
              <a:t>dirinya</a:t>
            </a:r>
            <a:r>
              <a:rPr lang="en-ID" sz="2000" dirty="0"/>
              <a:t>.</a:t>
            </a:r>
          </a:p>
          <a:p>
            <a:pPr marL="0" indent="0">
              <a:buNone/>
            </a:pPr>
            <a:endParaRPr lang="en-ID" sz="2000" dirty="0"/>
          </a:p>
          <a:p>
            <a:r>
              <a:rPr lang="en-ID" sz="2000" i="1" dirty="0"/>
              <a:t>Buss </a:t>
            </a:r>
            <a:r>
              <a:rPr lang="en-ID" sz="2000" dirty="0"/>
              <a:t>(1973) </a:t>
            </a:r>
            <a:r>
              <a:rPr lang="en-ID" sz="2000" dirty="0" err="1"/>
              <a:t>memberikan</a:t>
            </a:r>
            <a:r>
              <a:rPr lang="en-ID" sz="2000" dirty="0"/>
              <a:t> </a:t>
            </a:r>
            <a:r>
              <a:rPr lang="en-ID" sz="2000" dirty="0" err="1"/>
              <a:t>pengertian</a:t>
            </a:r>
            <a:r>
              <a:rPr lang="en-ID" sz="2000" dirty="0"/>
              <a:t> </a:t>
            </a:r>
            <a:r>
              <a:rPr lang="en-ID" sz="2000" dirty="0" err="1"/>
              <a:t>harga</a:t>
            </a:r>
            <a:r>
              <a:rPr lang="en-ID" sz="2000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(self esteem)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penilaian</a:t>
            </a:r>
            <a:r>
              <a:rPr lang="en-ID" sz="2000" dirty="0"/>
              <a:t> </a:t>
            </a:r>
            <a:r>
              <a:rPr lang="en-ID" sz="2000" dirty="0" err="1"/>
              <a:t>individu</a:t>
            </a:r>
            <a:r>
              <a:rPr lang="en-ID" sz="2000" dirty="0"/>
              <a:t> </a:t>
            </a:r>
            <a:r>
              <a:rPr lang="en-ID" sz="2000" dirty="0" err="1"/>
              <a:t>terhadap</a:t>
            </a:r>
            <a:r>
              <a:rPr lang="en-ID" sz="2000" dirty="0"/>
              <a:t> </a:t>
            </a:r>
            <a:r>
              <a:rPr lang="en-ID" sz="2000" dirty="0" err="1"/>
              <a:t>dirinya</a:t>
            </a:r>
            <a:r>
              <a:rPr lang="en-ID" sz="2000" dirty="0"/>
              <a:t> </a:t>
            </a:r>
            <a:r>
              <a:rPr lang="en-ID" sz="2000" dirty="0" err="1"/>
              <a:t>sendiri</a:t>
            </a:r>
            <a:r>
              <a:rPr lang="en-ID" sz="2000" dirty="0"/>
              <a:t>, yang </a:t>
            </a:r>
            <a:r>
              <a:rPr lang="en-ID" sz="2000" dirty="0" err="1"/>
              <a:t>sifatnya</a:t>
            </a:r>
            <a:r>
              <a:rPr lang="en-ID" sz="2000" dirty="0"/>
              <a:t> </a:t>
            </a:r>
            <a:r>
              <a:rPr lang="en-ID" sz="2000" dirty="0" err="1"/>
              <a:t>implisit</a:t>
            </a:r>
            <a:r>
              <a:rPr lang="en-ID" sz="2000" dirty="0"/>
              <a:t> dan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diverbalisasikan</a:t>
            </a:r>
            <a:r>
              <a:rPr lang="en-ID" sz="2000" dirty="0"/>
              <a:t>.</a:t>
            </a:r>
            <a:endParaRPr lang="en-ID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2BC4-D5CA-63BA-2F21-27ED5BAB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5861"/>
          </a:xfrm>
        </p:spPr>
        <p:txBody>
          <a:bodyPr>
            <a:normAutofit/>
          </a:bodyPr>
          <a:lstStyle/>
          <a:p>
            <a:r>
              <a:rPr lang="en-US" sz="3200" b="1" dirty="0"/>
              <a:t>CIRI-CIRI </a:t>
            </a:r>
            <a:r>
              <a:rPr lang="en-US" sz="3200" b="1" i="1" dirty="0"/>
              <a:t>SELF ESTEEM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FF83D-F0BD-818F-7009-95E523C7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86" y="1524000"/>
            <a:ext cx="9057374" cy="4517362"/>
          </a:xfrm>
        </p:spPr>
        <p:txBody>
          <a:bodyPr>
            <a:noAutofit/>
          </a:bodyPr>
          <a:lstStyle/>
          <a:p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Dapat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menolak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permintaan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orang lain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jika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merasa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tidak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ingin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melakukannya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r>
              <a:rPr lang="fi-FI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Tidak selalu memikirkan pengalaman negatif pada masa lalu.</a:t>
            </a:r>
            <a:endParaRPr lang="en-ID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Dapat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mengekspresikan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kebutuhan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r>
              <a:rPr lang="fi-FI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Menerima kekurangan dan kelebihan diri sendiri.</a:t>
            </a:r>
            <a:endParaRPr lang="en-ID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Memiliki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percaya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tinggi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Memiliki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pandangan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hidup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positif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  <a:endParaRPr lang="en-ID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Menghargai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sendiri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r>
              <a:rPr lang="en-ID" sz="2400" dirty="0" err="1">
                <a:solidFill>
                  <a:schemeClr val="bg2">
                    <a:lumMod val="25000"/>
                  </a:schemeClr>
                </a:solidFill>
              </a:rPr>
              <a:t>Mencintai</a:t>
            </a:r>
            <a:r>
              <a:rPr lang="en-ID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bg2">
                    <a:lumMod val="25000"/>
                  </a:schemeClr>
                </a:solidFill>
              </a:rPr>
              <a:t>diri</a:t>
            </a:r>
            <a:r>
              <a:rPr lang="en-ID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bg2">
                    <a:lumMod val="25000"/>
                  </a:schemeClr>
                </a:solidFill>
              </a:rPr>
              <a:t>sendiri</a:t>
            </a:r>
            <a:r>
              <a:rPr lang="en-ID" sz="24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4188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2BC4-D5CA-63BA-2F21-27ED5BAB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5861"/>
          </a:xfrm>
        </p:spPr>
        <p:txBody>
          <a:bodyPr>
            <a:normAutofit/>
          </a:bodyPr>
          <a:lstStyle/>
          <a:p>
            <a:r>
              <a:rPr lang="en-US" sz="3200" b="1" dirty="0"/>
              <a:t>ASPEK-ASPEK DALAM </a:t>
            </a:r>
            <a:r>
              <a:rPr lang="en-US" sz="3200" b="1" i="1" dirty="0"/>
              <a:t>SELF ESTEEM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FF83D-F0BD-818F-7009-95E523C7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657" y="1524000"/>
            <a:ext cx="9095875" cy="4517362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Kekuatan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mampu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menunjukkan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bahwa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kita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dapat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mengontrol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perilaku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sendiri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Keberartian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kepedulian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afeksi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ekspresi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perhatian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atas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penerimaan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popularitas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lingkungan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hidup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diterima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seseorang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orang lain.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Kebajikan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setiap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individu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menunjukkan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ketaatannya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mengikuti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batasan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moral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etika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dimana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setiap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individu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menjauhi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hal-hal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dianggap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di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luar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batas.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Kemampuan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dapat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menunjukkan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bagaimana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kamu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dapat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mencapai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tujuanmu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namun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itu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semua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tergantung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pada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variasi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beberapa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usia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ID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06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36ED-9A03-9634-EBCD-FEBD50DB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FAKTOR-FAKTOR YANG MEMPENGARUHI </a:t>
            </a:r>
            <a:br>
              <a:rPr lang="en-US" sz="3200" b="1" dirty="0"/>
            </a:br>
            <a:r>
              <a:rPr lang="en-US" sz="3200" b="1" i="1" dirty="0"/>
              <a:t>SELF ESTEEM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CB810-4722-F502-9D44-F970E4594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802" y="2160589"/>
            <a:ext cx="7368199" cy="3880773"/>
          </a:xfrm>
        </p:spPr>
        <p:txBody>
          <a:bodyPr>
            <a:normAutofit/>
          </a:bodyPr>
          <a:lstStyle/>
          <a:p>
            <a:r>
              <a:rPr lang="en-US" sz="2800" dirty="0" err="1"/>
              <a:t>Opini</a:t>
            </a:r>
            <a:r>
              <a:rPr lang="en-US" sz="2800" dirty="0"/>
              <a:t> orang lain</a:t>
            </a:r>
          </a:p>
          <a:p>
            <a:r>
              <a:rPr lang="en-US" sz="2800" dirty="0" err="1"/>
              <a:t>Pikiran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endParaRPr lang="en-US" sz="2800" dirty="0"/>
          </a:p>
          <a:p>
            <a:r>
              <a:rPr lang="en-US" sz="2800" dirty="0" err="1"/>
              <a:t>Keterampilan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endParaRPr lang="en-US" sz="2800" dirty="0"/>
          </a:p>
          <a:p>
            <a:r>
              <a:rPr lang="en-US" sz="2800" dirty="0"/>
              <a:t>Pola </a:t>
            </a:r>
            <a:r>
              <a:rPr lang="en-US" sz="2800" dirty="0" err="1"/>
              <a:t>asuh</a:t>
            </a:r>
            <a:r>
              <a:rPr lang="en-US" sz="2800" dirty="0"/>
              <a:t> masa </a:t>
            </a:r>
            <a:r>
              <a:rPr lang="en-US" sz="2800" dirty="0" err="1"/>
              <a:t>kecil</a:t>
            </a:r>
            <a:endParaRPr lang="en-US" sz="2800" dirty="0"/>
          </a:p>
          <a:p>
            <a:r>
              <a:rPr lang="en-US" sz="2800" dirty="0" err="1"/>
              <a:t>Keterbatasan</a:t>
            </a:r>
            <a:r>
              <a:rPr lang="en-US" sz="2800" dirty="0"/>
              <a:t> yang </a:t>
            </a:r>
            <a:r>
              <a:rPr lang="en-US" sz="2800" dirty="0" err="1"/>
              <a:t>dimiliki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489415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2BC4-D5CA-63BA-2F21-27ED5BAB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5861"/>
          </a:xfrm>
        </p:spPr>
        <p:txBody>
          <a:bodyPr>
            <a:normAutofit/>
          </a:bodyPr>
          <a:lstStyle/>
          <a:p>
            <a:r>
              <a:rPr lang="en-US" sz="3200" b="1" dirty="0"/>
              <a:t>CARA MENINGKATKAN </a:t>
            </a:r>
            <a:r>
              <a:rPr lang="en-US" sz="3200" b="1" i="1" dirty="0"/>
              <a:t>SELF ESTEEM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FF83D-F0BD-818F-7009-95E523C7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168" y="1524000"/>
            <a:ext cx="7685834" cy="4517362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Kenali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diri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sendiri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Berhenti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membandingkan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diri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Memiliki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tujuan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hidup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Jalin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relasi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positif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Terima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keadaan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diri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Memiliki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sifat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positif</a:t>
            </a:r>
            <a:endParaRPr lang="en-ID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35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2BC4-D5CA-63BA-2F21-27ED5BAB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1757"/>
            <a:ext cx="8596668" cy="625642"/>
          </a:xfrm>
        </p:spPr>
        <p:txBody>
          <a:bodyPr>
            <a:normAutofit/>
          </a:bodyPr>
          <a:lstStyle/>
          <a:p>
            <a:r>
              <a:rPr lang="en-US" sz="3200" b="1" i="1" dirty="0"/>
              <a:t>MOTIVATION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FF83D-F0BD-818F-7009-95E523C7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038" y="924025"/>
            <a:ext cx="9095874" cy="5534527"/>
          </a:xfrm>
        </p:spPr>
        <p:txBody>
          <a:bodyPr>
            <a:noAutofit/>
          </a:bodyPr>
          <a:lstStyle/>
          <a:p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Motivasi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:  </a:t>
            </a:r>
            <a:r>
              <a:rPr lang="en-ID" sz="2200" dirty="0" err="1"/>
              <a:t>energi</a:t>
            </a:r>
            <a:r>
              <a:rPr lang="en-ID" sz="2200" dirty="0"/>
              <a:t> </a:t>
            </a:r>
            <a:r>
              <a:rPr lang="en-ID" sz="2200" dirty="0" err="1"/>
              <a:t>aktif</a:t>
            </a:r>
            <a:r>
              <a:rPr lang="en-ID" sz="2200" dirty="0"/>
              <a:t> yang </a:t>
            </a:r>
            <a:r>
              <a:rPr lang="en-ID" sz="2200" dirty="0" err="1"/>
              <a:t>menyebabkan</a:t>
            </a:r>
            <a:r>
              <a:rPr lang="en-ID" sz="2200" dirty="0"/>
              <a:t> </a:t>
            </a:r>
            <a:r>
              <a:rPr lang="en-ID" sz="2200" dirty="0" err="1"/>
              <a:t>terjadinya</a:t>
            </a:r>
            <a:r>
              <a:rPr lang="en-ID" sz="2200" dirty="0"/>
              <a:t> </a:t>
            </a:r>
            <a:r>
              <a:rPr lang="en-ID" sz="2200" dirty="0" err="1"/>
              <a:t>suatu</a:t>
            </a:r>
            <a:r>
              <a:rPr lang="en-ID" sz="2200" dirty="0"/>
              <a:t> </a:t>
            </a:r>
            <a:r>
              <a:rPr lang="en-ID" sz="2200" dirty="0" err="1"/>
              <a:t>perubahan</a:t>
            </a:r>
            <a:r>
              <a:rPr lang="en-ID" sz="2200" dirty="0"/>
              <a:t> pada </a:t>
            </a:r>
            <a:r>
              <a:rPr lang="en-ID" sz="2200" dirty="0" err="1"/>
              <a:t>diri</a:t>
            </a:r>
            <a:r>
              <a:rPr lang="en-ID" sz="2200" dirty="0"/>
              <a:t> </a:t>
            </a:r>
            <a:r>
              <a:rPr lang="en-ID" sz="2200" dirty="0" err="1"/>
              <a:t>sesorang</a:t>
            </a:r>
            <a:r>
              <a:rPr lang="en-ID" sz="2200" dirty="0"/>
              <a:t> yang </a:t>
            </a:r>
            <a:r>
              <a:rPr lang="en-ID" sz="2200" dirty="0" err="1"/>
              <a:t>nampak</a:t>
            </a:r>
            <a:r>
              <a:rPr lang="en-ID" sz="2200" dirty="0"/>
              <a:t> pada </a:t>
            </a:r>
            <a:r>
              <a:rPr lang="en-ID" sz="2200" dirty="0" err="1"/>
              <a:t>gejala</a:t>
            </a:r>
            <a:r>
              <a:rPr lang="en-ID" sz="2200" dirty="0"/>
              <a:t> </a:t>
            </a:r>
            <a:r>
              <a:rPr lang="en-ID" sz="2200" dirty="0" err="1"/>
              <a:t>kejiwaan</a:t>
            </a:r>
            <a:r>
              <a:rPr lang="en-ID" sz="2200" dirty="0"/>
              <a:t>, </a:t>
            </a:r>
            <a:r>
              <a:rPr lang="en-ID" sz="2200" dirty="0" err="1"/>
              <a:t>perasaan</a:t>
            </a:r>
            <a:r>
              <a:rPr lang="en-ID" sz="2200" dirty="0"/>
              <a:t>, dan juga </a:t>
            </a:r>
            <a:r>
              <a:rPr lang="en-ID" sz="2200" dirty="0" err="1"/>
              <a:t>emosi</a:t>
            </a:r>
            <a:r>
              <a:rPr lang="en-ID" sz="2200" dirty="0"/>
              <a:t>, </a:t>
            </a:r>
            <a:r>
              <a:rPr lang="en-ID" sz="2200" dirty="0" err="1"/>
              <a:t>sehingga</a:t>
            </a:r>
            <a:r>
              <a:rPr lang="en-ID" sz="2200" dirty="0"/>
              <a:t> </a:t>
            </a:r>
            <a:r>
              <a:rPr lang="en-ID" sz="2200" dirty="0" err="1"/>
              <a:t>mendorong</a:t>
            </a:r>
            <a:r>
              <a:rPr lang="en-ID" sz="2200" dirty="0"/>
              <a:t> </a:t>
            </a:r>
            <a:r>
              <a:rPr lang="en-ID" sz="2200" dirty="0" err="1"/>
              <a:t>individu</a:t>
            </a:r>
            <a:r>
              <a:rPr lang="en-ID" sz="2200" dirty="0"/>
              <a:t> </a:t>
            </a:r>
            <a:r>
              <a:rPr lang="en-ID" sz="2200" dirty="0" err="1"/>
              <a:t>untuk</a:t>
            </a:r>
            <a:r>
              <a:rPr lang="en-ID" sz="2200" dirty="0"/>
              <a:t> </a:t>
            </a:r>
            <a:r>
              <a:rPr lang="en-ID" sz="2200" dirty="0" err="1"/>
              <a:t>bertindak</a:t>
            </a:r>
            <a:r>
              <a:rPr lang="en-ID" sz="2200" dirty="0"/>
              <a:t> </a:t>
            </a:r>
            <a:r>
              <a:rPr lang="en-ID" sz="2200" dirty="0" err="1"/>
              <a:t>atau</a:t>
            </a:r>
            <a:r>
              <a:rPr lang="en-ID" sz="2200" dirty="0"/>
              <a:t> </a:t>
            </a:r>
            <a:r>
              <a:rPr lang="en-ID" sz="2200" dirty="0" err="1"/>
              <a:t>melakukan</a:t>
            </a:r>
            <a:r>
              <a:rPr lang="en-ID" sz="2200" dirty="0"/>
              <a:t> </a:t>
            </a:r>
            <a:r>
              <a:rPr lang="en-ID" sz="2200" dirty="0" err="1"/>
              <a:t>sesuatu</a:t>
            </a:r>
            <a:r>
              <a:rPr lang="en-ID" sz="2200" dirty="0"/>
              <a:t> </a:t>
            </a:r>
            <a:r>
              <a:rPr lang="en-ID" sz="2200" dirty="0" err="1"/>
              <a:t>dikarenakan</a:t>
            </a:r>
            <a:r>
              <a:rPr lang="en-ID" sz="2200" dirty="0"/>
              <a:t> </a:t>
            </a:r>
            <a:r>
              <a:rPr lang="en-ID" sz="2200" dirty="0" err="1"/>
              <a:t>adanya</a:t>
            </a:r>
            <a:r>
              <a:rPr lang="en-ID" sz="2200" dirty="0"/>
              <a:t> </a:t>
            </a:r>
            <a:r>
              <a:rPr lang="en-ID" sz="2200" dirty="0" err="1"/>
              <a:t>tujuan</a:t>
            </a:r>
            <a:r>
              <a:rPr lang="en-ID" sz="2200" dirty="0"/>
              <a:t>, </a:t>
            </a:r>
            <a:r>
              <a:rPr lang="en-ID" sz="2200" dirty="0" err="1"/>
              <a:t>kebutuhan</a:t>
            </a:r>
            <a:r>
              <a:rPr lang="en-ID" sz="2200" dirty="0"/>
              <a:t>, </a:t>
            </a:r>
            <a:r>
              <a:rPr lang="en-ID" sz="2200" dirty="0" err="1"/>
              <a:t>atau</a:t>
            </a:r>
            <a:r>
              <a:rPr lang="en-ID" sz="2200" dirty="0"/>
              <a:t> </a:t>
            </a:r>
            <a:r>
              <a:rPr lang="en-ID" sz="2200" dirty="0" err="1"/>
              <a:t>keinginan</a:t>
            </a:r>
            <a:r>
              <a:rPr lang="en-ID" sz="2200" dirty="0"/>
              <a:t> yang </a:t>
            </a:r>
            <a:r>
              <a:rPr lang="en-ID" sz="2200" dirty="0" err="1"/>
              <a:t>harus</a:t>
            </a:r>
            <a:r>
              <a:rPr lang="en-ID" sz="2200" dirty="0"/>
              <a:t> </a:t>
            </a:r>
            <a:r>
              <a:rPr lang="en-ID" sz="2200" dirty="0" err="1"/>
              <a:t>terpuaskan</a:t>
            </a:r>
            <a:r>
              <a:rPr lang="en-ID" sz="2200" dirty="0"/>
              <a:t>.</a:t>
            </a:r>
          </a:p>
          <a:p>
            <a:pPr marL="0" indent="0">
              <a:buNone/>
            </a:pPr>
            <a:endParaRPr lang="en-ID" sz="2200" dirty="0"/>
          </a:p>
          <a:p>
            <a:r>
              <a:rPr lang="en-ID" sz="2200" i="1" dirty="0"/>
              <a:t>Morgan </a:t>
            </a:r>
            <a:r>
              <a:rPr lang="en-ID" sz="2200" dirty="0"/>
              <a:t>(</a:t>
            </a:r>
            <a:r>
              <a:rPr lang="en-ID" sz="2200" dirty="0" err="1"/>
              <a:t>dalam</a:t>
            </a:r>
            <a:r>
              <a:rPr lang="en-ID" sz="2200" dirty="0"/>
              <a:t> </a:t>
            </a:r>
            <a:r>
              <a:rPr lang="en-ID" sz="2200" dirty="0" err="1"/>
              <a:t>Soemanto</a:t>
            </a:r>
            <a:r>
              <a:rPr lang="en-ID" sz="2200" dirty="0"/>
              <a:t>, 1987) : </a:t>
            </a:r>
            <a:r>
              <a:rPr lang="en-ID" sz="2200" dirty="0" err="1"/>
              <a:t>motivasi</a:t>
            </a:r>
            <a:r>
              <a:rPr lang="en-ID" sz="2200" dirty="0"/>
              <a:t> </a:t>
            </a:r>
            <a:r>
              <a:rPr lang="en-ID" sz="2200" dirty="0" err="1"/>
              <a:t>bertalian</a:t>
            </a:r>
            <a:r>
              <a:rPr lang="en-ID" sz="2200" dirty="0"/>
              <a:t> </a:t>
            </a:r>
            <a:r>
              <a:rPr lang="en-ID" sz="2200" dirty="0" err="1"/>
              <a:t>dengan</a:t>
            </a:r>
            <a:r>
              <a:rPr lang="en-ID" sz="2200" dirty="0"/>
              <a:t> </a:t>
            </a:r>
            <a:r>
              <a:rPr lang="en-ID" sz="2200" dirty="0" err="1"/>
              <a:t>tiga</a:t>
            </a:r>
            <a:r>
              <a:rPr lang="en-ID" sz="2200" dirty="0"/>
              <a:t> </a:t>
            </a:r>
            <a:r>
              <a:rPr lang="en-ID" sz="2200" dirty="0" err="1"/>
              <a:t>hal</a:t>
            </a:r>
            <a:r>
              <a:rPr lang="en-ID" sz="2200" dirty="0"/>
              <a:t> yang </a:t>
            </a:r>
            <a:r>
              <a:rPr lang="en-ID" sz="2200" dirty="0" err="1"/>
              <a:t>sekaligus</a:t>
            </a:r>
            <a:r>
              <a:rPr lang="en-ID" sz="2200" dirty="0"/>
              <a:t> </a:t>
            </a:r>
            <a:r>
              <a:rPr lang="en-ID" sz="2200" dirty="0" err="1"/>
              <a:t>merupakan</a:t>
            </a:r>
            <a:r>
              <a:rPr lang="en-ID" sz="2200" dirty="0"/>
              <a:t> </a:t>
            </a:r>
            <a:r>
              <a:rPr lang="en-ID" sz="2200" dirty="0" err="1"/>
              <a:t>aspek-aspek</a:t>
            </a:r>
            <a:r>
              <a:rPr lang="en-ID" sz="2200" dirty="0"/>
              <a:t> </a:t>
            </a:r>
            <a:r>
              <a:rPr lang="en-ID" sz="2200" dirty="0" err="1"/>
              <a:t>dari</a:t>
            </a:r>
            <a:r>
              <a:rPr lang="en-ID" sz="2200" dirty="0"/>
              <a:t> </a:t>
            </a:r>
            <a:r>
              <a:rPr lang="en-ID" sz="2200" dirty="0" err="1"/>
              <a:t>motivasi</a:t>
            </a:r>
            <a:r>
              <a:rPr lang="en-ID" sz="2200" dirty="0"/>
              <a:t>. </a:t>
            </a:r>
          </a:p>
          <a:p>
            <a:pPr marL="0" indent="0">
              <a:buNone/>
            </a:pPr>
            <a:r>
              <a:rPr lang="en-ID" sz="2200" dirty="0"/>
              <a:t>    </a:t>
            </a:r>
            <a:r>
              <a:rPr lang="en-ID" sz="2200" dirty="0" err="1"/>
              <a:t>Ketiga</a:t>
            </a:r>
            <a:r>
              <a:rPr lang="en-ID" sz="2200" dirty="0"/>
              <a:t> </a:t>
            </a:r>
            <a:r>
              <a:rPr lang="en-ID" sz="2200" dirty="0" err="1"/>
              <a:t>hal</a:t>
            </a:r>
            <a:r>
              <a:rPr lang="en-ID" sz="2200" dirty="0"/>
              <a:t> : </a:t>
            </a:r>
          </a:p>
          <a:p>
            <a:pPr marL="0" indent="0">
              <a:buNone/>
            </a:pPr>
            <a:r>
              <a:rPr lang="en-ID" sz="2200" dirty="0"/>
              <a:t>    - </a:t>
            </a:r>
            <a:r>
              <a:rPr lang="en-ID" sz="2200" dirty="0" err="1"/>
              <a:t>Keadaan</a:t>
            </a:r>
            <a:r>
              <a:rPr lang="en-ID" sz="2200" dirty="0"/>
              <a:t> yang </a:t>
            </a:r>
            <a:r>
              <a:rPr lang="en-ID" sz="2200" dirty="0" err="1"/>
              <a:t>mendorong</a:t>
            </a:r>
            <a:r>
              <a:rPr lang="en-ID" sz="2200" dirty="0"/>
              <a:t> </a:t>
            </a:r>
            <a:r>
              <a:rPr lang="en-ID" sz="2200" dirty="0" err="1"/>
              <a:t>tingkah</a:t>
            </a:r>
            <a:r>
              <a:rPr lang="en-ID" sz="2200" dirty="0"/>
              <a:t> </a:t>
            </a:r>
            <a:r>
              <a:rPr lang="en-ID" sz="2200" dirty="0" err="1"/>
              <a:t>laku</a:t>
            </a:r>
            <a:r>
              <a:rPr lang="en-ID" sz="2200" dirty="0"/>
              <a:t> </a:t>
            </a:r>
            <a:r>
              <a:rPr lang="en-ID" sz="2200" i="1" dirty="0"/>
              <a:t>(motivating states), </a:t>
            </a:r>
          </a:p>
          <a:p>
            <a:pPr marL="0" indent="0">
              <a:buNone/>
            </a:pPr>
            <a:r>
              <a:rPr lang="en-ID" sz="2200" i="1" dirty="0"/>
              <a:t>    - </a:t>
            </a:r>
            <a:r>
              <a:rPr lang="en-ID" sz="2200" dirty="0" err="1"/>
              <a:t>Tingkah</a:t>
            </a:r>
            <a:r>
              <a:rPr lang="en-ID" sz="2200" dirty="0"/>
              <a:t> </a:t>
            </a:r>
            <a:r>
              <a:rPr lang="en-ID" sz="2200" dirty="0" err="1"/>
              <a:t>laku</a:t>
            </a:r>
            <a:r>
              <a:rPr lang="en-ID" sz="2200" dirty="0"/>
              <a:t> yang di </a:t>
            </a:r>
            <a:r>
              <a:rPr lang="en-ID" sz="2200" dirty="0" err="1"/>
              <a:t>dorong</a:t>
            </a:r>
            <a:r>
              <a:rPr lang="en-ID" sz="2200" dirty="0"/>
              <a:t> oleh </a:t>
            </a:r>
            <a:r>
              <a:rPr lang="en-ID" sz="2200" dirty="0" err="1"/>
              <a:t>keadaan</a:t>
            </a:r>
            <a:r>
              <a:rPr lang="en-ID" sz="2200" dirty="0"/>
              <a:t> </a:t>
            </a:r>
            <a:r>
              <a:rPr lang="en-ID" sz="2200" i="1" dirty="0"/>
              <a:t>(motivated </a:t>
            </a:r>
            <a:r>
              <a:rPr lang="en-ID" sz="2200" i="1" dirty="0" err="1"/>
              <a:t>behavior</a:t>
            </a:r>
            <a:r>
              <a:rPr lang="en-ID" sz="2200" i="1" dirty="0"/>
              <a:t>), </a:t>
            </a:r>
          </a:p>
          <a:p>
            <a:pPr marL="0" indent="0">
              <a:buNone/>
            </a:pPr>
            <a:r>
              <a:rPr lang="en-ID" sz="2200" i="1" dirty="0"/>
              <a:t>    - </a:t>
            </a:r>
            <a:r>
              <a:rPr lang="en-ID" sz="2200" dirty="0" err="1"/>
              <a:t>Tujuan</a:t>
            </a:r>
            <a:r>
              <a:rPr lang="en-ID" sz="2200" dirty="0"/>
              <a:t> </a:t>
            </a:r>
            <a:r>
              <a:rPr lang="en-ID" sz="2200" dirty="0" err="1"/>
              <a:t>dari</a:t>
            </a:r>
            <a:r>
              <a:rPr lang="en-ID" sz="2200" dirty="0"/>
              <a:t> pada </a:t>
            </a:r>
            <a:r>
              <a:rPr lang="en-ID" sz="2200" dirty="0" err="1"/>
              <a:t>tingkah</a:t>
            </a:r>
            <a:r>
              <a:rPr lang="en-ID" sz="2200" dirty="0"/>
              <a:t> </a:t>
            </a:r>
            <a:r>
              <a:rPr lang="en-ID" sz="2200" dirty="0" err="1"/>
              <a:t>laku</a:t>
            </a:r>
            <a:r>
              <a:rPr lang="en-ID" sz="2200" dirty="0"/>
              <a:t> </a:t>
            </a:r>
            <a:r>
              <a:rPr lang="en-ID" sz="2200" i="1" dirty="0"/>
              <a:t>(goals or ends of such </a:t>
            </a:r>
            <a:r>
              <a:rPr lang="en-ID" sz="2200" i="1" dirty="0" err="1"/>
              <a:t>behavior</a:t>
            </a:r>
            <a:r>
              <a:rPr lang="en-ID" sz="2200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99299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2BC4-D5CA-63BA-2F21-27ED5BAB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5760"/>
            <a:ext cx="8596668" cy="644893"/>
          </a:xfrm>
        </p:spPr>
        <p:txBody>
          <a:bodyPr>
            <a:normAutofit/>
          </a:bodyPr>
          <a:lstStyle/>
          <a:p>
            <a:r>
              <a:rPr lang="en-US" sz="3200" b="1" i="1" dirty="0"/>
              <a:t>MOTIVATION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FF83D-F0BD-818F-7009-95E523C7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917" y="1241659"/>
            <a:ext cx="8874493" cy="4799703"/>
          </a:xfrm>
        </p:spPr>
        <p:txBody>
          <a:bodyPr>
            <a:noAutofit/>
          </a:bodyPr>
          <a:lstStyle/>
          <a:p>
            <a:r>
              <a:rPr lang="en-ID" sz="2400" dirty="0"/>
              <a:t>McDonald (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Soemanto</a:t>
            </a:r>
            <a:r>
              <a:rPr lang="en-ID" sz="2400" dirty="0"/>
              <a:t>, 1987) : </a:t>
            </a:r>
            <a:r>
              <a:rPr lang="en-ID" sz="2400" dirty="0" err="1"/>
              <a:t>motivasi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perubahan</a:t>
            </a:r>
            <a:r>
              <a:rPr lang="en-ID" sz="2400" dirty="0"/>
              <a:t> </a:t>
            </a:r>
            <a:r>
              <a:rPr lang="en-ID" sz="2400" dirty="0" err="1"/>
              <a:t>tenaga</a:t>
            </a:r>
            <a:r>
              <a:rPr lang="en-ID" sz="2400" dirty="0"/>
              <a:t> di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diri</a:t>
            </a:r>
            <a:r>
              <a:rPr lang="en-ID" sz="2400" dirty="0"/>
              <a:t> </a:t>
            </a:r>
            <a:r>
              <a:rPr lang="en-ID" sz="2400" dirty="0" err="1"/>
              <a:t>seseorang</a:t>
            </a:r>
            <a:r>
              <a:rPr lang="en-ID" sz="2400" dirty="0"/>
              <a:t> yang </a:t>
            </a:r>
            <a:r>
              <a:rPr lang="en-ID" sz="2400" dirty="0" err="1"/>
              <a:t>ditandai</a:t>
            </a:r>
            <a:r>
              <a:rPr lang="en-ID" sz="2400" dirty="0"/>
              <a:t> oleh </a:t>
            </a:r>
            <a:r>
              <a:rPr lang="en-ID" sz="2400" dirty="0" err="1"/>
              <a:t>dorongan</a:t>
            </a:r>
            <a:r>
              <a:rPr lang="en-ID" sz="2400" dirty="0"/>
              <a:t> </a:t>
            </a:r>
            <a:r>
              <a:rPr lang="en-ID" sz="2400" dirty="0" err="1"/>
              <a:t>efektif</a:t>
            </a:r>
            <a:r>
              <a:rPr lang="en-ID" sz="2400" dirty="0"/>
              <a:t> dan </a:t>
            </a:r>
            <a:r>
              <a:rPr lang="en-ID" sz="2400" dirty="0" err="1"/>
              <a:t>reaksi</a:t>
            </a:r>
            <a:r>
              <a:rPr lang="en-ID" sz="2400" dirty="0"/>
              <a:t>- </a:t>
            </a:r>
            <a:r>
              <a:rPr lang="en-ID" sz="2400" dirty="0" err="1"/>
              <a:t>reaksi</a:t>
            </a:r>
            <a:r>
              <a:rPr lang="en-ID" sz="2400" dirty="0"/>
              <a:t> </a:t>
            </a:r>
            <a:r>
              <a:rPr lang="en-ID" sz="2400" dirty="0" err="1"/>
              <a:t>mencapai</a:t>
            </a:r>
            <a:r>
              <a:rPr lang="en-ID" sz="2400" dirty="0"/>
              <a:t> </a:t>
            </a:r>
            <a:r>
              <a:rPr lang="en-ID" sz="2400" dirty="0" err="1"/>
              <a:t>tujuan</a:t>
            </a:r>
            <a:r>
              <a:rPr lang="en-ID" sz="2400" dirty="0"/>
              <a:t>.</a:t>
            </a:r>
          </a:p>
          <a:p>
            <a:pPr marL="0" indent="0">
              <a:buNone/>
            </a:pPr>
            <a:endParaRPr lang="en-ID" sz="2400" dirty="0"/>
          </a:p>
          <a:p>
            <a:r>
              <a:rPr lang="en-ID" sz="2400" dirty="0"/>
              <a:t> </a:t>
            </a:r>
            <a:r>
              <a:rPr lang="en-ID" sz="2400" dirty="0" err="1"/>
              <a:t>Motivasi</a:t>
            </a:r>
            <a:r>
              <a:rPr lang="en-ID" sz="2400" dirty="0"/>
              <a:t>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masalah</a:t>
            </a:r>
            <a:r>
              <a:rPr lang="en-ID" sz="2400" dirty="0"/>
              <a:t> </a:t>
            </a:r>
            <a:r>
              <a:rPr lang="en-ID" sz="2400" dirty="0" err="1"/>
              <a:t>kompleks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, </a:t>
            </a:r>
            <a:r>
              <a:rPr lang="en-ID" sz="2400" dirty="0" err="1"/>
              <a:t>karena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dan </a:t>
            </a:r>
            <a:r>
              <a:rPr lang="en-ID" sz="2400" dirty="0" err="1"/>
              <a:t>keinginan</a:t>
            </a:r>
            <a:r>
              <a:rPr lang="en-ID" sz="2400" dirty="0"/>
              <a:t> </a:t>
            </a:r>
            <a:r>
              <a:rPr lang="en-ID" sz="2400" dirty="0" err="1"/>
              <a:t>setiap</a:t>
            </a:r>
            <a:r>
              <a:rPr lang="en-ID" sz="2400" dirty="0"/>
              <a:t> </a:t>
            </a:r>
            <a:r>
              <a:rPr lang="en-ID" sz="2400" dirty="0" err="1"/>
              <a:t>anggota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 </a:t>
            </a:r>
            <a:r>
              <a:rPr lang="en-ID" sz="2400" dirty="0" err="1"/>
              <a:t>berbeda</a:t>
            </a:r>
            <a:r>
              <a:rPr lang="en-ID" sz="2400" dirty="0"/>
              <a:t> </a:t>
            </a:r>
            <a:r>
              <a:rPr lang="en-ID" sz="2400" dirty="0" err="1"/>
              <a:t>satu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yang </a:t>
            </a:r>
            <a:r>
              <a:rPr lang="en-ID" sz="2400" dirty="0" err="1"/>
              <a:t>lainnya</a:t>
            </a:r>
            <a:r>
              <a:rPr lang="en-ID" sz="2400" dirty="0"/>
              <a:t>, </a:t>
            </a:r>
            <a:r>
              <a:rPr lang="en-ID" sz="2400" dirty="0" err="1"/>
              <a:t>karena</a:t>
            </a:r>
            <a:r>
              <a:rPr lang="en-ID" sz="2400" dirty="0"/>
              <a:t> </a:t>
            </a:r>
            <a:r>
              <a:rPr lang="en-ID" sz="2400" dirty="0" err="1"/>
              <a:t>setiap</a:t>
            </a:r>
            <a:r>
              <a:rPr lang="en-ID" sz="2400" dirty="0"/>
              <a:t> </a:t>
            </a:r>
            <a:r>
              <a:rPr lang="en-ID" sz="2400" dirty="0" err="1"/>
              <a:t>anggota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unik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biologis</a:t>
            </a:r>
            <a:r>
              <a:rPr lang="en-ID" sz="2400" dirty="0"/>
              <a:t> </a:t>
            </a:r>
            <a:r>
              <a:rPr lang="en-ID" sz="2400" dirty="0" err="1"/>
              <a:t>maupun</a:t>
            </a:r>
            <a:r>
              <a:rPr lang="en-ID" sz="2400" dirty="0"/>
              <a:t> </a:t>
            </a:r>
            <a:r>
              <a:rPr lang="en-ID" sz="2400" dirty="0" err="1"/>
              <a:t>psikologis</a:t>
            </a:r>
            <a:r>
              <a:rPr lang="en-ID" sz="2400" dirty="0"/>
              <a:t>, dan </a:t>
            </a:r>
            <a:r>
              <a:rPr lang="en-ID" sz="2400" dirty="0" err="1"/>
              <a:t>berkembang</a:t>
            </a:r>
            <a:r>
              <a:rPr lang="en-ID" sz="2400" dirty="0"/>
              <a:t> </a:t>
            </a:r>
            <a:r>
              <a:rPr lang="en-ID" sz="2400" dirty="0" err="1"/>
              <a:t>atas</a:t>
            </a:r>
            <a:r>
              <a:rPr lang="en-ID" sz="2400" dirty="0"/>
              <a:t> </a:t>
            </a:r>
            <a:r>
              <a:rPr lang="en-ID" sz="2400" dirty="0" err="1"/>
              <a:t>dasar</a:t>
            </a:r>
            <a:r>
              <a:rPr lang="en-ID" sz="2400" dirty="0"/>
              <a:t> proses </a:t>
            </a:r>
            <a:r>
              <a:rPr lang="en-ID" sz="2400" dirty="0" err="1"/>
              <a:t>belajar</a:t>
            </a:r>
            <a:r>
              <a:rPr lang="en-ID" sz="2400" dirty="0"/>
              <a:t> yang </a:t>
            </a:r>
            <a:r>
              <a:rPr lang="en-ID" sz="2400" dirty="0" err="1"/>
              <a:t>berbeda</a:t>
            </a:r>
            <a:r>
              <a:rPr lang="en-ID" sz="2400" dirty="0"/>
              <a:t> pula (</a:t>
            </a:r>
            <a:r>
              <a:rPr lang="en-ID" sz="2400" dirty="0" err="1"/>
              <a:t>Suprihanto</a:t>
            </a:r>
            <a:r>
              <a:rPr lang="en-ID" sz="2400" dirty="0"/>
              <a:t> </a:t>
            </a:r>
            <a:r>
              <a:rPr lang="en-ID" sz="2400" dirty="0" err="1"/>
              <a:t>dkk</a:t>
            </a:r>
            <a:r>
              <a:rPr lang="en-ID" sz="2400" dirty="0"/>
              <a:t>, 2003).</a:t>
            </a:r>
            <a:endParaRPr lang="en-ID" sz="2200" dirty="0"/>
          </a:p>
        </p:txBody>
      </p:sp>
    </p:spTree>
    <p:extLst>
      <p:ext uri="{BB962C8B-B14F-4D97-AF65-F5344CB8AC3E}">
        <p14:creationId xmlns:p14="http://schemas.microsoft.com/office/powerpoint/2010/main" val="3485536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2BC4-D5CA-63BA-2F21-27ED5BAB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9134"/>
            <a:ext cx="8596668" cy="721893"/>
          </a:xfrm>
        </p:spPr>
        <p:txBody>
          <a:bodyPr>
            <a:normAutofit/>
          </a:bodyPr>
          <a:lstStyle/>
          <a:p>
            <a:r>
              <a:rPr lang="en-US" sz="3200" b="1" i="1" dirty="0"/>
              <a:t>FUNGSI MOTIVATION </a:t>
            </a:r>
            <a:r>
              <a:rPr lang="en-US" sz="3200" b="1" dirty="0"/>
              <a:t>(</a:t>
            </a:r>
            <a:r>
              <a:rPr lang="en-US" sz="3200" b="1" dirty="0" err="1"/>
              <a:t>Sardiman</a:t>
            </a:r>
            <a:r>
              <a:rPr lang="en-US" sz="3200" b="1" dirty="0"/>
              <a:t>, 2007)</a:t>
            </a:r>
            <a:endParaRPr lang="en-ID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FF83D-F0BD-818F-7009-95E523C7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036" y="1212783"/>
            <a:ext cx="8826366" cy="4828579"/>
          </a:xfrm>
        </p:spPr>
        <p:txBody>
          <a:bodyPr>
            <a:noAutofit/>
          </a:bodyPr>
          <a:lstStyle/>
          <a:p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Mendorong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manusia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untuk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berbuat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jadi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sebagai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penggerak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atau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motor yang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melepaskan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energi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 </a:t>
            </a:r>
            <a:r>
              <a:rPr lang="en-ID" sz="2200" b="0" i="0" strike="noStrike" dirty="0" err="1">
                <a:solidFill>
                  <a:schemeClr val="bg2">
                    <a:lumMod val="25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Motivasi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 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dalam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hal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ini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merupakan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motor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penggerak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dari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setiap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kegiatan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dikerjakan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ID" sz="2200" b="0" i="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Menentukan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arah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perbuatan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kearah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tujuan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hendak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dicapai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Dengan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demikian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 </a:t>
            </a:r>
            <a:r>
              <a:rPr lang="en-ID" sz="2200" b="0" i="0" u="none" strike="noStrike" dirty="0" err="1">
                <a:solidFill>
                  <a:schemeClr val="bg2">
                    <a:lumMod val="25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motivasi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 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dapat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memberikan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arah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dan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kegiatan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harus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dikerjakan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sesuai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dengan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rumusan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tujuannya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ID" sz="2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Menyeleksi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perbuatan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menentukan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perbuatan-perbuatan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apa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harus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dikerjakan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serasi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guna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mencapai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tujuan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dengan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menyisihkan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perbuatan-perbuatan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tidak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bermanfaat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lagi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bagi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tujuan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tersebut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7584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2BC4-D5CA-63BA-2F21-27ED5BAB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5861"/>
          </a:xfrm>
        </p:spPr>
        <p:txBody>
          <a:bodyPr>
            <a:normAutofit/>
          </a:bodyPr>
          <a:lstStyle/>
          <a:p>
            <a:r>
              <a:rPr lang="en-US" sz="3200" b="1" i="1" dirty="0"/>
              <a:t>KOMPONEN MOTIVATION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FF83D-F0BD-818F-7009-95E523C7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294" y="1524000"/>
            <a:ext cx="8383605" cy="4517362"/>
          </a:xfrm>
        </p:spPr>
        <p:txBody>
          <a:bodyPr>
            <a:noAutofit/>
          </a:bodyPr>
          <a:lstStyle/>
          <a:p>
            <a:r>
              <a:rPr lang="en-ID" sz="2800" b="1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Komponen</a:t>
            </a:r>
            <a:r>
              <a:rPr lang="en-ID" sz="2800" b="1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1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dalam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 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perubahan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dalam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diri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seseorang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keadaan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merasa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tidak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puas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ketegangan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psikologis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r>
              <a:rPr lang="en-ID" sz="2800" b="1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Komponen</a:t>
            </a:r>
            <a:r>
              <a:rPr lang="en-ID" sz="2800" b="1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1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luar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 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apa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diinginkan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seseorang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tujuan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menjadi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arah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kelakuannya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Berdasarkan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definisi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tersebut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: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komponen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dalam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kebutuhan-kebutuhan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  </a:t>
            </a:r>
          </a:p>
          <a:p>
            <a:pPr marL="0" indent="0">
              <a:buNone/>
            </a:pP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ingin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dipuaskan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sedangkan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komponen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luar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ialah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tujuan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hendak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dicapai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40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1BEB-FBDC-65DD-A117-B18CDF85A9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i="1" dirty="0"/>
              <a:t>EMOTIONAL INTELLIGENCE 1</a:t>
            </a:r>
            <a:endParaRPr lang="en-ID" sz="4400" b="1" i="1" dirty="0"/>
          </a:p>
        </p:txBody>
      </p:sp>
    </p:spTree>
    <p:extLst>
      <p:ext uri="{BB962C8B-B14F-4D97-AF65-F5344CB8AC3E}">
        <p14:creationId xmlns:p14="http://schemas.microsoft.com/office/powerpoint/2010/main" val="3615557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2BC4-D5CA-63BA-2F21-27ED5BAB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29390"/>
            <a:ext cx="8596668" cy="625642"/>
          </a:xfrm>
        </p:spPr>
        <p:txBody>
          <a:bodyPr>
            <a:normAutofit/>
          </a:bodyPr>
          <a:lstStyle/>
          <a:p>
            <a:r>
              <a:rPr lang="en-US" sz="3200" b="1" i="1" dirty="0"/>
              <a:t>DECISION MAKING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FF83D-F0BD-818F-7009-95E523C7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282" y="1376413"/>
            <a:ext cx="9066998" cy="4664949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Decision making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atau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pengambilan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keputusan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adalah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pemilihan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alternatif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perilaku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dari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dua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alternatif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atau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lebih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tindakan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pimpinan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untuk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menyelesaikan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masalah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yang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dihadapi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dalam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organisasi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yang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dipimpinnya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dengan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melalui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pemilihan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satu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diantara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alternatif-alternatif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 yang </a:t>
            </a:r>
            <a:r>
              <a:rPr lang="en-ID" sz="2200" dirty="0" err="1">
                <a:solidFill>
                  <a:schemeClr val="bg2">
                    <a:lumMod val="25000"/>
                  </a:schemeClr>
                </a:solidFill>
              </a:rPr>
              <a:t>dimungkinkan</a:t>
            </a:r>
            <a:r>
              <a:rPr lang="en-ID" sz="22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Kemampuan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pengambilan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keputusan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ini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biasanya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dibutuhkan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saat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kita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berada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di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antara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dua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hal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atau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lebih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untuk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memenuhi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kebutuhan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 </a:t>
            </a:r>
            <a:r>
              <a:rPr lang="en-ID" sz="2200" b="0" i="1" dirty="0">
                <a:solidFill>
                  <a:schemeClr val="bg2">
                    <a:lumMod val="25000"/>
                  </a:schemeClr>
                </a:solidFill>
                <a:effectLst/>
              </a:rPr>
              <a:t>(Skill You Need)</a:t>
            </a:r>
          </a:p>
          <a:p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Namun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jika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dijabarkan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lebih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luas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lagi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 </a:t>
            </a:r>
            <a:r>
              <a:rPr lang="en-ID" sz="2200" b="0" i="1" dirty="0">
                <a:solidFill>
                  <a:schemeClr val="bg2">
                    <a:lumMod val="25000"/>
                  </a:schemeClr>
                </a:solidFill>
                <a:effectLst/>
              </a:rPr>
              <a:t>skill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 </a:t>
            </a:r>
            <a:r>
              <a:rPr lang="en-ID" sz="2200" b="0" i="1" dirty="0">
                <a:solidFill>
                  <a:schemeClr val="bg2">
                    <a:lumMod val="25000"/>
                  </a:schemeClr>
                </a:solidFill>
                <a:effectLst/>
              </a:rPr>
              <a:t>decision making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 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dalam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dunia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kerja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adalah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proses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penyelesaian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masalah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melibatkan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pengambilan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keputusan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untuk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memilih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solusi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paling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memungkinkan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  <a:endParaRPr lang="en-ID" sz="2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57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2BC4-D5CA-63BA-2F21-27ED5BAB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5861"/>
          </a:xfrm>
        </p:spPr>
        <p:txBody>
          <a:bodyPr>
            <a:normAutofit/>
          </a:bodyPr>
          <a:lstStyle/>
          <a:p>
            <a:r>
              <a:rPr lang="en-US" sz="3200" b="1" i="1" dirty="0"/>
              <a:t>PROSES DECISION MAKING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FF83D-F0BD-818F-7009-95E523C7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290" y="1524000"/>
            <a:ext cx="8596668" cy="4517362"/>
          </a:xfrm>
        </p:spPr>
        <p:txBody>
          <a:bodyPr>
            <a:noAutofit/>
          </a:bodyPr>
          <a:lstStyle/>
          <a:p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Definisikan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terlebih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dahulu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masalah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dicari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keputusannya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Kumpulkan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apa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saja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hasil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keputusan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paling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memungkinkan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Cari pro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kontra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setiap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hasil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keputusan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tersebut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Pilih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salah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satu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keputusan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terbaik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Nilai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apa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saja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dampak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positif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negatif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keputusan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tersebut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Modifikasi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keputusan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dengan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melakukan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tindakan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diperlukan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38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2BC4-D5CA-63BA-2F21-27ED5BAB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5861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CONTOH DECISION MAKING</a:t>
            </a:r>
            <a:endParaRPr lang="en-ID" sz="24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FF83D-F0BD-818F-7009-95E523C7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438" y="1285462"/>
            <a:ext cx="6973564" cy="2143538"/>
          </a:xfrm>
        </p:spPr>
        <p:txBody>
          <a:bodyPr>
            <a:noAutofit/>
          </a:bodyPr>
          <a:lstStyle/>
          <a:p>
            <a:r>
              <a:rPr lang="en-US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Problem solving</a:t>
            </a: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Active listening</a:t>
            </a:r>
          </a:p>
          <a:p>
            <a:r>
              <a:rPr lang="en-US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Penalaran</a:t>
            </a:r>
            <a:endParaRPr lang="en-US" sz="2800" b="0" i="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Intuisi</a:t>
            </a:r>
            <a:endParaRPr lang="en-ID" sz="2800" b="0" i="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DD1B4-10C2-40EB-72AB-701DFAB3A50A}"/>
              </a:ext>
            </a:extLst>
          </p:cNvPr>
          <p:cNvSpPr txBox="1"/>
          <p:nvPr/>
        </p:nvSpPr>
        <p:spPr>
          <a:xfrm>
            <a:off x="677334" y="3513220"/>
            <a:ext cx="8469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CARA MENINGKATKAN </a:t>
            </a:r>
            <a:r>
              <a:rPr lang="en-US" sz="2400" b="1" i="1" dirty="0"/>
              <a:t>DECISION MAKING</a:t>
            </a:r>
            <a:endParaRPr lang="en-ID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FBC487-481A-9C05-9D78-B8C0D7B6A057}"/>
              </a:ext>
            </a:extLst>
          </p:cNvPr>
          <p:cNvSpPr txBox="1">
            <a:spLocks/>
          </p:cNvSpPr>
          <p:nvPr/>
        </p:nvSpPr>
        <p:spPr>
          <a:xfrm>
            <a:off x="2300439" y="4235116"/>
            <a:ext cx="6035040" cy="1967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Tinggalkan ego dan emosi</a:t>
            </a:r>
          </a:p>
          <a:p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Jangan pernah menunda</a:t>
            </a:r>
          </a:p>
          <a:p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Selalu penasaran</a:t>
            </a:r>
            <a:endParaRPr lang="en-ID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81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2BC4-D5CA-63BA-2F21-27ED5BAB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5861"/>
          </a:xfrm>
        </p:spPr>
        <p:txBody>
          <a:bodyPr>
            <a:normAutofit/>
          </a:bodyPr>
          <a:lstStyle/>
          <a:p>
            <a:r>
              <a:rPr lang="en-US" sz="3200" b="1" i="1" dirty="0"/>
              <a:t>COMMITMENT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FF83D-F0BD-818F-7009-95E523C7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406" y="1524000"/>
            <a:ext cx="9615638" cy="4517362"/>
          </a:xfrm>
        </p:spPr>
        <p:txBody>
          <a:bodyPr>
            <a:noAutofit/>
          </a:bodyPr>
          <a:lstStyle/>
          <a:p>
            <a:r>
              <a:rPr lang="en-ID" sz="2800" i="1" dirty="0"/>
              <a:t>Buchanan </a:t>
            </a:r>
            <a:r>
              <a:rPr lang="en-ID" sz="2800" dirty="0"/>
              <a:t>(1997) : </a:t>
            </a:r>
            <a:r>
              <a:rPr lang="en-ID" sz="2800" dirty="0" err="1"/>
              <a:t>komitmen</a:t>
            </a:r>
            <a:r>
              <a:rPr lang="en-ID" sz="2800" dirty="0"/>
              <a:t> </a:t>
            </a:r>
            <a:r>
              <a:rPr lang="en-ID" sz="2800" dirty="0" err="1"/>
              <a:t>menyangkut</a:t>
            </a:r>
            <a:r>
              <a:rPr lang="en-ID" sz="2800" dirty="0"/>
              <a:t> </a:t>
            </a:r>
            <a:r>
              <a:rPr lang="en-ID" sz="2800" dirty="0" err="1"/>
              <a:t>tiga</a:t>
            </a:r>
            <a:r>
              <a:rPr lang="en-ID" sz="2800" dirty="0"/>
              <a:t> </a:t>
            </a:r>
            <a:r>
              <a:rPr lang="en-ID" sz="2800" dirty="0" err="1"/>
              <a:t>sikap</a:t>
            </a:r>
            <a:r>
              <a:rPr lang="en-ID" sz="2800" dirty="0"/>
              <a:t> </a:t>
            </a:r>
            <a:r>
              <a:rPr lang="en-ID" sz="2800" dirty="0" err="1"/>
              <a:t>yaitu</a:t>
            </a:r>
            <a:r>
              <a:rPr lang="en-ID" sz="2800" dirty="0"/>
              <a:t> rasa </a:t>
            </a:r>
            <a:r>
              <a:rPr lang="en-ID" sz="2800" dirty="0" err="1"/>
              <a:t>pengidentifikasian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tujuan</a:t>
            </a:r>
            <a:r>
              <a:rPr lang="en-ID" sz="2800" dirty="0"/>
              <a:t> </a:t>
            </a:r>
            <a:r>
              <a:rPr lang="en-ID" sz="2800" dirty="0" err="1"/>
              <a:t>organisasi</a:t>
            </a:r>
            <a:r>
              <a:rPr lang="en-ID" sz="2800" dirty="0"/>
              <a:t>, rasa </a:t>
            </a:r>
            <a:r>
              <a:rPr lang="en-ID" sz="2800" dirty="0" err="1"/>
              <a:t>keterlibatan</a:t>
            </a:r>
            <a:r>
              <a:rPr lang="en-ID" sz="2800" dirty="0"/>
              <a:t> dan rasa </a:t>
            </a:r>
            <a:r>
              <a:rPr lang="en-ID" sz="2800" dirty="0" err="1"/>
              <a:t>kesetiaan</a:t>
            </a:r>
            <a:r>
              <a:rPr lang="en-ID" sz="2800" dirty="0"/>
              <a:t> </a:t>
            </a:r>
            <a:r>
              <a:rPr lang="en-ID" sz="2800" dirty="0" err="1"/>
              <a:t>kepada</a:t>
            </a:r>
            <a:r>
              <a:rPr lang="en-ID" sz="2800" dirty="0"/>
              <a:t> </a:t>
            </a:r>
            <a:r>
              <a:rPr lang="en-ID" sz="2800" dirty="0" err="1"/>
              <a:t>organisasi</a:t>
            </a:r>
            <a:r>
              <a:rPr lang="en-ID" sz="2800" dirty="0"/>
              <a:t>.</a:t>
            </a:r>
          </a:p>
          <a:p>
            <a:pPr marL="0" indent="0">
              <a:buNone/>
            </a:pPr>
            <a:endParaRPr lang="en-ID" sz="2800" dirty="0"/>
          </a:p>
          <a:p>
            <a:r>
              <a:rPr lang="en-ID" sz="2800" dirty="0" err="1"/>
              <a:t>Sementara</a:t>
            </a:r>
            <a:r>
              <a:rPr lang="en-ID" sz="2800" dirty="0"/>
              <a:t> </a:t>
            </a:r>
            <a:r>
              <a:rPr lang="en-ID" sz="2800" i="1" dirty="0"/>
              <a:t>Robbins </a:t>
            </a:r>
            <a:r>
              <a:rPr lang="en-ID" sz="2800" dirty="0"/>
              <a:t>(2001) </a:t>
            </a:r>
            <a:r>
              <a:rPr lang="en-ID" sz="2800" dirty="0" err="1"/>
              <a:t>menyebutkan</a:t>
            </a:r>
            <a:r>
              <a:rPr lang="en-ID" sz="2800" dirty="0"/>
              <a:t> </a:t>
            </a:r>
            <a:r>
              <a:rPr lang="en-ID" sz="2800" dirty="0" err="1"/>
              <a:t>komitmen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tingkatan</a:t>
            </a:r>
            <a:r>
              <a:rPr lang="en-ID" sz="2800" dirty="0"/>
              <a:t> di mana </a:t>
            </a:r>
            <a:r>
              <a:rPr lang="en-ID" sz="2800" dirty="0" err="1"/>
              <a:t>seseorang</a:t>
            </a:r>
            <a:r>
              <a:rPr lang="en-ID" sz="2800" dirty="0"/>
              <a:t> </a:t>
            </a:r>
            <a:r>
              <a:rPr lang="en-ID" sz="2800" dirty="0" err="1"/>
              <a:t>mengidentifikasikan</a:t>
            </a:r>
            <a:r>
              <a:rPr lang="en-ID" sz="2800" dirty="0"/>
              <a:t> </a:t>
            </a:r>
            <a:r>
              <a:rPr lang="en-ID" sz="2800" dirty="0" err="1"/>
              <a:t>diri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organisasi</a:t>
            </a:r>
            <a:r>
              <a:rPr lang="en-ID" sz="2800" dirty="0"/>
              <a:t> dan </a:t>
            </a:r>
            <a:r>
              <a:rPr lang="en-ID" sz="2800" dirty="0" err="1"/>
              <a:t>tujuan</a:t>
            </a:r>
            <a:r>
              <a:rPr lang="en-ID" sz="2800" dirty="0"/>
              <a:t> </a:t>
            </a:r>
            <a:r>
              <a:rPr lang="en-ID" sz="2800" dirty="0" err="1"/>
              <a:t>tujuannya</a:t>
            </a:r>
            <a:r>
              <a:rPr lang="en-ID" sz="2800" dirty="0"/>
              <a:t> dan </a:t>
            </a:r>
            <a:r>
              <a:rPr lang="en-ID" sz="2800" dirty="0" err="1"/>
              <a:t>ber</a:t>
            </a:r>
            <a:r>
              <a:rPr lang="en-ID" sz="2800" dirty="0"/>
              <a:t> </a:t>
            </a:r>
            <a:r>
              <a:rPr lang="en-ID" sz="2800" dirty="0" err="1"/>
              <a:t>keinginan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memelihara</a:t>
            </a:r>
            <a:r>
              <a:rPr lang="en-ID" sz="2800" dirty="0"/>
              <a:t> </a:t>
            </a:r>
            <a:r>
              <a:rPr lang="en-ID" sz="2800" dirty="0" err="1"/>
              <a:t>keanggotaannya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organisasi</a:t>
            </a:r>
            <a:r>
              <a:rPr lang="en-ID" sz="2800" dirty="0"/>
              <a:t>.</a:t>
            </a:r>
            <a:endParaRPr lang="en-ID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46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2BC4-D5CA-63BA-2F21-27ED5BAB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5861"/>
          </a:xfrm>
        </p:spPr>
        <p:txBody>
          <a:bodyPr>
            <a:normAutofit/>
          </a:bodyPr>
          <a:lstStyle/>
          <a:p>
            <a:r>
              <a:rPr lang="en-US" sz="3200" b="1" i="1" dirty="0"/>
              <a:t>INTERPERSONAL AWARENESS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FF83D-F0BD-818F-7009-95E523C7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283" y="1285461"/>
            <a:ext cx="8596668" cy="4508947"/>
          </a:xfrm>
        </p:spPr>
        <p:txBody>
          <a:bodyPr>
            <a:noAutofit/>
          </a:bodyPr>
          <a:lstStyle/>
          <a:p>
            <a:r>
              <a:rPr lang="en-ID" sz="2800" dirty="0" err="1"/>
              <a:t>Peduli</a:t>
            </a:r>
            <a:r>
              <a:rPr lang="en-ID" sz="2800" dirty="0"/>
              <a:t> pada </a:t>
            </a:r>
            <a:r>
              <a:rPr lang="en-ID" sz="2800" dirty="0" err="1"/>
              <a:t>sesama</a:t>
            </a:r>
            <a:r>
              <a:rPr lang="en-ID" sz="2800" dirty="0"/>
              <a:t>.</a:t>
            </a:r>
          </a:p>
          <a:p>
            <a:pPr marL="0" indent="0">
              <a:buNone/>
            </a:pPr>
            <a:endParaRPr lang="en-ID" sz="2800" dirty="0"/>
          </a:p>
          <a:p>
            <a:r>
              <a:rPr lang="en-ID" sz="2800" dirty="0" err="1"/>
              <a:t>Responsif</a:t>
            </a:r>
            <a:r>
              <a:rPr lang="en-ID" sz="2800" dirty="0"/>
              <a:t> dan </a:t>
            </a:r>
            <a:r>
              <a:rPr lang="en-ID" sz="2800" dirty="0" err="1"/>
              <a:t>peka</a:t>
            </a:r>
            <a:r>
              <a:rPr lang="en-ID" sz="2800" dirty="0"/>
              <a:t> pada </a:t>
            </a:r>
            <a:r>
              <a:rPr lang="en-ID" sz="2800" dirty="0" err="1"/>
              <a:t>kondisi</a:t>
            </a:r>
            <a:r>
              <a:rPr lang="en-ID" sz="2800" dirty="0"/>
              <a:t> di </a:t>
            </a:r>
            <a:r>
              <a:rPr lang="en-ID" sz="2800" dirty="0" err="1"/>
              <a:t>sekitar</a:t>
            </a:r>
            <a:r>
              <a:rPr lang="en-ID" sz="2800" dirty="0"/>
              <a:t> </a:t>
            </a:r>
            <a:r>
              <a:rPr lang="en-ID" sz="2800" dirty="0" err="1"/>
              <a:t>kita</a:t>
            </a:r>
            <a:r>
              <a:rPr lang="en-ID" sz="2800" dirty="0"/>
              <a:t>.</a:t>
            </a:r>
          </a:p>
          <a:p>
            <a:pPr marL="0" indent="0">
              <a:buNone/>
            </a:pPr>
            <a:endParaRPr lang="en-ID" sz="2800" dirty="0"/>
          </a:p>
          <a:p>
            <a:r>
              <a:rPr lang="en-ID" sz="2800" dirty="0" err="1"/>
              <a:t>Kepekaan</a:t>
            </a:r>
            <a:r>
              <a:rPr lang="en-ID" sz="2800" dirty="0"/>
              <a:t> </a:t>
            </a:r>
            <a:r>
              <a:rPr lang="en-ID" sz="2800" dirty="0" err="1"/>
              <a:t>itu</a:t>
            </a:r>
            <a:r>
              <a:rPr lang="en-ID" sz="2800" dirty="0"/>
              <a:t> </a:t>
            </a:r>
            <a:r>
              <a:rPr lang="en-ID" sz="2800" dirty="0" err="1"/>
              <a:t>selain</a:t>
            </a:r>
            <a:r>
              <a:rPr lang="en-ID" sz="2800" dirty="0"/>
              <a:t> </a:t>
            </a:r>
            <a:r>
              <a:rPr lang="en-ID" sz="2800" dirty="0" err="1"/>
              <a:t>ditunjukkan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perasaan</a:t>
            </a:r>
            <a:r>
              <a:rPr lang="en-ID" sz="2800" dirty="0"/>
              <a:t> </a:t>
            </a:r>
            <a:r>
              <a:rPr lang="en-ID" sz="2800" dirty="0" err="1"/>
              <a:t>mengasihi</a:t>
            </a:r>
            <a:r>
              <a:rPr lang="en-ID" sz="2800" dirty="0"/>
              <a:t> dan </a:t>
            </a:r>
            <a:r>
              <a:rPr lang="en-ID" sz="2800" dirty="0" err="1"/>
              <a:t>menyayangi</a:t>
            </a:r>
            <a:r>
              <a:rPr lang="en-ID" sz="2800" dirty="0"/>
              <a:t> juga </a:t>
            </a:r>
            <a:r>
              <a:rPr lang="en-ID" sz="2800" dirty="0" err="1"/>
              <a:t>diperlihatkan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tindakan-tindakan</a:t>
            </a:r>
            <a:r>
              <a:rPr lang="en-ID" sz="2800" dirty="0"/>
              <a:t> </a:t>
            </a:r>
            <a:r>
              <a:rPr lang="en-ID" sz="2800" dirty="0" err="1"/>
              <a:t>positif</a:t>
            </a:r>
            <a:r>
              <a:rPr lang="en-ID" sz="2800" dirty="0"/>
              <a:t> </a:t>
            </a:r>
            <a:r>
              <a:rPr lang="en-ID" sz="2800" dirty="0" err="1"/>
              <a:t>seperti</a:t>
            </a:r>
            <a:r>
              <a:rPr lang="en-ID" sz="2800" dirty="0"/>
              <a:t> </a:t>
            </a:r>
            <a:r>
              <a:rPr lang="en-ID" sz="2800" dirty="0" err="1"/>
              <a:t>membantu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ringan</a:t>
            </a:r>
            <a:r>
              <a:rPr lang="en-ID" sz="2800" dirty="0"/>
              <a:t> </a:t>
            </a:r>
            <a:r>
              <a:rPr lang="en-ID" sz="2800" dirty="0" err="1"/>
              <a:t>tangan</a:t>
            </a:r>
            <a:r>
              <a:rPr lang="en-ID" sz="2800" dirty="0"/>
              <a:t> </a:t>
            </a:r>
            <a:r>
              <a:rPr lang="en-ID" sz="2800" dirty="0" err="1"/>
              <a:t>apabila</a:t>
            </a:r>
            <a:r>
              <a:rPr lang="en-ID" sz="2800" dirty="0"/>
              <a:t> orang di </a:t>
            </a:r>
            <a:r>
              <a:rPr lang="en-ID" sz="2800" dirty="0" err="1"/>
              <a:t>sekitar</a:t>
            </a:r>
            <a:r>
              <a:rPr lang="en-ID" sz="2800" dirty="0"/>
              <a:t> </a:t>
            </a:r>
            <a:r>
              <a:rPr lang="en-ID" sz="2800" dirty="0" err="1"/>
              <a:t>membutuhkan</a:t>
            </a:r>
            <a:r>
              <a:rPr lang="en-ID" sz="2800" dirty="0"/>
              <a:t> </a:t>
            </a:r>
            <a:r>
              <a:rPr lang="en-ID" sz="2800" dirty="0" err="1"/>
              <a:t>bantuan</a:t>
            </a:r>
            <a:r>
              <a:rPr lang="en-ID" sz="2800" dirty="0"/>
              <a:t>.</a:t>
            </a:r>
            <a:endParaRPr lang="en-ID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15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iagram of emotional intelligence&#10;&#10;Description automatically generated">
            <a:extLst>
              <a:ext uri="{FF2B5EF4-FFF2-40B4-BE49-F238E27FC236}">
                <a16:creationId xmlns:a16="http://schemas.microsoft.com/office/drawing/2014/main" id="{51198ECC-9426-5C2F-B127-18BF6341B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348" y="488527"/>
            <a:ext cx="847005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75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110938-D4B8-07CA-E0DF-C8E34C43E7E8}"/>
              </a:ext>
            </a:extLst>
          </p:cNvPr>
          <p:cNvSpPr txBox="1"/>
          <p:nvPr/>
        </p:nvSpPr>
        <p:spPr>
          <a:xfrm>
            <a:off x="952902" y="86627"/>
            <a:ext cx="10510786" cy="5664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800" b="1" i="1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Untuk</a:t>
            </a:r>
            <a:r>
              <a:rPr lang="en-ID" sz="2800" b="1" i="1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ID" sz="2800" b="1" i="1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Mengukur</a:t>
            </a:r>
            <a:r>
              <a:rPr lang="en-ID" sz="2800" b="1" i="1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ID" sz="2800" b="1" i="1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Kecerdasan</a:t>
            </a:r>
            <a:r>
              <a:rPr lang="en-ID" sz="2800" b="1" i="1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ID" sz="2800" b="1" i="1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Seseorang</a:t>
            </a:r>
            <a:r>
              <a:rPr lang="en-ID" sz="2800" b="1" i="1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D" sz="2400" b="0" i="0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kita</a:t>
            </a:r>
            <a:r>
              <a:rPr lang="en-ID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bisa</a:t>
            </a:r>
            <a:r>
              <a:rPr lang="en-ID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menggunakan</a:t>
            </a:r>
            <a:r>
              <a:rPr lang="en-ID" sz="24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IQ, EQ, dan SQ 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ID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IQ (</a:t>
            </a:r>
            <a:r>
              <a:rPr lang="en-US" sz="2400" dirty="0">
                <a:cs typeface="Times New Roman" panose="02020603050405020304" pitchFamily="18" charset="0"/>
              </a:rPr>
              <a:t>Intelligent Quotient </a:t>
            </a:r>
            <a:r>
              <a:rPr lang="en-US" sz="2400" dirty="0"/>
              <a:t>)</a:t>
            </a:r>
            <a:r>
              <a:rPr lang="en-ID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kemampuan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berpikir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mengolah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,   </a:t>
            </a:r>
          </a:p>
          <a:p>
            <a:pPr>
              <a:lnSpc>
                <a:spcPct val="150000"/>
              </a:lnSpc>
            </a:pPr>
            <a:r>
              <a:rPr lang="en-ID" sz="2400" dirty="0">
                <a:solidFill>
                  <a:srgbClr val="000000"/>
                </a:solidFill>
              </a:rPr>
              <a:t>         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menguasai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lingkungan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, dan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bertindak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secara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terarah</a:t>
            </a:r>
            <a:r>
              <a:rPr lang="en-ID" sz="2400" dirty="0">
                <a:solidFill>
                  <a:srgbClr val="000000"/>
                </a:solidFill>
              </a:rPr>
              <a:t>,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memiliki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D" sz="2400" dirty="0">
                <a:solidFill>
                  <a:srgbClr val="000000"/>
                </a:solidFill>
              </a:rPr>
              <a:t>         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kaitan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erat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dgn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pemecahan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masalah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logika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matematis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, dan </a:t>
            </a:r>
          </a:p>
          <a:p>
            <a:pPr>
              <a:lnSpc>
                <a:spcPct val="150000"/>
              </a:lnSpc>
            </a:pPr>
            <a:r>
              <a:rPr lang="en-ID" sz="2400" dirty="0">
                <a:solidFill>
                  <a:srgbClr val="000000"/>
                </a:solidFill>
              </a:rPr>
              <a:t>         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strategis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400" b="0" i="0" dirty="0">
                <a:solidFill>
                  <a:srgbClr val="000000"/>
                </a:solidFill>
                <a:effectLst/>
              </a:rPr>
              <a:t>- EQ</a:t>
            </a:r>
            <a:r>
              <a:rPr lang="en-ID" sz="2400" dirty="0">
                <a:solidFill>
                  <a:srgbClr val="000000"/>
                </a:solidFill>
              </a:rPr>
              <a:t> (Emotional Quotient)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kemampuan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menerima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menilai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, 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mengelola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ID" sz="2400" dirty="0">
                <a:solidFill>
                  <a:srgbClr val="000000"/>
                </a:solidFill>
              </a:rPr>
              <a:t>         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mengontrol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emosi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diri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dan orang-orang di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sekitarnya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ID" sz="2400" b="0" i="0" dirty="0">
                <a:solidFill>
                  <a:srgbClr val="000000"/>
                </a:solidFill>
                <a:effectLst/>
              </a:rPr>
              <a:t>SQ (Spiritual Quotient) </a:t>
            </a:r>
            <a:r>
              <a:rPr lang="sv-SE" sz="2400" b="0" i="0" dirty="0">
                <a:solidFill>
                  <a:srgbClr val="000000"/>
                </a:solidFill>
                <a:effectLst/>
              </a:rPr>
              <a:t>mengembangkan kapasitas dalam mencari    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rgbClr val="000000"/>
                </a:solidFill>
              </a:rPr>
              <a:t>          </a:t>
            </a:r>
            <a:r>
              <a:rPr lang="sv-SE" sz="2400" b="0" i="0" dirty="0">
                <a:solidFill>
                  <a:srgbClr val="000000"/>
                </a:solidFill>
                <a:effectLst/>
              </a:rPr>
              <a:t>makna, visi, dan nilai hidupnya</a:t>
            </a:r>
            <a:endParaRPr lang="en-ID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946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B8A224-A589-A985-F7B7-5D31E1D06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196" y="129942"/>
            <a:ext cx="6525928" cy="45094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D99726-05F7-7B54-1A7A-D915DDFE3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433" y="4639377"/>
            <a:ext cx="7093819" cy="20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1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B29EF-A6C4-22CF-05CE-F151B78D9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911" y="622853"/>
            <a:ext cx="9124749" cy="5418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Emotional Intelligence is more imperative than high IQ, according to employers?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PT Serif" panose="020A0603040505020204" pitchFamily="18" charset="0"/>
              </a:rPr>
              <a:t> </a:t>
            </a:r>
          </a:p>
          <a:p>
            <a:pPr marL="0" indent="0">
              <a:buNone/>
            </a:pPr>
            <a:endParaRPr lang="en-ID" sz="2400" b="0" i="0" dirty="0">
              <a:solidFill>
                <a:srgbClr val="000000"/>
              </a:solidFill>
              <a:effectLst/>
              <a:latin typeface="PT Serif" panose="020A0603040505020204" pitchFamily="18" charset="0"/>
            </a:endParaRPr>
          </a:p>
          <a:p>
            <a:pPr marL="0" indent="0">
              <a:buNone/>
            </a:pPr>
            <a:r>
              <a:rPr lang="en-ID" sz="2400" dirty="0" err="1"/>
              <a:t>Karyawan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EI </a:t>
            </a:r>
            <a:r>
              <a:rPr lang="en-ID" sz="2400" dirty="0" err="1"/>
              <a:t>tinggi</a:t>
            </a:r>
            <a:r>
              <a:rPr lang="en-ID" sz="2400" dirty="0"/>
              <a:t> :</a:t>
            </a:r>
          </a:p>
          <a:p>
            <a:pPr>
              <a:buFontTx/>
              <a:buChar char="-"/>
            </a:pP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mungkin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tetap</a:t>
            </a:r>
            <a:r>
              <a:rPr lang="en-ID" sz="2400" dirty="0"/>
              <a:t> </a:t>
            </a:r>
            <a:r>
              <a:rPr lang="en-ID" sz="2400" dirty="0" err="1"/>
              <a:t>tenang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situasi</a:t>
            </a:r>
            <a:r>
              <a:rPr lang="en-ID" sz="2400" dirty="0"/>
              <a:t> </a:t>
            </a:r>
            <a:r>
              <a:rPr lang="en-ID" sz="2400" dirty="0" err="1"/>
              <a:t>kacau</a:t>
            </a:r>
            <a:r>
              <a:rPr lang="en-US" sz="2400" dirty="0"/>
              <a:t>.</a:t>
            </a:r>
          </a:p>
          <a:p>
            <a:pPr>
              <a:buFontTx/>
              <a:buChar char="-"/>
            </a:pPr>
            <a:r>
              <a:rPr lang="en-ID" sz="2400" dirty="0" err="1"/>
              <a:t>tahu</a:t>
            </a:r>
            <a:r>
              <a:rPr lang="en-ID" sz="2400" dirty="0"/>
              <a:t> </a:t>
            </a:r>
            <a:r>
              <a:rPr lang="en-ID" sz="2400" dirty="0" err="1"/>
              <a:t>bagaimana</a:t>
            </a:r>
            <a:r>
              <a:rPr lang="en-ID" sz="2400" dirty="0"/>
              <a:t> </a:t>
            </a:r>
            <a:r>
              <a:rPr lang="en-ID" sz="2400" dirty="0" err="1"/>
              <a:t>menyelesaikan</a:t>
            </a:r>
            <a:r>
              <a:rPr lang="en-ID" sz="2400" dirty="0"/>
              <a:t> </a:t>
            </a:r>
            <a:r>
              <a:rPr lang="en-ID" sz="2400" dirty="0" err="1"/>
              <a:t>konflik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efektif</a:t>
            </a:r>
            <a:r>
              <a:rPr lang="en-US" sz="2400" dirty="0"/>
              <a:t>.</a:t>
            </a:r>
          </a:p>
          <a:p>
            <a:pPr>
              <a:buFontTx/>
              <a:buChar char="-"/>
            </a:pPr>
            <a:r>
              <a:rPr lang="en-ID" sz="2400" dirty="0" err="1"/>
              <a:t>empati</a:t>
            </a:r>
            <a:r>
              <a:rPr lang="en-ID" sz="2400" dirty="0"/>
              <a:t> </a:t>
            </a:r>
            <a:r>
              <a:rPr lang="en-ID" sz="2400" dirty="0" err="1"/>
              <a:t>terhadap</a:t>
            </a:r>
            <a:r>
              <a:rPr lang="en-ID" sz="2400" dirty="0"/>
              <a:t> </a:t>
            </a:r>
            <a:r>
              <a:rPr lang="en-ID" sz="2400" dirty="0" err="1"/>
              <a:t>rekan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 dan </a:t>
            </a:r>
            <a:r>
              <a:rPr lang="en-ID" sz="2400" dirty="0" err="1"/>
              <a:t>bereaksi</a:t>
            </a:r>
            <a:r>
              <a:rPr lang="en-ID" sz="2400" dirty="0"/>
              <a:t> </a:t>
            </a:r>
            <a:r>
              <a:rPr lang="en-ID" sz="2400" dirty="0" err="1"/>
              <a:t>tepat</a:t>
            </a:r>
            <a:r>
              <a:rPr lang="en-US" sz="2400" dirty="0"/>
              <a:t>.</a:t>
            </a:r>
          </a:p>
          <a:p>
            <a:pPr>
              <a:buFontTx/>
              <a:buChar char="-"/>
            </a:pPr>
            <a:r>
              <a:rPr lang="en-ID" sz="2400" dirty="0" err="1"/>
              <a:t>pemimpin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contoh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cenderung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yang </a:t>
            </a:r>
            <a:r>
              <a:rPr lang="en-US" sz="2400" dirty="0" err="1"/>
              <a:t>penuh</a:t>
            </a:r>
            <a:r>
              <a:rPr lang="en-US" sz="2400" dirty="0"/>
              <a:t> </a:t>
            </a:r>
            <a:r>
              <a:rPr lang="en-US" sz="2400" dirty="0" err="1"/>
              <a:t>perhatian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904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B29EF-A6C4-22CF-05CE-F151B78D9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22853"/>
            <a:ext cx="9381066" cy="541851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D" sz="2800" dirty="0" err="1"/>
              <a:t>Menurut</a:t>
            </a:r>
            <a:r>
              <a:rPr lang="en-ID" sz="2800" dirty="0"/>
              <a:t> </a:t>
            </a:r>
            <a:r>
              <a:rPr lang="en-ID" sz="2800" dirty="0" err="1"/>
              <a:t>penilaian</a:t>
            </a:r>
            <a:r>
              <a:rPr lang="en-ID" sz="2800" dirty="0"/>
              <a:t> SDM dan </a:t>
            </a:r>
            <a:r>
              <a:rPr lang="en-ID" sz="2800" dirty="0" err="1"/>
              <a:t>manajer</a:t>
            </a:r>
            <a:r>
              <a:rPr lang="en-ID" sz="2800" dirty="0"/>
              <a:t> </a:t>
            </a:r>
            <a:r>
              <a:rPr lang="en-ID" sz="2800" dirty="0" err="1"/>
              <a:t>recruitmen</a:t>
            </a:r>
            <a:r>
              <a:rPr lang="en-ID" sz="2800" dirty="0"/>
              <a:t>, </a:t>
            </a:r>
            <a:r>
              <a:rPr lang="en-ID" sz="2800" dirty="0" err="1"/>
              <a:t>karyawan</a:t>
            </a:r>
            <a:r>
              <a:rPr lang="en-ID" sz="2800" dirty="0"/>
              <a:t> yang </a:t>
            </a:r>
            <a:r>
              <a:rPr lang="en-ID" sz="2800" dirty="0" err="1"/>
              <a:t>memiliki</a:t>
            </a:r>
            <a:r>
              <a:rPr lang="en-ID" sz="2800" dirty="0"/>
              <a:t> EI </a:t>
            </a:r>
            <a:r>
              <a:rPr lang="en-ID" sz="2800" dirty="0" err="1"/>
              <a:t>tinggi</a:t>
            </a:r>
            <a:r>
              <a:rPr lang="en-ID" sz="2800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sz="2800" dirty="0"/>
              <a:t>   - Akan </a:t>
            </a:r>
            <a:r>
              <a:rPr lang="en-ID" sz="2800" dirty="0" err="1"/>
              <a:t>mengakui</a:t>
            </a:r>
            <a:r>
              <a:rPr lang="en-ID" sz="2800" dirty="0"/>
              <a:t> dan </a:t>
            </a:r>
            <a:r>
              <a:rPr lang="en-ID" sz="2800" dirty="0" err="1"/>
              <a:t>belajar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kesalahan</a:t>
            </a:r>
            <a:r>
              <a:rPr lang="en-ID" sz="2800" dirty="0"/>
              <a:t> </a:t>
            </a:r>
            <a:r>
              <a:rPr lang="en-ID" sz="2800" dirty="0" err="1"/>
              <a:t>mereka</a:t>
            </a:r>
            <a:r>
              <a:rPr lang="en-ID" sz="28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sz="2800" dirty="0"/>
              <a:t>   -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mengendalikan</a:t>
            </a:r>
            <a:r>
              <a:rPr lang="en-ID" sz="2800" dirty="0"/>
              <a:t> </a:t>
            </a:r>
            <a:r>
              <a:rPr lang="en-ID" sz="2800" dirty="0" err="1"/>
              <a:t>emosi</a:t>
            </a:r>
            <a:r>
              <a:rPr lang="en-ID" sz="2800" dirty="0"/>
              <a:t> dan </a:t>
            </a:r>
            <a:r>
              <a:rPr lang="en-ID" sz="2800" dirty="0" err="1"/>
              <a:t>bijaksana</a:t>
            </a:r>
            <a:r>
              <a:rPr lang="en-ID" sz="2800" dirty="0"/>
              <a:t> pada </a:t>
            </a:r>
            <a:r>
              <a:rPr lang="en-ID" sz="2800" dirty="0" err="1"/>
              <a:t>saat</a:t>
            </a:r>
            <a:r>
              <a:rPr lang="en-ID" sz="28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sz="2800" dirty="0"/>
              <a:t>     </a:t>
            </a:r>
            <a:r>
              <a:rPr lang="en-ID" sz="2800" dirty="0" err="1"/>
              <a:t>menghadapi</a:t>
            </a:r>
            <a:r>
              <a:rPr lang="en-ID" sz="2800" dirty="0"/>
              <a:t> </a:t>
            </a:r>
            <a:r>
              <a:rPr lang="en-ID" sz="2800" dirty="0" err="1"/>
              <a:t>diskusi</a:t>
            </a:r>
            <a:r>
              <a:rPr lang="en-ID" sz="2800" dirty="0"/>
              <a:t> </a:t>
            </a:r>
            <a:r>
              <a:rPr lang="en-ID" sz="2800" dirty="0" err="1"/>
              <a:t>tentang</a:t>
            </a:r>
            <a:r>
              <a:rPr lang="en-ID" sz="2800" dirty="0"/>
              <a:t> </a:t>
            </a:r>
            <a:r>
              <a:rPr lang="en-ID" sz="2800" dirty="0" err="1"/>
              <a:t>isu-isu</a:t>
            </a:r>
            <a:r>
              <a:rPr lang="en-ID" sz="2800" dirty="0"/>
              <a:t> yang </a:t>
            </a:r>
            <a:r>
              <a:rPr lang="en-ID" sz="2800" dirty="0" err="1"/>
              <a:t>sulit</a:t>
            </a:r>
            <a:r>
              <a:rPr lang="en-ID" sz="28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sz="2800" dirty="0"/>
              <a:t>   - </a:t>
            </a:r>
            <a:r>
              <a:rPr lang="en-ID" sz="2800" dirty="0" err="1"/>
              <a:t>Mendengarkan</a:t>
            </a:r>
            <a:r>
              <a:rPr lang="en-ID" sz="2800" dirty="0"/>
              <a:t> </a:t>
            </a:r>
            <a:r>
              <a:rPr lang="en-ID" sz="2800" dirty="0" err="1"/>
              <a:t>lebih</a:t>
            </a:r>
            <a:r>
              <a:rPr lang="en-ID" sz="2800" dirty="0"/>
              <a:t> </a:t>
            </a:r>
            <a:r>
              <a:rPr lang="en-ID" sz="2800" dirty="0" err="1"/>
              <a:t>banyak</a:t>
            </a:r>
            <a:r>
              <a:rPr lang="en-ID" sz="2800" dirty="0"/>
              <a:t> </a:t>
            </a:r>
            <a:r>
              <a:rPr lang="en-ID" sz="2800" dirty="0" err="1"/>
              <a:t>daripada</a:t>
            </a:r>
            <a:r>
              <a:rPr lang="en-ID" sz="2800" dirty="0"/>
              <a:t> </a:t>
            </a:r>
            <a:r>
              <a:rPr lang="en-ID" sz="2800" dirty="0" err="1"/>
              <a:t>bicara</a:t>
            </a:r>
            <a:r>
              <a:rPr lang="en-ID" sz="28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sz="2800" dirty="0"/>
              <a:t>   - </a:t>
            </a:r>
            <a:r>
              <a:rPr lang="en-ID" sz="2800" dirty="0" err="1"/>
              <a:t>Menerima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baik</a:t>
            </a:r>
            <a:r>
              <a:rPr lang="en-ID" sz="2800" dirty="0"/>
              <a:t> </a:t>
            </a:r>
            <a:r>
              <a:rPr lang="en-ID" sz="2800" dirty="0" err="1"/>
              <a:t>kritik</a:t>
            </a:r>
            <a:r>
              <a:rPr lang="en-ID" sz="2800" dirty="0"/>
              <a:t> yang </a:t>
            </a:r>
            <a:r>
              <a:rPr lang="en-ID" sz="2800" dirty="0" err="1"/>
              <a:t>konstruktif</a:t>
            </a:r>
            <a:r>
              <a:rPr lang="en-ID" sz="28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sz="2800" dirty="0"/>
              <a:t>   - </a:t>
            </a:r>
            <a:r>
              <a:rPr lang="en-ID" sz="2800" dirty="0" err="1"/>
              <a:t>Bersikap</a:t>
            </a:r>
            <a:r>
              <a:rPr lang="en-ID" sz="2800" dirty="0"/>
              <a:t> </a:t>
            </a:r>
            <a:r>
              <a:rPr lang="en-ID" sz="2800" dirty="0" err="1"/>
              <a:t>tenang</a:t>
            </a:r>
            <a:r>
              <a:rPr lang="en-ID" sz="2800" dirty="0"/>
              <a:t> pada </a:t>
            </a:r>
            <a:r>
              <a:rPr lang="en-ID" sz="2800" dirty="0" err="1"/>
              <a:t>saat</a:t>
            </a:r>
            <a:r>
              <a:rPr lang="en-ID" sz="2800" dirty="0"/>
              <a:t> di </a:t>
            </a:r>
            <a:r>
              <a:rPr lang="en-ID" sz="2800" dirty="0" err="1"/>
              <a:t>bawah</a:t>
            </a:r>
            <a:r>
              <a:rPr lang="en-ID" sz="2800" dirty="0"/>
              <a:t> </a:t>
            </a:r>
            <a:r>
              <a:rPr lang="en-ID" sz="2800" dirty="0" err="1"/>
              <a:t>tekanan</a:t>
            </a:r>
            <a:r>
              <a:rPr lang="en-ID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000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the different emotions&#10;&#10;Description automatically generated with medium confidence">
            <a:extLst>
              <a:ext uri="{FF2B5EF4-FFF2-40B4-BE49-F238E27FC236}">
                <a16:creationId xmlns:a16="http://schemas.microsoft.com/office/drawing/2014/main" id="{8FFD333D-3CBF-9967-1F39-11F3D1894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990" y="1131994"/>
            <a:ext cx="4080547" cy="460247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arrow pointing to two gray squares&#10;&#10;Description automatically generated">
            <a:extLst>
              <a:ext uri="{FF2B5EF4-FFF2-40B4-BE49-F238E27FC236}">
                <a16:creationId xmlns:a16="http://schemas.microsoft.com/office/drawing/2014/main" id="{129F9DBB-3A78-BA8E-A842-D8C4FE422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367" y="2466998"/>
            <a:ext cx="4650004" cy="193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13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3EBE7-2923-85CE-D549-2D1BF402D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i="1" dirty="0"/>
              <a:t>TERIMA KASIH ATAS PERHATIANNYA</a:t>
            </a:r>
            <a:endParaRPr lang="en-ID" sz="3600" b="1" i="1" dirty="0"/>
          </a:p>
        </p:txBody>
      </p:sp>
    </p:spTree>
    <p:extLst>
      <p:ext uri="{BB962C8B-B14F-4D97-AF65-F5344CB8AC3E}">
        <p14:creationId xmlns:p14="http://schemas.microsoft.com/office/powerpoint/2010/main" val="152041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6DC4-6E86-B5FD-F80A-666A5325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OUTLINE</a:t>
            </a:r>
            <a:endParaRPr lang="en-ID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F518D-FAA1-B517-F9D6-5FA676C3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667" y="1780675"/>
            <a:ext cx="7724335" cy="4260688"/>
          </a:xfrm>
        </p:spPr>
        <p:txBody>
          <a:bodyPr>
            <a:normAutofit/>
          </a:bodyPr>
          <a:lstStyle/>
          <a:p>
            <a:r>
              <a:rPr lang="en-US" sz="2800" i="1" dirty="0"/>
              <a:t>Empathy</a:t>
            </a:r>
          </a:p>
          <a:p>
            <a:r>
              <a:rPr lang="en-US" sz="2800" i="1" dirty="0"/>
              <a:t>Self Esteem (Harga </a:t>
            </a:r>
            <a:r>
              <a:rPr lang="en-US" sz="2800" i="1" dirty="0" err="1"/>
              <a:t>Diri</a:t>
            </a:r>
            <a:r>
              <a:rPr lang="en-US" sz="2800" i="1" dirty="0"/>
              <a:t>)</a:t>
            </a:r>
          </a:p>
          <a:p>
            <a:r>
              <a:rPr lang="en-US" sz="2800" i="1" dirty="0"/>
              <a:t>Motivation</a:t>
            </a:r>
          </a:p>
          <a:p>
            <a:r>
              <a:rPr lang="en-US" sz="2800" i="1" dirty="0"/>
              <a:t>Decision Making</a:t>
            </a:r>
          </a:p>
          <a:p>
            <a:r>
              <a:rPr lang="en-US" sz="2800" i="1" dirty="0"/>
              <a:t>Commitment</a:t>
            </a:r>
          </a:p>
          <a:p>
            <a:r>
              <a:rPr lang="en-US" sz="2800" i="1" dirty="0"/>
              <a:t>Interpersonal Awareness</a:t>
            </a:r>
            <a:endParaRPr lang="en-ID" sz="2800" i="1" dirty="0"/>
          </a:p>
        </p:txBody>
      </p:sp>
    </p:spTree>
    <p:extLst>
      <p:ext uri="{BB962C8B-B14F-4D97-AF65-F5344CB8AC3E}">
        <p14:creationId xmlns:p14="http://schemas.microsoft.com/office/powerpoint/2010/main" val="209185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6A780E-EF8B-F32C-8DC6-45D237E85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903" y="202130"/>
            <a:ext cx="7283724" cy="6092791"/>
          </a:xfrm>
        </p:spPr>
      </p:pic>
    </p:spTree>
    <p:extLst>
      <p:ext uri="{BB962C8B-B14F-4D97-AF65-F5344CB8AC3E}">
        <p14:creationId xmlns:p14="http://schemas.microsoft.com/office/powerpoint/2010/main" val="3096371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2BC4-D5CA-63BA-2F21-27ED5BAB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5861"/>
          </a:xfrm>
        </p:spPr>
        <p:txBody>
          <a:bodyPr>
            <a:normAutofit/>
          </a:bodyPr>
          <a:lstStyle/>
          <a:p>
            <a:r>
              <a:rPr lang="en-US" sz="3200" b="1" i="1" dirty="0"/>
              <a:t>EMPATHY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FF83D-F0BD-818F-7009-95E523C7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284" y="1524000"/>
            <a:ext cx="9144000" cy="4517362"/>
          </a:xfrm>
        </p:spPr>
        <p:txBody>
          <a:bodyPr>
            <a:normAutofit/>
          </a:bodyPr>
          <a:lstStyle/>
          <a:p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Empati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didefinisikan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sebagai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kemampuan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seseorang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untuk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mengenali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mempersepsi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, dan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merasakan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perasaan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orang lain.</a:t>
            </a:r>
          </a:p>
          <a:p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Empati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dapat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memahami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apa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dirasakan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dipikirkan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oleh orang lain.</a:t>
            </a:r>
          </a:p>
          <a:p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Empati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membuat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manusia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tergerak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hatinya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untuk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bertindak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melakukan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sesuatu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  <a:endParaRPr lang="en-ID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1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2BC4-D5CA-63BA-2F21-27ED5BAB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5861"/>
          </a:xfrm>
        </p:spPr>
        <p:txBody>
          <a:bodyPr>
            <a:normAutofit/>
          </a:bodyPr>
          <a:lstStyle/>
          <a:p>
            <a:r>
              <a:rPr lang="en-US" sz="3200" b="1" dirty="0"/>
              <a:t>MANFAAT </a:t>
            </a:r>
            <a:r>
              <a:rPr lang="en-US" sz="3200" b="1" i="1" dirty="0"/>
              <a:t>EMPATHY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FF83D-F0BD-818F-7009-95E523C7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048" y="1655544"/>
            <a:ext cx="7502954" cy="4385817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Hidup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lebih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bahagia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Hidup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lebih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sehat</a:t>
            </a:r>
            <a:endParaRPr lang="en-ID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Jauh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dari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sikap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sombong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dan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egois</a:t>
            </a:r>
            <a:endParaRPr lang="en-ID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Sebagai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sarana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evaluasi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diri</a:t>
            </a:r>
            <a:endParaRPr lang="en-ID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Hidup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dipenuhi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</a:rPr>
              <a:t>kebaikan</a:t>
            </a:r>
            <a:endParaRPr lang="en-ID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6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1FB211-0B80-DBAA-A917-86BDA19EF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898" y="673768"/>
            <a:ext cx="6930190" cy="5669280"/>
          </a:xfrm>
        </p:spPr>
      </p:pic>
    </p:spTree>
    <p:extLst>
      <p:ext uri="{BB962C8B-B14F-4D97-AF65-F5344CB8AC3E}">
        <p14:creationId xmlns:p14="http://schemas.microsoft.com/office/powerpoint/2010/main" val="333027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2BC4-D5CA-63BA-2F21-27ED5BAB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5861"/>
          </a:xfrm>
        </p:spPr>
        <p:txBody>
          <a:bodyPr>
            <a:normAutofit/>
          </a:bodyPr>
          <a:lstStyle/>
          <a:p>
            <a:r>
              <a:rPr lang="en-US" sz="3200" b="1" dirty="0"/>
              <a:t>CIRI-CIRI </a:t>
            </a:r>
            <a:r>
              <a:rPr lang="en-US" sz="3200" b="1" i="1" dirty="0"/>
              <a:t>EMPATHY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FF83D-F0BD-818F-7009-95E523C7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918" y="1376413"/>
            <a:ext cx="8932244" cy="4664949"/>
          </a:xfrm>
        </p:spPr>
        <p:txBody>
          <a:bodyPr>
            <a:normAutofit/>
          </a:bodyPr>
          <a:lstStyle/>
          <a:p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Mampu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menjadi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pendengar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baik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dan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memberi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perhatian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terhadap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orang lain yang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sedang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memiliki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masalah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Peka dan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sensitif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terhadap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perasaan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orang lain.</a:t>
            </a:r>
          </a:p>
          <a:p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Mampu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membaca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tanda-tanda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verbal dan non verbal,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mulai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dari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nada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bicara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ekspresi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wajah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gerakan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dan lain-lain.</a:t>
            </a:r>
          </a:p>
          <a:p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Dapat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memahami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suatu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masalah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dari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sudut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pandang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orang lain.</a:t>
            </a:r>
          </a:p>
          <a:p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Memiliki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toleransi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tinggi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Mampu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memahami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diri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sendiri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dengan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baik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Mampu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memberikan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suatu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tindakan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sebagai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wujud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dari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rasa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empati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tersebut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  <a:endParaRPr lang="en-ID" sz="2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30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607</TotalTime>
  <Words>1322</Words>
  <Application>Microsoft Office PowerPoint</Application>
  <PresentationFormat>Widescreen</PresentationFormat>
  <Paragraphs>155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PT Serif</vt:lpstr>
      <vt:lpstr>Times New Roman</vt:lpstr>
      <vt:lpstr>Trebuchet MS</vt:lpstr>
      <vt:lpstr>Wingdings</vt:lpstr>
      <vt:lpstr>Wingdings 3</vt:lpstr>
      <vt:lpstr>Facet</vt:lpstr>
      <vt:lpstr>PEMBENTUKAN KARAKTER DAN ETIKA</vt:lpstr>
      <vt:lpstr>EMOTIONAL INTELLIGENCE 1</vt:lpstr>
      <vt:lpstr>PowerPoint Presentation</vt:lpstr>
      <vt:lpstr>OUTLINE</vt:lpstr>
      <vt:lpstr>PowerPoint Presentation</vt:lpstr>
      <vt:lpstr>EMPATHY</vt:lpstr>
      <vt:lpstr>MANFAAT EMPATHY</vt:lpstr>
      <vt:lpstr>PowerPoint Presentation</vt:lpstr>
      <vt:lpstr>CIRI-CIRI EMPATHY</vt:lpstr>
      <vt:lpstr>CONTOH PERILAKU EMPATHY</vt:lpstr>
      <vt:lpstr>SELF ESTEEM (HARGA DIRI)</vt:lpstr>
      <vt:lpstr>CIRI-CIRI SELF ESTEEM</vt:lpstr>
      <vt:lpstr>ASPEK-ASPEK DALAM SELF ESTEEM</vt:lpstr>
      <vt:lpstr>FAKTOR-FAKTOR YANG MEMPENGARUHI  SELF ESTEEM</vt:lpstr>
      <vt:lpstr>CARA MENINGKATKAN SELF ESTEEM</vt:lpstr>
      <vt:lpstr>MOTIVATION</vt:lpstr>
      <vt:lpstr>MOTIVATION</vt:lpstr>
      <vt:lpstr>FUNGSI MOTIVATION (Sardiman, 2007)</vt:lpstr>
      <vt:lpstr>KOMPONEN MOTIVATION</vt:lpstr>
      <vt:lpstr>DECISION MAKING</vt:lpstr>
      <vt:lpstr>PROSES DECISION MAKING</vt:lpstr>
      <vt:lpstr>CONTOH DECISION MAKING</vt:lpstr>
      <vt:lpstr>COMMITMENT</vt:lpstr>
      <vt:lpstr>INTERPERSONAL AWARENESS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 ATAS PERHATIANNYA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PEMBENTUKAN KARAKTER DAN ETIKA</dc:title>
  <dc:creator>Ginanjar Adhika Jiwandoko</dc:creator>
  <cp:lastModifiedBy>Dian Samodrawati</cp:lastModifiedBy>
  <cp:revision>14</cp:revision>
  <dcterms:created xsi:type="dcterms:W3CDTF">2024-03-20T16:17:48Z</dcterms:created>
  <dcterms:modified xsi:type="dcterms:W3CDTF">2025-03-21T02:05:18Z</dcterms:modified>
</cp:coreProperties>
</file>