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77" r:id="rId5"/>
    <p:sldId id="278" r:id="rId6"/>
    <p:sldId id="280" r:id="rId7"/>
    <p:sldId id="279" r:id="rId8"/>
    <p:sldId id="258" r:id="rId9"/>
    <p:sldId id="259" r:id="rId10"/>
    <p:sldId id="260" r:id="rId11"/>
    <p:sldId id="262" r:id="rId12"/>
    <p:sldId id="272" r:id="rId13"/>
    <p:sldId id="273" r:id="rId14"/>
    <p:sldId id="274" r:id="rId15"/>
    <p:sldId id="263" r:id="rId16"/>
    <p:sldId id="264" r:id="rId17"/>
    <p:sldId id="265" r:id="rId18"/>
    <p:sldId id="266" r:id="rId19"/>
    <p:sldId id="275" r:id="rId20"/>
    <p:sldId id="276" r:id="rId21"/>
    <p:sldId id="267" r:id="rId22"/>
    <p:sldId id="268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44" y="-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653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352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27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920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12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916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962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86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96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36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860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736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065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80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948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876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0FB0-8400-45EC-AE13-AEA4188CE05F}" type="datetimeFigureOut">
              <a:rPr lang="en-ID" smtClean="0"/>
              <a:t>18/10/2025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D5A32F-6151-487A-A548-F0BAC2F333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43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City street with motion blur">
            <a:extLst>
              <a:ext uri="{FF2B5EF4-FFF2-40B4-BE49-F238E27FC236}">
                <a16:creationId xmlns:a16="http://schemas.microsoft.com/office/drawing/2014/main" id="{D15D31C4-072F-8EB6-9309-943E5222F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982" r="1" b="18454"/>
          <a:stretch/>
        </p:blipFill>
        <p:spPr>
          <a:xfrm>
            <a:off x="6766560" y="-1"/>
            <a:ext cx="542544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6DE92-910D-9836-9CC1-C7E7EA0D6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678666"/>
            <a:ext cx="6223979" cy="2369093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PEMBENTUKAN KARAKTER DAN ETIKA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AF306-01C5-40EE-DF3B-3C3A077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0437" y="5332396"/>
            <a:ext cx="4215865" cy="137641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PERTEMUAN 2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Dosen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Ir. Dian </a:t>
            </a:r>
            <a:r>
              <a:rPr lang="en-US" sz="2000" b="1" i="1" dirty="0" err="1">
                <a:solidFill>
                  <a:schemeClr val="tx1"/>
                </a:solidFill>
              </a:rPr>
              <a:t>Samodrawati</a:t>
            </a:r>
            <a:r>
              <a:rPr lang="en-US" sz="2000" b="1" i="1" dirty="0">
                <a:solidFill>
                  <a:schemeClr val="tx1"/>
                </a:solidFill>
              </a:rPr>
              <a:t>, M.M</a:t>
            </a:r>
            <a:endParaRPr lang="en-ID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8F99-1E23-B359-EFEE-20766011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150" y="413886"/>
            <a:ext cx="8261350" cy="84507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GENETIKA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93F5D-EB1F-3D42-8E0F-A437336F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043" y="1258957"/>
            <a:ext cx="9384633" cy="478240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Faktor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1" dirty="0" err="1">
                <a:solidFill>
                  <a:schemeClr val="bg2">
                    <a:lumMod val="25000"/>
                  </a:schemeClr>
                </a:solidFill>
                <a:effectLst/>
              </a:rPr>
              <a:t>hereditas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individu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terbentuk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23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kromosom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(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pasangan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xx)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ibu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serta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23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kromosom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(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pasangan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xy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)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ayah.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Pada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kromosom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tersebut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terdiri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ribuan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gen yang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bisa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menentukan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potensi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1" dirty="0" err="1">
                <a:solidFill>
                  <a:schemeClr val="bg2">
                    <a:lumMod val="25000"/>
                  </a:schemeClr>
                </a:solidFill>
                <a:effectLst/>
              </a:rPr>
              <a:t>hereditas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yakni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fisik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psikis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/mental.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Sedikit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informasi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800" b="1" i="1" dirty="0" err="1">
                <a:solidFill>
                  <a:schemeClr val="bg2">
                    <a:lumMod val="25000"/>
                  </a:schemeClr>
                </a:solidFill>
                <a:effectLst/>
              </a:rPr>
              <a:t>hereditas</a:t>
            </a:r>
            <a:r>
              <a:rPr lang="en-ID" sz="2800" b="1" i="1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adalah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penurunan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sifat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genetik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orang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tua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8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anak</a:t>
            </a:r>
            <a:r>
              <a:rPr lang="en-ID" sz="28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ID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1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F457-E6FF-66AB-EDDD-5D652C35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1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AC0C-0C72-DC71-23F9-393927E70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780" y="1886552"/>
            <a:ext cx="9981399" cy="41548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2400" dirty="0" err="1">
                <a:solidFill>
                  <a:schemeClr val="bg2">
                    <a:lumMod val="25000"/>
                  </a:schemeClr>
                </a:solidFill>
              </a:rPr>
              <a:t>F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aktor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lingkungan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juga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mempengaruhi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kepribadian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seseorang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400" dirty="0" err="1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ingkungan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dalam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keluarga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sekolah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hingga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organisasi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ID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D" sz="2400" dirty="0" err="1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epribadian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tidak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bisa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terjadi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secara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spontan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tetapi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melalui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pengalaman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rentang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usia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tekanan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ada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lingkungan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sosial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ID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3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30B702-A82C-5463-3D52-D57CB51FA80D}"/>
              </a:ext>
            </a:extLst>
          </p:cNvPr>
          <p:cNvSpPr txBox="1"/>
          <p:nvPr/>
        </p:nvSpPr>
        <p:spPr>
          <a:xfrm>
            <a:off x="760397" y="481263"/>
            <a:ext cx="838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/>
              <a:t>NILAI-NILAI DALAM </a:t>
            </a:r>
            <a:r>
              <a:rPr lang="en-ID" sz="2800" i="1" dirty="0"/>
              <a:t>PENDIDIKAN KARAKTER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BD8D31-CADA-3D9C-F8F2-DAB20F51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787" y="1004483"/>
            <a:ext cx="7998594" cy="53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3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26BE1C-57AE-AEF8-DEF4-423E446D0346}"/>
              </a:ext>
            </a:extLst>
          </p:cNvPr>
          <p:cNvSpPr txBox="1"/>
          <p:nvPr/>
        </p:nvSpPr>
        <p:spPr>
          <a:xfrm>
            <a:off x="625642" y="1"/>
            <a:ext cx="8932244" cy="495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marR="503555"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Thomas </a:t>
            </a:r>
            <a:r>
              <a:rPr lang="en-US" sz="2000" b="1" i="1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Lickona</a:t>
            </a:r>
            <a:r>
              <a:rPr lang="en-US" sz="20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, </a:t>
            </a:r>
            <a:r>
              <a:rPr lang="en-US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bahwa</a:t>
            </a:r>
            <a:r>
              <a:rPr lang="en-US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nilai-nilai</a:t>
            </a:r>
            <a:r>
              <a:rPr lang="en-US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karakter</a:t>
            </a:r>
            <a:r>
              <a:rPr lang="en-US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terdiri</a:t>
            </a:r>
            <a:r>
              <a:rPr lang="en-US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:</a:t>
            </a:r>
            <a:endParaRPr lang="en-ID" sz="20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6A8C2-2073-66F1-F38C-7A8DF4425FD0}"/>
              </a:ext>
            </a:extLst>
          </p:cNvPr>
          <p:cNvSpPr txBox="1"/>
          <p:nvPr/>
        </p:nvSpPr>
        <p:spPr>
          <a:xfrm>
            <a:off x="2079057" y="495714"/>
            <a:ext cx="761358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buSzPts val="1000"/>
              <a:tabLst>
                <a:tab pos="407035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1. 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Pengetahuan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Moral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(Moral Knowing) 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yang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terdiri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dari</a:t>
            </a:r>
            <a:r>
              <a:rPr lang="en-US" sz="1600" spc="-3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: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70"/>
              </a:spcBef>
              <a:spcAft>
                <a:spcPts val="0"/>
              </a:spcAft>
              <a:buSzPts val="1000"/>
              <a:tabLst>
                <a:tab pos="522605" algn="l"/>
              </a:tabLst>
            </a:pPr>
            <a:r>
              <a:rPr lang="en-US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Kesadaran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moral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(moral</a:t>
            </a:r>
            <a:r>
              <a:rPr lang="en-US" sz="1600" i="1" spc="-5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awarreness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);</a:t>
            </a:r>
            <a:endParaRPr lang="en-ID" sz="1600" i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70"/>
              </a:spcBef>
              <a:spcAft>
                <a:spcPts val="0"/>
              </a:spcAft>
              <a:buSzPts val="1000"/>
              <a:tabLst>
                <a:tab pos="522605" algn="l"/>
              </a:tabLst>
            </a:pPr>
            <a:r>
              <a:rPr lang="en-US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Pengetahuan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nilai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moral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(knowing moral</a:t>
            </a:r>
            <a:r>
              <a:rPr lang="en-US" sz="1600" i="1" spc="-25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value);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80"/>
              </a:spcBef>
              <a:spcAft>
                <a:spcPts val="0"/>
              </a:spcAft>
              <a:buSzPts val="1000"/>
              <a:tabLst>
                <a:tab pos="516890" algn="l"/>
              </a:tabLst>
            </a:pPr>
            <a:r>
              <a:rPr lang="en-US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Memahami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sudut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pandang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lain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</a:t>
            </a:r>
            <a:r>
              <a:rPr lang="en-US" sz="1600" i="1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perpective</a:t>
            </a:r>
            <a:r>
              <a:rPr lang="en-US" sz="1600" i="1" spc="-1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taking);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70"/>
              </a:spcBef>
              <a:spcAft>
                <a:spcPts val="0"/>
              </a:spcAft>
              <a:buSzPts val="1000"/>
              <a:tabLst>
                <a:tab pos="522605" algn="l"/>
              </a:tabLst>
            </a:pPr>
            <a:r>
              <a:rPr lang="en-US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Penalaran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moral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(moral</a:t>
            </a:r>
            <a:r>
              <a:rPr lang="en-US" sz="1600" i="1" spc="-5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reasoning),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80"/>
              </a:spcBef>
              <a:spcAft>
                <a:spcPts val="0"/>
              </a:spcAft>
              <a:buSzPts val="1000"/>
              <a:tabLst>
                <a:tab pos="522605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Pembuatan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keputusan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</a:t>
            </a:r>
            <a:r>
              <a:rPr lang="en-US" sz="1600" i="1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desicion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making);</a:t>
            </a:r>
            <a:r>
              <a:rPr lang="en-US" sz="1600" i="1" spc="-2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danp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70"/>
              </a:spcBef>
              <a:spcAft>
                <a:spcPts val="0"/>
              </a:spcAft>
              <a:buSzPts val="1000"/>
              <a:tabLst>
                <a:tab pos="494030" algn="l"/>
              </a:tabLst>
            </a:pPr>
            <a:r>
              <a:rPr lang="en-US" sz="16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Pengetahuan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diri</a:t>
            </a:r>
            <a:r>
              <a:rPr lang="en-US" sz="1600" spc="-5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(self-knowledge).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F604F-50C2-27EA-A029-E13F62A9371E}"/>
              </a:ext>
            </a:extLst>
          </p:cNvPr>
          <p:cNvSpPr txBox="1"/>
          <p:nvPr/>
        </p:nvSpPr>
        <p:spPr>
          <a:xfrm>
            <a:off x="2011681" y="2773261"/>
            <a:ext cx="7680958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825"/>
              </a:spcBef>
              <a:buSzPts val="1000"/>
              <a:tabLst>
                <a:tab pos="407035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</a:t>
            </a:r>
            <a:r>
              <a:rPr lang="en-US" sz="14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Perasaan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moral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(moral feeling) 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yang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terdiri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dari</a:t>
            </a:r>
            <a:r>
              <a:rPr lang="en-US" sz="1600" spc="-15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: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70"/>
              </a:spcBef>
              <a:spcAft>
                <a:spcPts val="0"/>
              </a:spcAft>
              <a:buSzPts val="1000"/>
              <a:tabLst>
                <a:tab pos="522605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Nurani</a:t>
            </a:r>
            <a:r>
              <a:rPr lang="en-US" sz="1600" spc="-1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</a:t>
            </a:r>
            <a:r>
              <a:rPr lang="en-US" sz="1600" i="1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conicience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);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80"/>
              </a:spcBef>
              <a:spcAft>
                <a:spcPts val="0"/>
              </a:spcAft>
              <a:buSzPts val="1000"/>
              <a:tabLst>
                <a:tab pos="522605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Harga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diri</a:t>
            </a:r>
            <a:r>
              <a:rPr lang="en-US" sz="1600" spc="225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(self-esteem);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70"/>
              </a:spcBef>
              <a:spcAft>
                <a:spcPts val="0"/>
              </a:spcAft>
              <a:buSzPts val="1000"/>
              <a:tabLst>
                <a:tab pos="516890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Empati</a:t>
            </a:r>
            <a:r>
              <a:rPr lang="en-US" sz="1600" spc="-5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(empathy);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70"/>
              </a:spcBef>
              <a:spcAft>
                <a:spcPts val="0"/>
              </a:spcAft>
              <a:buSzPts val="1000"/>
              <a:tabLst>
                <a:tab pos="522605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Cinta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kebaikan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(loving the</a:t>
            </a:r>
            <a:r>
              <a:rPr lang="en-US" sz="1600" i="1" spc="22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good);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80"/>
              </a:spcBef>
              <a:spcAft>
                <a:spcPts val="0"/>
              </a:spcAft>
              <a:buSzPts val="1000"/>
              <a:tabLst>
                <a:tab pos="522605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Kontrol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diri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(self-control);</a:t>
            </a:r>
            <a:r>
              <a:rPr lang="en-US" sz="1600" i="1" spc="-1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dan</a:t>
            </a:r>
            <a:endParaRPr lang="en-ID" sz="1600" i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80"/>
              </a:spcBef>
              <a:spcAft>
                <a:spcPts val="0"/>
              </a:spcAft>
              <a:buSzPts val="1000"/>
              <a:tabLst>
                <a:tab pos="522605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Rendah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hati</a:t>
            </a:r>
            <a:r>
              <a:rPr lang="en-US" sz="1600" spc="-5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(humanity).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 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0" algn="just">
              <a:buSzPts val="1000"/>
              <a:tabLst>
                <a:tab pos="407035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3. 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Indakan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moral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(moral action) yang </a:t>
            </a:r>
            <a:r>
              <a:rPr lang="en-US" sz="1600" i="1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terdiri</a:t>
            </a:r>
            <a:r>
              <a:rPr lang="en-US" sz="1600" i="1" spc="-2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dari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: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80"/>
              </a:spcBef>
              <a:spcAft>
                <a:spcPts val="0"/>
              </a:spcAft>
              <a:buSzPts val="1000"/>
              <a:tabLst>
                <a:tab pos="522605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Kompetensi</a:t>
            </a:r>
            <a:r>
              <a:rPr lang="en-US" sz="1600" spc="-1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competence);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70"/>
              </a:spcBef>
              <a:spcAft>
                <a:spcPts val="0"/>
              </a:spcAft>
              <a:buSzPts val="1000"/>
              <a:tabLst>
                <a:tab pos="522605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Keinginan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(will); dan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spcBef>
                <a:spcPts val="580"/>
              </a:spcBef>
              <a:spcAft>
                <a:spcPts val="0"/>
              </a:spcAft>
              <a:buSzPts val="1000"/>
              <a:tabLst>
                <a:tab pos="516890" algn="l"/>
              </a:tabLst>
            </a:pP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-  </a:t>
            </a:r>
            <a:r>
              <a:rPr lang="en-US" sz="1600" dirty="0" err="1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Kebiasaan</a:t>
            </a:r>
            <a:r>
              <a:rPr lang="en-US" sz="1600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600" i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(habit).</a:t>
            </a:r>
            <a:endParaRPr lang="en-ID" sz="16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1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30B702-A82C-5463-3D52-D57CB51FA80D}"/>
              </a:ext>
            </a:extLst>
          </p:cNvPr>
          <p:cNvSpPr txBox="1"/>
          <p:nvPr/>
        </p:nvSpPr>
        <p:spPr>
          <a:xfrm>
            <a:off x="760397" y="481263"/>
            <a:ext cx="838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/>
              <a:t>NILAI-NILAI DALAM </a:t>
            </a:r>
            <a:r>
              <a:rPr lang="en-ID" sz="2800" i="1" dirty="0"/>
              <a:t>PENDIDIKAN KARAKTER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CCA585-D130-5711-FB88-A1F25946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1" y="1280160"/>
            <a:ext cx="687233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7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4D83-6736-52AC-1B3D-E0CE928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29" y="163630"/>
            <a:ext cx="10291464" cy="1260910"/>
          </a:xfrm>
        </p:spPr>
        <p:txBody>
          <a:bodyPr>
            <a:normAutofit fontScale="90000"/>
          </a:bodyPr>
          <a:lstStyle/>
          <a:p>
            <a:br>
              <a:rPr lang="en-US" sz="2800" b="1" dirty="0"/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NILAI-NILAI 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 KARAKTER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Diknas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2011)</a:t>
            </a:r>
            <a:endParaRPr lang="en-ID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B16353-8DB3-DBAF-6953-DF73CB82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907" y="1722922"/>
            <a:ext cx="9519386" cy="47933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Religius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ID" sz="2000" dirty="0" err="1">
                <a:sym typeface="Wingdings" panose="05000000000000000000" pitchFamily="2" charset="2"/>
              </a:rPr>
              <a:t>P</a:t>
            </a:r>
            <a:r>
              <a:rPr lang="en-ID" sz="2000" dirty="0" err="1"/>
              <a:t>atuh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melaksanakan</a:t>
            </a:r>
            <a:r>
              <a:rPr lang="en-ID" sz="2000" dirty="0"/>
              <a:t> </a:t>
            </a:r>
            <a:r>
              <a:rPr lang="en-ID" sz="2000" dirty="0" err="1"/>
              <a:t>ajaran</a:t>
            </a:r>
            <a:r>
              <a:rPr lang="en-ID" sz="2000" dirty="0"/>
              <a:t> agama yang </a:t>
            </a:r>
            <a:r>
              <a:rPr lang="en-ID" sz="2000" dirty="0" err="1"/>
              <a:t>dianutnya</a:t>
            </a:r>
            <a:r>
              <a:rPr lang="en-ID" sz="2000" dirty="0"/>
              <a:t>, </a:t>
            </a:r>
            <a:r>
              <a:rPr lang="en-ID" sz="2000" dirty="0" err="1"/>
              <a:t>toleran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pelaksanaan</a:t>
            </a:r>
            <a:r>
              <a:rPr lang="en-ID" sz="2000" dirty="0"/>
              <a:t> ibadah agama lain, dan </a:t>
            </a:r>
            <a:r>
              <a:rPr lang="en-ID" sz="2000" dirty="0" err="1"/>
              <a:t>hidup</a:t>
            </a:r>
            <a:r>
              <a:rPr lang="en-ID" sz="2000" dirty="0"/>
              <a:t> </a:t>
            </a:r>
            <a:r>
              <a:rPr lang="en-ID" sz="2000" dirty="0" err="1"/>
              <a:t>rukun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pemeluk</a:t>
            </a:r>
            <a:r>
              <a:rPr lang="en-ID" sz="2000" dirty="0"/>
              <a:t> agama lain.</a:t>
            </a:r>
          </a:p>
          <a:p>
            <a:pPr>
              <a:lnSpc>
                <a:spcPct val="150000"/>
              </a:lnSpc>
            </a:pPr>
            <a:r>
              <a:rPr lang="en-ID" sz="2000" b="1" dirty="0" err="1"/>
              <a:t>Jujur</a:t>
            </a:r>
            <a:r>
              <a:rPr lang="en-ID" sz="2000" dirty="0"/>
              <a:t> </a:t>
            </a:r>
            <a:r>
              <a:rPr lang="en-ID" sz="2000" dirty="0">
                <a:sym typeface="Wingdings" panose="05000000000000000000" pitchFamily="2" charset="2"/>
              </a:rPr>
              <a:t> U</a:t>
            </a:r>
            <a:r>
              <a:rPr lang="en-ID" sz="2000" dirty="0"/>
              <a:t>paya </a:t>
            </a:r>
            <a:r>
              <a:rPr lang="en-ID" sz="2000" dirty="0" err="1"/>
              <a:t>menjadikan</a:t>
            </a:r>
            <a:r>
              <a:rPr lang="en-ID" sz="2000" dirty="0"/>
              <a:t> </a:t>
            </a:r>
            <a:r>
              <a:rPr lang="en-ID" sz="2000" dirty="0" err="1"/>
              <a:t>diri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orang yang </a:t>
            </a:r>
            <a:r>
              <a:rPr lang="en-ID" sz="2000" dirty="0" err="1"/>
              <a:t>selalu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dipercaya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perkataan</a:t>
            </a:r>
            <a:r>
              <a:rPr lang="en-ID" sz="2000" dirty="0"/>
              <a:t>, </a:t>
            </a:r>
            <a:r>
              <a:rPr lang="en-ID" sz="2000" dirty="0" err="1"/>
              <a:t>tindakan</a:t>
            </a:r>
            <a:r>
              <a:rPr lang="en-ID" sz="2000" dirty="0"/>
              <a:t>, dan </a:t>
            </a:r>
            <a:r>
              <a:rPr lang="en-ID" sz="2000" dirty="0" err="1"/>
              <a:t>pekerjaan</a:t>
            </a:r>
            <a:r>
              <a:rPr lang="en-ID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ID" sz="2000" b="1" dirty="0" err="1"/>
              <a:t>Toleransi</a:t>
            </a:r>
            <a:r>
              <a:rPr lang="en-ID" sz="2000" dirty="0"/>
              <a:t> </a:t>
            </a:r>
            <a:r>
              <a:rPr lang="en-ID" sz="2000" dirty="0">
                <a:sym typeface="Wingdings" panose="05000000000000000000" pitchFamily="2" charset="2"/>
              </a:rPr>
              <a:t> </a:t>
            </a:r>
            <a:r>
              <a:rPr lang="en-ID" sz="2000" dirty="0" err="1">
                <a:sym typeface="Wingdings" panose="05000000000000000000" pitchFamily="2" charset="2"/>
              </a:rPr>
              <a:t>M</a:t>
            </a:r>
            <a:r>
              <a:rPr lang="en-ID" sz="2000" dirty="0" err="1"/>
              <a:t>enghargai</a:t>
            </a:r>
            <a:r>
              <a:rPr lang="en-ID" sz="2000" dirty="0"/>
              <a:t> </a:t>
            </a:r>
            <a:r>
              <a:rPr lang="en-ID" sz="2000" dirty="0" err="1"/>
              <a:t>perbedaan</a:t>
            </a:r>
            <a:r>
              <a:rPr lang="en-ID" sz="2000" dirty="0"/>
              <a:t> agama, </a:t>
            </a:r>
            <a:r>
              <a:rPr lang="en-ID" sz="2000" dirty="0" err="1"/>
              <a:t>suku</a:t>
            </a:r>
            <a:r>
              <a:rPr lang="en-ID" sz="2000" dirty="0"/>
              <a:t>, </a:t>
            </a:r>
            <a:r>
              <a:rPr lang="en-ID" sz="2000" dirty="0" err="1"/>
              <a:t>etnis</a:t>
            </a:r>
            <a:r>
              <a:rPr lang="en-ID" sz="2000" dirty="0"/>
              <a:t>, </a:t>
            </a:r>
            <a:r>
              <a:rPr lang="en-ID" sz="2000" dirty="0" err="1"/>
              <a:t>pendapat</a:t>
            </a:r>
            <a:r>
              <a:rPr lang="en-ID" sz="2000" dirty="0"/>
              <a:t>, </a:t>
            </a:r>
            <a:r>
              <a:rPr lang="en-ID" sz="2000" dirty="0" err="1"/>
              <a:t>sikap</a:t>
            </a:r>
            <a:r>
              <a:rPr lang="en-ID" sz="2000" dirty="0"/>
              <a:t>, dan </a:t>
            </a:r>
            <a:r>
              <a:rPr lang="en-ID" sz="2000" dirty="0" err="1"/>
              <a:t>tindakan</a:t>
            </a:r>
            <a:r>
              <a:rPr lang="en-ID" sz="2000" dirty="0"/>
              <a:t> orang lain yang </a:t>
            </a:r>
            <a:r>
              <a:rPr lang="en-ID" sz="2000" dirty="0" err="1"/>
              <a:t>berbeda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dirinya</a:t>
            </a:r>
            <a:r>
              <a:rPr lang="en-ID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ID" sz="2000" b="1" dirty="0" err="1"/>
              <a:t>Disiplin</a:t>
            </a:r>
            <a:r>
              <a:rPr lang="en-ID" sz="2000" dirty="0"/>
              <a:t> </a:t>
            </a:r>
            <a:r>
              <a:rPr lang="en-ID" sz="2000" dirty="0">
                <a:sym typeface="Wingdings" panose="05000000000000000000" pitchFamily="2" charset="2"/>
              </a:rPr>
              <a:t> </a:t>
            </a:r>
            <a:r>
              <a:rPr lang="sv-SE" sz="2000" dirty="0">
                <a:sym typeface="Wingdings" panose="05000000000000000000" pitchFamily="2" charset="2"/>
              </a:rPr>
              <a:t>Ber</a:t>
            </a:r>
            <a:r>
              <a:rPr lang="sv-SE" sz="2000" dirty="0"/>
              <a:t>perilaku tertib dan patuh pada berbagai ketentuan dan peraturan.</a:t>
            </a:r>
            <a:endParaRPr lang="en-US" sz="2000" dirty="0"/>
          </a:p>
          <a:p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7653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4D83-6736-52AC-1B3D-E0CE928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1381"/>
            <a:ext cx="8596668" cy="1299411"/>
          </a:xfrm>
        </p:spPr>
        <p:txBody>
          <a:bodyPr>
            <a:normAutofit/>
          </a:bodyPr>
          <a:lstStyle/>
          <a:p>
            <a:br>
              <a:rPr lang="en-US" sz="3200" b="1" dirty="0"/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NILAI-NILAI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 KARAKTER ….</a:t>
            </a:r>
            <a:endParaRPr lang="en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B16353-8DB3-DBAF-6953-DF73CB82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412" y="1799924"/>
            <a:ext cx="9452009" cy="4600875"/>
          </a:xfrm>
        </p:spPr>
        <p:txBody>
          <a:bodyPr>
            <a:noAutofit/>
          </a:bodyPr>
          <a:lstStyle/>
          <a:p>
            <a:r>
              <a:rPr lang="en-US" sz="2000" b="1" dirty="0" err="1"/>
              <a:t>Kerja</a:t>
            </a:r>
            <a:r>
              <a:rPr lang="en-US" sz="2000" b="1" dirty="0"/>
              <a:t> </a:t>
            </a:r>
            <a:r>
              <a:rPr lang="en-US" sz="2000" b="1" dirty="0" err="1"/>
              <a:t>keras</a:t>
            </a:r>
            <a:r>
              <a:rPr lang="en-US" sz="2000" b="1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sv-SE" sz="2000" dirty="0">
                <a:sym typeface="Wingdings" panose="05000000000000000000" pitchFamily="2" charset="2"/>
              </a:rPr>
              <a:t>M</a:t>
            </a:r>
            <a:r>
              <a:rPr lang="sv-SE" sz="2000" dirty="0"/>
              <a:t>enunjukkan perilaku tertib dan patuh pada berbagai ketentuan dan peraturan.</a:t>
            </a:r>
          </a:p>
          <a:p>
            <a:r>
              <a:rPr lang="sv-SE" sz="2000" b="1" dirty="0"/>
              <a:t>Kreatif</a:t>
            </a:r>
            <a:r>
              <a:rPr lang="sv-SE" sz="2000" dirty="0"/>
              <a:t> </a:t>
            </a:r>
            <a:r>
              <a:rPr lang="sv-SE" sz="2000" dirty="0">
                <a:sym typeface="Wingdings" panose="05000000000000000000" pitchFamily="2" charset="2"/>
              </a:rPr>
              <a:t> </a:t>
            </a:r>
            <a:r>
              <a:rPr lang="en-ID" sz="2000" dirty="0" err="1"/>
              <a:t>Berpikir</a:t>
            </a:r>
            <a:r>
              <a:rPr lang="en-ID" sz="2000" dirty="0"/>
              <a:t> dan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sesuatu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</a:p>
          <a:p>
            <a:pPr marL="0" indent="0">
              <a:buNone/>
            </a:pPr>
            <a:r>
              <a:rPr lang="en-ID" sz="2000" dirty="0"/>
              <a:t>    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baru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sesuatu</a:t>
            </a:r>
            <a:r>
              <a:rPr lang="en-ID" sz="2000" dirty="0"/>
              <a:t> yang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dimiliki</a:t>
            </a:r>
            <a:r>
              <a:rPr lang="sv-SE" sz="2000" dirty="0"/>
              <a:t>.</a:t>
            </a:r>
          </a:p>
          <a:p>
            <a:r>
              <a:rPr lang="sv-SE" sz="2000" b="1" dirty="0"/>
              <a:t>Mandiri</a:t>
            </a:r>
            <a:r>
              <a:rPr lang="sv-SE" sz="2000" dirty="0"/>
              <a:t> </a:t>
            </a:r>
            <a:r>
              <a:rPr lang="sv-SE" sz="2000" dirty="0">
                <a:sym typeface="Wingdings" panose="05000000000000000000" pitchFamily="2" charset="2"/>
              </a:rPr>
              <a:t> </a:t>
            </a:r>
            <a:r>
              <a:rPr lang="en-ID" sz="2000" dirty="0" err="1">
                <a:sym typeface="Wingdings" panose="05000000000000000000" pitchFamily="2" charset="2"/>
              </a:rPr>
              <a:t>T</a:t>
            </a:r>
            <a:r>
              <a:rPr lang="en-ID" sz="2000" dirty="0" err="1"/>
              <a:t>idak</a:t>
            </a:r>
            <a:r>
              <a:rPr lang="en-ID" sz="2000" dirty="0"/>
              <a:t> </a:t>
            </a:r>
            <a:r>
              <a:rPr lang="en-ID" sz="2000" dirty="0" err="1"/>
              <a:t>mudah</a:t>
            </a:r>
            <a:r>
              <a:rPr lang="en-ID" sz="2000" dirty="0"/>
              <a:t> </a:t>
            </a:r>
            <a:r>
              <a:rPr lang="en-ID" sz="2000" dirty="0" err="1"/>
              <a:t>tergantung</a:t>
            </a:r>
            <a:r>
              <a:rPr lang="en-ID" sz="2000" dirty="0"/>
              <a:t> pada orang lain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menyelesaikan</a:t>
            </a:r>
            <a:r>
              <a:rPr lang="en-ID" sz="2000" dirty="0"/>
              <a:t> </a:t>
            </a:r>
            <a:r>
              <a:rPr lang="en-ID" sz="2000" dirty="0" err="1"/>
              <a:t>tugas-tugas</a:t>
            </a:r>
            <a:r>
              <a:rPr lang="en-ID" sz="2000" dirty="0"/>
              <a:t>.</a:t>
            </a:r>
          </a:p>
          <a:p>
            <a:r>
              <a:rPr lang="en-ID" sz="2000" b="1" dirty="0" err="1"/>
              <a:t>Demokratis</a:t>
            </a:r>
            <a:r>
              <a:rPr lang="en-ID" sz="2000" dirty="0"/>
              <a:t> </a:t>
            </a:r>
            <a:r>
              <a:rPr lang="en-ID" sz="2000" dirty="0">
                <a:sym typeface="Wingdings" panose="05000000000000000000" pitchFamily="2" charset="2"/>
              </a:rPr>
              <a:t> </a:t>
            </a:r>
            <a:r>
              <a:rPr lang="en-ID" sz="2000" dirty="0" err="1">
                <a:sym typeface="Wingdings" panose="05000000000000000000" pitchFamily="2" charset="2"/>
              </a:rPr>
              <a:t>B</a:t>
            </a:r>
            <a:r>
              <a:rPr lang="en-ID" sz="2000" dirty="0" err="1"/>
              <a:t>erfikir</a:t>
            </a:r>
            <a:r>
              <a:rPr lang="en-ID" sz="2000" dirty="0"/>
              <a:t>, </a:t>
            </a:r>
            <a:r>
              <a:rPr lang="en-ID" sz="2000" dirty="0" err="1"/>
              <a:t>bersikap</a:t>
            </a:r>
            <a:r>
              <a:rPr lang="en-ID" sz="2000" dirty="0"/>
              <a:t>, dan </a:t>
            </a:r>
            <a:r>
              <a:rPr lang="en-ID" sz="2000" dirty="0" err="1"/>
              <a:t>bertindak</a:t>
            </a:r>
            <a:r>
              <a:rPr lang="en-ID" sz="2000" dirty="0"/>
              <a:t> yang </a:t>
            </a:r>
            <a:r>
              <a:rPr lang="en-ID" sz="2000" dirty="0" err="1"/>
              <a:t>menilai</a:t>
            </a:r>
            <a:r>
              <a:rPr lang="en-ID" sz="2000" dirty="0"/>
              <a:t> </a:t>
            </a:r>
            <a:r>
              <a:rPr lang="en-ID" sz="2000" dirty="0" err="1"/>
              <a:t>sama</a:t>
            </a:r>
            <a:r>
              <a:rPr lang="en-ID" sz="2000" dirty="0"/>
              <a:t> </a:t>
            </a:r>
            <a:r>
              <a:rPr lang="en-ID" sz="2000" dirty="0" err="1"/>
              <a:t>hak</a:t>
            </a:r>
            <a:r>
              <a:rPr lang="en-ID" sz="2000" dirty="0"/>
              <a:t> </a:t>
            </a:r>
          </a:p>
          <a:p>
            <a:pPr marL="0" indent="0">
              <a:buNone/>
            </a:pPr>
            <a:r>
              <a:rPr lang="en-ID" sz="2000" dirty="0"/>
              <a:t>     dan </a:t>
            </a:r>
            <a:r>
              <a:rPr lang="en-ID" sz="2000" dirty="0" err="1"/>
              <a:t>kewajiban</a:t>
            </a:r>
            <a:r>
              <a:rPr lang="en-ID" sz="2000" dirty="0"/>
              <a:t> </a:t>
            </a:r>
            <a:r>
              <a:rPr lang="en-ID" sz="2000" dirty="0" err="1"/>
              <a:t>dirinya</a:t>
            </a:r>
            <a:r>
              <a:rPr lang="en-ID" sz="2000" dirty="0"/>
              <a:t> dan orang lain.</a:t>
            </a:r>
          </a:p>
          <a:p>
            <a:r>
              <a:rPr lang="en-ID" sz="2000" b="1" dirty="0"/>
              <a:t>Rasa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dirty="0">
                <a:sym typeface="Wingdings" panose="05000000000000000000" pitchFamily="2" charset="2"/>
              </a:rPr>
              <a:t> </a:t>
            </a:r>
            <a:r>
              <a:rPr lang="en-ID" sz="2000" dirty="0" err="1">
                <a:sym typeface="Wingdings" panose="05000000000000000000" pitchFamily="2" charset="2"/>
              </a:rPr>
              <a:t>S</a:t>
            </a:r>
            <a:r>
              <a:rPr lang="en-ID" sz="2000" dirty="0" err="1"/>
              <a:t>elalu</a:t>
            </a:r>
            <a:r>
              <a:rPr lang="en-ID" sz="2000" dirty="0"/>
              <a:t> </a:t>
            </a:r>
            <a:r>
              <a:rPr lang="en-ID" sz="2000" dirty="0" err="1"/>
              <a:t>berupaya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mengetahui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dan </a:t>
            </a:r>
            <a:r>
              <a:rPr lang="en-ID" sz="2000" dirty="0" err="1"/>
              <a:t>luas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sesuatu</a:t>
            </a:r>
            <a:r>
              <a:rPr lang="en-ID" sz="2000" dirty="0"/>
              <a:t> yang </a:t>
            </a:r>
            <a:r>
              <a:rPr lang="en-ID" sz="2000" dirty="0" err="1"/>
              <a:t>dipelajarinya</a:t>
            </a:r>
            <a:r>
              <a:rPr lang="en-ID" sz="2000" dirty="0"/>
              <a:t>, </a:t>
            </a:r>
            <a:r>
              <a:rPr lang="en-ID" sz="2000" dirty="0" err="1"/>
              <a:t>dilihat</a:t>
            </a:r>
            <a:r>
              <a:rPr lang="en-ID" sz="2000" dirty="0"/>
              <a:t>, dan </a:t>
            </a:r>
            <a:r>
              <a:rPr lang="en-ID" sz="2000" dirty="0" err="1"/>
              <a:t>didengar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49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4D83-6736-52AC-1B3D-E0CE928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8008"/>
            <a:ext cx="8596668" cy="1366788"/>
          </a:xfrm>
        </p:spPr>
        <p:txBody>
          <a:bodyPr>
            <a:normAutofit/>
          </a:bodyPr>
          <a:lstStyle/>
          <a:p>
            <a:br>
              <a:rPr lang="en-US" sz="3200" b="1" dirty="0"/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NILAI-NILAI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 KARAKTER …</a:t>
            </a:r>
            <a:endParaRPr lang="en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B16353-8DB3-DBAF-6953-DF73CB82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168" y="1674796"/>
            <a:ext cx="9153625" cy="4699499"/>
          </a:xfrm>
        </p:spPr>
        <p:txBody>
          <a:bodyPr>
            <a:noAutofit/>
          </a:bodyPr>
          <a:lstStyle/>
          <a:p>
            <a:r>
              <a:rPr lang="en-US" sz="2000" b="1" dirty="0" err="1"/>
              <a:t>Semangat</a:t>
            </a:r>
            <a:r>
              <a:rPr lang="en-US" sz="2000" b="1" dirty="0"/>
              <a:t> </a:t>
            </a:r>
            <a:r>
              <a:rPr lang="en-US" sz="2000" b="1" dirty="0" err="1"/>
              <a:t>kebangsaan</a:t>
            </a:r>
            <a:r>
              <a:rPr lang="en-US" sz="2000" b="1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ID" sz="2000" dirty="0" err="1">
                <a:sym typeface="Wingdings" panose="05000000000000000000" pitchFamily="2" charset="2"/>
              </a:rPr>
              <a:t>B</a:t>
            </a:r>
            <a:r>
              <a:rPr lang="en-ID" sz="2000" dirty="0" err="1"/>
              <a:t>erpikir</a:t>
            </a:r>
            <a:r>
              <a:rPr lang="en-ID" sz="2000" dirty="0"/>
              <a:t>, </a:t>
            </a:r>
            <a:r>
              <a:rPr lang="en-ID" sz="2000" dirty="0" err="1"/>
              <a:t>bertindak</a:t>
            </a:r>
            <a:r>
              <a:rPr lang="en-ID" sz="2000" dirty="0"/>
              <a:t>, dan </a:t>
            </a:r>
            <a:r>
              <a:rPr lang="en-ID" sz="2000" dirty="0" err="1"/>
              <a:t>berwawasan</a:t>
            </a:r>
            <a:r>
              <a:rPr lang="en-ID" sz="2000" dirty="0"/>
              <a:t> yang </a:t>
            </a:r>
            <a:r>
              <a:rPr lang="en-ID" sz="2000" dirty="0" err="1"/>
              <a:t>menempatkan</a:t>
            </a:r>
            <a:r>
              <a:rPr lang="en-ID" sz="2000" dirty="0"/>
              <a:t> </a:t>
            </a:r>
            <a:r>
              <a:rPr lang="en-ID" sz="2000" dirty="0" err="1"/>
              <a:t>kepentingan</a:t>
            </a:r>
            <a:r>
              <a:rPr lang="en-ID" sz="2000" dirty="0"/>
              <a:t> </a:t>
            </a:r>
            <a:r>
              <a:rPr lang="en-ID" sz="2000" dirty="0" err="1"/>
              <a:t>bangsa</a:t>
            </a:r>
            <a:r>
              <a:rPr lang="en-ID" sz="2000" dirty="0"/>
              <a:t> dan negara di </a:t>
            </a:r>
            <a:r>
              <a:rPr lang="en-ID" sz="2000" dirty="0" err="1"/>
              <a:t>atas</a:t>
            </a:r>
            <a:r>
              <a:rPr lang="en-ID" sz="2000" dirty="0"/>
              <a:t> </a:t>
            </a:r>
            <a:r>
              <a:rPr lang="en-ID" sz="2000" dirty="0" err="1"/>
              <a:t>kepentingan</a:t>
            </a:r>
            <a:r>
              <a:rPr lang="en-ID" sz="2000" dirty="0"/>
              <a:t> </a:t>
            </a:r>
            <a:r>
              <a:rPr lang="en-ID" sz="2000" dirty="0" err="1"/>
              <a:t>diri</a:t>
            </a:r>
            <a:r>
              <a:rPr lang="en-ID" sz="2000" dirty="0"/>
              <a:t> dan </a:t>
            </a:r>
            <a:r>
              <a:rPr lang="en-ID" sz="2000" dirty="0" err="1"/>
              <a:t>kelompoknya</a:t>
            </a:r>
            <a:r>
              <a:rPr lang="en-ID" sz="2000" dirty="0"/>
              <a:t>.</a:t>
            </a:r>
          </a:p>
          <a:p>
            <a:r>
              <a:rPr lang="en-ID" sz="2000" b="1" dirty="0"/>
              <a:t>Cinta </a:t>
            </a:r>
            <a:r>
              <a:rPr lang="en-ID" sz="2000" b="1" dirty="0" err="1"/>
              <a:t>tanah</a:t>
            </a:r>
            <a:r>
              <a:rPr lang="en-ID" sz="2000" b="1" dirty="0"/>
              <a:t> air </a:t>
            </a:r>
            <a:r>
              <a:rPr lang="en-ID" sz="2000" dirty="0">
                <a:sym typeface="Wingdings" panose="05000000000000000000" pitchFamily="2" charset="2"/>
              </a:rPr>
              <a:t> </a:t>
            </a:r>
            <a:r>
              <a:rPr lang="en-ID" sz="2000" dirty="0" err="1">
                <a:sym typeface="Wingdings" panose="05000000000000000000" pitchFamily="2" charset="2"/>
              </a:rPr>
              <a:t>B</a:t>
            </a:r>
            <a:r>
              <a:rPr lang="en-ID" sz="2000" dirty="0" err="1"/>
              <a:t>erpikir</a:t>
            </a:r>
            <a:r>
              <a:rPr lang="en-ID" sz="2000" dirty="0"/>
              <a:t>, </a:t>
            </a:r>
            <a:r>
              <a:rPr lang="en-ID" sz="2000" dirty="0" err="1"/>
              <a:t>bertindak</a:t>
            </a:r>
            <a:r>
              <a:rPr lang="en-ID" sz="2000" dirty="0"/>
              <a:t>, dan </a:t>
            </a:r>
            <a:r>
              <a:rPr lang="en-ID" sz="2000" dirty="0" err="1"/>
              <a:t>berwawasan</a:t>
            </a:r>
            <a:r>
              <a:rPr lang="en-ID" sz="2000" dirty="0"/>
              <a:t> yang </a:t>
            </a:r>
            <a:r>
              <a:rPr lang="en-ID" sz="2000" dirty="0" err="1"/>
              <a:t>menempatkan</a:t>
            </a:r>
            <a:r>
              <a:rPr lang="en-ID" sz="2000" dirty="0"/>
              <a:t> </a:t>
            </a:r>
            <a:r>
              <a:rPr lang="en-ID" sz="2000" dirty="0" err="1"/>
              <a:t>kepentingan</a:t>
            </a:r>
            <a:r>
              <a:rPr lang="en-ID" sz="2000" dirty="0"/>
              <a:t> </a:t>
            </a:r>
            <a:r>
              <a:rPr lang="en-ID" sz="2000" dirty="0" err="1"/>
              <a:t>bangsa</a:t>
            </a:r>
            <a:r>
              <a:rPr lang="en-ID" sz="2000" dirty="0"/>
              <a:t> dan negara di </a:t>
            </a:r>
            <a:r>
              <a:rPr lang="en-ID" sz="2000" dirty="0" err="1"/>
              <a:t>atas</a:t>
            </a:r>
            <a:r>
              <a:rPr lang="en-ID" sz="2000" dirty="0"/>
              <a:t> </a:t>
            </a:r>
            <a:r>
              <a:rPr lang="en-ID" sz="2000" dirty="0" err="1"/>
              <a:t>kepentingan</a:t>
            </a:r>
            <a:r>
              <a:rPr lang="en-ID" sz="2000" dirty="0"/>
              <a:t> </a:t>
            </a:r>
            <a:r>
              <a:rPr lang="en-ID" sz="2000" dirty="0" err="1"/>
              <a:t>diri</a:t>
            </a:r>
            <a:r>
              <a:rPr lang="en-ID" sz="2000" dirty="0"/>
              <a:t> dan </a:t>
            </a:r>
            <a:r>
              <a:rPr lang="en-ID" sz="2000" dirty="0" err="1"/>
              <a:t>kelompoknya</a:t>
            </a:r>
            <a:r>
              <a:rPr lang="en-ID" sz="2000" dirty="0"/>
              <a:t>.</a:t>
            </a:r>
          </a:p>
          <a:p>
            <a:pPr marL="0" indent="0">
              <a:buNone/>
            </a:pPr>
            <a:endParaRPr lang="en-ID" sz="2000" dirty="0"/>
          </a:p>
          <a:p>
            <a:r>
              <a:rPr lang="en-ID" sz="2000" b="1" dirty="0" err="1"/>
              <a:t>Menghargai</a:t>
            </a:r>
            <a:r>
              <a:rPr lang="en-ID" sz="2000" b="1" dirty="0"/>
              <a:t> </a:t>
            </a:r>
            <a:r>
              <a:rPr lang="en-ID" sz="2000" b="1" dirty="0" err="1"/>
              <a:t>prestasi</a:t>
            </a:r>
            <a:r>
              <a:rPr lang="en-ID" sz="2000" b="1" dirty="0"/>
              <a:t> </a:t>
            </a:r>
            <a:r>
              <a:rPr lang="en-ID" sz="2000" dirty="0">
                <a:sym typeface="Wingdings" panose="05000000000000000000" pitchFamily="2" charset="2"/>
              </a:rPr>
              <a:t> </a:t>
            </a:r>
            <a:r>
              <a:rPr lang="en-ID" sz="2000" dirty="0" err="1"/>
              <a:t>Sikap</a:t>
            </a:r>
            <a:r>
              <a:rPr lang="en-ID" sz="2000" dirty="0"/>
              <a:t> dan </a:t>
            </a:r>
            <a:r>
              <a:rPr lang="en-ID" sz="2000" dirty="0" err="1"/>
              <a:t>tindakan</a:t>
            </a:r>
            <a:r>
              <a:rPr lang="en-ID" sz="2000" dirty="0"/>
              <a:t> yang </a:t>
            </a:r>
            <a:r>
              <a:rPr lang="en-ID" sz="2000" dirty="0" err="1"/>
              <a:t>mendorong</a:t>
            </a:r>
            <a:r>
              <a:rPr lang="en-ID" sz="2000" dirty="0"/>
              <a:t> </a:t>
            </a:r>
            <a:r>
              <a:rPr lang="en-ID" sz="2000" dirty="0" err="1"/>
              <a:t>dirinya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sesuatu</a:t>
            </a:r>
            <a:r>
              <a:rPr lang="en-ID" sz="2000" dirty="0"/>
              <a:t> yang </a:t>
            </a:r>
            <a:r>
              <a:rPr lang="en-ID" sz="2000" dirty="0" err="1"/>
              <a:t>berguna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, dan </a:t>
            </a:r>
            <a:r>
              <a:rPr lang="en-ID" sz="2000" dirty="0" err="1"/>
              <a:t>mengakui</a:t>
            </a:r>
            <a:r>
              <a:rPr lang="en-ID" sz="2000" dirty="0"/>
              <a:t>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menghormati</a:t>
            </a:r>
            <a:r>
              <a:rPr lang="en-ID" sz="2000" dirty="0"/>
              <a:t> </a:t>
            </a:r>
            <a:r>
              <a:rPr lang="en-ID" sz="2000" dirty="0" err="1"/>
              <a:t>keberhasilan</a:t>
            </a:r>
            <a:r>
              <a:rPr lang="en-ID" sz="2000" dirty="0"/>
              <a:t> orang lain.</a:t>
            </a:r>
          </a:p>
          <a:p>
            <a:r>
              <a:rPr lang="en-ID" sz="2000" b="1" dirty="0" err="1"/>
              <a:t>Bersahabat</a:t>
            </a:r>
            <a:r>
              <a:rPr lang="en-ID" sz="2000" b="1" dirty="0"/>
              <a:t>/</a:t>
            </a:r>
            <a:r>
              <a:rPr lang="en-ID" sz="2000" b="1" dirty="0" err="1"/>
              <a:t>komunitas</a:t>
            </a:r>
            <a:r>
              <a:rPr lang="en-ID" sz="2000" b="1" dirty="0"/>
              <a:t> </a:t>
            </a:r>
            <a:r>
              <a:rPr lang="en-ID" sz="2000" dirty="0">
                <a:sym typeface="Wingdings" panose="05000000000000000000" pitchFamily="2" charset="2"/>
              </a:rPr>
              <a:t> </a:t>
            </a:r>
            <a:r>
              <a:rPr lang="en-ID" sz="2000" dirty="0" err="1"/>
              <a:t>Sikap</a:t>
            </a:r>
            <a:r>
              <a:rPr lang="en-ID" sz="2000" dirty="0"/>
              <a:t> dan </a:t>
            </a:r>
            <a:r>
              <a:rPr lang="en-ID" sz="2000" dirty="0" err="1"/>
              <a:t>tindakan</a:t>
            </a:r>
            <a:r>
              <a:rPr lang="en-ID" sz="2000" dirty="0"/>
              <a:t> yang </a:t>
            </a:r>
            <a:r>
              <a:rPr lang="en-ID" sz="2000" dirty="0" err="1"/>
              <a:t>mendorong</a:t>
            </a:r>
            <a:r>
              <a:rPr lang="en-ID" sz="2000" dirty="0"/>
              <a:t> </a:t>
            </a:r>
            <a:r>
              <a:rPr lang="en-ID" sz="2000" dirty="0" err="1"/>
              <a:t>dirinya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sesuatu</a:t>
            </a:r>
            <a:r>
              <a:rPr lang="en-ID" sz="2000" dirty="0"/>
              <a:t> yang </a:t>
            </a:r>
            <a:r>
              <a:rPr lang="en-ID" sz="2000" dirty="0" err="1"/>
              <a:t>berguna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, dan </a:t>
            </a:r>
            <a:r>
              <a:rPr lang="en-ID" sz="2000" dirty="0" err="1"/>
              <a:t>mengakui</a:t>
            </a:r>
            <a:r>
              <a:rPr lang="en-ID" sz="2000" dirty="0"/>
              <a:t>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menghormati</a:t>
            </a:r>
            <a:r>
              <a:rPr lang="en-ID" sz="2000" dirty="0"/>
              <a:t> </a:t>
            </a:r>
            <a:r>
              <a:rPr lang="en-ID" sz="2000" dirty="0" err="1"/>
              <a:t>keberhasilan</a:t>
            </a:r>
            <a:r>
              <a:rPr lang="en-ID" sz="2000" dirty="0"/>
              <a:t> orang lain.</a:t>
            </a:r>
          </a:p>
        </p:txBody>
      </p:sp>
    </p:spTree>
    <p:extLst>
      <p:ext uri="{BB962C8B-B14F-4D97-AF65-F5344CB8AC3E}">
        <p14:creationId xmlns:p14="http://schemas.microsoft.com/office/powerpoint/2010/main" val="88976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4D83-6736-52AC-1B3D-E0CE928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5011"/>
            <a:ext cx="8596668" cy="1155031"/>
          </a:xfrm>
        </p:spPr>
        <p:txBody>
          <a:bodyPr>
            <a:normAutofit/>
          </a:bodyPr>
          <a:lstStyle/>
          <a:p>
            <a:br>
              <a:rPr lang="en-US" sz="3200" b="1" dirty="0"/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NILAI-NILAI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 KARAKTER …</a:t>
            </a:r>
            <a:endParaRPr lang="en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B16353-8DB3-DBAF-6953-DF73CB82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163" y="1771048"/>
            <a:ext cx="9153625" cy="4603247"/>
          </a:xfrm>
        </p:spPr>
        <p:txBody>
          <a:bodyPr>
            <a:noAutofit/>
          </a:bodyPr>
          <a:lstStyle/>
          <a:p>
            <a:r>
              <a:rPr lang="en-US" b="1" dirty="0"/>
              <a:t>Cinta </a:t>
            </a:r>
            <a:r>
              <a:rPr lang="en-US" b="1" dirty="0" err="1"/>
              <a:t>damai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ID" dirty="0" err="1"/>
              <a:t>Sikap</a:t>
            </a:r>
            <a:r>
              <a:rPr lang="en-ID" dirty="0"/>
              <a:t> dan </a:t>
            </a:r>
            <a:r>
              <a:rPr lang="en-ID" dirty="0" err="1"/>
              <a:t>tindakan</a:t>
            </a:r>
            <a:r>
              <a:rPr lang="en-ID" dirty="0"/>
              <a:t> yang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, dan </a:t>
            </a:r>
            <a:r>
              <a:rPr lang="en-ID" dirty="0" err="1"/>
              <a:t>mengakui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menghormati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orang lain.</a:t>
            </a:r>
          </a:p>
          <a:p>
            <a:r>
              <a:rPr lang="en-ID" b="1" dirty="0" err="1"/>
              <a:t>Gemar</a:t>
            </a:r>
            <a:r>
              <a:rPr lang="en-ID" b="1" dirty="0"/>
              <a:t> </a:t>
            </a:r>
            <a:r>
              <a:rPr lang="en-ID" b="1" dirty="0" err="1"/>
              <a:t>membaca</a:t>
            </a:r>
            <a:r>
              <a:rPr lang="en-ID" b="1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/>
              <a:t>Kebiasaan</a:t>
            </a:r>
            <a:r>
              <a:rPr lang="en-ID" dirty="0"/>
              <a:t>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 yang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kebajikan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.</a:t>
            </a:r>
          </a:p>
          <a:p>
            <a:r>
              <a:rPr lang="en-ID" b="1" dirty="0" err="1"/>
              <a:t>Peduli</a:t>
            </a:r>
            <a:r>
              <a:rPr lang="en-ID" b="1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berupaya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pada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di </a:t>
            </a:r>
            <a:r>
              <a:rPr lang="en-ID" dirty="0" err="1"/>
              <a:t>sekitarnya</a:t>
            </a:r>
            <a:r>
              <a:rPr lang="en-ID" dirty="0"/>
              <a:t>, dan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memperbaiki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.</a:t>
            </a:r>
          </a:p>
          <a:p>
            <a:r>
              <a:rPr lang="en-ID" b="1" dirty="0" err="1"/>
              <a:t>Peduli</a:t>
            </a:r>
            <a:r>
              <a:rPr lang="en-ID" b="1" dirty="0"/>
              <a:t> </a:t>
            </a:r>
            <a:r>
              <a:rPr lang="en-ID" b="1" dirty="0" err="1"/>
              <a:t>sosial</a:t>
            </a:r>
            <a:r>
              <a:rPr lang="en-ID" b="1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/>
              <a:t>Sikap</a:t>
            </a:r>
            <a:r>
              <a:rPr lang="en-ID" dirty="0"/>
              <a:t> dan </a:t>
            </a:r>
            <a:r>
              <a:rPr lang="en-ID" dirty="0" err="1"/>
              <a:t>tindakan</a:t>
            </a:r>
            <a:r>
              <a:rPr lang="en-ID" dirty="0"/>
              <a:t> yang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bantuan</a:t>
            </a:r>
            <a:r>
              <a:rPr lang="en-ID" dirty="0"/>
              <a:t> pada orang lain dan </a:t>
            </a:r>
            <a:r>
              <a:rPr lang="en-ID" dirty="0" err="1"/>
              <a:t>masyarakat</a:t>
            </a:r>
            <a:r>
              <a:rPr lang="en-ID" dirty="0"/>
              <a:t> yang </a:t>
            </a:r>
            <a:r>
              <a:rPr lang="en-ID" dirty="0" err="1"/>
              <a:t>membutuhkan</a:t>
            </a:r>
            <a:r>
              <a:rPr lang="en-ID" dirty="0"/>
              <a:t>.</a:t>
            </a:r>
          </a:p>
          <a:p>
            <a:r>
              <a:rPr lang="en-ID" b="1" dirty="0" err="1"/>
              <a:t>Tanggung</a:t>
            </a:r>
            <a:r>
              <a:rPr lang="en-ID" b="1" dirty="0"/>
              <a:t> </a:t>
            </a:r>
            <a:r>
              <a:rPr lang="en-ID" b="1" dirty="0" err="1"/>
              <a:t>jawab</a:t>
            </a:r>
            <a:r>
              <a:rPr lang="en-ID" b="1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/>
              <a:t>Sikap</a:t>
            </a:r>
            <a:r>
              <a:rPr lang="en-ID" dirty="0"/>
              <a:t> dan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dan </a:t>
            </a:r>
            <a:r>
              <a:rPr lang="en-ID" dirty="0" err="1"/>
              <a:t>kewajibannya</a:t>
            </a:r>
            <a:r>
              <a:rPr lang="en-ID" dirty="0"/>
              <a:t>, yang </a:t>
            </a:r>
            <a:r>
              <a:rPr lang="en-ID" dirty="0" err="1"/>
              <a:t>seharusnya</a:t>
            </a:r>
            <a:r>
              <a:rPr lang="en-ID" dirty="0"/>
              <a:t>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lakukan</a:t>
            </a:r>
            <a:r>
              <a:rPr lang="en-ID" dirty="0"/>
              <a:t>,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, </a:t>
            </a:r>
            <a:r>
              <a:rPr lang="en-ID" dirty="0" err="1"/>
              <a:t>masyarakat</a:t>
            </a:r>
            <a:r>
              <a:rPr lang="en-ID" dirty="0"/>
              <a:t>, </a:t>
            </a:r>
            <a:r>
              <a:rPr lang="en-ID" dirty="0" err="1"/>
              <a:t>lingkungan</a:t>
            </a:r>
            <a:r>
              <a:rPr lang="en-ID" dirty="0"/>
              <a:t> (</a:t>
            </a:r>
            <a:r>
              <a:rPr lang="en-ID" dirty="0" err="1"/>
              <a:t>alam</a:t>
            </a:r>
            <a:r>
              <a:rPr lang="en-ID" dirty="0"/>
              <a:t>, </a:t>
            </a:r>
            <a:r>
              <a:rPr lang="en-ID" dirty="0" err="1"/>
              <a:t>sosial</a:t>
            </a:r>
            <a:r>
              <a:rPr lang="en-ID" dirty="0"/>
              <a:t> dan </a:t>
            </a:r>
            <a:r>
              <a:rPr lang="en-ID" dirty="0" err="1"/>
              <a:t>budaya</a:t>
            </a:r>
            <a:r>
              <a:rPr lang="en-ID" dirty="0"/>
              <a:t>), negara dan </a:t>
            </a:r>
            <a:r>
              <a:rPr lang="en-ID" dirty="0" err="1"/>
              <a:t>Tuhan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21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30B702-A82C-5463-3D52-D57CB51FA80D}"/>
              </a:ext>
            </a:extLst>
          </p:cNvPr>
          <p:cNvSpPr txBox="1"/>
          <p:nvPr/>
        </p:nvSpPr>
        <p:spPr>
          <a:xfrm>
            <a:off x="760397" y="481263"/>
            <a:ext cx="838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/>
              <a:t>NILAI-NILAI DALAM </a:t>
            </a:r>
            <a:r>
              <a:rPr lang="en-ID" sz="2800" i="1" dirty="0"/>
              <a:t>PENDIDIKAN KARAKTER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C16E29-4034-01A6-FD40-CCB466749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1" y="1482291"/>
            <a:ext cx="7461986" cy="46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8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13E7-908A-014D-29BB-6844F0801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029904"/>
            <a:ext cx="7766936" cy="2399096"/>
          </a:xfrm>
        </p:spPr>
        <p:txBody>
          <a:bodyPr/>
          <a:lstStyle/>
          <a:p>
            <a:pPr algn="l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PERSONALITY,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DAN NILAI-NILAI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 KARAKTER ESENSIAL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23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30B702-A82C-5463-3D52-D57CB51FA80D}"/>
              </a:ext>
            </a:extLst>
          </p:cNvPr>
          <p:cNvSpPr txBox="1"/>
          <p:nvPr/>
        </p:nvSpPr>
        <p:spPr>
          <a:xfrm>
            <a:off x="760397" y="481263"/>
            <a:ext cx="838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/>
              <a:t>NILAI-NILAI DALAM P</a:t>
            </a:r>
            <a:r>
              <a:rPr lang="en-ID" sz="2800" i="1" dirty="0"/>
              <a:t>ENDIDIKAN KARAKTER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9117C-79AB-4F62-C55F-8530464B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1004482"/>
            <a:ext cx="6150543" cy="55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3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4D83-6736-52AC-1B3D-E0CE928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3322"/>
          </a:xfrm>
        </p:spPr>
        <p:txBody>
          <a:bodyPr>
            <a:normAutofit/>
          </a:bodyPr>
          <a:lstStyle/>
          <a:p>
            <a:br>
              <a:rPr lang="en-US" sz="3200" b="1" i="1" dirty="0"/>
            </a:br>
            <a:r>
              <a:rPr lang="en-US" sz="3200" b="1" i="1" dirty="0"/>
              <a:t>    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 KARAKTER 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B16353-8DB3-DBAF-6953-DF73CB82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180" y="1722922"/>
            <a:ext cx="7223821" cy="46513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Religius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Integritas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Nasionalis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Gotong Royong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Mandiri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660183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D01B-E03F-4F46-A225-0E6BA953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FUNGSI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 KARAKTER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941C-198C-02EB-D70D-9697BAE7B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597794"/>
            <a:ext cx="9432759" cy="4443568"/>
          </a:xfrm>
        </p:spPr>
        <p:txBody>
          <a:bodyPr>
            <a:normAutofit/>
          </a:bodyPr>
          <a:lstStyle/>
          <a:p>
            <a:r>
              <a:rPr lang="en-ID" sz="2800" dirty="0" err="1"/>
              <a:t>Mengembangkan</a:t>
            </a:r>
            <a:r>
              <a:rPr lang="en-ID" sz="2800" dirty="0"/>
              <a:t> </a:t>
            </a:r>
            <a:r>
              <a:rPr lang="en-ID" sz="2800" dirty="0" err="1"/>
              <a:t>potensi</a:t>
            </a:r>
            <a:r>
              <a:rPr lang="en-ID" sz="2800" dirty="0"/>
              <a:t> </a:t>
            </a:r>
            <a:r>
              <a:rPr lang="en-ID" sz="2800" dirty="0" err="1"/>
              <a:t>dasar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diri</a:t>
            </a:r>
            <a:r>
              <a:rPr lang="en-ID" sz="2800" dirty="0"/>
              <a:t> </a:t>
            </a:r>
            <a:r>
              <a:rPr lang="en-ID" sz="2800" dirty="0" err="1"/>
              <a:t>manusia</a:t>
            </a:r>
            <a:r>
              <a:rPr lang="en-ID" sz="2800" dirty="0"/>
              <a:t>,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individu</a:t>
            </a:r>
            <a:r>
              <a:rPr lang="en-ID" sz="2800" dirty="0"/>
              <a:t> yang </a:t>
            </a:r>
            <a:r>
              <a:rPr lang="en-ID" sz="2800" dirty="0" err="1"/>
              <a:t>berpikiran</a:t>
            </a:r>
            <a:r>
              <a:rPr lang="en-ID" sz="2800" dirty="0"/>
              <a:t> </a:t>
            </a:r>
            <a:r>
              <a:rPr lang="en-ID" sz="2800" dirty="0" err="1"/>
              <a:t>baik</a:t>
            </a:r>
            <a:r>
              <a:rPr lang="en-ID" sz="2800" dirty="0"/>
              <a:t>,  </a:t>
            </a:r>
            <a:r>
              <a:rPr lang="en-ID" sz="2800" dirty="0" err="1"/>
              <a:t>berhati</a:t>
            </a:r>
            <a:r>
              <a:rPr lang="en-ID" sz="2800" dirty="0"/>
              <a:t> </a:t>
            </a:r>
            <a:r>
              <a:rPr lang="en-ID" sz="2800" dirty="0" err="1"/>
              <a:t>baik</a:t>
            </a:r>
            <a:r>
              <a:rPr lang="en-ID" sz="2800" dirty="0"/>
              <a:t>, dan </a:t>
            </a:r>
            <a:r>
              <a:rPr lang="en-ID" sz="2800" dirty="0" err="1"/>
              <a:t>berperilaku</a:t>
            </a:r>
            <a:r>
              <a:rPr lang="en-ID" sz="2800" dirty="0"/>
              <a:t> </a:t>
            </a:r>
            <a:r>
              <a:rPr lang="en-ID" sz="2800" dirty="0" err="1"/>
              <a:t>baik</a:t>
            </a:r>
            <a:r>
              <a:rPr lang="en-ID" sz="2800" dirty="0"/>
              <a:t>.</a:t>
            </a:r>
          </a:p>
          <a:p>
            <a:pPr marL="0" indent="0">
              <a:buNone/>
            </a:pPr>
            <a:endParaRPr lang="en-ID" sz="2800" dirty="0"/>
          </a:p>
          <a:p>
            <a:r>
              <a:rPr lang="en-ID" sz="2800" dirty="0" err="1"/>
              <a:t>Membangun</a:t>
            </a:r>
            <a:r>
              <a:rPr lang="en-ID" sz="2800" dirty="0"/>
              <a:t> dan </a:t>
            </a:r>
            <a:r>
              <a:rPr lang="en-ID" sz="2800" dirty="0" err="1"/>
              <a:t>memperkuat</a:t>
            </a:r>
            <a:r>
              <a:rPr lang="en-ID" sz="2800" dirty="0"/>
              <a:t> </a:t>
            </a:r>
            <a:r>
              <a:rPr lang="en-ID" sz="2800" dirty="0" err="1"/>
              <a:t>perilaku</a:t>
            </a:r>
            <a:r>
              <a:rPr lang="en-ID" sz="2800" dirty="0"/>
              <a:t> </a:t>
            </a:r>
            <a:r>
              <a:rPr lang="en-ID" sz="2800" dirty="0" err="1"/>
              <a:t>masyarakat</a:t>
            </a:r>
            <a:r>
              <a:rPr lang="en-ID" sz="2800" dirty="0"/>
              <a:t>  yang </a:t>
            </a:r>
            <a:r>
              <a:rPr lang="en-ID" sz="2800" dirty="0" err="1"/>
              <a:t>multikultur</a:t>
            </a:r>
            <a:r>
              <a:rPr lang="en-ID" sz="2800" dirty="0"/>
              <a:t>.</a:t>
            </a:r>
          </a:p>
          <a:p>
            <a:endParaRPr lang="en-ID" sz="2800" dirty="0"/>
          </a:p>
          <a:p>
            <a:r>
              <a:rPr lang="en-ID" sz="2800" dirty="0" err="1"/>
              <a:t>Membangun</a:t>
            </a:r>
            <a:r>
              <a:rPr lang="en-ID" sz="2800" dirty="0"/>
              <a:t> dan </a:t>
            </a:r>
            <a:r>
              <a:rPr lang="en-ID" sz="2800" dirty="0" err="1"/>
              <a:t>meningkatkan</a:t>
            </a:r>
            <a:r>
              <a:rPr lang="en-ID" sz="2800" dirty="0"/>
              <a:t> </a:t>
            </a:r>
            <a:r>
              <a:rPr lang="en-ID" sz="2800" dirty="0" err="1"/>
              <a:t>peradaban</a:t>
            </a:r>
            <a:r>
              <a:rPr lang="en-ID" sz="2800" dirty="0"/>
              <a:t> </a:t>
            </a:r>
            <a:r>
              <a:rPr lang="en-ID" sz="2800" dirty="0" err="1"/>
              <a:t>bangsa</a:t>
            </a:r>
            <a:r>
              <a:rPr lang="en-ID" sz="2800" dirty="0"/>
              <a:t> yang </a:t>
            </a:r>
            <a:r>
              <a:rPr lang="en-ID" sz="2800" dirty="0" err="1"/>
              <a:t>kompetitif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hubungan</a:t>
            </a:r>
            <a:r>
              <a:rPr lang="en-ID" sz="2800" dirty="0"/>
              <a:t> </a:t>
            </a:r>
            <a:r>
              <a:rPr lang="en-ID" sz="2800" dirty="0" err="1"/>
              <a:t>internasional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37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04A1-220E-4010-BEE3-0306A524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5012"/>
            <a:ext cx="8596668" cy="69301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TUJUAN PENDIDIKAN KARAKTER</a:t>
            </a:r>
            <a:endParaRPr lang="en-I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A1E36-28D0-79A9-AAFE-DBF9E38B1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165" y="1260909"/>
            <a:ext cx="9346131" cy="5303520"/>
          </a:xfrm>
        </p:spPr>
        <p:txBody>
          <a:bodyPr>
            <a:noAutofit/>
          </a:bodyPr>
          <a:lstStyle/>
          <a:p>
            <a:r>
              <a:rPr lang="en-ID" sz="1900" dirty="0" err="1"/>
              <a:t>Konsep</a:t>
            </a:r>
            <a:r>
              <a:rPr lang="en-ID" sz="1900" dirty="0"/>
              <a:t> </a:t>
            </a:r>
            <a:r>
              <a:rPr lang="en-ID" sz="1900" dirty="0" err="1"/>
              <a:t>awal</a:t>
            </a:r>
            <a:r>
              <a:rPr lang="en-ID" sz="1900" dirty="0"/>
              <a:t> </a:t>
            </a:r>
            <a:r>
              <a:rPr lang="en-ID" sz="1900" dirty="0" err="1"/>
              <a:t>pendidikan</a:t>
            </a:r>
            <a:r>
              <a:rPr lang="en-ID" sz="1900" dirty="0"/>
              <a:t> </a:t>
            </a:r>
            <a:r>
              <a:rPr lang="en-ID" sz="1900" dirty="0" err="1"/>
              <a:t>karakter</a:t>
            </a:r>
            <a:r>
              <a:rPr lang="en-ID" sz="1900" dirty="0"/>
              <a:t> </a:t>
            </a:r>
            <a:r>
              <a:rPr lang="en-ID" sz="1900" dirty="0" err="1"/>
              <a:t>bertujuan</a:t>
            </a:r>
            <a:r>
              <a:rPr lang="en-ID" sz="1900" dirty="0"/>
              <a:t> yang </a:t>
            </a:r>
            <a:r>
              <a:rPr lang="en-ID" sz="1900" dirty="0" err="1"/>
              <a:t>intinya</a:t>
            </a:r>
            <a:r>
              <a:rPr lang="en-ID" sz="1900" dirty="0"/>
              <a:t> </a:t>
            </a:r>
            <a:r>
              <a:rPr lang="en-ID" sz="1900" dirty="0" err="1"/>
              <a:t>memanusiakan</a:t>
            </a:r>
            <a:r>
              <a:rPr lang="en-ID" sz="1900" dirty="0"/>
              <a:t> </a:t>
            </a:r>
            <a:r>
              <a:rPr lang="en-ID" sz="1900" dirty="0" err="1"/>
              <a:t>manusia</a:t>
            </a:r>
            <a:r>
              <a:rPr lang="en-ID" sz="1900" dirty="0"/>
              <a:t>, </a:t>
            </a:r>
            <a:r>
              <a:rPr lang="en-ID" sz="1900" dirty="0" err="1"/>
              <a:t>membangun</a:t>
            </a:r>
            <a:r>
              <a:rPr lang="en-ID" sz="1900" dirty="0"/>
              <a:t> dan </a:t>
            </a:r>
            <a:r>
              <a:rPr lang="en-ID" sz="1900" dirty="0" err="1"/>
              <a:t>membentuk</a:t>
            </a:r>
            <a:r>
              <a:rPr lang="en-ID" sz="1900" dirty="0"/>
              <a:t> </a:t>
            </a:r>
            <a:r>
              <a:rPr lang="en-ID" sz="1900" dirty="0" err="1"/>
              <a:t>insan</a:t>
            </a:r>
            <a:r>
              <a:rPr lang="en-ID" sz="1900" dirty="0"/>
              <a:t> </a:t>
            </a:r>
            <a:r>
              <a:rPr lang="en-ID" sz="1900" dirty="0" err="1"/>
              <a:t>kamil</a:t>
            </a:r>
            <a:r>
              <a:rPr lang="en-ID" sz="1900" dirty="0"/>
              <a:t> </a:t>
            </a:r>
            <a:r>
              <a:rPr lang="en-ID" sz="1900" dirty="0" err="1"/>
              <a:t>atau</a:t>
            </a:r>
            <a:r>
              <a:rPr lang="en-ID" sz="1900" dirty="0"/>
              <a:t> </a:t>
            </a:r>
            <a:r>
              <a:rPr lang="en-ID" sz="1900" dirty="0" err="1"/>
              <a:t>manusia</a:t>
            </a:r>
            <a:r>
              <a:rPr lang="en-ID" sz="1900" dirty="0"/>
              <a:t> yang </a:t>
            </a:r>
            <a:r>
              <a:rPr lang="en-ID" sz="1900" dirty="0" err="1"/>
              <a:t>seutuhnya</a:t>
            </a:r>
            <a:r>
              <a:rPr lang="en-ID" sz="1900" dirty="0"/>
              <a:t>. </a:t>
            </a:r>
          </a:p>
          <a:p>
            <a:r>
              <a:rPr lang="en-ID" sz="1900" dirty="0" err="1"/>
              <a:t>Diharapkan</a:t>
            </a:r>
            <a:r>
              <a:rPr lang="en-ID" sz="1900" dirty="0"/>
              <a:t> </a:t>
            </a:r>
            <a:r>
              <a:rPr lang="en-ID" sz="1900" dirty="0" err="1"/>
              <a:t>menghasilkan</a:t>
            </a:r>
            <a:r>
              <a:rPr lang="en-ID" sz="1900" dirty="0"/>
              <a:t> </a:t>
            </a:r>
            <a:r>
              <a:rPr lang="en-ID" sz="1900" dirty="0" err="1"/>
              <a:t>manusia</a:t>
            </a:r>
            <a:r>
              <a:rPr lang="en-ID" sz="1900" dirty="0"/>
              <a:t> yang </a:t>
            </a:r>
            <a:r>
              <a:rPr lang="en-ID" sz="1900" dirty="0" err="1"/>
              <a:t>mampu</a:t>
            </a:r>
            <a:r>
              <a:rPr lang="en-ID" sz="1900" dirty="0"/>
              <a:t> </a:t>
            </a:r>
            <a:r>
              <a:rPr lang="en-ID" sz="1900" dirty="0" err="1"/>
              <a:t>mengaktualisasikan</a:t>
            </a:r>
            <a:r>
              <a:rPr lang="en-ID" sz="1900" dirty="0"/>
              <a:t> </a:t>
            </a:r>
            <a:r>
              <a:rPr lang="en-ID" sz="1900" dirty="0" err="1"/>
              <a:t>dirinya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kemampuan</a:t>
            </a:r>
            <a:r>
              <a:rPr lang="en-ID" sz="1900" dirty="0"/>
              <a:t> yang </a:t>
            </a:r>
            <a:r>
              <a:rPr lang="en-ID" sz="1900" dirty="0" err="1"/>
              <a:t>dimilikinya</a:t>
            </a:r>
            <a:r>
              <a:rPr lang="en-ID" sz="1900" dirty="0"/>
              <a:t> </a:t>
            </a:r>
            <a:r>
              <a:rPr lang="en-ID" sz="1900" dirty="0" err="1"/>
              <a:t>serta</a:t>
            </a:r>
            <a:r>
              <a:rPr lang="en-ID" sz="1900" dirty="0"/>
              <a:t> </a:t>
            </a:r>
            <a:r>
              <a:rPr lang="en-ID" sz="1900" dirty="0" err="1"/>
              <a:t>dapat</a:t>
            </a:r>
            <a:r>
              <a:rPr lang="en-ID" sz="1900" dirty="0"/>
              <a:t> </a:t>
            </a:r>
            <a:r>
              <a:rPr lang="en-ID" sz="1900" dirty="0" err="1"/>
              <a:t>mengubah</a:t>
            </a:r>
            <a:r>
              <a:rPr lang="en-ID" sz="1900" dirty="0"/>
              <a:t> dan </a:t>
            </a:r>
            <a:r>
              <a:rPr lang="en-ID" sz="1900" dirty="0" err="1"/>
              <a:t>membentuk</a:t>
            </a:r>
            <a:r>
              <a:rPr lang="en-ID" sz="1900" dirty="0"/>
              <a:t> </a:t>
            </a:r>
            <a:r>
              <a:rPr lang="en-ID" sz="1900" dirty="0" err="1"/>
              <a:t>hidup</a:t>
            </a:r>
            <a:r>
              <a:rPr lang="en-ID" sz="1900" dirty="0"/>
              <a:t> </a:t>
            </a:r>
            <a:r>
              <a:rPr lang="en-ID" sz="1900" dirty="0" err="1"/>
              <a:t>manusia</a:t>
            </a:r>
            <a:r>
              <a:rPr lang="en-ID" sz="1900" dirty="0"/>
              <a:t> </a:t>
            </a:r>
            <a:r>
              <a:rPr lang="en-ID" sz="1900" dirty="0" err="1"/>
              <a:t>secara</a:t>
            </a:r>
            <a:r>
              <a:rPr lang="en-ID" sz="1900" dirty="0"/>
              <a:t> </a:t>
            </a:r>
            <a:r>
              <a:rPr lang="en-ID" sz="1900" dirty="0" err="1"/>
              <a:t>mandiri</a:t>
            </a:r>
            <a:r>
              <a:rPr lang="en-ID" sz="1900" dirty="0"/>
              <a:t>, </a:t>
            </a:r>
            <a:r>
              <a:rPr lang="en-ID" sz="1900" dirty="0" err="1"/>
              <a:t>cerdas</a:t>
            </a:r>
            <a:r>
              <a:rPr lang="en-ID" sz="1900" dirty="0"/>
              <a:t> dan </a:t>
            </a:r>
            <a:r>
              <a:rPr lang="en-ID" sz="1900" dirty="0" err="1"/>
              <a:t>berkarakter</a:t>
            </a:r>
            <a:r>
              <a:rPr lang="en-ID" sz="1900" dirty="0"/>
              <a:t> </a:t>
            </a:r>
            <a:r>
              <a:rPr lang="en-ID" sz="1900" dirty="0" err="1"/>
              <a:t>seutuhnya</a:t>
            </a:r>
            <a:r>
              <a:rPr lang="en-ID" sz="1900" dirty="0"/>
              <a:t>.</a:t>
            </a:r>
          </a:p>
          <a:p>
            <a:pPr marL="0" indent="0">
              <a:buNone/>
            </a:pPr>
            <a:endParaRPr lang="en-ID" sz="1900" dirty="0"/>
          </a:p>
          <a:p>
            <a:r>
              <a:rPr lang="en-ID" sz="1900" dirty="0" err="1"/>
              <a:t>Didukung</a:t>
            </a:r>
            <a:r>
              <a:rPr lang="en-ID" sz="1900" dirty="0"/>
              <a:t> oleh statement </a:t>
            </a:r>
            <a:r>
              <a:rPr lang="en-ID" sz="1900" b="1" i="1" dirty="0"/>
              <a:t>Mark dan Terence </a:t>
            </a:r>
            <a:r>
              <a:rPr lang="en-ID" sz="19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1900" dirty="0"/>
              <a:t>               “</a:t>
            </a:r>
            <a:r>
              <a:rPr lang="en-ID" sz="1900" i="1" dirty="0" err="1"/>
              <a:t>Moralitas</a:t>
            </a:r>
            <a:r>
              <a:rPr lang="en-ID" sz="1900" i="1" dirty="0"/>
              <a:t> </a:t>
            </a:r>
            <a:r>
              <a:rPr lang="en-ID" sz="1900" i="1" dirty="0" err="1"/>
              <a:t>diarahkan</a:t>
            </a:r>
            <a:r>
              <a:rPr lang="en-ID" sz="1900" i="1" dirty="0"/>
              <a:t> dan </a:t>
            </a:r>
            <a:r>
              <a:rPr lang="en-ID" sz="1900" i="1" dirty="0" err="1"/>
              <a:t>dibangun</a:t>
            </a:r>
            <a:r>
              <a:rPr lang="en-ID" sz="1900" i="1" dirty="0"/>
              <a:t> </a:t>
            </a:r>
            <a:r>
              <a:rPr lang="en-ID" sz="1900" i="1" dirty="0" err="1"/>
              <a:t>untuk</a:t>
            </a:r>
            <a:r>
              <a:rPr lang="en-ID" sz="1900" i="1" dirty="0"/>
              <a:t> </a:t>
            </a:r>
            <a:r>
              <a:rPr lang="en-ID" sz="1900" i="1" dirty="0" err="1"/>
              <a:t>berbagai</a:t>
            </a:r>
            <a:r>
              <a:rPr lang="en-ID" sz="1900" i="1" dirty="0"/>
              <a:t> </a:t>
            </a:r>
            <a:r>
              <a:rPr lang="en-ID" sz="1900" i="1" dirty="0" err="1"/>
              <a:t>macam</a:t>
            </a:r>
            <a:r>
              <a:rPr lang="en-ID" sz="1900" i="1" dirty="0"/>
              <a:t> </a:t>
            </a:r>
            <a:r>
              <a:rPr lang="en-ID" sz="1900" i="1" dirty="0" err="1"/>
              <a:t>fungsi</a:t>
            </a:r>
            <a:r>
              <a:rPr lang="en-ID" sz="1900" i="1" dirty="0"/>
              <a:t> </a:t>
            </a:r>
            <a:r>
              <a:rPr lang="en-ID" sz="1900" i="1" dirty="0" err="1"/>
              <a:t>independen</a:t>
            </a:r>
            <a:r>
              <a:rPr lang="en-ID" sz="1900" i="1" dirty="0"/>
              <a:t> </a:t>
            </a:r>
            <a:r>
              <a:rPr lang="en-ID" sz="1900" i="1" dirty="0" err="1"/>
              <a:t>untuk</a:t>
            </a:r>
            <a:r>
              <a:rPr lang="en-ID" sz="1900" i="1" dirty="0"/>
              <a:t> </a:t>
            </a:r>
            <a:r>
              <a:rPr lang="en-ID" sz="1900" i="1" dirty="0" err="1"/>
              <a:t>melarang</a:t>
            </a:r>
            <a:r>
              <a:rPr lang="en-ID" sz="1900" i="1" dirty="0"/>
              <a:t> </a:t>
            </a:r>
            <a:r>
              <a:rPr lang="en-ID" sz="1900" i="1" dirty="0" err="1"/>
              <a:t>perusakan</a:t>
            </a:r>
            <a:r>
              <a:rPr lang="en-ID" sz="1900" i="1" dirty="0"/>
              <a:t> dan </a:t>
            </a:r>
            <a:r>
              <a:rPr lang="en-ID" sz="1900" i="1" dirty="0" err="1"/>
              <a:t>membahayakan</a:t>
            </a:r>
            <a:r>
              <a:rPr lang="en-ID" sz="1900" i="1" dirty="0"/>
              <a:t>, </a:t>
            </a:r>
            <a:r>
              <a:rPr lang="en-ID" sz="1900" i="1" dirty="0" err="1"/>
              <a:t>untuk</a:t>
            </a:r>
            <a:r>
              <a:rPr lang="en-ID" sz="1900" i="1" dirty="0"/>
              <a:t> </a:t>
            </a:r>
            <a:r>
              <a:rPr lang="en-ID" sz="1900" i="1" dirty="0" err="1"/>
              <a:t>mempromosikan</a:t>
            </a:r>
            <a:r>
              <a:rPr lang="en-ID" sz="1900" i="1" dirty="0"/>
              <a:t> </a:t>
            </a:r>
            <a:r>
              <a:rPr lang="en-ID" sz="1900" i="1" dirty="0" err="1"/>
              <a:t>harmoni</a:t>
            </a:r>
            <a:r>
              <a:rPr lang="en-ID" sz="1900" i="1" dirty="0"/>
              <a:t> dan </a:t>
            </a:r>
            <a:r>
              <a:rPr lang="en-ID" sz="1900" i="1" dirty="0" err="1"/>
              <a:t>stabilitas</a:t>
            </a:r>
            <a:r>
              <a:rPr lang="en-ID" sz="1900" i="1" dirty="0"/>
              <a:t>, </a:t>
            </a:r>
            <a:r>
              <a:rPr lang="en-ID" sz="1900" i="1" dirty="0" err="1"/>
              <a:t>untuk</a:t>
            </a:r>
            <a:r>
              <a:rPr lang="en-ID" sz="1900" i="1" dirty="0"/>
              <a:t> </a:t>
            </a:r>
            <a:r>
              <a:rPr lang="en-ID" sz="1900" i="1" dirty="0" err="1"/>
              <a:t>mengembangkan</a:t>
            </a:r>
            <a:r>
              <a:rPr lang="en-ID" sz="1900" i="1" dirty="0"/>
              <a:t> </a:t>
            </a:r>
            <a:r>
              <a:rPr lang="en-ID" sz="1900" i="1" dirty="0" err="1"/>
              <a:t>apa</a:t>
            </a:r>
            <a:r>
              <a:rPr lang="en-ID" sz="1900" i="1" dirty="0"/>
              <a:t> yang </a:t>
            </a:r>
            <a:r>
              <a:rPr lang="en-ID" sz="1900" i="1" dirty="0" err="1"/>
              <a:t>terbaik</a:t>
            </a:r>
            <a:r>
              <a:rPr lang="en-ID" sz="1900" i="1" dirty="0"/>
              <a:t> </a:t>
            </a:r>
            <a:r>
              <a:rPr lang="en-ID" sz="1900" i="1" dirty="0" err="1"/>
              <a:t>dalam</a:t>
            </a:r>
            <a:r>
              <a:rPr lang="en-ID" sz="1900" i="1" dirty="0"/>
              <a:t> </a:t>
            </a:r>
            <a:r>
              <a:rPr lang="en-ID" sz="1900" i="1" dirty="0" err="1"/>
              <a:t>diri</a:t>
            </a:r>
            <a:r>
              <a:rPr lang="en-ID" sz="1900" i="1" dirty="0"/>
              <a:t> </a:t>
            </a:r>
            <a:r>
              <a:rPr lang="en-ID" sz="1900" i="1" dirty="0" err="1"/>
              <a:t>kita</a:t>
            </a:r>
            <a:r>
              <a:rPr lang="en-ID" sz="1900" i="1" dirty="0"/>
              <a:t>, </a:t>
            </a:r>
            <a:r>
              <a:rPr lang="en-ID" sz="1900" i="1" dirty="0" err="1"/>
              <a:t>mendorong</a:t>
            </a:r>
            <a:r>
              <a:rPr lang="en-ID" sz="1900" i="1" dirty="0"/>
              <a:t> </a:t>
            </a:r>
            <a:r>
              <a:rPr lang="en-ID" sz="1900" i="1" dirty="0" err="1"/>
              <a:t>kondisi</a:t>
            </a:r>
            <a:r>
              <a:rPr lang="en-ID" sz="1900" i="1" dirty="0"/>
              <a:t> </a:t>
            </a:r>
            <a:r>
              <a:rPr lang="en-ID" sz="1900" i="1" dirty="0" err="1"/>
              <a:t>sosial</a:t>
            </a:r>
            <a:r>
              <a:rPr lang="en-ID" sz="1900" i="1" dirty="0"/>
              <a:t> dan </a:t>
            </a:r>
            <a:r>
              <a:rPr lang="en-ID" sz="1900" i="1" dirty="0" err="1"/>
              <a:t>ekonomi</a:t>
            </a:r>
            <a:r>
              <a:rPr lang="en-ID" sz="1900" i="1" dirty="0"/>
              <a:t> yang </a:t>
            </a:r>
            <a:r>
              <a:rPr lang="en-ID" sz="1900" i="1" dirty="0" err="1"/>
              <a:t>menopang</a:t>
            </a:r>
            <a:r>
              <a:rPr lang="en-ID" sz="1900" i="1" dirty="0"/>
              <a:t> </a:t>
            </a:r>
            <a:r>
              <a:rPr lang="en-ID" sz="1900" i="1" dirty="0" err="1"/>
              <a:t>kepercayaan</a:t>
            </a:r>
            <a:r>
              <a:rPr lang="en-ID" sz="1900" i="1" dirty="0"/>
              <a:t> yang </a:t>
            </a:r>
            <a:r>
              <a:rPr lang="en-ID" sz="1900" i="1" dirty="0" err="1"/>
              <a:t>saling</a:t>
            </a:r>
            <a:r>
              <a:rPr lang="en-ID" sz="1900" i="1" dirty="0"/>
              <a:t> </a:t>
            </a:r>
            <a:r>
              <a:rPr lang="en-ID" sz="1900" i="1" dirty="0" err="1"/>
              <a:t>menguntungkan</a:t>
            </a:r>
            <a:r>
              <a:rPr lang="en-ID" sz="1900" i="1" dirty="0"/>
              <a:t> dan </a:t>
            </a:r>
            <a:r>
              <a:rPr lang="en-ID" sz="1900" i="1" dirty="0" err="1"/>
              <a:t>kerjasama</a:t>
            </a:r>
            <a:r>
              <a:rPr lang="en-ID" sz="1900" i="1" dirty="0"/>
              <a:t>, </a:t>
            </a:r>
            <a:r>
              <a:rPr lang="en-ID" sz="1900" i="1" dirty="0" err="1"/>
              <a:t>mengartikulasikan</a:t>
            </a:r>
            <a:r>
              <a:rPr lang="en-ID" sz="1900" i="1" dirty="0"/>
              <a:t> </a:t>
            </a:r>
            <a:r>
              <a:rPr lang="en-ID" sz="1900" i="1" dirty="0" err="1"/>
              <a:t>cita-cita</a:t>
            </a:r>
            <a:r>
              <a:rPr lang="en-ID" sz="1900" i="1" dirty="0"/>
              <a:t> </a:t>
            </a:r>
            <a:r>
              <a:rPr lang="en-ID" sz="1900" i="1" dirty="0" err="1"/>
              <a:t>unggul</a:t>
            </a:r>
            <a:r>
              <a:rPr lang="en-ID" sz="1900" i="1" dirty="0"/>
              <a:t>, </a:t>
            </a:r>
            <a:r>
              <a:rPr lang="en-ID" sz="1900" i="1" dirty="0" err="1"/>
              <a:t>menetapkan</a:t>
            </a:r>
            <a:r>
              <a:rPr lang="en-ID" sz="1900" i="1" dirty="0"/>
              <a:t> </a:t>
            </a:r>
            <a:r>
              <a:rPr lang="en-ID" sz="1900" i="1" dirty="0" err="1"/>
              <a:t>prioritas</a:t>
            </a:r>
            <a:r>
              <a:rPr lang="en-ID" sz="1900" i="1" dirty="0"/>
              <a:t> </a:t>
            </a:r>
            <a:r>
              <a:rPr lang="en-ID" sz="1900" i="1" dirty="0" err="1"/>
              <a:t>diantara</a:t>
            </a:r>
            <a:r>
              <a:rPr lang="en-ID" sz="1900" i="1" dirty="0"/>
              <a:t> </a:t>
            </a:r>
            <a:r>
              <a:rPr lang="en-ID" sz="1900" i="1" dirty="0" err="1"/>
              <a:t>kegiatan</a:t>
            </a:r>
            <a:r>
              <a:rPr lang="en-ID" sz="1900" i="1" dirty="0"/>
              <a:t>  </a:t>
            </a:r>
            <a:r>
              <a:rPr lang="en-ID" sz="1900" i="1" dirty="0" err="1"/>
              <a:t>hidup</a:t>
            </a:r>
            <a:r>
              <a:rPr lang="en-ID" sz="1900" i="1" dirty="0"/>
              <a:t> </a:t>
            </a:r>
            <a:r>
              <a:rPr lang="en-ID" sz="1900" i="1" dirty="0" err="1"/>
              <a:t>kita</a:t>
            </a:r>
            <a:r>
              <a:rPr lang="en-ID" sz="19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40005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61B3-C4C5-C370-FD76-9C0F267E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32940" cy="66093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ALASAN PENTINGNYA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 KARAKTER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3757D-70F3-9F7A-9E30-A45473219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908" y="1761423"/>
            <a:ext cx="9028498" cy="4908884"/>
          </a:xfrm>
        </p:spPr>
        <p:txBody>
          <a:bodyPr>
            <a:normAutofit/>
          </a:bodyPr>
          <a:lstStyle/>
          <a:p>
            <a:r>
              <a:rPr lang="en-ID" dirty="0"/>
              <a:t>Cara paling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murid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kepribadian</a:t>
            </a:r>
            <a:r>
              <a:rPr lang="en-ID" dirty="0"/>
              <a:t> dan </a:t>
            </a:r>
            <a:r>
              <a:rPr lang="en-ID" dirty="0" err="1"/>
              <a:t>karakter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hidupnya</a:t>
            </a:r>
            <a:r>
              <a:rPr lang="en-ID" dirty="0"/>
              <a:t>.</a:t>
            </a:r>
          </a:p>
          <a:p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prestasi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.</a:t>
            </a:r>
          </a:p>
          <a:p>
            <a:r>
              <a:rPr lang="en-ID" dirty="0"/>
              <a:t>Sebagian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karaker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di </a:t>
            </a:r>
            <a:r>
              <a:rPr lang="en-ID" dirty="0" err="1"/>
              <a:t>tempat</a:t>
            </a:r>
            <a:r>
              <a:rPr lang="en-ID" dirty="0"/>
              <a:t> lain.</a:t>
            </a:r>
          </a:p>
          <a:p>
            <a:r>
              <a:rPr lang="sv-SE" dirty="0"/>
              <a:t>Membentuk individu yang menghargai dan menghormati orang lain dan dapat hidup di dalam masyarakat yang majemuk.</a:t>
            </a:r>
            <a:endParaRPr lang="en-ID" dirty="0"/>
          </a:p>
          <a:p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akar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moral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ketidakjujuran</a:t>
            </a:r>
            <a:r>
              <a:rPr lang="en-ID" dirty="0"/>
              <a:t>, </a:t>
            </a:r>
            <a:r>
              <a:rPr lang="en-ID" dirty="0" err="1"/>
              <a:t>ketidaksopanan</a:t>
            </a:r>
            <a:r>
              <a:rPr lang="en-ID" dirty="0"/>
              <a:t>, </a:t>
            </a:r>
            <a:r>
              <a:rPr lang="en-ID" dirty="0" err="1"/>
              <a:t>kekerasan</a:t>
            </a:r>
            <a:r>
              <a:rPr lang="en-ID" dirty="0"/>
              <a:t>, </a:t>
            </a:r>
            <a:r>
              <a:rPr lang="en-ID" dirty="0" err="1"/>
              <a:t>etos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, dan lain-lain.</a:t>
            </a:r>
          </a:p>
          <a:p>
            <a:r>
              <a:rPr lang="en-ID" dirty="0"/>
              <a:t>Cara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dunia </a:t>
            </a:r>
            <a:r>
              <a:rPr lang="en-ID" dirty="0" err="1"/>
              <a:t>kerja</a:t>
            </a:r>
            <a:r>
              <a:rPr lang="en-ID" dirty="0"/>
              <a:t>/</a:t>
            </a:r>
            <a:r>
              <a:rPr lang="en-ID" dirty="0" err="1"/>
              <a:t>usaha</a:t>
            </a:r>
            <a:r>
              <a:rPr lang="en-ID" dirty="0"/>
              <a:t>.</a:t>
            </a:r>
          </a:p>
          <a:p>
            <a:r>
              <a:rPr lang="en-ID" dirty="0"/>
              <a:t>Cara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mengajarkan</a:t>
            </a:r>
            <a:r>
              <a:rPr lang="en-ID" dirty="0"/>
              <a:t> </a:t>
            </a:r>
            <a:r>
              <a:rPr lang="en-ID" dirty="0" err="1"/>
              <a:t>nilainilai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yang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peradaban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593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032E-035D-78C6-99C9-E96D8F2E5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 ATAS PERHATIANNYA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3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4406-DFED-596B-6F3E-49901C00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66959" cy="702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F6F5B-0860-4D68-79EC-6324E6BF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798" y="1311965"/>
            <a:ext cx="9158181" cy="47293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000" b="1" i="1" dirty="0">
                <a:solidFill>
                  <a:schemeClr val="bg2">
                    <a:lumMod val="25000"/>
                  </a:schemeClr>
                </a:solidFill>
                <a:effectLst/>
              </a:rPr>
              <a:t>Personality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adalah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suatu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organisasi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dinamik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dari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sistem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psikofisik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menentukan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model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penyesuaian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individu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dengan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lingkungan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 </a:t>
            </a:r>
            <a:r>
              <a:rPr lang="en-ID" sz="2000" b="0" i="1" dirty="0">
                <a:solidFill>
                  <a:schemeClr val="bg2">
                    <a:lumMod val="25000"/>
                  </a:schemeClr>
                </a:solidFill>
                <a:effectLst/>
              </a:rPr>
              <a:t>(Allport)</a:t>
            </a:r>
          </a:p>
          <a:p>
            <a:pPr>
              <a:lnSpc>
                <a:spcPct val="150000"/>
              </a:lnSpc>
            </a:pPr>
            <a:r>
              <a:rPr lang="en-ID" sz="2000" b="1" i="1" dirty="0">
                <a:solidFill>
                  <a:schemeClr val="bg2">
                    <a:lumMod val="25000"/>
                  </a:schemeClr>
                </a:solidFill>
                <a:effectLst/>
              </a:rPr>
              <a:t>Personality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adalah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sistem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relatif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stabil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mengenai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karakteristik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individu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bersifat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internal,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berkontribusi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terhadap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pikiran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perasaan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serta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tingkah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laku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konsisten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ID" sz="2000" i="1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ID" sz="2000" i="1" dirty="0" err="1">
                <a:solidFill>
                  <a:schemeClr val="bg2">
                    <a:lumMod val="25000"/>
                  </a:schemeClr>
                </a:solidFill>
              </a:rPr>
              <a:t>Darlega</a:t>
            </a:r>
            <a:r>
              <a:rPr lang="en-ID" sz="2000" i="1" dirty="0">
                <a:solidFill>
                  <a:schemeClr val="bg2">
                    <a:lumMod val="25000"/>
                  </a:schemeClr>
                </a:solidFill>
              </a:rPr>
              <a:t>, Winstead dan Jones)</a:t>
            </a:r>
          </a:p>
          <a:p>
            <a:pPr>
              <a:lnSpc>
                <a:spcPct val="150000"/>
              </a:lnSpc>
            </a:pPr>
            <a:r>
              <a:rPr lang="en-ID" sz="2000" b="1" i="1" dirty="0">
                <a:solidFill>
                  <a:schemeClr val="bg2">
                    <a:lumMod val="25000"/>
                  </a:schemeClr>
                </a:solidFill>
                <a:effectLst/>
              </a:rPr>
              <a:t>Personality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adalah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kecakapan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sosial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1" dirty="0">
                <a:solidFill>
                  <a:schemeClr val="bg2">
                    <a:lumMod val="25000"/>
                  </a:schemeClr>
                </a:solidFill>
                <a:effectLst/>
              </a:rPr>
              <a:t>(social skill) 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dimiliki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seseorang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Selain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itu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000" b="0" i="1" dirty="0">
                <a:solidFill>
                  <a:schemeClr val="bg2">
                    <a:lumMod val="25000"/>
                  </a:schemeClr>
                </a:solidFill>
                <a:effectLst/>
              </a:rPr>
              <a:t>personality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juga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bisa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diartikan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sebagai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kesan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ditunjukkan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seseorang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terhadap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orang lain. </a:t>
            </a:r>
            <a:r>
              <a:rPr lang="en-ID" sz="2000" b="0" i="1" dirty="0">
                <a:solidFill>
                  <a:schemeClr val="bg2">
                    <a:lumMod val="25000"/>
                  </a:schemeClr>
                </a:solidFill>
                <a:effectLst/>
              </a:rPr>
              <a:t>(Hall dan </a:t>
            </a:r>
            <a:r>
              <a:rPr lang="en-ID" sz="2000" b="0" i="1" dirty="0" err="1">
                <a:solidFill>
                  <a:schemeClr val="bg2">
                    <a:lumMod val="25000"/>
                  </a:schemeClr>
                </a:solidFill>
                <a:effectLst/>
              </a:rPr>
              <a:t>Lindzey</a:t>
            </a:r>
            <a:r>
              <a:rPr lang="en-ID" sz="2000" b="0" i="1" dirty="0">
                <a:solidFill>
                  <a:schemeClr val="bg2">
                    <a:lumMod val="25000"/>
                  </a:schemeClr>
                </a:solidFill>
                <a:effectLst/>
              </a:rPr>
              <a:t>)</a:t>
            </a:r>
            <a:endParaRPr lang="en-ID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3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pek Big Five Personality Traits">
            <a:extLst>
              <a:ext uri="{FF2B5EF4-FFF2-40B4-BE49-F238E27FC236}">
                <a16:creationId xmlns:a16="http://schemas.microsoft.com/office/drawing/2014/main" id="{A5634E80-F624-AE31-6B17-D091A8DF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4" y="0"/>
            <a:ext cx="8187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7333-6632-C450-27F1-60C5C0066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413886"/>
            <a:ext cx="10193154" cy="64441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D" b="1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Menurut</a:t>
            </a:r>
            <a:r>
              <a:rPr lang="en-ID" b="1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Cervone dan Pervin (2012),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terdapat</a:t>
            </a:r>
            <a:r>
              <a:rPr lang="en-ID" b="1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lima trait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b="1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domain Big Five Personality,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yaitu</a:t>
            </a:r>
            <a:r>
              <a:rPr lang="en-ID" b="1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ID" b="1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berikut</a:t>
            </a:r>
            <a:r>
              <a:rPr lang="en-ID" b="1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None/>
            </a:pPr>
            <a:r>
              <a:rPr lang="en-ID" b="1" dirty="0">
                <a:solidFill>
                  <a:srgbClr val="575757"/>
                </a:solidFill>
                <a:latin typeface="Arial" panose="020B0604020202020204" pitchFamily="34" charset="0"/>
              </a:rPr>
              <a:t>     1.</a:t>
            </a:r>
            <a:r>
              <a:rPr lang="en-ID" b="1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Extraversion (E)</a:t>
            </a:r>
            <a:r>
              <a:rPr lang="en-ID" b="1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ID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Ekstroversi</a:t>
            </a:r>
            <a:r>
              <a:rPr lang="en-ID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hubungan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interpersonal.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Seseorang</a:t>
            </a:r>
            <a:r>
              <a:rPr lang="en-ID" dirty="0">
                <a:solidFill>
                  <a:srgbClr val="575757"/>
                </a:solidFill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memiliki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tingkat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ekstravesi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tinggi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mahir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bersosialisasi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tampak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aktif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senang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banyak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bicara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berorientasi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pada orang dan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penuh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kasih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sayang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 Skala trait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mengukur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kuantitas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intensitas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interaksi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interpersonal,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tingkat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aktivitas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kebutuhan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mendapatkan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stimulasi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kapasitas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berbahagia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</a:t>
            </a:r>
            <a:endParaRPr lang="en-ID" b="0" i="0" dirty="0">
              <a:solidFill>
                <a:srgbClr val="575757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D" dirty="0"/>
              <a:t>    2. Agreeableness (A) (</a:t>
            </a:r>
            <a:r>
              <a:rPr lang="en-ID" dirty="0" err="1"/>
              <a:t>Keramahan</a:t>
            </a:r>
            <a:r>
              <a:rPr lang="en-ID" dirty="0"/>
              <a:t>) Trait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dikatakan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dirty="0"/>
              <a:t>    interpersonal. </a:t>
            </a:r>
            <a:r>
              <a:rPr lang="en-ID" dirty="0" err="1"/>
              <a:t>Seseorang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trait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termasuk</a:t>
            </a:r>
            <a:r>
              <a:rPr lang="en-ID" dirty="0"/>
              <a:t> yang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dirty="0"/>
              <a:t>    </a:t>
            </a:r>
            <a:r>
              <a:rPr lang="en-ID" dirty="0" err="1"/>
              <a:t>berhati</a:t>
            </a:r>
            <a:r>
              <a:rPr lang="en-ID" dirty="0"/>
              <a:t> </a:t>
            </a:r>
            <a:r>
              <a:rPr lang="en-ID" dirty="0" err="1"/>
              <a:t>lembut</a:t>
            </a:r>
            <a:r>
              <a:rPr lang="en-ID" dirty="0"/>
              <a:t>,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lain, </a:t>
            </a:r>
            <a:r>
              <a:rPr lang="en-ID" dirty="0" err="1"/>
              <a:t>gemar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sesama</a:t>
            </a:r>
            <a:r>
              <a:rPr lang="en-ID" dirty="0"/>
              <a:t>, </a:t>
            </a:r>
            <a:r>
              <a:rPr lang="en-ID" dirty="0" err="1"/>
              <a:t>pemaaf</a:t>
            </a:r>
            <a:r>
              <a:rPr lang="en-ID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dirty="0"/>
              <a:t>    dan </a:t>
            </a:r>
            <a:r>
              <a:rPr lang="en-ID" dirty="0" err="1"/>
              <a:t>langsung</a:t>
            </a:r>
            <a:r>
              <a:rPr lang="en-ID" dirty="0"/>
              <a:t> pada </a:t>
            </a:r>
            <a:r>
              <a:rPr lang="en-ID" dirty="0" err="1"/>
              <a:t>permasalahan</a:t>
            </a:r>
            <a:r>
              <a:rPr lang="en-ID" dirty="0"/>
              <a:t>. Skala trait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orientasi</a:t>
            </a:r>
            <a:r>
              <a:rPr lang="en-ID" dirty="0"/>
              <a:t> interpersonal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dirty="0"/>
              <a:t>   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sepanjang</a:t>
            </a:r>
            <a:r>
              <a:rPr lang="en-ID" dirty="0"/>
              <a:t> </a:t>
            </a:r>
            <a:r>
              <a:rPr lang="en-ID" dirty="0" err="1"/>
              <a:t>kontinum</a:t>
            </a:r>
            <a:r>
              <a:rPr lang="en-ID" dirty="0"/>
              <a:t> yang </a:t>
            </a:r>
            <a:r>
              <a:rPr lang="en-ID" dirty="0" err="1"/>
              <a:t>bergerak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kasih</a:t>
            </a:r>
            <a:r>
              <a:rPr lang="en-ID" dirty="0"/>
              <a:t> </a:t>
            </a:r>
            <a:r>
              <a:rPr lang="en-ID" dirty="0" err="1"/>
              <a:t>sayang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sifat</a:t>
            </a:r>
            <a:r>
              <a:rPr lang="en-ID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dirty="0"/>
              <a:t>    </a:t>
            </a:r>
            <a:r>
              <a:rPr lang="en-ID" dirty="0" err="1"/>
              <a:t>antagonis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pikiran</a:t>
            </a:r>
            <a:r>
              <a:rPr lang="en-ID" dirty="0"/>
              <a:t>, </a:t>
            </a:r>
            <a:r>
              <a:rPr lang="en-ID" dirty="0" err="1"/>
              <a:t>perasaan</a:t>
            </a:r>
            <a:r>
              <a:rPr lang="en-ID" dirty="0"/>
              <a:t> dan </a:t>
            </a:r>
            <a:r>
              <a:rPr lang="en-ID" dirty="0" err="1"/>
              <a:t>perilakunya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398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FFEC-13A4-D6FC-61B4-420A402C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4" y="86627"/>
            <a:ext cx="8903368" cy="677137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ID" b="1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3. Conscientiousness (C) (</a:t>
            </a:r>
            <a:r>
              <a:rPr lang="en-ID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Kehati-hatian</a:t>
            </a:r>
            <a:r>
              <a:rPr lang="en-ID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)</a:t>
            </a:r>
            <a:endParaRPr lang="en-ID" i="0" dirty="0">
              <a:solidFill>
                <a:srgbClr val="575757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Kegigihan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menggambarkan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seseorang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terorganisasi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diandalkan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tipe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pekerja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keras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memiliki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disiplin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diri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tegas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ambisius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kaku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 Skala trait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mengukur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tingkat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organisasi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kekakuan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motivasi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berperilaku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mengarah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tujuan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diri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individu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 Selain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itu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membandingkan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antara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seseorang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diandalkan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ceroboh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</a:t>
            </a:r>
            <a:endParaRPr lang="en-ID" b="0" i="0" dirty="0">
              <a:solidFill>
                <a:srgbClr val="575757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ID" b="1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4. Neuroticism (N) (</a:t>
            </a:r>
            <a:r>
              <a:rPr lang="en-ID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Neurotisme</a:t>
            </a:r>
            <a:r>
              <a:rPr lang="en-ID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)</a:t>
            </a:r>
            <a:endParaRPr lang="en-ID" i="0" dirty="0">
              <a:solidFill>
                <a:srgbClr val="575757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Neurotisme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menggambarkan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serangkaian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perasaan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negative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termasuk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kecemasan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rasa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sedih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mudah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terganggudan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tekanan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kecemasan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Keadaan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menandakan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bahwa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kondisi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emosional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labil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 Skala trait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mengukur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penyesuaian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versus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stabilitas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emosi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Mengidentifikasikan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kerentanan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individu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tekanan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psikologis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ide-ide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tidak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realistis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keinginan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dorongan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berlebihan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kegagalan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memberikan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respon-respon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tepat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</a:t>
            </a:r>
            <a:endParaRPr lang="en-ID" b="0" i="0" dirty="0">
              <a:solidFill>
                <a:srgbClr val="575757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201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5D82B-9326-2C2B-952A-355AAE05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80" y="283663"/>
            <a:ext cx="8630295" cy="6574337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ID" b="1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5. Openness to experience (O)</a:t>
            </a:r>
            <a:r>
              <a:rPr lang="en-ID" b="0" i="0" dirty="0">
                <a:solidFill>
                  <a:srgbClr val="1F1F1F"/>
                </a:solidFill>
                <a:effectLst/>
                <a:latin typeface="Google Sans"/>
              </a:rPr>
              <a:t> (</a:t>
            </a:r>
            <a:r>
              <a:rPr lang="en-ID" sz="2000" b="0" i="0" dirty="0" err="1">
                <a:solidFill>
                  <a:srgbClr val="1F1F1F"/>
                </a:solidFill>
                <a:effectLst/>
                <a:latin typeface="Google Sans"/>
              </a:rPr>
              <a:t>Keterbukaan</a:t>
            </a:r>
            <a:r>
              <a:rPr lang="en-ID" b="0" i="0" dirty="0">
                <a:solidFill>
                  <a:srgbClr val="1F1F1F"/>
                </a:solidFill>
                <a:effectLst/>
                <a:latin typeface="Google Sans"/>
              </a:rPr>
              <a:t>)</a:t>
            </a:r>
            <a:endParaRPr lang="en-ID" b="0" i="0" dirty="0">
              <a:solidFill>
                <a:srgbClr val="575757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Keterbukan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menggambarkan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keluasan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kompleksifitas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kehidupan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 Trait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mengacu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besarnya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minat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seseorang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melakukan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penyesuaian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situasi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baru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Seseorang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memiliki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rasa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ingin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tahu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minat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luas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kreatif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orisinil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imajinatif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 Skala trait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mengukur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pencarian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proaktif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penghargaan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setiap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pengalaman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toleransi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serta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eksplorasi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hal-hal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baru</a:t>
            </a:r>
            <a:r>
              <a:rPr lang="en-ID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.</a:t>
            </a:r>
            <a:endParaRPr lang="en-ID" b="0" i="0" dirty="0">
              <a:solidFill>
                <a:srgbClr val="575757"/>
              </a:solidFill>
              <a:effectLst/>
              <a:latin typeface="arial" panose="020B0604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5346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D285-D3E0-A159-CA64-FD2697B9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6136"/>
            <a:ext cx="8596668" cy="73151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TIPE-TIPE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endParaRPr lang="en-ID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FCD7-BD7D-17A8-EAF6-4C66FE4C5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034" y="1318661"/>
            <a:ext cx="9846643" cy="50628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/>
              <a:t>Tipe</a:t>
            </a:r>
            <a:r>
              <a:rPr lang="en-US" sz="2000" b="1" i="1" dirty="0"/>
              <a:t> Sanguinis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memiliki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kepribadian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semangat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rasa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percaya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diri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tinggi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dan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dapat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membuat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lingkungan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di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sekitarnya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merasa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senang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atas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kehadirannya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ID" sz="20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i="1" dirty="0" err="1"/>
              <a:t>Tipe</a:t>
            </a:r>
            <a:r>
              <a:rPr lang="en-US" sz="2000" b="1" i="1" dirty="0"/>
              <a:t> </a:t>
            </a:r>
            <a:r>
              <a:rPr lang="en-US" sz="2000" b="1" i="1" dirty="0" err="1"/>
              <a:t>Plegmatis</a:t>
            </a:r>
            <a:r>
              <a:rPr lang="en-US" sz="2000" b="1" i="1" dirty="0"/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mudah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diatur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oleh orang lain,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cenderung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tenang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dapat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mengontrol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diri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mampu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menyelesaikan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masalah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secara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baik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dan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mendalam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000" b="1" i="1" dirty="0" err="1"/>
              <a:t>Tipe</a:t>
            </a:r>
            <a:r>
              <a:rPr lang="en-ID" sz="2000" b="1" i="1" dirty="0"/>
              <a:t> </a:t>
            </a:r>
            <a:r>
              <a:rPr lang="en-ID" sz="2000" b="1" i="1" dirty="0" err="1"/>
              <a:t>Melankolis</a:t>
            </a:r>
            <a:r>
              <a:rPr lang="en-ID" sz="2000" b="1" i="1" dirty="0"/>
              <a:t> 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lebih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mengedepankan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perasaan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peka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terhadap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seseorang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sensitif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terhadap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keadaan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sekitar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dan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teratur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000" b="1" i="1" dirty="0" err="1"/>
              <a:t>Tipe</a:t>
            </a:r>
            <a:r>
              <a:rPr lang="en-ID" sz="2000" b="1" i="1" dirty="0"/>
              <a:t> </a:t>
            </a:r>
            <a:r>
              <a:rPr lang="en-ID" sz="2000" b="1" i="1" dirty="0" err="1"/>
              <a:t>Koleris</a:t>
            </a:r>
            <a:r>
              <a:rPr lang="en-ID" sz="2000" b="1" i="1" dirty="0"/>
              <a:t> </a:t>
            </a:r>
            <a:r>
              <a:rPr lang="en-ID" sz="20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memiliki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kepribadian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cenderung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berorientasi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pada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tugas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memiliki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ketegasan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punya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jiwa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pemimpin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dan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bertanggung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jawab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atas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tugas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diberikan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000" b="1" dirty="0" err="1"/>
              <a:t>Tipe</a:t>
            </a:r>
            <a:r>
              <a:rPr lang="en-ID" sz="2000" b="1" dirty="0"/>
              <a:t> </a:t>
            </a:r>
            <a:r>
              <a:rPr lang="en-ID" sz="2000" b="1" dirty="0" err="1"/>
              <a:t>Asertif</a:t>
            </a:r>
            <a:r>
              <a:rPr lang="en-ID" sz="2000" b="1" dirty="0"/>
              <a:t> </a:t>
            </a:r>
            <a:r>
              <a:rPr lang="en-ID" sz="2000" dirty="0">
                <a:sym typeface="Wingdings" panose="05000000000000000000" pitchFamily="2" charset="2"/>
              </a:rPr>
              <a:t>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memiliki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kepribadian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yang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mampu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menyuarakan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ide-ide,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pendapat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gagasan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secara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tegas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,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hingga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kritis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terhadap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suatu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ID" sz="2000" b="0" i="0" dirty="0" err="1">
                <a:solidFill>
                  <a:schemeClr val="bg2">
                    <a:lumMod val="25000"/>
                  </a:schemeClr>
                </a:solidFill>
                <a:effectLst/>
              </a:rPr>
              <a:t>hal</a:t>
            </a:r>
            <a:r>
              <a:rPr lang="en-ID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2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4B68-4C90-F804-85F2-8E63B078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609600"/>
            <a:ext cx="7845252" cy="13208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FAKTOR-FAKTOR YANG MEMPENGARUHI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endParaRPr lang="en-ID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B3F7-610A-81F8-CC66-954199F6C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4" y="1930400"/>
            <a:ext cx="7637708" cy="462440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genetika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masa </a:t>
            </a:r>
            <a:r>
              <a:rPr lang="en-US" sz="2400" dirty="0" err="1"/>
              <a:t>kecil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Nama yang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Kesuksesan</a:t>
            </a:r>
            <a:r>
              <a:rPr lang="en-US" sz="2400" dirty="0"/>
              <a:t> dan </a:t>
            </a:r>
            <a:r>
              <a:rPr lang="en-US" sz="2400" dirty="0" err="1"/>
              <a:t>kegagalan</a:t>
            </a:r>
            <a:r>
              <a:rPr lang="en-US" sz="2400" dirty="0"/>
              <a:t> yang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seumur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69272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432</TotalTime>
  <Words>1572</Words>
  <Application>Microsoft Office PowerPoint</Application>
  <PresentationFormat>Widescreen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</vt:lpstr>
      <vt:lpstr>Arial Narrow</vt:lpstr>
      <vt:lpstr>Google Sans</vt:lpstr>
      <vt:lpstr>Times New Roman</vt:lpstr>
      <vt:lpstr>Trebuchet MS</vt:lpstr>
      <vt:lpstr>Wingdings</vt:lpstr>
      <vt:lpstr>Wingdings 3</vt:lpstr>
      <vt:lpstr>Facet</vt:lpstr>
      <vt:lpstr>PEMBENTUKAN KARAKTER DAN ETIKA</vt:lpstr>
      <vt:lpstr>PERSONALITY,            DAN NILAI-NILAI PENDIDIKAN KARAKTER ESENSIAL</vt:lpstr>
      <vt:lpstr>PENGERTIAN PERSONALITY</vt:lpstr>
      <vt:lpstr>PowerPoint Presentation</vt:lpstr>
      <vt:lpstr>PowerPoint Presentation</vt:lpstr>
      <vt:lpstr>PowerPoint Presentation</vt:lpstr>
      <vt:lpstr>PowerPoint Presentation</vt:lpstr>
      <vt:lpstr>TIPE-TIPE PERSONALITY</vt:lpstr>
      <vt:lpstr>FAKTOR-FAKTOR YANG MEMPENGARUHI PERSONALITY</vt:lpstr>
      <vt:lpstr>FAKTOR GENETIKA</vt:lpstr>
      <vt:lpstr>FAKTOR LINGKUNGAN</vt:lpstr>
      <vt:lpstr>PowerPoint Presentation</vt:lpstr>
      <vt:lpstr>PowerPoint Presentation</vt:lpstr>
      <vt:lpstr>PowerPoint Presentation</vt:lpstr>
      <vt:lpstr> NILAI-NILAI PENDIDIKAN KARAKTER (menurut Diknas 2011)</vt:lpstr>
      <vt:lpstr> NILAI-NILAI PENDIDIKAN KARAKTER ….</vt:lpstr>
      <vt:lpstr> NILAI-NILAI PENDIDIKAN KARAKTER …</vt:lpstr>
      <vt:lpstr> NILAI-NILAI PENDIDIKAN KARAKTER …</vt:lpstr>
      <vt:lpstr>PowerPoint Presentation</vt:lpstr>
      <vt:lpstr>PowerPoint Presentation</vt:lpstr>
      <vt:lpstr>      PENDIDIKAN KARAKTER </vt:lpstr>
      <vt:lpstr>FUNGSI PENDIDIKAN KARAKTER</vt:lpstr>
      <vt:lpstr>TUJUAN PENDIDIKAN KARAKTER</vt:lpstr>
      <vt:lpstr>ALASAN PENTINGNYA PENDIDIKAN KARAKTER</vt:lpstr>
      <vt:lpstr>TERIMA KASIH ATAS PERHATIANNYA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DAN NILAI-NILAI PENDIDIKAN KARAKTER ESENSIAL</dc:title>
  <dc:creator>Ginanjar Adhika Jiwandoko</dc:creator>
  <cp:lastModifiedBy>Dian Samodrawati</cp:lastModifiedBy>
  <cp:revision>20</cp:revision>
  <dcterms:created xsi:type="dcterms:W3CDTF">2024-03-12T07:17:42Z</dcterms:created>
  <dcterms:modified xsi:type="dcterms:W3CDTF">2025-10-18T00:28:25Z</dcterms:modified>
</cp:coreProperties>
</file>