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392B-3A39-4B0B-8F0D-F3E68EA4A73C}" type="datetimeFigureOut">
              <a:rPr lang="en-ID" smtClean="0"/>
              <a:t>22/11/2025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35C4-EBFA-4329-AC35-FC3F46CAFD23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55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392B-3A39-4B0B-8F0D-F3E68EA4A73C}" type="datetimeFigureOut">
              <a:rPr lang="en-ID" smtClean="0"/>
              <a:t>22/11/2025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35C4-EBFA-4329-AC35-FC3F46CAFD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8497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392B-3A39-4B0B-8F0D-F3E68EA4A73C}" type="datetimeFigureOut">
              <a:rPr lang="en-ID" smtClean="0"/>
              <a:t>22/11/2025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35C4-EBFA-4329-AC35-FC3F46CAFD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473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392B-3A39-4B0B-8F0D-F3E68EA4A73C}" type="datetimeFigureOut">
              <a:rPr lang="en-ID" smtClean="0"/>
              <a:t>22/11/2025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35C4-EBFA-4329-AC35-FC3F46CAFD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4359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392B-3A39-4B0B-8F0D-F3E68EA4A73C}" type="datetimeFigureOut">
              <a:rPr lang="en-ID" smtClean="0"/>
              <a:t>22/11/2025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35C4-EBFA-4329-AC35-FC3F46CAFD23}" type="slidenum">
              <a:rPr lang="en-ID" smtClean="0"/>
              <a:t>‹#›</a:t>
            </a:fld>
            <a:endParaRPr lang="en-ID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0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392B-3A39-4B0B-8F0D-F3E68EA4A73C}" type="datetimeFigureOut">
              <a:rPr lang="en-ID" smtClean="0"/>
              <a:t>22/11/2025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35C4-EBFA-4329-AC35-FC3F46CAFD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3924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392B-3A39-4B0B-8F0D-F3E68EA4A73C}" type="datetimeFigureOut">
              <a:rPr lang="en-ID" smtClean="0"/>
              <a:t>22/11/2025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35C4-EBFA-4329-AC35-FC3F46CAFD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0638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392B-3A39-4B0B-8F0D-F3E68EA4A73C}" type="datetimeFigureOut">
              <a:rPr lang="en-ID" smtClean="0"/>
              <a:t>22/11/2025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35C4-EBFA-4329-AC35-FC3F46CAFD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159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392B-3A39-4B0B-8F0D-F3E68EA4A73C}" type="datetimeFigureOut">
              <a:rPr lang="en-ID" smtClean="0"/>
              <a:t>22/11/2025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35C4-EBFA-4329-AC35-FC3F46CAFD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8765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2A392B-3A39-4B0B-8F0D-F3E68EA4A73C}" type="datetimeFigureOut">
              <a:rPr lang="en-ID" smtClean="0"/>
              <a:t>22/11/2025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3D35C4-EBFA-4329-AC35-FC3F46CAFD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545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392B-3A39-4B0B-8F0D-F3E68EA4A73C}" type="datetimeFigureOut">
              <a:rPr lang="en-ID" smtClean="0"/>
              <a:t>22/11/2025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D35C4-EBFA-4329-AC35-FC3F46CAFD2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7114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2A392B-3A39-4B0B-8F0D-F3E68EA4A73C}" type="datetimeFigureOut">
              <a:rPr lang="en-ID" smtClean="0"/>
              <a:t>22/11/2025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D3D35C4-EBFA-4329-AC35-FC3F46CAFD23}" type="slidenum">
              <a:rPr lang="en-ID" smtClean="0"/>
              <a:t>‹#›</a:t>
            </a:fld>
            <a:endParaRPr lang="en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19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3251-AD43-E711-4BC0-AF9D1E720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50823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NILAI WAKTU DARI UANG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Lanjutan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D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59288-F738-CE4B-5186-7D8B0FAB0CAE}"/>
              </a:ext>
            </a:extLst>
          </p:cNvPr>
          <p:cNvSpPr txBox="1"/>
          <p:nvPr/>
        </p:nvSpPr>
        <p:spPr>
          <a:xfrm>
            <a:off x="1097280" y="4453702"/>
            <a:ext cx="6098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Ir. Dian </a:t>
            </a:r>
            <a:r>
              <a:rPr lang="en-US" sz="2400" i="1" dirty="0" err="1">
                <a:solidFill>
                  <a:schemeClr val="tx1"/>
                </a:solidFill>
              </a:rPr>
              <a:t>Samodrawati</a:t>
            </a:r>
            <a:r>
              <a:rPr lang="en-US" sz="2400" i="1" dirty="0">
                <a:solidFill>
                  <a:schemeClr val="tx1"/>
                </a:solidFill>
              </a:rPr>
              <a:t>, M.M</a:t>
            </a:r>
            <a:endParaRPr lang="en-ID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00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A1399-A1B1-B728-74C7-B5785578A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23" y="549746"/>
            <a:ext cx="11127553" cy="575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82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F3E2D-2248-6302-7E67-B9634C4E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3397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CONTOH SOAL PEMAJEMUKAN KONTINU, ARUS KAS DISKRET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4FD36-18E3-C73B-1CA7-BDD57094A0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Seseorang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saat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ini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memberi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pinjaman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sebesar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$1.000 dan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ingin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mencari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berapa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ekivalen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pembayaran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seragam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akhir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dapat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diperoleh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pinjaman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itu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untuk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jika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nominal 20%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dimajemukkan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secara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kontinu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% 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den>
                            </m:f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, 20% , 20</m:t>
                            </m:r>
                          </m:e>
                        </m:d>
                      </m:den>
                    </m:f>
                  </m:oMath>
                </a14:m>
                <a:endParaRPr lang="en-ID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=$1.000×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3,9054</m:t>
                        </m:r>
                      </m:den>
                    </m:f>
                  </m:oMath>
                </a14:m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$256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4FD36-18E3-C73B-1CA7-BDD57094A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2" t="-2727" r="-1455" b="-136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629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E8D1-FDB2-4B39-3552-5CD960533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7506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RUMUS PEMAJEMUKAN KONTINU, ARUS KAS KONTINU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22316-3AC1-935D-20C3-BBAAA2E87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14733" cy="4411228"/>
          </a:xfrm>
        </p:spPr>
        <p:txBody>
          <a:bodyPr>
            <a:normAutofit/>
          </a:bodyPr>
          <a:lstStyle/>
          <a:p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Aliran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dana yang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kontinu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urutan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 yang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interval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terhingga</a:t>
            </a:r>
            <a:r>
              <a:rPr lang="en-I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FEE063-6A57-9865-3231-0A78A09A4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1" y="3264108"/>
            <a:ext cx="6858957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33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ACBFD-AB61-4CB7-D0FD-118C59B2F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0" y="480060"/>
            <a:ext cx="10723419" cy="58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78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F3E2D-2248-6302-7E67-B9634C4E3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2095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CONTOH SOAL PEMAJEMUKAN KONTINU, ARUS KAS KONTINU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4FD36-18E3-C73B-1CA7-BDD57094A0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Berapakah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jumlah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ekivalen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masa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mendatang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pada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akhir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dari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arus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kas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kontinu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seragam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selama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lima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pada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tingkat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$500 per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untuk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lima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3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bunga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dimajemukkan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secara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kontinu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pada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bunga nominal 8% per </a:t>
                </a:r>
                <a:r>
                  <a:rPr lang="en-ID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, 8% , 5</m:t>
                        </m:r>
                      </m:e>
                    </m:d>
                  </m:oMath>
                </a14:m>
                <a:endParaRPr lang="en-ID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=500×6,148=</m:t>
                    </m:r>
                  </m:oMath>
                </a14:m>
                <a:r>
                  <a:rPr lang="en-ID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$3.074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C4FD36-18E3-C73B-1CA7-BDD57094A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3333" r="-169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622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E7D2-441D-BA8C-39CD-0B99716FE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97056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TERIMA KASIH ATAS PERHATIANNYA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0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8C0FD-D3A9-5F8B-86B8-2F858A478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0040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ID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55FD1-58E1-4B56-F3F0-D5791F1F8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3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ID" sz="36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ID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Rumus</a:t>
            </a:r>
            <a:r>
              <a:rPr lang="en-ID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bunga</a:t>
            </a:r>
            <a:r>
              <a:rPr lang="en-ID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dengan</a:t>
            </a:r>
            <a:r>
              <a:rPr lang="en-ID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periode</a:t>
            </a:r>
            <a:r>
              <a:rPr lang="en-ID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kas </a:t>
            </a:r>
            <a:r>
              <a:rPr lang="en-ID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lebih</a:t>
            </a:r>
            <a:r>
              <a:rPr lang="en-ID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jarang</a:t>
            </a:r>
            <a:r>
              <a:rPr lang="en-ID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dari</a:t>
            </a:r>
            <a:r>
              <a:rPr lang="en-ID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ID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r>
              <a:rPr lang="en-ID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periode</a:t>
            </a:r>
            <a:r>
              <a:rPr lang="en-ID" sz="36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ID" sz="36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pemajemukan</a:t>
            </a:r>
            <a:endParaRPr lang="en-US" sz="36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 dan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pemajemukan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kontinu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6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C71C-C042-D4F6-23CF-D2AAEB24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2095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PERIODE ARUS KAS LEBIH JARANG DARIPADA PERIODE PEMAJEMUKAN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A4D9A-A3E4-1186-C681-59F14B9CE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Soal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Misal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urutan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penerimaan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masing-masing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$1.000,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berapakah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ekivalen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ke-10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nominal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dimajemukkan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kuartalan</a:t>
            </a:r>
            <a:r>
              <a:rPr lang="en-I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358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C71C-C042-D4F6-23CF-D2AAEB24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150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PERIODE ARUS KAS LEBIH JARANG DARIPADA PERIODE PEMAJEMUKAN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A4D9A-A3E4-1186-C681-59F14B9CE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Bunga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sebesar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12% per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dimajemukkan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kuartalan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3% per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kuartal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seragam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kuartal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Maka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dua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prosedur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menghitung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ekivalen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frekuensi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pemajemukan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suku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9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C71C-C042-D4F6-23CF-D2AAEB24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28489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PERIODE ARUS KAS LEBIH JARANG DARIPADA PERIODE PEMAJEMUKAN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A486A7-445B-1329-74B6-EF670A3CD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993" y="1933017"/>
            <a:ext cx="9210014" cy="405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29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C71C-C042-D4F6-23CF-D2AAEB24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1505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PERIODE ARUS KAS LEBIH JARANG DARIPADA PERIODE PEMAJEMUKAN</a:t>
            </a:r>
            <a:endParaRPr lang="en-ID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A4D9A-A3E4-1186-C681-59F14B9C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2050"/>
          </a:xfrm>
        </p:spPr>
        <p:txBody>
          <a:bodyPr>
            <a:noAutofit/>
          </a:bodyPr>
          <a:lstStyle/>
          <a:p>
            <a:r>
              <a:rPr lang="en-ID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Prosedur</a:t>
            </a:r>
            <a:r>
              <a:rPr lang="en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Adaptasi</a:t>
            </a:r>
            <a:r>
              <a:rPr lang="en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Menghitung</a:t>
            </a:r>
            <a:r>
              <a:rPr lang="en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ekivalen</a:t>
            </a:r>
            <a:r>
              <a:rPr lang="en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 </a:t>
            </a:r>
            <a:r>
              <a:rPr lang="en-ID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frekuensi</a:t>
            </a:r>
            <a:r>
              <a:rPr lang="en-ID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pemajemukan</a:t>
            </a:r>
            <a:endParaRPr lang="en-ID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 diagram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terlihat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seragam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akhir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sepuluh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di mana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empat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pemajemukan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pemajemukan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sini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terlihat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jumlahnya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sepuluh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jarang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dibanding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pamejemukannya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mencapai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 per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bunganya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12%,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pemajemukannya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kuartalan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bunga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kuartalnya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3%.</a:t>
            </a:r>
          </a:p>
          <a:p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adaptasi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mengambil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 per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kuartalnya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diagram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 yang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tengah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sebelah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295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C71C-C042-D4F6-23CF-D2AAEB24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150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PERIODE ARUS KAS LEBIH JARANG DARIPADA PERIODE PEMAJEMUKAN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A4D9A-A3E4-1186-C681-59F14B9CE2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462599"/>
              </a:xfrm>
            </p:spPr>
            <p:txBody>
              <a:bodyPr>
                <a:noAutofit/>
              </a:bodyPr>
              <a:lstStyle/>
              <a:p>
                <a:r>
                  <a:rPr lang="en-ID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Prosedur </a:t>
                </a:r>
                <a:r>
                  <a:rPr lang="en-ID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Adaptasi</a:t>
                </a:r>
                <a:r>
                  <a:rPr lang="en-ID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Pertama</a:t>
                </a:r>
                <a:r>
                  <a:rPr lang="en-ID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ID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Menghitung</a:t>
                </a:r>
                <a:r>
                  <a:rPr lang="en-ID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ekivalen</a:t>
                </a:r>
                <a:r>
                  <a:rPr lang="en-ID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arus</a:t>
                </a:r>
                <a:r>
                  <a:rPr lang="en-ID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kas </a:t>
                </a:r>
                <a:r>
                  <a:rPr lang="en-ID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sesuai</a:t>
                </a:r>
                <a:r>
                  <a:rPr lang="en-ID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frekuensi</a:t>
                </a:r>
                <a:r>
                  <a:rPr lang="en-ID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pemajemukan</a:t>
                </a:r>
                <a:endParaRPr lang="en-ID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asumsi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periodenya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4, Bunga 3%, dan F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sebesar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$1.000,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kita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bisa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mendapatkan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nilai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ekivalen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arus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kas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seragam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setiap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periode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seperti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pada diagram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arus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kas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tengah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sebelah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kanan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nilai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ekivalen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sebesar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$239</a:t>
                </a:r>
                <a:r>
                  <a:rPr lang="en-ID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, 3% , 4</m:t>
                        </m:r>
                      </m:e>
                    </m:d>
                  </m:oMath>
                </a14:m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Hasil A per quartal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itulah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yang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digunakan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untuk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menghitung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F40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atau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 di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akhir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periode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ke-10.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Ditulis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F40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karena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kita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menghitung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sesuai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banyaknya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frekuensi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pemajemukan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yaitu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periode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 kali per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selama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tahun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juga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periode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pemajemukan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Besarnya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$18.021.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, 3% , 40</m:t>
                        </m:r>
                      </m:e>
                    </m:d>
                  </m:oMath>
                </a14:m>
                <a:endParaRPr lang="en-ID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A4D9A-A3E4-1186-C681-59F14B9CE2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462599"/>
              </a:xfrm>
              <a:blipFill>
                <a:blip r:embed="rId2"/>
                <a:stretch>
                  <a:fillRect l="-788" t="-1639" r="-1212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32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DC71C-C042-D4F6-23CF-D2AAEB24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PERIODE ARUS KAS LEBIH JARANG DARIPADA PERIODE PEMAJEMUKAN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A4D9A-A3E4-1186-C681-59F14B9CE2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10058400" cy="4380405"/>
              </a:xfrm>
            </p:spPr>
            <p:txBody>
              <a:bodyPr>
                <a:noAutofit/>
              </a:bodyPr>
              <a:lstStyle/>
              <a:p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Prosedur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Adaptasi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Kedua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Menggunakan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r>
                  <a:rPr lang="en-ID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efektif</a:t>
                </a:r>
                <a:endParaRPr lang="en-ID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Prosedur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adaptasi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kedua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adalah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mencari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berapa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suku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efektifnya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dengan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menggunakan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rumus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perhitungan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bunga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D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efektif</a:t>
                </a:r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𝑒𝑓𝑓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0,12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, 3% , 4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−1=12,55%</m:t>
                    </m:r>
                  </m:oMath>
                </a14:m>
                <a:endParaRPr lang="en-ID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v-SE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Maka F di akhir periode bisa kita cari dengan menggunakan rumus</a:t>
                </a:r>
                <a:endParaRPr lang="en-ID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, 12,55% , 10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D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$18.022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A4D9A-A3E4-1186-C681-59F14B9CE2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10058400" cy="4380405"/>
              </a:xfrm>
              <a:blipFill>
                <a:blip r:embed="rId2"/>
                <a:stretch>
                  <a:fillRect l="-1212" t="-250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61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AE8D1-FDB2-4B39-3552-5CD960533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811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RUMUS PEMAJEMUKAN KONTINU, ARUS KAS DISKRET</a:t>
            </a:r>
            <a:endParaRPr lang="en-ID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22316-3AC1-935D-20C3-BBAAA2E87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214733" cy="4023360"/>
          </a:xfrm>
        </p:spPr>
        <p:txBody>
          <a:bodyPr>
            <a:normAutofit/>
          </a:bodyPr>
          <a:lstStyle/>
          <a:p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Pemajemukan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kontinu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menganggap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arus-arus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interval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diskret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misal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sekali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tahun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pemajemukan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berlangsung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kontinu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sepanjang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keseluruhan</a:t>
            </a:r>
            <a:r>
              <a:rPr lang="en-ID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interval.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FEE063-6A57-9865-3231-0A78A09A4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1" y="3264108"/>
            <a:ext cx="6858957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9856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81</TotalTime>
  <Words>627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Cambria Math</vt:lpstr>
      <vt:lpstr>Times New Roman</vt:lpstr>
      <vt:lpstr>Retrospect</vt:lpstr>
      <vt:lpstr>NILAI WAKTU DARI UANG (Lanjutan)</vt:lpstr>
      <vt:lpstr>OUTLINE</vt:lpstr>
      <vt:lpstr>PERIODE ARUS KAS LEBIH JARANG DARIPADA PERIODE PEMAJEMUKAN</vt:lpstr>
      <vt:lpstr>PERIODE ARUS KAS LEBIH JARANG DARIPADA PERIODE PEMAJEMUKAN</vt:lpstr>
      <vt:lpstr>PERIODE ARUS KAS LEBIH JARANG DARIPADA PERIODE PEMAJEMUKAN</vt:lpstr>
      <vt:lpstr>PERIODE ARUS KAS LEBIH JARANG DARIPADA PERIODE PEMAJEMUKAN</vt:lpstr>
      <vt:lpstr>PERIODE ARUS KAS LEBIH JARANG DARIPADA PERIODE PEMAJEMUKAN</vt:lpstr>
      <vt:lpstr>PERIODE ARUS KAS LEBIH JARANG DARIPADA PERIODE PEMAJEMUKAN</vt:lpstr>
      <vt:lpstr>RUMUS PEMAJEMUKAN KONTINU, ARUS KAS DISKRET</vt:lpstr>
      <vt:lpstr>PowerPoint Presentation</vt:lpstr>
      <vt:lpstr>CONTOH SOAL PEMAJEMUKAN KONTINU, ARUS KAS DISKRET</vt:lpstr>
      <vt:lpstr>RUMUS PEMAJEMUKAN KONTINU, ARUS KAS KONTINU</vt:lpstr>
      <vt:lpstr>PowerPoint Presentation</vt:lpstr>
      <vt:lpstr>CONTOH SOAL PEMAJEMUKAN KONTINU, ARUS KAS KONTINU</vt:lpstr>
      <vt:lpstr>TERIMA KASIH ATAS PERHATIANNYA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Ginanjar Adhika Jiwandoko</dc:creator>
  <cp:lastModifiedBy>Dian Samodrawati</cp:lastModifiedBy>
  <cp:revision>11</cp:revision>
  <dcterms:created xsi:type="dcterms:W3CDTF">2024-10-01T05:14:01Z</dcterms:created>
  <dcterms:modified xsi:type="dcterms:W3CDTF">2025-11-22T01:28:48Z</dcterms:modified>
</cp:coreProperties>
</file>