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4AD4-5576-4284-B73C-6025D0D35BEC}" type="datetimeFigureOut">
              <a:rPr lang="en-ID" smtClean="0"/>
              <a:t>31/05/2025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8105-F6D0-4CF4-98CB-029FB2D95B12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57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4AD4-5576-4284-B73C-6025D0D35BEC}" type="datetimeFigureOut">
              <a:rPr lang="en-ID" smtClean="0"/>
              <a:t>31/05/2025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8105-F6D0-4CF4-98CB-029FB2D95B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988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4AD4-5576-4284-B73C-6025D0D35BEC}" type="datetimeFigureOut">
              <a:rPr lang="en-ID" smtClean="0"/>
              <a:t>31/05/2025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8105-F6D0-4CF4-98CB-029FB2D95B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90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4AD4-5576-4284-B73C-6025D0D35BEC}" type="datetimeFigureOut">
              <a:rPr lang="en-ID" smtClean="0"/>
              <a:t>31/05/2025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8105-F6D0-4CF4-98CB-029FB2D95B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380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4AD4-5576-4284-B73C-6025D0D35BEC}" type="datetimeFigureOut">
              <a:rPr lang="en-ID" smtClean="0"/>
              <a:t>31/05/2025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8105-F6D0-4CF4-98CB-029FB2D95B12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15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4AD4-5576-4284-B73C-6025D0D35BEC}" type="datetimeFigureOut">
              <a:rPr lang="en-ID" smtClean="0"/>
              <a:t>31/05/2025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8105-F6D0-4CF4-98CB-029FB2D95B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437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4AD4-5576-4284-B73C-6025D0D35BEC}" type="datetimeFigureOut">
              <a:rPr lang="en-ID" smtClean="0"/>
              <a:t>31/05/2025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8105-F6D0-4CF4-98CB-029FB2D95B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715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4AD4-5576-4284-B73C-6025D0D35BEC}" type="datetimeFigureOut">
              <a:rPr lang="en-ID" smtClean="0"/>
              <a:t>31/05/2025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8105-F6D0-4CF4-98CB-029FB2D95B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791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4AD4-5576-4284-B73C-6025D0D35BEC}" type="datetimeFigureOut">
              <a:rPr lang="en-ID" smtClean="0"/>
              <a:t>31/05/2025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8105-F6D0-4CF4-98CB-029FB2D95B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994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244AD4-5576-4284-B73C-6025D0D35BEC}" type="datetimeFigureOut">
              <a:rPr lang="en-ID" smtClean="0"/>
              <a:t>31/05/2025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278105-F6D0-4CF4-98CB-029FB2D95B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912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4AD4-5576-4284-B73C-6025D0D35BEC}" type="datetimeFigureOut">
              <a:rPr lang="en-ID" smtClean="0"/>
              <a:t>31/05/2025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8105-F6D0-4CF4-98CB-029FB2D95B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033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244AD4-5576-4284-B73C-6025D0D35BEC}" type="datetimeFigureOut">
              <a:rPr lang="en-ID" smtClean="0"/>
              <a:t>31/05/2025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278105-F6D0-4CF4-98CB-029FB2D95B12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86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3251-AD43-E711-4BC0-AF9D1E7200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ANALISIS PROFIBILITAS DAN PENGAMBILAN KEPUTUSAN</a:t>
            </a:r>
            <a:br>
              <a:rPr lang="en-US" sz="6000" b="1" dirty="0"/>
            </a:br>
            <a:endParaRPr lang="en-ID" sz="6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59288-F738-CE4B-5186-7D8B0FAB0CAE}"/>
              </a:ext>
            </a:extLst>
          </p:cNvPr>
          <p:cNvSpPr txBox="1"/>
          <p:nvPr/>
        </p:nvSpPr>
        <p:spPr>
          <a:xfrm>
            <a:off x="1097280" y="4453702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Ir. Dian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Samodrawati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M.M</a:t>
            </a:r>
            <a:endParaRPr lang="en-ID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00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A4014-FD9B-0785-9D66-889E6A4B9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6355-E3CB-C1F4-D789-C66BC07F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2095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CONTOH SOAL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5900C-B45A-47E9-D1B3-A19ECD96A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63" y="914400"/>
            <a:ext cx="11168009" cy="49546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Kota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BugTussle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mempertimbangkan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memperluas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landasan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pacu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Bandara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Kotapraja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pesawat-pesawat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jet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komersial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memakai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Tanah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pelebaran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landasan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pacu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sekarang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pertanian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dibeli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seharga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$350.000.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konstruksi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perluasan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landasan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pacu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diperkirakan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$600.000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perawatan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tambahan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perluasan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diperkirakan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$22.500. Jika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landasan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pacu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diperluas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terminal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dibangun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$250.000.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perawatan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terminal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diperkirakan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$75.000.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perkiraan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pertambahan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penerbangan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memerlukan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tambahan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dua orang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pengatur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lintas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$100.000.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5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AA61B-B0F9-6B14-7D10-A422A7193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9F518-67DB-F210-B12B-7601292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CONTOH SOAL</a:t>
            </a:r>
            <a:br>
              <a:rPr lang="en-US" sz="4400" b="1" dirty="0"/>
            </a:br>
            <a:endParaRPr lang="en-ID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A0853-DCE0-61B4-197C-DC567CD5C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263721"/>
            <a:ext cx="10058401" cy="4605373"/>
          </a:xfrm>
        </p:spPr>
        <p:txBody>
          <a:bodyPr>
            <a:noAutofit/>
          </a:bodyPr>
          <a:lstStyle/>
          <a:p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perluasan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landasan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pacu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diperkirakan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$325.000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sewa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sewa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</a:p>
          <a:p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maskapai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penerbangan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$65.000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pajak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bandar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dikenakan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penumpang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$50.000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kemudahan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warga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Bugtussle</a:t>
            </a:r>
          </a:p>
          <a:p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$50.000 tambahan uang dari turis untuk Bugtussle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Pergunakan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rasio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B/C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landasan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pacu pada Bandara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Kotapraja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Bugtussle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diperluas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246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020F8-05AD-B325-AAB7-29CF235D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JAWABAN</a:t>
            </a:r>
            <a:br>
              <a:rPr lang="en-US" b="1" dirty="0"/>
            </a:b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C7015-D7E9-34F2-17D8-2C9DCD1246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19"/>
          <a:stretch/>
        </p:blipFill>
        <p:spPr>
          <a:xfrm>
            <a:off x="1097279" y="1737360"/>
            <a:ext cx="10058400" cy="445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25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DF422-FAE3-BE03-1D26-0905A5882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D618-D132-BA15-A2F5-846D2D7C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00692"/>
            <a:ext cx="10058400" cy="1037690"/>
          </a:xfrm>
        </p:spPr>
        <p:txBody>
          <a:bodyPr>
            <a:normAutofit fontScale="90000"/>
          </a:bodyPr>
          <a:lstStyle/>
          <a:p>
            <a:br>
              <a:rPr lang="en-US" sz="4400" b="1" dirty="0"/>
            </a:br>
            <a:br>
              <a:rPr lang="en-US" sz="4400" b="1" dirty="0"/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Pengambilan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Keputusan</a:t>
            </a:r>
            <a:r>
              <a:rPr lang="en-US" sz="4400" b="1" dirty="0"/>
              <a:t>)</a:t>
            </a:r>
            <a:br>
              <a:rPr lang="en-US" sz="4400" b="1" dirty="0"/>
            </a:br>
            <a:endParaRPr lang="en-ID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D6F2A-48B3-14D8-7B46-29FBC95D6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350" y="873304"/>
            <a:ext cx="9943329" cy="549667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Pengambilan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rasional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kompleks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Delapan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step rational decision making proses: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     - </a:t>
            </a:r>
            <a:r>
              <a:rPr lang="en-ID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Mengenai</a:t>
            </a:r>
            <a:r>
              <a:rPr lang="en-ID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permasalahan</a:t>
            </a:r>
            <a:endParaRPr lang="en-ID" sz="24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     -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Definisikan</a:t>
            </a: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tujuan</a:t>
            </a:r>
            <a:endParaRPr lang="en-US" sz="24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     -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Kumpulkan</a:t>
            </a: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data yang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relevan</a:t>
            </a:r>
            <a:endParaRPr lang="en-US" sz="24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     -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Identifikasi</a:t>
            </a: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alternatif</a:t>
            </a: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memungkinkan</a:t>
            </a:r>
            <a:endParaRPr lang="en-US" sz="24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     -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Seleksi</a:t>
            </a: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kriteria</a:t>
            </a: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pertimbangan</a:t>
            </a: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alternatif</a:t>
            </a: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terbaik</a:t>
            </a:r>
            <a:endParaRPr lang="en-US" sz="24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     -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Modelkan</a:t>
            </a: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hubungan</a:t>
            </a: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antara</a:t>
            </a: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kriteria</a:t>
            </a: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data dan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alternatif</a:t>
            </a:r>
            <a:endParaRPr lang="en-US" sz="24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     -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Prediksi</a:t>
            </a: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hasil</a:t>
            </a: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semua</a:t>
            </a: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alternatif</a:t>
            </a:r>
            <a:endParaRPr lang="en-US" sz="24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     -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Pilih</a:t>
            </a: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alternatif</a:t>
            </a: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terbaik</a:t>
            </a:r>
            <a:endParaRPr lang="en-US" sz="24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800" dirty="0"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59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CBEE7-DBC6-0220-071F-89416D931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54F1-2567-CA5D-5637-604F3538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49667"/>
            <a:ext cx="10173471" cy="129606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PRINSIP PENGAMBILAN KEPUTUSAN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C083C-FE9C-0762-5F94-A6011D355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26059"/>
            <a:ext cx="10759098" cy="458227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/>
              <a:t>     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Gunakan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nyatakan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moneter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($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Rp).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2.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Perhitungkan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perbedaannya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Sederhanakan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alternatif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dievaluasi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mengesampingkan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biaya-biaya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Sunk cost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lewat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diabaikan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3.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dipisah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terpisah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finansial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4. Ambil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sudut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pandang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sektor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swasta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sektor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5.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Gunakan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bandingkan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alternatif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bingkai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1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EF077-25B2-8318-3BEB-EE2C8299A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D66B-ED0C-4C82-1A15-CFE61A57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95901"/>
            <a:ext cx="10058400" cy="114043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CONTOH SOAL</a:t>
            </a:r>
            <a:br>
              <a:rPr lang="en-US" sz="4000" dirty="0"/>
            </a:br>
            <a:endParaRPr lang="en-ID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5464-4805-53FB-F8A3-FC21A12C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95" y="1037690"/>
            <a:ext cx="10685124" cy="522440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memproduksi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Rp. 40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dan Rp. 15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tenaga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berjumlah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juta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separo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selesai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dikerjakan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sales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menawarkan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penambahan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Rp. 34 dan Rp.10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tenaga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penambahan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Rp 100.000.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250%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tenaga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Mana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dipilih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melanjutkan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lama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menambah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39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DDCF9-969A-C718-8E87-E4759C12B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82334-C93B-9019-065D-902B29C8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JAWABAN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077FBE-CBFC-B1EF-F019-DDB79790E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37359"/>
            <a:ext cx="10131984" cy="290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48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004D3-692D-FA90-57DA-CFD5F7C00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94E69-A9CA-3A6D-0684-BDDC1630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068317" cy="145075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JAWABAN</a:t>
            </a:r>
            <a:br>
              <a:rPr lang="en-US" sz="4000" b="1" dirty="0"/>
            </a:br>
            <a:endParaRPr lang="en-ID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D001E-CEF1-3F03-6F17-C964AB092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37360"/>
            <a:ext cx="10068317" cy="33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45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AA140-D573-414A-1F5C-08FDC1AD7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45E26-F9D0-403C-C19B-430149AA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903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JAWABAN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2639F-2AFD-D86B-8246-5C98B3F68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Maka yang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dipilih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melanjutkan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penambahan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Alternatif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250566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2FE1BA4-762F-6FB1-8D67-953FFF43B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7A627-51FE-EBC5-04E7-27E0907A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2115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TUGAS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Nomor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0C204-6ADE-4032-95AC-C1DEF33C6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178" y="1106130"/>
            <a:ext cx="6415040" cy="3445322"/>
          </a:xfrm>
        </p:spPr>
        <p:txBody>
          <a:bodyPr>
            <a:normAutofit/>
          </a:bodyPr>
          <a:lstStyle/>
          <a:p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Gunakan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flow chart di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samping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 alternative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terbaik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proyek-proyek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MARR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 per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Hitung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mengunakan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PW.</a:t>
            </a:r>
          </a:p>
          <a:p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Jika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masing-masing 50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AW,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kalian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pilih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ID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8949E-FAA0-4B42-C1C3-E9982F754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106130"/>
            <a:ext cx="3850898" cy="5465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522868-DF1F-22B7-FD56-06BB3037F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179" y="4664467"/>
            <a:ext cx="6661620" cy="168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8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8C0FD-D3A9-5F8B-86B8-2F858A478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7232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55FD1-58E1-4B56-F3F0-D5791F1F8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19218"/>
            <a:ext cx="10058400" cy="3649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Benefit Cost Ratio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960866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7FA8C-193C-7860-BFDB-4E2A3699D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99739-2037-A34A-7F5A-0AA5B368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287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TUGAS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Nomor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37FCB-EBB9-D138-AC65-40B8F2901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924674"/>
            <a:ext cx="10574164" cy="494441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memproduksi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Rp.60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dan Rp. 25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tenaga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berjumlah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juta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separo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selesai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dikerjakan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sales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menawarkan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penambahan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Rp. 50 dan Rp.15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tenaga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penambahan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Rp 150.000.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250%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tenaga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Mana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dipilih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melanjutkan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lama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menambah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719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C7DAB-CCAA-F980-EC6B-01CAC00B84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TERIMA KASIH ATAS PERHATIANNYA</a:t>
            </a:r>
            <a:endParaRPr lang="en-ID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69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8F5D-6D99-7CA3-2C76-6C913822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32379-E049-FD15-857F-10F5AEACE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sz="2400" i="1" dirty="0"/>
          </a:p>
          <a:p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490.000                                                                                            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penjumlahan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325+65+50+50</a:t>
            </a:r>
          </a:p>
          <a:p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1.200.000                                                                                                    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penjumlahan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350.000 + 600.000 + 250.000 </a:t>
            </a:r>
          </a:p>
          <a:p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o&amp;m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197.500                                                                                                                                   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penjumlahan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perawatan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tambahan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(22.500) +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terminal (75.000) +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tambahan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(100.000)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2063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E2DB0-F6B1-BB19-7725-A408BD9A4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5541-835C-9B58-AFB6-152B8FA03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55913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 COST RATIO</a:t>
            </a:r>
            <a:br>
              <a:rPr lang="en-US" sz="4400" b="1" dirty="0"/>
            </a:br>
            <a:endParaRPr lang="en-ID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93F42-D399-3A3D-4BCD-E5BB548CA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Rasio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Rasio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B/C.</a:t>
            </a:r>
          </a:p>
          <a:p>
            <a:pPr marL="0" indent="0">
              <a:buNone/>
            </a:pP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Rasio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B/C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didefinisikan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rasio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ekivalen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manfaat-manfaat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ekivalen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biaya-biaya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ekivalen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sekarang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masa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PW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AW yang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2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D37E4-872C-2A90-236B-4261E2D83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BCC9-8F56-D2E9-FC17-B4D894F4E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RUMUS RASIO B/C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340DD1-8C54-36B6-F514-8B996515AB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Rasio B/C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konvensional</a:t>
                </a: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PW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  <m:t>𝐶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𝑃𝑊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𝑚𝑎𝑛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𝑎𝑎𝑡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𝑝𝑟𝑜𝑦𝑒𝑘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𝑦𝑎𝑛𝑔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𝑑𝑖𝑢𝑠𝑢𝑙𝑘𝑎𝑛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𝑃𝑊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𝑏𝑖𝑎𝑦𝑎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𝑝𝑟𝑜𝑦𝑒𝑘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𝑦𝑎𝑛𝑔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𝑑𝑖𝑢𝑠𝑢𝑙𝑘𝑎𝑛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  <m:t>𝐶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𝑃𝑊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𝑃𝑊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Rasio B/C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termodifikasi</a:t>
                </a: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PW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  <m:t>𝐶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𝑃𝑊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𝑃𝑊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340DD1-8C54-36B6-F514-8B996515AB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21" t="-272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15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7A27-33C3-1E63-746F-9D7A993E9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RUMUS RASIO B/C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8EF9D-592F-E602-84D4-2899FEDF2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29481" cy="4023360"/>
          </a:xfrm>
        </p:spPr>
        <p:txBody>
          <a:bodyPr>
            <a:normAutofit/>
          </a:bodyPr>
          <a:lstStyle/>
          <a:p>
            <a:r>
              <a:rPr lang="en-US" sz="2800" dirty="0" err="1"/>
              <a:t>Keterangan</a:t>
            </a:r>
            <a:r>
              <a:rPr lang="en-US" sz="2800" dirty="0"/>
              <a:t>  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PW=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sekarang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B=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diusulkan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I	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diusulkan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O&amp;M	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biaya-biaya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perawatan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diusulkan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45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CD939-0AB9-8ADC-32A5-453C1E583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DE16-6824-8DD2-B795-12A5BBD6C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RUMUS RASIO B/C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2F8AED-56AE-59E8-CB80-D2F7568E0C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Rasio B/C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konvensional</a:t>
                </a: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AW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  <m:t>𝐶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𝐴𝑊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𝑚𝑎𝑛𝑓𝑎𝑎𝑡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𝑝𝑟𝑜𝑦𝑒𝑘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𝑦𝑎𝑛𝑔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𝑑𝑖𝑢𝑠𝑢𝑙𝑘𝑎𝑛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𝐴𝑊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𝑏𝑖𝑎𝑦𝑎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𝑝𝑟𝑜𝑦𝑒𝑘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𝑦𝑎𝑛𝑔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𝑑𝑖𝑢𝑠𝑢𝑙𝑘𝑎𝑛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  <m:t>𝐶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𝐴𝑊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𝐴𝑊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Rasio B/C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termodifikasi</a:t>
                </a: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AW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  <m:t>𝐶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𝐴𝑊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𝐴𝑊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𝐶𝑅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2F8AED-56AE-59E8-CB80-D2F7568E0C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21" t="-272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86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AB5D7-F847-45C7-FF6A-E00F7D338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DA6A7-C985-BB00-D045-B7E056663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RUMUS RASIO B/C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5E1F-F227-845F-A663-09CAC184C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29481" cy="402336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Keterangan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AW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B 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diusulkan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CR 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pengembalian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modal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O&amp;M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biaya-biaya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perawatan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diusulkan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94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DBE0E-958C-54D0-F82E-193D2D6BE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3499B-BE84-6AC3-5C0A-6C64487F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3708"/>
            <a:ext cx="10058400" cy="133202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RUMUS RASIO B/C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77FF29-85BE-31A6-6D10-6DDC7996BB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36333"/>
                <a:ext cx="10058400" cy="4132761"/>
              </a:xfrm>
            </p:spPr>
            <p:txBody>
              <a:bodyPr>
                <a:no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Rasio B/C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konvensional</a:t>
                </a: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PW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nilai</a:t>
                </a: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sisa</a:t>
                </a: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disertakan</a:t>
                </a:r>
                <a:endParaRPr lang="en-ID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  <m:t>𝐶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𝑃𝑊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𝑚𝑎𝑛𝑓𝑎𝑎𝑡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𝑝𝑟𝑜𝑦𝑒𝑘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𝑦𝑎𝑛𝑔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𝑑𝑖𝑢𝑠𝑢𝑙𝑘𝑎𝑛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𝑃𝑊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𝑏𝑖𝑎𝑦𝑎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𝑝𝑟𝑜𝑦𝑒𝑘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𝑦𝑎𝑛𝑔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𝑑𝑖𝑢𝑠𝑢𝑙𝑘𝑎𝑛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  <m:t>𝐶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𝑃𝑊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𝑃𝑊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𝑃𝑊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Rasio B/C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termodifikasi</a:t>
                </a: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PW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nilai</a:t>
                </a: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sisa</a:t>
                </a: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disertakan</a:t>
                </a:r>
                <a:endParaRPr lang="en-ID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Aptos" panose="020B0004020202020204" pitchFamily="34" charset="0"/>
                            </a:rPr>
                            <m:t>𝐶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Aptos" panose="020B00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𝑃𝑊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𝑃𝑊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𝑃𝑊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77FF29-85BE-31A6-6D10-6DDC7996BB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36333"/>
                <a:ext cx="10058400" cy="4132761"/>
              </a:xfrm>
              <a:blipFill>
                <a:blip r:embed="rId2"/>
                <a:stretch>
                  <a:fillRect l="-2121" t="-265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776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641FF-A7B8-F2C0-E5C1-8926EC5D5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6D289-8093-2095-AD36-98A2DF0E7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RUMUS RASIO B/C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D03B5-4917-F98C-1E76-CFCDF453F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29481" cy="402336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Keterangan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PW=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sekarang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B=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diusulkan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I	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diusulkan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S	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O&amp;M=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biaya-biaya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perawatan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diusulkan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105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543</TotalTime>
  <Words>1038</Words>
  <Application>Microsoft Office PowerPoint</Application>
  <PresentationFormat>Widescreen</PresentationFormat>
  <Paragraphs>101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Calibri</vt:lpstr>
      <vt:lpstr>Calibri Light</vt:lpstr>
      <vt:lpstr>Cambria Math</vt:lpstr>
      <vt:lpstr>Times New Roman</vt:lpstr>
      <vt:lpstr>Retrospect</vt:lpstr>
      <vt:lpstr>ANALISIS PROFIBILITAS DAN PENGAMBILAN KEPUTUSAN </vt:lpstr>
      <vt:lpstr>OUTLINE</vt:lpstr>
      <vt:lpstr>BENEFIT COST RATIO </vt:lpstr>
      <vt:lpstr>RUMUS RASIO B/C </vt:lpstr>
      <vt:lpstr>RUMUS RASIO B/C </vt:lpstr>
      <vt:lpstr>RUMUS RASIO B/C </vt:lpstr>
      <vt:lpstr>RUMUS RASIO B/C </vt:lpstr>
      <vt:lpstr>RUMUS RASIO B/C </vt:lpstr>
      <vt:lpstr>RUMUS RASIO B/C </vt:lpstr>
      <vt:lpstr>CONTOH SOAL </vt:lpstr>
      <vt:lpstr>CONTOH SOAL </vt:lpstr>
      <vt:lpstr>JAWABAN </vt:lpstr>
      <vt:lpstr>  DECISION TREE (Pengambilan Keputusan) </vt:lpstr>
      <vt:lpstr>PRINSIP PENGAMBILAN KEPUTUSAN </vt:lpstr>
      <vt:lpstr>CONTOH SOAL </vt:lpstr>
      <vt:lpstr>JAWABAN </vt:lpstr>
      <vt:lpstr>JAWABAN </vt:lpstr>
      <vt:lpstr>JAWABAN</vt:lpstr>
      <vt:lpstr>TUGAS (Nomor 1)</vt:lpstr>
      <vt:lpstr>TUGAS (Nomor 2) </vt:lpstr>
      <vt:lpstr>TERIMA KASIH ATAS PERHATIANNYA</vt:lpstr>
      <vt:lpstr>NOTE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Ginanjar Adhika Jiwandoko</dc:creator>
  <cp:lastModifiedBy>Dian Samodrawati</cp:lastModifiedBy>
  <cp:revision>21</cp:revision>
  <dcterms:created xsi:type="dcterms:W3CDTF">2024-11-17T06:46:31Z</dcterms:created>
  <dcterms:modified xsi:type="dcterms:W3CDTF">2025-05-31T02:56:40Z</dcterms:modified>
</cp:coreProperties>
</file>