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8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04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68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33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00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5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16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86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65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8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1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9B5B3A-A323-4C3F-A235-D7D66FF2C3F3}" type="datetimeFigureOut">
              <a:rPr lang="en-ID" smtClean="0"/>
              <a:t>14/11/2025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295562-2F7B-45FE-85A2-E1013CB867E4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251-AD43-E711-4BC0-AF9D1E72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46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WAKTU DARI UANG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9288-F738-CE4B-5186-7D8B0FAB0CAE}"/>
              </a:ext>
            </a:extLst>
          </p:cNvPr>
          <p:cNvSpPr txBox="1"/>
          <p:nvPr/>
        </p:nvSpPr>
        <p:spPr>
          <a:xfrm>
            <a:off x="1097280" y="4453702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Ir. Dian </a:t>
            </a:r>
            <a:r>
              <a:rPr lang="en-US" sz="2400" i="1" dirty="0" err="1">
                <a:solidFill>
                  <a:schemeClr val="tx1"/>
                </a:solidFill>
              </a:rPr>
              <a:t>Samodrawati</a:t>
            </a:r>
            <a:r>
              <a:rPr lang="en-US" sz="2400" i="1" dirty="0">
                <a:solidFill>
                  <a:schemeClr val="tx1"/>
                </a:solidFill>
              </a:rPr>
              <a:t>, M.M</a:t>
            </a:r>
            <a:endParaRPr lang="en-ID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3367-612B-744C-4C42-50CB807C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260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SUKU BUNGA YANG BERUBAH-UBAH TERHADAP WAKTU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F2F8-6D12-39E6-D31F-83A2398D5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Dalam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berubah-ubah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Kita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memperhitungkannya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16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4E9B-56BF-9620-28A0-7025D765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79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 PERHITUNGAN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7CE3-C787-E93A-ED12-E3B869A7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$1.000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$1.000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Jika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diproyeksikan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berturut-turut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tahun-tahun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10%, 12%, 12%, dan 14%,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berapakah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82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4E9B-56BF-9620-28A0-7025D765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JAWABAN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7CE3-C787-E93A-ED12-E3B869A7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3" y="1734206"/>
            <a:ext cx="5707796" cy="46035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dipecahkan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memajemukkan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terhutang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mengulang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mendatang</a:t>
            </a:r>
            <a:r>
              <a:rPr lang="en-ID" sz="2800" dirty="0"/>
              <a:t>.</a:t>
            </a:r>
            <a:endParaRPr lang="en-ID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7A47A-E26B-3902-68A7-65FFBCCB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59" y="1845734"/>
            <a:ext cx="6421142" cy="35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0596-51A0-2E9B-518A-A9177A95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1231"/>
          </a:xfrm>
        </p:spPr>
        <p:txBody>
          <a:bodyPr>
            <a:normAutofit/>
          </a:bodyPr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SUKU BUNGA YANG BERUBAH-UBAH TERHADAP WAKTU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E1201-D3DC-171C-7504-52FD7DA87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579" y="1845733"/>
                <a:ext cx="10890606" cy="4483147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ekuivalen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Misalkan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F4 = $1.000 dan i1 = 10%, i2 = 12%, i3 = 13% dan i4 =10%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bawah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∏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ID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𝑃 = $1.000(𝑃/𝐹,10%,1)(𝑃/𝐹,12%,1)(𝑃/𝐹,13%,1)(𝑃/𝐹,10%,1)</a:t>
                </a: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𝑃 = $1.000⌈(0,9091)(0,8929)(0,8850)(0,9091)⌉ = $653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E1201-D3DC-171C-7504-52FD7DA87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579" y="1845733"/>
                <a:ext cx="10890606" cy="4483147"/>
              </a:xfrm>
              <a:blipFill>
                <a:blip r:embed="rId2"/>
                <a:stretch>
                  <a:fillRect l="-2016" t="-2449" r="-21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42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938A-020C-0E4F-2573-3DFF7E99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28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TINGKAT SUKU BUNGA NOMINAL DAN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SUKU BUNGA EFEKTIF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2AF7-B0CD-F6E7-A7BE-F56598A4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1" y="1845733"/>
            <a:ext cx="10394731" cy="4380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Misal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semester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Konsekuensi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berakibat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total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</a:p>
          <a:p>
            <a:pPr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52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683" y="378372"/>
                <a:ext cx="10930757" cy="675815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Jika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6% per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bunga, dan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dikatakan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bunga12%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setengah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Suku bunga per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12%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nominal yang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dinyatakan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𝑟.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Karena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terjadi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sekali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setahun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terjadi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dua kali),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sebenarnya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tidaklah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12%.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Frekuensi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memberikan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bunga yang 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Suku bunga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sebenarnya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dibayarkan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tersebut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disebut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0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𝑖.</a:t>
                </a:r>
              </a:p>
              <a:p>
                <a:pPr>
                  <a:lnSpc>
                    <a:spcPct val="150000"/>
                  </a:lnSpc>
                </a:pPr>
                <a:r>
                  <a:rPr lang="fi-F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Jika pemajemukannya tahunan maka,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i-F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683" y="378372"/>
                <a:ext cx="10930757" cy="6758152"/>
              </a:xfrm>
              <a:blipFill>
                <a:blip r:embed="rId2"/>
                <a:stretch>
                  <a:fillRect l="-892" t="-7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37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0080-B23E-C91F-2944-85A11AA0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821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PERHITUNGAN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vs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273726" cy="4349583"/>
              </a:xfrm>
            </p:spPr>
            <p:txBody>
              <a:bodyPr>
                <a:noAutofit/>
              </a:bodyPr>
              <a:lstStyle/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 modal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$1.000 yang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diinvestasikan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nominal 12%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dimajemukkan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setengah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r>
                  <a:rPr lang="en-ID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$1000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=$60</m:t>
                    </m:r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pokok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bunga pada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awal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bulan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s-E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P + Pi = $1.000 + $60 = $1.060.</a:t>
                </a: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 yang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enam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$1.060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=$63,60</m:t>
                    </m:r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273726" cy="4349583"/>
              </a:xfrm>
              <a:blipFill>
                <a:blip r:embed="rId2"/>
                <a:stretch>
                  <a:fillRect l="-1187" t="-25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00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0080-B23E-C91F-2944-85A11AA0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71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PERHITUNGAN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vs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73726" cy="442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D" sz="3200" dirty="0"/>
                  <a:t> 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 total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$60 + $63,60 = $123,60.</a:t>
                </a:r>
              </a:p>
              <a:p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Akhirnya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tahunan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seluruh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tersebut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123,60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1.000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×100%=12,36%</m:t>
                    </m:r>
                  </m:oMath>
                </a14:m>
                <a:endParaRPr lang="en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Bandingkan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nominalnya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berbeda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bukan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44DD-8F69-5693-BEB5-D3C0CD5FC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73726" cy="4421502"/>
              </a:xfrm>
              <a:blipFill>
                <a:blip r:embed="rId2"/>
                <a:stretch>
                  <a:fillRect l="-1484" t="-317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00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9EEE-704C-09F2-B877-79A03A65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SUKU BUNGA EFEKTIF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2A661-4CFF-C2BC-59BC-F17D0123263C}"/>
                  </a:ext>
                </a:extLst>
              </p:cNvPr>
              <p:cNvSpPr txBox="1"/>
              <p:nvPr/>
            </p:nvSpPr>
            <p:spPr>
              <a:xfrm>
                <a:off x="3046771" y="2679532"/>
                <a:ext cx="6098458" cy="1423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D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2A661-4CFF-C2BC-59BC-F17D0123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71" y="2679532"/>
                <a:ext cx="6098458" cy="1423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23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6190B85-C5A5-B950-0CAF-0EF20EFF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38" y="652069"/>
            <a:ext cx="9413323" cy="55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90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5FD1-58E1-4B56-F3F0-D5791F1F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Berganda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Suku Bunga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Berubah-ubah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Suku Bunga Nominal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3828-9011-8909-A5F6-2D26119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FC84-439D-17D0-C065-9E148498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3" y="1093076"/>
            <a:ext cx="11435256" cy="4776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Berapakah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disetorkan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$309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lima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ke15,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8% 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jembatan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$1.000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$10.000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ke-15 dan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$10.000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ke-30. Jika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berapakah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83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3828-9011-8909-A5F6-2D26119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12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FC84-439D-17D0-C065-9E148498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7" y="1845734"/>
            <a:ext cx="10752083" cy="448149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Carilah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$500,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$600,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$700,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seterusnya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kali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Tingkat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8%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soal-soal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Tingkat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10%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dimajemukkan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setengah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Tingkat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10%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dimajemukkan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Tingkat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10%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dimajemukkan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mingguan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48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DF77-419C-29EA-23E6-467984815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4932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A675E-62DC-1931-8B0E-5EF8FBAF4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See you Then….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54752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85A64-BF69-8326-C27A-AB893FF26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05" y="1114097"/>
            <a:ext cx="9945492" cy="50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7157-EE3C-A79A-4658-7D1638D4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8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RUMUS-RUMUS BUNGA BERGANDA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23EE3-9083-CDB4-9B0C-46ECA8F3B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26058"/>
                <a:ext cx="10553946" cy="4561726"/>
              </a:xfrm>
            </p:spPr>
            <p:txBody>
              <a:bodyPr>
                <a:noAutofit/>
              </a:bodyPr>
              <a:lstStyle/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Contoh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perhitungan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anuitas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tertunda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pertemuan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sebelumnya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salah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penggunaan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rumus-rumus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berganda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penyelesaian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kas.</a:t>
                </a: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Perhatikan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berganda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23EE3-9083-CDB4-9B0C-46ECA8F3B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26058"/>
                <a:ext cx="10553946" cy="4561726"/>
              </a:xfrm>
              <a:blipFill>
                <a:blip r:embed="rId2"/>
                <a:stretch>
                  <a:fillRect l="-1155" t="-2273" r="-6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2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28B3-65BB-12C4-16F9-8D10BA82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ILUSTRASI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2FF79-13B9-FE25-FACF-C177BFC4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1864609"/>
            <a:ext cx="9583487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45625-0B88-47C9-3E6A-345BBDEF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" y="132035"/>
            <a:ext cx="11406622" cy="60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8F36-8247-2DB2-F0E7-8DF0E90A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013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 SERAGAM (G)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ED38-6C7D-E31F-2D10-2C2E4EE92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592707" cy="4023360"/>
          </a:xfrm>
        </p:spPr>
        <p:txBody>
          <a:bodyPr>
            <a:noAutofit/>
          </a:bodyPr>
          <a:lstStyle/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bertambah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kemiringan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Arus kas pertama muncul pada akhir periode kedua.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CFCC-5CCC-23FE-0CF7-3679206C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36" y="1890673"/>
            <a:ext cx="7068536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3E7-BA4B-C0B8-F2C5-455AD7C2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06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GRADIEN SERAGAM (G)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43AA2-F2FB-E11B-633E-FCF9DBB2F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344875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 F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% 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𝑁𝐺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43AA2-F2FB-E11B-633E-FCF9DBB2F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344875" cy="4023360"/>
              </a:xfrm>
              <a:blipFill>
                <a:blip r:embed="rId2"/>
                <a:stretch>
                  <a:fillRect l="-2805" t="-27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07FF9B-04D9-FB67-60AC-AC72C9B60BCF}"/>
              </a:ext>
            </a:extLst>
          </p:cNvPr>
          <p:cNvSpPr txBox="1"/>
          <p:nvPr/>
        </p:nvSpPr>
        <p:spPr>
          <a:xfrm>
            <a:off x="5442154" y="1845734"/>
            <a:ext cx="59472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Anggap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$1.000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$2.000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$3.000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bunganya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 ekivalen saat sekarang di awal tahun pertama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Harga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uniform pada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ID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1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663E7-F3E2-DDBA-9B9E-454A57EA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5" y="257766"/>
            <a:ext cx="8664805" cy="58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1000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Cambria Math</vt:lpstr>
      <vt:lpstr>Times New Roman</vt:lpstr>
      <vt:lpstr>Retrospect</vt:lpstr>
      <vt:lpstr>NILAI WAKTU DARI UANG (Lanjutan)</vt:lpstr>
      <vt:lpstr>OUTLINE</vt:lpstr>
      <vt:lpstr>PowerPoint Presentation</vt:lpstr>
      <vt:lpstr>RUMUS-RUMUS BUNGA BERGANDA</vt:lpstr>
      <vt:lpstr>CONTOH ILUSTRASI</vt:lpstr>
      <vt:lpstr>PowerPoint Presentation</vt:lpstr>
      <vt:lpstr>GRADIEN SERAGAM (G)</vt:lpstr>
      <vt:lpstr>RUMUS GRADIEN SERAGAM (G)</vt:lpstr>
      <vt:lpstr>PowerPoint Presentation</vt:lpstr>
      <vt:lpstr>SUKU BUNGA YANG BERUBAH-UBAH TERHADAP WAKTU</vt:lpstr>
      <vt:lpstr>CONTOH SOAL PERHITUNGAN</vt:lpstr>
      <vt:lpstr>CONTOH JAWABAN</vt:lpstr>
      <vt:lpstr>SUKU BUNGA YANG BERUBAH-UBAH TERHADAP WAKTU</vt:lpstr>
      <vt:lpstr>TINGKAT SUKU BUNGA NOMINAL DAN                     SUKU BUNGA EFEKTIF</vt:lpstr>
      <vt:lpstr>PowerPoint Presentation</vt:lpstr>
      <vt:lpstr>CONTOH PERHITUNGAN (Suku bunga nominal vs efektif)</vt:lpstr>
      <vt:lpstr>CONTOH PERHITUNGAN (Suku bunga nominal vs efektif)</vt:lpstr>
      <vt:lpstr>SUKU BUNGA EFEKTIF</vt:lpstr>
      <vt:lpstr>PowerPoint Presentation</vt:lpstr>
      <vt:lpstr>TUGAS</vt:lpstr>
      <vt:lpstr>TUGAS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Ginanjar Adhika Jiwandoko</dc:creator>
  <cp:lastModifiedBy>Dian Samodrawati</cp:lastModifiedBy>
  <cp:revision>17</cp:revision>
  <dcterms:created xsi:type="dcterms:W3CDTF">2024-09-30T05:27:58Z</dcterms:created>
  <dcterms:modified xsi:type="dcterms:W3CDTF">2025-11-14T03:23:37Z</dcterms:modified>
</cp:coreProperties>
</file>