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70" r:id="rId4"/>
    <p:sldId id="272" r:id="rId5"/>
    <p:sldId id="306" r:id="rId6"/>
    <p:sldId id="271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1" r:id="rId15"/>
    <p:sldId id="282" r:id="rId16"/>
    <p:sldId id="283" r:id="rId17"/>
    <p:sldId id="284" r:id="rId18"/>
    <p:sldId id="285" r:id="rId19"/>
    <p:sldId id="307" r:id="rId20"/>
    <p:sldId id="286" r:id="rId21"/>
    <p:sldId id="287" r:id="rId22"/>
    <p:sldId id="288" r:id="rId23"/>
    <p:sldId id="308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298" r:id="rId34"/>
    <p:sldId id="299" r:id="rId35"/>
    <p:sldId id="300" r:id="rId36"/>
    <p:sldId id="301" r:id="rId37"/>
    <p:sldId id="302" r:id="rId38"/>
    <p:sldId id="303" r:id="rId39"/>
    <p:sldId id="304" r:id="rId40"/>
    <p:sldId id="305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01" autoAdjust="0"/>
    <p:restoredTop sz="94660"/>
  </p:normalViewPr>
  <p:slideViewPr>
    <p:cSldViewPr snapToGrid="0">
      <p:cViewPr varScale="1">
        <p:scale>
          <a:sx n="65" d="100"/>
          <a:sy n="65" d="100"/>
        </p:scale>
        <p:origin x="9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6695D-D6AF-4921-BF5A-943D71223DD7}" type="datetimeFigureOut">
              <a:rPr lang="en-ID" smtClean="0"/>
              <a:t>15/11/2025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FC02-2104-41E6-84D1-38A7B807E3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94392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6695D-D6AF-4921-BF5A-943D71223DD7}" type="datetimeFigureOut">
              <a:rPr lang="en-ID" smtClean="0"/>
              <a:t>15/11/2025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FC02-2104-41E6-84D1-38A7B807E3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37262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6695D-D6AF-4921-BF5A-943D71223DD7}" type="datetimeFigureOut">
              <a:rPr lang="en-ID" smtClean="0"/>
              <a:t>15/11/2025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FC02-2104-41E6-84D1-38A7B807E3E7}" type="slidenum">
              <a:rPr lang="en-ID" smtClean="0"/>
              <a:t>‹#›</a:t>
            </a:fld>
            <a:endParaRPr lang="en-ID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3183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6695D-D6AF-4921-BF5A-943D71223DD7}" type="datetimeFigureOut">
              <a:rPr lang="en-ID" smtClean="0"/>
              <a:t>15/11/2025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FC02-2104-41E6-84D1-38A7B807E3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16428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6695D-D6AF-4921-BF5A-943D71223DD7}" type="datetimeFigureOut">
              <a:rPr lang="en-ID" smtClean="0"/>
              <a:t>15/11/2025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FC02-2104-41E6-84D1-38A7B807E3E7}" type="slidenum">
              <a:rPr lang="en-ID" smtClean="0"/>
              <a:t>‹#›</a:t>
            </a:fld>
            <a:endParaRPr lang="en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4084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6695D-D6AF-4921-BF5A-943D71223DD7}" type="datetimeFigureOut">
              <a:rPr lang="en-ID" smtClean="0"/>
              <a:t>15/11/2025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FC02-2104-41E6-84D1-38A7B807E3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66372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6695D-D6AF-4921-BF5A-943D71223DD7}" type="datetimeFigureOut">
              <a:rPr lang="en-ID" smtClean="0"/>
              <a:t>15/11/2025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FC02-2104-41E6-84D1-38A7B807E3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57304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6695D-D6AF-4921-BF5A-943D71223DD7}" type="datetimeFigureOut">
              <a:rPr lang="en-ID" smtClean="0"/>
              <a:t>15/11/2025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FC02-2104-41E6-84D1-38A7B807E3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4184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6695D-D6AF-4921-BF5A-943D71223DD7}" type="datetimeFigureOut">
              <a:rPr lang="en-ID" smtClean="0"/>
              <a:t>15/11/2025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FC02-2104-41E6-84D1-38A7B807E3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695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6695D-D6AF-4921-BF5A-943D71223DD7}" type="datetimeFigureOut">
              <a:rPr lang="en-ID" smtClean="0"/>
              <a:t>15/11/2025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FC02-2104-41E6-84D1-38A7B807E3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4660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6695D-D6AF-4921-BF5A-943D71223DD7}" type="datetimeFigureOut">
              <a:rPr lang="en-ID" smtClean="0"/>
              <a:t>15/11/2025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FC02-2104-41E6-84D1-38A7B807E3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7108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6695D-D6AF-4921-BF5A-943D71223DD7}" type="datetimeFigureOut">
              <a:rPr lang="en-ID" smtClean="0"/>
              <a:t>15/11/2025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FC02-2104-41E6-84D1-38A7B807E3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87736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6695D-D6AF-4921-BF5A-943D71223DD7}" type="datetimeFigureOut">
              <a:rPr lang="en-ID" smtClean="0"/>
              <a:t>15/11/2025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FC02-2104-41E6-84D1-38A7B807E3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52456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6695D-D6AF-4921-BF5A-943D71223DD7}" type="datetimeFigureOut">
              <a:rPr lang="en-ID" smtClean="0"/>
              <a:t>15/11/2025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FC02-2104-41E6-84D1-38A7B807E3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87171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6695D-D6AF-4921-BF5A-943D71223DD7}" type="datetimeFigureOut">
              <a:rPr lang="en-ID" smtClean="0"/>
              <a:t>15/11/2025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FC02-2104-41E6-84D1-38A7B807E3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44927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6695D-D6AF-4921-BF5A-943D71223DD7}" type="datetimeFigureOut">
              <a:rPr lang="en-ID" smtClean="0"/>
              <a:t>15/11/2025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FC02-2104-41E6-84D1-38A7B807E3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15973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6695D-D6AF-4921-BF5A-943D71223DD7}" type="datetimeFigureOut">
              <a:rPr lang="en-ID" smtClean="0"/>
              <a:t>15/11/2025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E8DFC02-2104-41E6-84D1-38A7B807E3E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1784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betterexplained.com/articles/understanding-the-pareto-principle-the-8020-rule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d.com/talks/julian_treasure_5_ways_to_listen_better?language=en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hbr.org/1998/09/desperately-seeking-synergy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4" descr="City street with motion blur">
            <a:extLst>
              <a:ext uri="{FF2B5EF4-FFF2-40B4-BE49-F238E27FC236}">
                <a16:creationId xmlns:a16="http://schemas.microsoft.com/office/drawing/2014/main" id="{D15D31C4-072F-8EB6-9309-943E5222F0D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 t="18982" r="1" b="18454"/>
          <a:stretch/>
        </p:blipFill>
        <p:spPr>
          <a:xfrm>
            <a:off x="6987940" y="-1"/>
            <a:ext cx="5204059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F86DE92-910D-9836-9CC1-C7E7EA0D6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7335" y="1678667"/>
            <a:ext cx="6214353" cy="137254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PEMBENTUKAN KARAKTER DAN ETIKA</a:t>
            </a:r>
            <a:endParaRPr lang="en-ID" sz="4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6AF306-01C5-40EE-DF3B-3C3A0778D4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40479" y="5014761"/>
            <a:ext cx="3907858" cy="1636295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PERTEMUAN 6</a:t>
            </a:r>
          </a:p>
          <a:p>
            <a:pPr algn="ctr"/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Dosen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Ir. Dian </a:t>
            </a:r>
            <a:r>
              <a:rPr lang="en-US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Samodrawati</a:t>
            </a:r>
            <a:r>
              <a:rPr lang="en-US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M.M</a:t>
            </a:r>
            <a:endParaRPr lang="en-ID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845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8870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MENJADI PROAKTIF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4163" y="1537253"/>
            <a:ext cx="9365382" cy="4517362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en-US" sz="28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Pelajaran </a:t>
            </a:r>
            <a:r>
              <a:rPr lang="en-US" sz="28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endParaRPr lang="en-US" sz="2800" b="1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en-ID" sz="2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Gantikan</a:t>
            </a:r>
            <a:r>
              <a:rPr lang="en-ID" sz="2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bahasa</a:t>
            </a:r>
            <a:r>
              <a:rPr lang="en-ID" sz="2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reaktif</a:t>
            </a:r>
            <a:r>
              <a:rPr lang="en-ID" sz="2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bahasa</a:t>
            </a:r>
            <a:r>
              <a:rPr lang="en-ID" sz="2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proaktif</a:t>
            </a:r>
            <a:r>
              <a:rPr lang="en-ID" sz="2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Reaktif</a:t>
            </a:r>
            <a:r>
              <a:rPr lang="en-ID" sz="2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"Dia </a:t>
            </a:r>
            <a:r>
              <a:rPr lang="en-ID" sz="2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membuatku</a:t>
            </a:r>
            <a:r>
              <a:rPr lang="en-ID" sz="2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sangat </a:t>
            </a:r>
            <a:r>
              <a:rPr lang="en-ID" sz="2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marah</a:t>
            </a:r>
            <a:r>
              <a:rPr lang="en-ID" sz="2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."</a:t>
            </a: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Proaktif</a:t>
            </a:r>
            <a:r>
              <a:rPr lang="en-ID" sz="2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“Saya </a:t>
            </a:r>
            <a:r>
              <a:rPr lang="en-ID" sz="2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mengendalikan</a:t>
            </a:r>
            <a:r>
              <a:rPr lang="en-ID" sz="2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perasaan</a:t>
            </a:r>
            <a:r>
              <a:rPr lang="en-ID" sz="2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saya</a:t>
            </a:r>
            <a:r>
              <a:rPr lang="en-ID" sz="2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ID" sz="2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n-US" sz="28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en-ID" sz="2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Ubah</a:t>
            </a:r>
            <a:r>
              <a:rPr lang="en-ID" sz="2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r>
              <a:rPr lang="en-ID" sz="2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reaktif</a:t>
            </a:r>
            <a:r>
              <a:rPr lang="en-ID" sz="2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ID" sz="2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r>
              <a:rPr lang="en-ID" sz="2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proaktif</a:t>
            </a:r>
            <a:r>
              <a:rPr lang="en-ID" sz="2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5039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8870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MEMULAI DENGAN TUJUAN AKHIR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2408" y="1338470"/>
            <a:ext cx="9625264" cy="4716145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Covey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mengajak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membayangkan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pemakaman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Bagaimana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ingin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dikenang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ingin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teman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keluarga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katakan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Anda?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Memulai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memperjelas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nilai-nilai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memandu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Kembangkan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pernyataan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seperangkat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mengarahkan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Anda.</a:t>
            </a: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Pastikan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bertentangan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panduan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pegang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7842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8870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MEMULAI DENGAN TUJUAN AKHIR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284" y="1537252"/>
            <a:ext cx="8778240" cy="4911673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en-US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Kepemimpinan</a:t>
            </a:r>
            <a:endParaRPr lang="en-US" sz="2400" b="1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Memulai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berlaku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seorang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pemimpin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menetapkan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strategis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organisasi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bertanya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D" sz="2400" b="0" i="1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D" sz="2400" b="0" i="1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2400" b="0" i="1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1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ingin</a:t>
            </a:r>
            <a:r>
              <a:rPr lang="en-ID" sz="2400" b="0" i="1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1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1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1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capai</a:t>
            </a:r>
            <a:r>
              <a:rPr lang="en-ID" sz="2400" b="0" i="1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?"</a:t>
            </a:r>
            <a:endParaRPr lang="en-ID" sz="2400" b="0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Sebelum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organisasi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menetapkan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mencapai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mampu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mengidentifikasi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nilai-nilai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Proses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memerlukan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penyesuaian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menegaskan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nilai-nilai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54850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8870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MEMULAI DENGAN TUJUAN AKHIR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8286" y="1537253"/>
            <a:ext cx="9095874" cy="4517362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en-US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Menulis</a:t>
            </a:r>
            <a:r>
              <a:rPr lang="en-US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ulang</a:t>
            </a:r>
            <a:endParaRPr lang="en-US" sz="2400" b="1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Pembuatan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ulang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skrip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mengenali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skrip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ditulis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mengubah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skrip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proaktif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menulis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skrip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dibangun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nilai-nilai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Anda.</a:t>
            </a: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Identifikasi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pusat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Anda.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pun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pusat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kehidupan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keamanan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bimbingan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kebijaksanaan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kekuatan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Anda.</a:t>
            </a:r>
          </a:p>
        </p:txBody>
      </p:sp>
    </p:spTree>
    <p:extLst>
      <p:ext uri="{BB962C8B-B14F-4D97-AF65-F5344CB8AC3E}">
        <p14:creationId xmlns:p14="http://schemas.microsoft.com/office/powerpoint/2010/main" val="1697713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8870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MEMULAI DENGAN TUJUAN AKHIR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8285" y="1537253"/>
            <a:ext cx="8932245" cy="4517362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en-US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Berpusat</a:t>
            </a:r>
            <a:r>
              <a:rPr lang="en-US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endParaRPr lang="en-US" sz="2400" b="1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Covey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mencatat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pun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pusat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optimal.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Sebaliknya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berusaha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berpusat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Identifikasi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prinsip-prinsip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lekang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berubah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dengannya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menjalani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kehidupan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memberi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panduan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perlukan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menyelaraskan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perilaku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keyakinan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nilai-nilai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90653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40632"/>
            <a:ext cx="8596668" cy="770021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MEMULAI DENGAN TUJUAN AKHIR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160" y="1010652"/>
            <a:ext cx="8596668" cy="5847347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en-US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Pelajaran </a:t>
            </a:r>
            <a:r>
              <a:rPr lang="en-US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endParaRPr lang="en-US" sz="2400" b="1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Pisahkan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buatlah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daftar lima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masing-masing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mencakup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profesional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komunitas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Tentukan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takut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Berbicara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depan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Umpan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balik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kritis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menulis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buku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Tuliskan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skenario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terburuk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ketakutan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terbesar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lalu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visualisasikan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bagaimana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menangani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situasi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Terakhir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tuliskan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tepat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bagaimana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menanganinya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400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4677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8870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MENGUTAMAKAN HAL YANG UTAMA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0415" y="1537253"/>
            <a:ext cx="8874493" cy="4517362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Mendahulukan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pertama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pelaksanaan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praktis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kebiasaan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dua.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proaktif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panduan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terpenting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hadapan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melaksanakannya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Disiplin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atur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Anda.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tugas-tugas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melaksanakannya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memprioritaskan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tugas-tugas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dibandingkan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tugas-tugas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mendesak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kurang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47291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8870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MENGUTAMAKAN HAL YANG UTAMA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134" y="1537253"/>
            <a:ext cx="4196613" cy="4517362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US" sz="20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r>
              <a:rPr lang="en-US" sz="20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Urgent vs </a:t>
            </a:r>
            <a:r>
              <a:rPr lang="en-US" sz="20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r>
              <a:rPr lang="en-US" sz="20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Important</a:t>
            </a:r>
          </a:p>
          <a:p>
            <a:pPr marL="0" indent="0" fontAlgn="base">
              <a:buNone/>
            </a:pPr>
            <a:endParaRPr lang="en-ID" sz="2000" b="0" i="0" dirty="0">
              <a:solidFill>
                <a:schemeClr val="bg2">
                  <a:lumMod val="25000"/>
                </a:schemeClr>
              </a:solidFill>
              <a:effectLst/>
            </a:endParaRPr>
          </a:p>
          <a:p>
            <a:pPr marL="0" indent="0" fontAlgn="base">
              <a:lnSpc>
                <a:spcPct val="150000"/>
              </a:lnSpc>
              <a:buNone/>
            </a:pP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matriks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urgent dan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kepentingan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(important). 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Sayangnya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cenderung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bereaksi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paling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hal-hal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mendesak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mengabaikan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mendesak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074" name="Picture 2" descr="tugas mendesak vs tidak mendesak dan tugas penting vs tidak penting">
            <a:extLst>
              <a:ext uri="{FF2B5EF4-FFF2-40B4-BE49-F238E27FC236}">
                <a16:creationId xmlns:a16="http://schemas.microsoft.com/office/drawing/2014/main" id="{253A30E1-D2C8-CBC5-B3B7-905111B8CE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2375" y="1779157"/>
            <a:ext cx="7064943" cy="4033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71466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4" y="108155"/>
            <a:ext cx="8428428" cy="501446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MENGUTAMAKAN HAL YANG UTAMA</a:t>
            </a:r>
            <a:endParaRPr lang="en-ID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271" y="894735"/>
            <a:ext cx="10181147" cy="5353665"/>
          </a:xfrm>
        </p:spPr>
        <p:txBody>
          <a:bodyPr>
            <a:noAutofit/>
          </a:bodyPr>
          <a:lstStyle/>
          <a:p>
            <a:pPr fontAlgn="base">
              <a:lnSpc>
                <a:spcPct val="150000"/>
              </a:lnSpc>
            </a:pPr>
            <a:r>
              <a:rPr lang="en-ID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Kuadran</a:t>
            </a:r>
            <a:r>
              <a:rPr lang="en-ID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I.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Tugas-tugas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mendesak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krisis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tenggat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menyita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menyebabkan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kelelahan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Meskipun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mengatasi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permasalahan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boleh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menyelaraskan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pernyataan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pemadaman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lnSpc>
                <a:spcPct val="150000"/>
              </a:lnSpc>
            </a:pPr>
            <a:r>
              <a:rPr lang="en-ID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Kuadran</a:t>
            </a:r>
            <a:r>
              <a:rPr lang="en-ID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II.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Hal-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mendesak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inti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Kita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tahu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hal-hal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mengabaikannya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hal-hal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mendesak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Hal-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mendesak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memerlukan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disiplin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menangani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efektivitas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Anda.</a:t>
            </a:r>
          </a:p>
        </p:txBody>
      </p:sp>
    </p:spTree>
    <p:extLst>
      <p:ext uri="{BB962C8B-B14F-4D97-AF65-F5344CB8AC3E}">
        <p14:creationId xmlns:p14="http://schemas.microsoft.com/office/powerpoint/2010/main" val="4993340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9F3C8-203D-3C1A-5854-E60CADF55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089" y="255639"/>
            <a:ext cx="9320981" cy="64892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ID" dirty="0"/>
          </a:p>
          <a:p>
            <a:pPr marL="342900" marR="0" lvl="0" indent="-342900" algn="l" defTabSz="457200" rtl="0" eaLnBrk="1" fontAlgn="base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56082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ID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Kuadran</a:t>
            </a:r>
            <a:r>
              <a:rPr kumimoji="0" lang="en-ID" sz="2400" b="1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III.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Kita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menghabiskan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sebagian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besar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waktu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kita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untuk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bereaksi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terhadap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hal-hal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tampaknya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mendesak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padahal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kenyataannya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urgensinya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didasarkan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pada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prioritas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dan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harapan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orang lain. Hal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ini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menyebabkan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fokus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jangka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pendek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perasaan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tidak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terkendali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dan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hubungan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dangkal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atau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rusak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 algn="l" defTabSz="457200" rtl="0" eaLnBrk="1" fontAlgn="base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56082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ID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Kuadran</a:t>
            </a:r>
            <a:r>
              <a:rPr kumimoji="0" lang="en-ID" sz="2400" b="1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IV.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Tugas-tugas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tidak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mendesak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dan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tidak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penting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hanya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membuang-buang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waktu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Namun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mudah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sekali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mencurahkan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energi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untuk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tugas-tugas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sepele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dan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tidak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penting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Tentu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saja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kita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semua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berhak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mendapatkan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istirahat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dan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aktivitas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menyenangkan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namun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Anda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harus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memprioritaskan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aktivitas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selaras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dengan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prinsip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panduan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Anda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terlebih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dahulu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90509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8B306-9301-F84D-BACA-E0278B06B9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HABITS 2</a:t>
            </a:r>
            <a:endParaRPr lang="en-ID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693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40632"/>
            <a:ext cx="8596668" cy="721894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MENGUTAMAKAN HAL YANG UTAMA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396" y="1116532"/>
            <a:ext cx="9394257" cy="5131868"/>
          </a:xfrm>
        </p:spPr>
        <p:txBody>
          <a:bodyPr>
            <a:noAutofit/>
          </a:bodyPr>
          <a:lstStyle/>
          <a:p>
            <a:pPr fontAlgn="base">
              <a:lnSpc>
                <a:spcPct val="150000"/>
              </a:lnSpc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memfokuskan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Kuadran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II,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belajar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mengatakan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 pada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lain,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terkadang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tampak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mendesak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Kita juga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mampu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mendelegasikan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lnSpc>
                <a:spcPct val="150000"/>
              </a:lnSpc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Ditambah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lagi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Kuadran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II,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berpikir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depan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bekerja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sampai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akar-akarnya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mencegah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terjadinya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krisis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 Hal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membantu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kami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menerapkan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40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Prinsip</a:t>
            </a:r>
            <a:r>
              <a:rPr lang="en-ID" sz="240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Pareto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: 80%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berasal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20%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Anda.</a:t>
            </a:r>
          </a:p>
          <a:p>
            <a:pPr fontAlgn="base">
              <a:lnSpc>
                <a:spcPct val="150000"/>
              </a:lnSpc>
            </a:pP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selalu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menjaga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sekunder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37536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88758"/>
            <a:ext cx="8596668" cy="741145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MENGUTAMAKAN HAL YANG UTAMA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7536" y="1106906"/>
            <a:ext cx="9144001" cy="5462336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en-US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Pelajaran </a:t>
            </a:r>
            <a:r>
              <a:rPr lang="en-US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endParaRPr lang="en-US" sz="2400" b="1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Identifikasi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Kuadran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II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selama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abaikan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Tuliskan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berkomitmen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menerapkannya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Buat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matriks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prioritas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0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Perkirakan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berapa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habiskan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kuadran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Kemudian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catat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selama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Seberapa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akurat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perkiraan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Anda?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Berapa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habiskan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Kuadran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II (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kuadran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terpenting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)?</a:t>
            </a:r>
          </a:p>
        </p:txBody>
      </p:sp>
    </p:spTree>
    <p:extLst>
      <p:ext uri="{BB962C8B-B14F-4D97-AF65-F5344CB8AC3E}">
        <p14:creationId xmlns:p14="http://schemas.microsoft.com/office/powerpoint/2010/main" val="33218223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412" y="235974"/>
            <a:ext cx="8477589" cy="462116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BERPIKIR MENANG</a:t>
            </a:r>
            <a:endParaRPr lang="en-ID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5" y="963561"/>
            <a:ext cx="9882510" cy="5735622"/>
          </a:xfrm>
        </p:spPr>
        <p:txBody>
          <a:bodyPr>
            <a:noAutofit/>
          </a:bodyPr>
          <a:lstStyle/>
          <a:p>
            <a:pPr marL="0" indent="0" algn="l" fontAlgn="base">
              <a:buNone/>
            </a:pP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saling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menguntungkan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interaksi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Anda. </a:t>
            </a:r>
          </a:p>
          <a:p>
            <a:pPr marL="0" indent="0" algn="l" fontAlgn="base">
              <a:buNone/>
            </a:pP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Covey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menjelaskan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enam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paradigma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interaksi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Menang-Menang</a:t>
            </a:r>
            <a:r>
              <a:rPr lang="en-ID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Paradigma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didasarkan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keyakinan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saling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menguntungkan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terbaik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mencapai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memuaskan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pihak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terlibat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Menang</a:t>
            </a:r>
            <a:r>
              <a:rPr lang="en-ID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kalah</a:t>
            </a:r>
            <a:r>
              <a:rPr lang="en-ID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Paradigma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didasarkan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keyakinan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keuntungan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kerugian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orang lain. Ini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kompetitif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interaksi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di mana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pihak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pihak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kalah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08314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54928-C778-5369-B19E-1493F3EE8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948" y="88491"/>
            <a:ext cx="9950246" cy="65876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ID" dirty="0"/>
          </a:p>
          <a:p>
            <a:pPr marL="342900" marR="0" lvl="0" indent="-342900" algn="l" defTabSz="457200" rtl="0" eaLnBrk="1" fontAlgn="base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56082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2400" b="1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Kalah-</a:t>
            </a:r>
            <a:r>
              <a:rPr kumimoji="0" lang="en-ID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Menang</a:t>
            </a:r>
            <a:r>
              <a:rPr kumimoji="0" lang="en-ID" sz="2400" b="1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Paradigma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ini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didasarkan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pada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keyakinan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bahwa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mendahulukan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kebutuhan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dan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keinginan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orang lain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adalah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cara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terbaik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untuk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mencapai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hasil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memuaskan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 algn="l" defTabSz="457200" rtl="0" eaLnBrk="1" fontAlgn="base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56082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2400" b="1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Kalah-Kalah.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Paradigma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ini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didasarkan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pada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keyakinan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bahwa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ketika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dua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pihak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atau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lebih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berselisih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paham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tidak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ada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menang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dan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semua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pihak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kalah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 algn="l" defTabSz="457200" rtl="0" eaLnBrk="1" fontAlgn="base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56082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Menang</a:t>
            </a:r>
            <a:r>
              <a:rPr kumimoji="0" lang="en-ID" sz="2400" b="1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Paradigma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ini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didasarkan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pada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keyakinan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bahwa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mencapai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kesuksesan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pribadi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tanpa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mempertimbangkan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kebutuhan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dan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keinginan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orang lain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adalah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cara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terbaik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dalam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melakukan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pendekatan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interaksi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antarmanusia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 algn="l" defTabSz="457200" rtl="0" eaLnBrk="1" fontAlgn="base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56082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ID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Menang-Menang</a:t>
            </a:r>
            <a:r>
              <a:rPr kumimoji="0" lang="en-ID" sz="2400" b="1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atau</a:t>
            </a:r>
            <a:r>
              <a:rPr kumimoji="0" lang="en-ID" sz="2400" b="1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Tanpa</a:t>
            </a:r>
            <a:r>
              <a:rPr kumimoji="0" lang="en-ID" sz="2400" b="1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Kesepakatan</a:t>
            </a:r>
            <a:r>
              <a:rPr kumimoji="0" lang="en-ID" sz="2400" b="1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Paradigma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ini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meyakini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bahwa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jika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tidak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dapat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mencapai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hasil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saling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memuaskan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lebih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baik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tidak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ada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kesepakatan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Hal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ini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mendorong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pencarian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solusi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menguntungkan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semua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pihak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terlibat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atau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ID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meninggalkannya</a:t>
            </a:r>
            <a:r>
              <a:rPr kumimoji="0" lang="en-ID" sz="24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701578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609601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BERPIKIR MENANG</a:t>
            </a:r>
            <a:endParaRPr lang="en-ID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634" y="779646"/>
            <a:ext cx="5707781" cy="5468753"/>
          </a:xfrm>
        </p:spPr>
        <p:txBody>
          <a:bodyPr>
            <a:noAutofit/>
          </a:bodyPr>
          <a:lstStyle/>
          <a:p>
            <a:pPr marL="0" indent="0" algn="l" fontAlgn="base">
              <a:lnSpc>
                <a:spcPct val="150000"/>
              </a:lnSpc>
              <a:buNone/>
            </a:pPr>
            <a:r>
              <a:rPr lang="en-US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Berusaha</a:t>
            </a:r>
            <a:r>
              <a:rPr lang="en-US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Keras</a:t>
            </a:r>
            <a:r>
              <a:rPr lang="en-US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Situasi</a:t>
            </a:r>
            <a:r>
              <a:rPr lang="en-US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Menang-Menang</a:t>
            </a:r>
            <a:endParaRPr lang="en-US" b="1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skenario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menang-kalah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kalah-menang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mendapatkan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diinginkannya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mengorbankan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orang lain. Hasil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mengakibatkan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buruk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Menang-menang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kesepakatan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cadangan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pilihan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menjauh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mencegah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memanipulasi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orang lain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mencapai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l" fontAlgn="base">
              <a:lnSpc>
                <a:spcPct val="150000"/>
              </a:lnSpc>
              <a:buNone/>
            </a:pP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menyelesaikan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Menang-Menang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mempertimbangkan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dua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pertimbangan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keberanian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Pertama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lihat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grafik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4098" name="Picture 2" descr="pertimbangan vs keberanian">
            <a:extLst>
              <a:ext uri="{FF2B5EF4-FFF2-40B4-BE49-F238E27FC236}">
                <a16:creationId xmlns:a16="http://schemas.microsoft.com/office/drawing/2014/main" id="{48F11BE9-2318-9BD0-598A-FC3733FA96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6588" y="2252312"/>
            <a:ext cx="5980494" cy="2816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75293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5128"/>
            <a:ext cx="8596668" cy="721895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BERPIKIR MENANG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771" y="683394"/>
            <a:ext cx="10193153" cy="5765532"/>
          </a:xfrm>
        </p:spPr>
        <p:txBody>
          <a:bodyPr>
            <a:noAutofit/>
          </a:bodyPr>
          <a:lstStyle/>
          <a:p>
            <a:pPr marL="0" indent="0" algn="l" fontAlgn="base">
              <a:lnSpc>
                <a:spcPct val="150000"/>
              </a:lnSpc>
              <a:buNone/>
            </a:pPr>
            <a:r>
              <a:rPr lang="en-US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Mentalitas</a:t>
            </a:r>
            <a:r>
              <a:rPr lang="en-US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Kelimpahan</a:t>
            </a:r>
            <a:endParaRPr lang="en-US" sz="2400" b="1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Mentalitas</a:t>
            </a:r>
            <a:r>
              <a:rPr lang="en-ID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kelimpahan</a:t>
            </a:r>
            <a:r>
              <a:rPr lang="en-ID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diperlukan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menciptakan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situasi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menang-menang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Mentalitas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kelimpahan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keyakinan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segalanya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tersedia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cukup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daya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peluang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kesuksesan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mentalitas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berkelimpahan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cenderung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berpikiran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terbuka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fleksibel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kreatif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Mentalitas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berkelimpahan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menumbuhkan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kolaborasi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memungkinkan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bekerja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mencapai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kesuksesan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pihak</a:t>
            </a:r>
            <a:r>
              <a:rPr lang="en-ID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400" b="0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2044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4380"/>
            <a:ext cx="8596668" cy="808522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BERPIKIR MENANG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649" y="1039528"/>
            <a:ext cx="9192126" cy="5208871"/>
          </a:xfrm>
        </p:spPr>
        <p:txBody>
          <a:bodyPr>
            <a:noAutofit/>
          </a:bodyPr>
          <a:lstStyle/>
          <a:p>
            <a:pPr marL="0" indent="0" algn="l" fontAlgn="base">
              <a:lnSpc>
                <a:spcPct val="150000"/>
              </a:lnSpc>
              <a:buNone/>
            </a:pPr>
            <a:r>
              <a:rPr lang="en-US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Mentalitas</a:t>
            </a:r>
            <a:r>
              <a:rPr lang="en-US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Kelangkaan</a:t>
            </a:r>
            <a:endParaRPr lang="en-US" sz="2400" b="1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Mentalitas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kelangkaan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keyakinan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segalanya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terbatas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kesuksesan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mengorbankan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orang lain.</a:t>
            </a: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Kebanyakan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beroperasi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mentalitas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mengarah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perasaan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iri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bahagia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korban.</a:t>
            </a: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Mentalitas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kelangkaan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membatasi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melihat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peluang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skenario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win-win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hampir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mustahil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04662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59882"/>
            <a:ext cx="8596668" cy="760396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BERPIKIR MENANG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45406"/>
            <a:ext cx="8596668" cy="5102993"/>
          </a:xfrm>
        </p:spPr>
        <p:txBody>
          <a:bodyPr>
            <a:noAutofit/>
          </a:bodyPr>
          <a:lstStyle/>
          <a:p>
            <a:pPr algn="l" fontAlgn="base">
              <a:lnSpc>
                <a:spcPct val="150000"/>
              </a:lnSpc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Mengenai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kepemimpinan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antarpribadi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tulus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karakter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proaktif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komitmen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menang-menang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pula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pengaruh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fontAlgn="base">
              <a:lnSpc>
                <a:spcPct val="150000"/>
              </a:lnSpc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Semangat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win-win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bertahan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persaingan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organisasi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menyelaraskan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penghargaan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nilai-nilai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menerapkan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mendukung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win-win.</a:t>
            </a:r>
          </a:p>
        </p:txBody>
      </p:sp>
    </p:spTree>
    <p:extLst>
      <p:ext uri="{BB962C8B-B14F-4D97-AF65-F5344CB8AC3E}">
        <p14:creationId xmlns:p14="http://schemas.microsoft.com/office/powerpoint/2010/main" val="39939703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31006"/>
            <a:ext cx="8596668" cy="827773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BERPIKIR MENANG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775" y="827773"/>
            <a:ext cx="8989995" cy="5420627"/>
          </a:xfrm>
        </p:spPr>
        <p:txBody>
          <a:bodyPr>
            <a:noAutofit/>
          </a:bodyPr>
          <a:lstStyle/>
          <a:p>
            <a:pPr marL="0" indent="0" algn="l" fontAlgn="base">
              <a:lnSpc>
                <a:spcPct val="150000"/>
              </a:lnSpc>
              <a:buNone/>
            </a:pPr>
            <a:r>
              <a:rPr lang="en-US" sz="20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Pelajaran </a:t>
            </a:r>
            <a:r>
              <a:rPr lang="en-US" sz="20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endParaRPr lang="en-US" sz="2000" b="1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en-ID" sz="20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Pertimbangkan</a:t>
            </a:r>
            <a:r>
              <a:rPr lang="en-ID" sz="20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interaksi</a:t>
            </a:r>
            <a:r>
              <a:rPr lang="en-ID" sz="20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mendatang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di mana Anda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berupaya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mencapai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kesepakatan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solusi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Tuliskan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daftar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dicari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orang lain dan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pertimbangkan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bagaimana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memenuhi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en-ID" sz="20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Identifikasi</a:t>
            </a:r>
            <a:r>
              <a:rPr lang="en-ID" sz="20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ID" sz="20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0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0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0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ID" sz="20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dan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pertimbangkan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keseimbangannya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memberi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Anda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terima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Tuliskan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sepuluh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memberi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Anda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terima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b="0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en-ID" sz="20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Identifikasi</a:t>
            </a:r>
            <a:r>
              <a:rPr lang="en-ID" sz="20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kecenderungan</a:t>
            </a:r>
            <a:r>
              <a:rPr lang="en-ID" sz="20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interaksi</a:t>
            </a:r>
            <a:r>
              <a:rPr lang="en-ID" sz="20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dan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bagaimana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pengaruhnya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orang lain.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menang-kalah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Bisakah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mengidentifikasi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Tentukan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bermanfaat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51845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46510"/>
            <a:ext cx="9409942" cy="1183908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BERUSAHA MEMAHAMI TERLEBIH DAHULU, BARU DIPAHAMI</a:t>
            </a:r>
            <a:endParaRPr lang="en-ID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773" y="1694046"/>
            <a:ext cx="10000648" cy="4554353"/>
          </a:xfrm>
        </p:spPr>
        <p:txBody>
          <a:bodyPr>
            <a:noAutofit/>
          </a:bodyPr>
          <a:lstStyle/>
          <a:p>
            <a:pPr fontAlgn="base">
              <a:lnSpc>
                <a:spcPct val="150000"/>
              </a:lnSpc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Kebiasaan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mendengarkan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aktif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penuh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empati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sebelum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mengomunikasikan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pandangan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Anda.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Dengarkan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maksud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menanggapi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memupuk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kepercayaan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rasa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hormat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orang lain.</a:t>
            </a:r>
          </a:p>
          <a:p>
            <a:pPr fontAlgn="base">
              <a:lnSpc>
                <a:spcPct val="150000"/>
              </a:lnSpc>
            </a:pP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Upaya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memerlukan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sikap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berpikiran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terbuka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menghakimi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menghindari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memaksakan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bias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asumsi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orang lain.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Hasilnya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komunikasi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kolaborasi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762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371441" cy="728870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KEBIASAAN ORANG YANG SANGAT EFEKTIF</a:t>
            </a:r>
            <a:endParaRPr lang="en-ID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1540" y="1537253"/>
            <a:ext cx="7772461" cy="4517362"/>
          </a:xfrm>
        </p:spPr>
        <p:txBody>
          <a:bodyPr>
            <a:noAutofit/>
          </a:bodyPr>
          <a:lstStyle/>
          <a:p>
            <a:pPr marL="457200" indent="-457200" fontAlgn="base">
              <a:buAutoNum type="arabicPeriod"/>
            </a:pP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ID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Proaktif</a:t>
            </a:r>
            <a:endParaRPr lang="en-ID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fontAlgn="base">
              <a:buAutoNum type="arabicPeriod"/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Memulai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Akhir</a:t>
            </a:r>
          </a:p>
          <a:p>
            <a:pPr marL="457200" indent="-457200" fontAlgn="base">
              <a:buAutoNum type="arabicPeriod"/>
            </a:pPr>
            <a:r>
              <a:rPr lang="en-ID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Mengutamakan</a:t>
            </a:r>
            <a:r>
              <a:rPr lang="en-ID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Hal yang Utama</a:t>
            </a:r>
          </a:p>
          <a:p>
            <a:pPr marL="457200" indent="-457200" fontAlgn="base">
              <a:buAutoNum type="arabicPeriod"/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Berpikir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Menang</a:t>
            </a:r>
            <a:endParaRPr lang="en-ID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fontAlgn="base">
              <a:buAutoNum type="arabicPeriod"/>
            </a:pPr>
            <a:r>
              <a:rPr lang="en-ID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Berusaha</a:t>
            </a:r>
            <a:r>
              <a:rPr lang="en-ID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ID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Terlebih</a:t>
            </a:r>
            <a:r>
              <a:rPr lang="en-ID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Dahulu</a:t>
            </a:r>
            <a:r>
              <a:rPr lang="en-ID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Baru </a:t>
            </a:r>
            <a:r>
              <a:rPr lang="en-ID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Dipahami</a:t>
            </a:r>
            <a:endParaRPr lang="en-ID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fontAlgn="base">
              <a:buAutoNum type="arabicPeriod"/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Bersinergi</a:t>
            </a:r>
            <a:endParaRPr lang="en-ID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fontAlgn="base">
              <a:buAutoNum type="arabicPeriod"/>
            </a:pPr>
            <a:r>
              <a:rPr lang="en-ID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Menajamkan</a:t>
            </a:r>
            <a:r>
              <a:rPr lang="en-ID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Fikiran</a:t>
            </a:r>
            <a:r>
              <a:rPr lang="en-ID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ID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Mengasah</a:t>
            </a:r>
            <a:r>
              <a:rPr lang="en-ID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Gergaji</a:t>
            </a:r>
            <a:endParaRPr lang="en-ID" sz="2400" b="0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1797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9073058" cy="1152939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BERUSAHA MEMAHAMI TERLEBIH DAHULU, BARU DIPAHAMI</a:t>
            </a:r>
            <a:endParaRPr lang="en-ID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3532" y="2059806"/>
            <a:ext cx="8980371" cy="4188593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en-US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Mendengarkan</a:t>
            </a:r>
            <a:r>
              <a:rPr lang="en-US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Reflektif</a:t>
            </a:r>
            <a:endParaRPr lang="en-US" sz="2400" b="1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Mendengarkan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reflektif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direkomendasikan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Covey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dipraktikkan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sudut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pandang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orang lain.</a:t>
            </a: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Mendengarkan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reflektif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melibatkan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memparafrasekan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pesan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orang lain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memeriksa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keakuratannya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memastikan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perspektif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benar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19565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98384"/>
            <a:ext cx="9304064" cy="1020278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BERUSAHA MEMAHAMI TERLEBIH DAHULU, BARU DIPAHAMI</a:t>
            </a:r>
            <a:endParaRPr lang="en-ID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775" y="1318662"/>
            <a:ext cx="9304064" cy="5342020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en-US" sz="22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Mendengarkan</a:t>
            </a:r>
            <a:r>
              <a:rPr lang="en-US" sz="22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Otobiografi</a:t>
            </a:r>
            <a:endParaRPr lang="en-US" sz="2200" b="1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50000"/>
              </a:lnSpc>
              <a:buNone/>
            </a:pP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Mendengarkan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tobiografi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mendengarkan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mempertimbangkan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sudut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pandang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cenderung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merespons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salah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empat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2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Evaluasi</a:t>
            </a:r>
            <a:r>
              <a:rPr lang="en-ID" sz="22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Setuju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setuju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dikatakan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2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Menguji</a:t>
            </a:r>
            <a:r>
              <a:rPr lang="en-ID" sz="22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Ajukan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pertanyaan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kerangka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acuan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kami.</a:t>
            </a: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2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Menasihati</a:t>
            </a:r>
            <a:r>
              <a:rPr lang="en-ID" sz="22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Berikan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nasihat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2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Menafsirkan</a:t>
            </a:r>
            <a:r>
              <a:rPr lang="en-ID" sz="22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Cobalah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motif dan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perilaku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motif dan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perilaku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90627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69507"/>
            <a:ext cx="9207811" cy="1493032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BERUSAHA MEMAHAMI TERLEBIH DAHULU, BARU DIPAHAMI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337" y="1607420"/>
            <a:ext cx="9207811" cy="4640980"/>
          </a:xfrm>
        </p:spPr>
        <p:txBody>
          <a:bodyPr>
            <a:noAutofit/>
          </a:bodyPr>
          <a:lstStyle/>
          <a:p>
            <a:pPr fontAlgn="base">
              <a:lnSpc>
                <a:spcPct val="150000"/>
              </a:lnSpc>
            </a:pPr>
            <a:r>
              <a:rPr lang="sv-SE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Jika kita berfokus pada </a:t>
            </a:r>
            <a:r>
              <a:rPr lang="sv-SE" sz="240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mendengarkan dengan empati</a:t>
            </a:r>
            <a:r>
              <a:rPr lang="sv-SE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, kita akan melihat hasil dramatis dalam peningkatan komunikasi.</a:t>
            </a:r>
          </a:p>
          <a:p>
            <a:pPr fontAlgn="base">
              <a:lnSpc>
                <a:spcPct val="150000"/>
              </a:lnSpc>
            </a:pP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Bagian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Kebiasaan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"...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kemudian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dipahami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." Hal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juga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pentingnya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mencapai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solusi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menang-menang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lnSpc>
                <a:spcPct val="150000"/>
              </a:lnSpc>
            </a:pPr>
            <a:r>
              <a:rPr lang="sv-SE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Ketika kita dapat menyajikan ide-ide kita dengan jelas, dan dalam konteks pemahaman mendalam tentang kebutuhan dan kekhawatiran orang lain, kita secara signifikan meningkatkan kredibilitas dan efektivitas kita.</a:t>
            </a:r>
            <a:endParaRPr lang="en-ID" sz="2200" b="0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6313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356135"/>
            <a:ext cx="8996055" cy="1406403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BERUSAHA MEMAHAMI TERLEBIH DAHULU, BARU DIPAHAMI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774" y="1762538"/>
            <a:ext cx="9914021" cy="4485861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US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Pelajaran </a:t>
            </a:r>
            <a:r>
              <a:rPr lang="en-US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endParaRPr lang="en-US" sz="2400" b="1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en-ID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Lain kali Anda </a:t>
            </a:r>
            <a:r>
              <a:rPr lang="en-ID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melihat</a:t>
            </a:r>
            <a:r>
              <a:rPr lang="en-ID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dua orang </a:t>
            </a:r>
            <a:r>
              <a:rPr lang="en-ID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berkomunikasi</a:t>
            </a:r>
            <a:r>
              <a:rPr lang="en-ID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tutup</a:t>
            </a:r>
            <a:r>
              <a:rPr lang="en-ID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telinga</a:t>
            </a:r>
            <a:r>
              <a:rPr lang="en-ID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dan </a:t>
            </a:r>
            <a:r>
              <a:rPr lang="en-ID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perhatikan</a:t>
            </a:r>
            <a:r>
              <a:rPr lang="en-ID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Emosi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bagikan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diungkapkan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kata-kata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saja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orang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tertarik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percakapan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Tuliskan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perhatikan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en-ID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Akar </a:t>
            </a:r>
            <a:r>
              <a:rPr lang="en-ID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presentasi</a:t>
            </a:r>
            <a:r>
              <a:rPr lang="en-ID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empati</a:t>
            </a:r>
            <a:r>
              <a:rPr lang="en-ID" sz="24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Mulailah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sudut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pandang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audiens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hadapi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ingin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sampaikan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menawarkan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solusi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253944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8870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BERSINERGI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523" y="1530417"/>
            <a:ext cx="9461634" cy="4717982"/>
          </a:xfrm>
        </p:spPr>
        <p:txBody>
          <a:bodyPr>
            <a:noAutofit/>
          </a:bodyPr>
          <a:lstStyle/>
          <a:p>
            <a:pPr algn="l" fontAlgn="base">
              <a:lnSpc>
                <a:spcPct val="150000"/>
              </a:lnSpc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Kebiasaan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400" b="1" i="1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bersinergi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menekankan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kekuatan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kolaborasi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peluang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bekerja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guna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menciptakan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daripada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sekedar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gabungan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bagian-bagiannya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fontAlgn="base">
              <a:lnSpc>
                <a:spcPct val="150000"/>
              </a:lnSpc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Kunci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sinergi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kolaborasi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menghargai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menggabungkan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kekuatan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mencapai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signifikan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daripada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dicapai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sendirian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41440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8870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BERSINERGI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774" y="1212784"/>
            <a:ext cx="9779267" cy="5035616"/>
          </a:xfrm>
        </p:spPr>
        <p:txBody>
          <a:bodyPr>
            <a:noAutofit/>
          </a:bodyPr>
          <a:lstStyle/>
          <a:p>
            <a:pPr marL="0" indent="0" algn="l" fontAlgn="base">
              <a:lnSpc>
                <a:spcPct val="150000"/>
              </a:lnSpc>
              <a:buNone/>
            </a:pP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Covey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menguraikan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mencapai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sinergi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fontAlgn="base">
              <a:lnSpc>
                <a:spcPct val="150000"/>
              </a:lnSpc>
            </a:pPr>
            <a:r>
              <a:rPr lang="en-ID" sz="22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ID" sz="2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endParaRPr lang="en-ID" sz="22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Mengenali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menghargai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unik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perspektif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orang lain.</a:t>
            </a: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Berusaha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menggabungkan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kekuatan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berbeda-beda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orang-orang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mencapai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kesuksesan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kolaboratif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en-ID" sz="22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Ciptakan</a:t>
            </a:r>
            <a:r>
              <a:rPr lang="en-ID" sz="22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22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ketiga</a:t>
            </a:r>
            <a:endParaRPr lang="en-ID" sz="2200" b="1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Carilah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solusi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sekadar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mengkompromikan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dua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sudut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pandang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berlawanan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Temukan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menciptakan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solusi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memenuhi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orang.</a:t>
            </a:r>
          </a:p>
        </p:txBody>
      </p:sp>
    </p:spTree>
    <p:extLst>
      <p:ext uri="{BB962C8B-B14F-4D97-AF65-F5344CB8AC3E}">
        <p14:creationId xmlns:p14="http://schemas.microsoft.com/office/powerpoint/2010/main" val="5239183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4435"/>
            <a:ext cx="8596668" cy="607717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BERSINERGI</a:t>
            </a:r>
            <a:endParaRPr lang="en-ID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72152"/>
            <a:ext cx="10545723" cy="5521413"/>
          </a:xfrm>
        </p:spPr>
        <p:txBody>
          <a:bodyPr>
            <a:noAutofit/>
          </a:bodyPr>
          <a:lstStyle/>
          <a:p>
            <a:pPr fontAlgn="base">
              <a:lnSpc>
                <a:spcPct val="150000"/>
              </a:lnSpc>
            </a:pPr>
            <a:r>
              <a:rPr lang="en-ID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Dengarkan</a:t>
            </a:r>
            <a:r>
              <a:rPr lang="en-ID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endParaRPr lang="en-ID" sz="20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mendengarkan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penuh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empati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menghargai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orang lain.</a:t>
            </a: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Dengarkan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menanggapi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en-ID" sz="20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Terbuka </a:t>
            </a:r>
            <a:r>
              <a:rPr lang="en-ID" sz="20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sz="20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masukan</a:t>
            </a:r>
            <a:endParaRPr lang="en-ID" sz="2000" b="1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Terimalah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masukan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orang lain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melibatkan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ego Anda.</a:t>
            </a: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Gunakan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umpan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balik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ide dan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Anda.</a:t>
            </a:r>
          </a:p>
          <a:p>
            <a:pPr fontAlgn="base">
              <a:lnSpc>
                <a:spcPct val="150000"/>
              </a:lnSpc>
            </a:pPr>
            <a:r>
              <a:rPr lang="en-ID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Bangun</a:t>
            </a:r>
            <a:r>
              <a:rPr lang="en-ID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kepercayaan</a:t>
            </a:r>
            <a:r>
              <a:rPr lang="en-ID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dan rasa </a:t>
            </a:r>
            <a:r>
              <a:rPr lang="en-ID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hormat</a:t>
            </a:r>
            <a:endParaRPr lang="en-ID" sz="20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Kepercayaan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rasa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hormat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sangat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mencapai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sinergis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Upayakan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kejujuran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keterbukaan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fondasi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Anda.</a:t>
            </a: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Ciptakan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di mana orang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merasa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nyaman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berbagi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ide,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bertukar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masukan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18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berkolaborasi</a:t>
            </a:r>
            <a:r>
              <a:rPr lang="en-ID" sz="18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880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7483"/>
            <a:ext cx="8596668" cy="574411"/>
          </a:xfrm>
        </p:spPr>
        <p:txBody>
          <a:bodyPr>
            <a:no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BERSINERGI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21896"/>
            <a:ext cx="10218464" cy="5771670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en-US" sz="22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Pelajaran </a:t>
            </a:r>
            <a:r>
              <a:rPr lang="en-US" sz="22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endParaRPr lang="en-US" sz="2200" b="1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en-ID" sz="22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Buatlah</a:t>
            </a:r>
            <a:r>
              <a:rPr lang="en-ID" sz="22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daftar orang-orang yang </a:t>
            </a:r>
            <a:r>
              <a:rPr lang="en-ID" sz="22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ID" sz="22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2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kesal</a:t>
            </a:r>
            <a:r>
              <a:rPr lang="en-ID" sz="22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pandangan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Tempatkan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pada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posisi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Bayangkan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bagaimana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rasanya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Jika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nanti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setuju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salah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orang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cobalah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kekhawatiran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mengapa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setuju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mengubah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pikiran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pikiran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Anda.</a:t>
            </a:r>
          </a:p>
          <a:p>
            <a:pPr fontAlgn="base">
              <a:lnSpc>
                <a:spcPct val="150000"/>
              </a:lnSpc>
            </a:pPr>
            <a:r>
              <a:rPr lang="en-ID" sz="22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Buatlah</a:t>
            </a:r>
            <a:r>
              <a:rPr lang="en-ID" sz="22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daftar orang-orang yang </a:t>
            </a:r>
            <a:r>
              <a:rPr lang="en-ID" sz="22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akrab</a:t>
            </a:r>
            <a:r>
              <a:rPr lang="en-ID" sz="22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2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Anda.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pandangan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Selanjutnya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tuliskan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situasi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di mana Anda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sinergi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sangat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Mengapa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Kondisi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dipenuhi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mencapai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sinergi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Bagaimana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menciptakan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kembali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kondisi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165666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31006"/>
            <a:ext cx="8596668" cy="616017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MENGASAH GERGAJI</a:t>
            </a:r>
            <a:endParaRPr lang="en-ID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774" y="847024"/>
            <a:ext cx="9654138" cy="5646542"/>
          </a:xfrm>
        </p:spPr>
        <p:txBody>
          <a:bodyPr>
            <a:noAutofit/>
          </a:bodyPr>
          <a:lstStyle/>
          <a:p>
            <a:pPr fontAlgn="base">
              <a:lnSpc>
                <a:spcPct val="150000"/>
              </a:lnSpc>
            </a:pP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Mengasah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gergaji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terus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mengasah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sadar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memperbaharui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mengisi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ulang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Hasilnya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bahagia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sehat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holistik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lnSpc>
                <a:spcPct val="150000"/>
              </a:lnSpc>
            </a:pP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terjebak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pekerjaan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mengabaikan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prioritas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Covey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berpendapat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meluangkan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menajamkan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gergaji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agar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1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Intinya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mengutamakan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perawatan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Lagi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pula,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sehat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bahagia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100" b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membantu</a:t>
            </a:r>
            <a:r>
              <a:rPr lang="en-ID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orang lain.</a:t>
            </a:r>
          </a:p>
          <a:p>
            <a:pPr fontAlgn="base">
              <a:lnSpc>
                <a:spcPct val="150000"/>
              </a:lnSpc>
            </a:pPr>
            <a:r>
              <a:rPr lang="sv-SE" sz="2100" b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Covey membahas empat kategori pembaruan dan menguraikan bagaimana kita dapat menjaga kesehatan kita di bidang tersebut. </a:t>
            </a:r>
            <a:r>
              <a:rPr lang="sv-SE" sz="2100" b="1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(Sudah dijelaskan dari pertemuan sebelumnya)</a:t>
            </a:r>
            <a:endParaRPr lang="en-ID" sz="2100" b="1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5404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33138"/>
            <a:ext cx="8596668" cy="625642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MENGASAH GERGAJI</a:t>
            </a:r>
            <a:endParaRPr lang="en-ID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58780"/>
            <a:ext cx="10574599" cy="5434785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Mengasah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Gergaji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sangat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mempertahankan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kesuksesan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enam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kebiasaan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sebelumnya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Jika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gagal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menjaga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fisik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mental,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dan spiritual,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mengurus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orang lain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jauh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menantang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200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50000"/>
              </a:lnSpc>
              <a:buNone/>
            </a:pPr>
            <a:r>
              <a:rPr lang="en-ID" sz="2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Pelajaran </a:t>
            </a:r>
            <a:r>
              <a:rPr lang="en-ID" sz="22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endParaRPr lang="en-ID" sz="22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en-ID" sz="22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Buat daftar </a:t>
            </a:r>
            <a:r>
              <a:rPr lang="en-ID" sz="22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ID" sz="22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pembaruan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yang Anda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sukai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urutkan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kategori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Buatlah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pembaruan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kategori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minggu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lnSpc>
                <a:spcPct val="150000"/>
              </a:lnSpc>
            </a:pPr>
            <a:r>
              <a:rPr lang="en-ID" sz="22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Identifikasi</a:t>
            </a:r>
            <a:r>
              <a:rPr lang="en-ID" sz="22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bidang-bidang</a:t>
            </a:r>
            <a:r>
              <a:rPr lang="en-ID" sz="22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2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pembaruan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kepribadian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Anda.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orang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ekstrovert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pembaruan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sedangkan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lain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memprioritaskan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pembaruan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fisik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dibandingkan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lain.</a:t>
            </a:r>
            <a:endParaRPr lang="en-ID" sz="220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426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32619"/>
            <a:ext cx="9323314" cy="529907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KEBIASAAN ORANG YANG SANGAT EFEKTIF</a:t>
            </a:r>
            <a:endParaRPr lang="en-ID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65006"/>
            <a:ext cx="9499053" cy="5041812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en-US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ID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Proaktif</a:t>
            </a:r>
            <a:r>
              <a:rPr lang="en-ID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Bertanggung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jawablah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Anda, dan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fokuslah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kendalikan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daripada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kendalikan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50000"/>
              </a:lnSpc>
              <a:buNone/>
            </a:pPr>
            <a:r>
              <a:rPr lang="en-ID" sz="20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ID" sz="20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Memulai</a:t>
            </a:r>
            <a:r>
              <a:rPr lang="en-ID" sz="20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000" b="1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Tujuan Akhir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Tentukan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Anda, dan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gunakan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en-ID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panduan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memprioritaskan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Anda.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en-ID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ID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Mengutamakan</a:t>
            </a:r>
            <a:r>
              <a:rPr lang="en-ID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Hal yang Utama </a:t>
            </a:r>
            <a:r>
              <a:rPr lang="en-ID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Prioritaskan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pada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en-ID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Anda, dan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belajarlah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mengatakan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pada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hal-hal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en-ID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kurang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20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027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530D5-86BF-50DF-1D86-D23E9D774D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TERIMA KASIH </a:t>
            </a:r>
            <a:endParaRPr lang="en-ID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700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17646-424E-06D8-F428-B6DA63719E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594" y="0"/>
            <a:ext cx="9901083" cy="6857999"/>
          </a:xfrm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56082"/>
              </a:buClr>
              <a:buSzPct val="80000"/>
              <a:buNone/>
              <a:tabLst/>
              <a:defRPr/>
            </a:pPr>
            <a:endParaRPr kumimoji="0" lang="en-ID" sz="2000" b="1" i="0" u="none" strike="noStrike" kern="1200" cap="none" spc="0" normalizeH="0" baseline="0" noProof="0" dirty="0">
              <a:ln>
                <a:noFill/>
              </a:ln>
              <a:solidFill>
                <a:srgbClr val="E8E8E8">
                  <a:lumMod val="25000"/>
                </a:srgb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base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56082"/>
              </a:buClr>
              <a:buSzPct val="80000"/>
              <a:buNone/>
              <a:tabLst/>
              <a:defRPr/>
            </a:pPr>
            <a:r>
              <a:rPr kumimoji="0" lang="en-ID" sz="2000" b="1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kumimoji="0" lang="en-ID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Berpikir</a:t>
            </a:r>
            <a:r>
              <a:rPr kumimoji="0" lang="en-ID" sz="2000" b="1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Menang</a:t>
            </a:r>
            <a:r>
              <a:rPr kumimoji="0" lang="en-ID" sz="2000" b="1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Mengupayakan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saling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menguntungkan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segala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interaksi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</a:p>
          <a:p>
            <a:pPr marL="0" marR="0" lvl="0" indent="0" algn="l" defTabSz="457200" rtl="0" eaLnBrk="1" fontAlgn="base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56082"/>
              </a:buClr>
              <a:buSzPct val="80000"/>
              <a:buNone/>
              <a:tabLst/>
              <a:defRPr/>
            </a:pPr>
            <a:r>
              <a:rPr lang="en-ID" sz="2000" dirty="0">
                <a:solidFill>
                  <a:srgbClr val="E8E8E8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solusi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menguntungkan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pihak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terlibat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457200" rtl="0" eaLnBrk="1" fontAlgn="base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56082"/>
              </a:buClr>
              <a:buSzPct val="80000"/>
              <a:buNone/>
              <a:tabLst/>
              <a:defRPr/>
            </a:pPr>
            <a:r>
              <a:rPr lang="en-ID" sz="2000" b="1" dirty="0">
                <a:solidFill>
                  <a:srgbClr val="E8E8E8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en-ID" sz="2000" dirty="0">
                <a:solidFill>
                  <a:srgbClr val="E8E8E8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Berusaha</a:t>
            </a:r>
            <a:r>
              <a:rPr kumimoji="0" lang="en-ID" sz="2000" b="1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kumimoji="0" lang="en-ID" sz="2000" b="1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Terlebih</a:t>
            </a:r>
            <a:r>
              <a:rPr kumimoji="0" lang="en-ID" sz="2000" b="1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Dahulu</a:t>
            </a:r>
            <a:r>
              <a:rPr kumimoji="0" lang="en-ID" sz="2000" b="1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Baru </a:t>
            </a:r>
            <a:r>
              <a:rPr kumimoji="0" lang="en-ID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Dipahami</a:t>
            </a:r>
            <a:r>
              <a:rPr kumimoji="0" lang="en-ID" sz="2000" b="1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Dengarkan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penuh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457200" rtl="0" eaLnBrk="1" fontAlgn="base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56082"/>
              </a:buClr>
              <a:buSzPct val="80000"/>
              <a:buNone/>
              <a:tabLst/>
              <a:defRPr/>
            </a:pPr>
            <a:r>
              <a:rPr lang="en-ID" sz="2000" dirty="0">
                <a:solidFill>
                  <a:srgbClr val="E8E8E8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empati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berusahalah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sudut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pandang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orang lain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sebelum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mengungkapkan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457200" rtl="0" eaLnBrk="1" fontAlgn="base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56082"/>
              </a:buClr>
              <a:buSzPct val="80000"/>
              <a:buNone/>
              <a:tabLst/>
              <a:defRPr/>
            </a:pPr>
            <a:r>
              <a:rPr lang="en-ID" sz="2000" dirty="0">
                <a:solidFill>
                  <a:srgbClr val="E8E8E8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sudut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pandang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457200" rtl="0" eaLnBrk="1" fontAlgn="base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56082"/>
              </a:buClr>
              <a:buSzPct val="80000"/>
              <a:buNone/>
              <a:tabLst/>
              <a:defRPr/>
            </a:pPr>
            <a:r>
              <a:rPr lang="en-ID" sz="2000" b="1" dirty="0">
                <a:solidFill>
                  <a:srgbClr val="E8E8E8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en-ID" sz="2000" dirty="0">
                <a:solidFill>
                  <a:srgbClr val="E8E8E8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Bersinergi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Bekerja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kolaboratif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orang lain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mencapai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</a:p>
          <a:p>
            <a:pPr marL="0" marR="0" lvl="0" indent="0" algn="l" defTabSz="457200" rtl="0" eaLnBrk="1" fontAlgn="base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56082"/>
              </a:buClr>
              <a:buSzPct val="80000"/>
              <a:buNone/>
              <a:tabLst/>
              <a:defRPr/>
            </a:pPr>
            <a:r>
              <a:rPr lang="en-ID" sz="2000" dirty="0">
                <a:solidFill>
                  <a:srgbClr val="E8E8E8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menciptakan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signifikan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daripada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dicapai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manapun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457200" rtl="0" eaLnBrk="1" fontAlgn="base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56082"/>
              </a:buClr>
              <a:buSzPct val="80000"/>
              <a:buNone/>
              <a:tabLst/>
              <a:defRPr/>
            </a:pPr>
            <a:r>
              <a:rPr lang="en-ID" sz="2000" b="1" dirty="0">
                <a:solidFill>
                  <a:srgbClr val="E8E8E8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en-ID" sz="2000" dirty="0">
                <a:solidFill>
                  <a:srgbClr val="E8E8E8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Mengasah</a:t>
            </a:r>
            <a:r>
              <a:rPr kumimoji="0" lang="en-ID" sz="2000" b="1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Gergaji</a:t>
            </a:r>
            <a:r>
              <a:rPr kumimoji="0" lang="en-ID" sz="2000" b="1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Luangkan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memperbarui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</a:p>
          <a:p>
            <a:pPr marL="0" marR="0" lvl="0" indent="0" algn="l" defTabSz="457200" rtl="0" eaLnBrk="1" fontAlgn="base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56082"/>
              </a:buClr>
              <a:buSzPct val="80000"/>
              <a:buNone/>
              <a:tabLst/>
              <a:defRPr/>
            </a:pPr>
            <a:r>
              <a:rPr lang="en-ID" sz="2000" dirty="0">
                <a:solidFill>
                  <a:srgbClr val="E8E8E8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fisik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mental,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emosional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dan spiritual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kesuksesan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kumimoji="0" lang="en-ID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berkelanjutan</a:t>
            </a:r>
            <a:r>
              <a:rPr kumimoji="0" lang="en-ID" sz="2000" b="0" i="0" u="none" strike="noStrike" kern="1200" cap="none" spc="0" normalizeH="0" baseline="0" noProof="0" dirty="0">
                <a:ln>
                  <a:noFill/>
                </a:ln>
                <a:solidFill>
                  <a:srgbClr val="E8E8E8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54533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227062" cy="728870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KEBIASAAN ORANG YANG SANGAT EFEKTIF</a:t>
            </a:r>
            <a:endParaRPr lang="en-ID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396" y="1537253"/>
            <a:ext cx="5476774" cy="4517362"/>
          </a:xfrm>
        </p:spPr>
        <p:txBody>
          <a:bodyPr>
            <a:noAutofit/>
          </a:bodyPr>
          <a:lstStyle/>
          <a:p>
            <a:pPr fontAlgn="base">
              <a:lnSpc>
                <a:spcPct val="150000"/>
              </a:lnSpc>
            </a:pPr>
            <a:r>
              <a:rPr lang="en-US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Kebiasaan</a:t>
            </a:r>
            <a:r>
              <a:rPr lang="en-US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pertemuan</a:t>
            </a:r>
            <a:r>
              <a:rPr lang="en-US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US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keterampilan</a:t>
            </a:r>
            <a:r>
              <a:rPr lang="en-US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keinginan</a:t>
            </a:r>
            <a:r>
              <a:rPr lang="en-US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paradigma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teoritis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mengapa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2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Keterampilan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bagaimana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sz="2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Keinginan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motivasi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ID" sz="2200" b="0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65D48E-9810-7FD6-8B6A-085DFFE9C8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7170" y="1537253"/>
            <a:ext cx="4263991" cy="3189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827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31006"/>
            <a:ext cx="8596668" cy="673769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MENJADI PROAKTIF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397" y="904775"/>
            <a:ext cx="9865894" cy="5149840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Orang yang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proaktif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mengambil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inisiatif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bertindak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alih-alih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ditindaklanjuti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proaktif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mengambil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radikal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alih-alih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keadaan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hal-hal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luar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kendali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Anda.</a:t>
            </a: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Bertanggung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jawablah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Anda, dan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fokuslah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kendalikan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Orang yang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proaktif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memilih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merespons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situasi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Orang-orang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reaktif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hal-hal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kendalikan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memupuk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narasi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korban.</a:t>
            </a:r>
          </a:p>
          <a:p>
            <a:pPr algn="l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Latih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proaktif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komitmen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2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mentaatinya</a:t>
            </a:r>
            <a:r>
              <a:rPr lang="en-ID" sz="22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0943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31006"/>
            <a:ext cx="8596668" cy="673769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MENJADI PROAKTIF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2A4A-3E46-4A39-16A2-A8A0B1880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271" y="1058779"/>
            <a:ext cx="10270156" cy="5698156"/>
          </a:xfrm>
        </p:spPr>
        <p:txBody>
          <a:bodyPr>
            <a:noAutofit/>
          </a:bodyPr>
          <a:lstStyle/>
          <a:p>
            <a:pPr fontAlgn="base">
              <a:lnSpc>
                <a:spcPct val="150000"/>
              </a:lnSpc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bersikap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proaktif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Lingkaran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Pengaruh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Lingkaran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Kepedulian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kata lain,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mengerjakan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hal-hal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lakukan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lnSpc>
                <a:spcPct val="150000"/>
              </a:lnSpc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positif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keluarkan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memperluas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Lingkaran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Pengaruh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Sebaliknya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orang-orang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reaktif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berfokus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hal-hal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berada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Lingkaran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Kepedulian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Lingkaran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Pengaruh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menyebabkan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menyalahkan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faktor-faktor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eksternal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memancarkan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negatif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menyebabkan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Lingkaran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Pengaruh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0" i="0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mengecil</a:t>
            </a:r>
            <a:r>
              <a:rPr lang="en-ID" sz="2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200" b="0" i="0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269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9061-FF5A-A6B5-04A1-61D7333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8870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MENJADI PROAKTIF</a:t>
            </a:r>
            <a:endParaRPr lang="en-ID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Fokus proaktif vs fokus reaktif">
            <a:extLst>
              <a:ext uri="{FF2B5EF4-FFF2-40B4-BE49-F238E27FC236}">
                <a16:creationId xmlns:a16="http://schemas.microsoft.com/office/drawing/2014/main" id="{1F1BD3EF-4D51-0EE5-9DE5-2DED853DAB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295" y="1338470"/>
            <a:ext cx="7911966" cy="4909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480121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1360</TotalTime>
  <Words>2762</Words>
  <Application>Microsoft Office PowerPoint</Application>
  <PresentationFormat>Widescreen</PresentationFormat>
  <Paragraphs>191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Arial</vt:lpstr>
      <vt:lpstr>Times New Roman</vt:lpstr>
      <vt:lpstr>Trebuchet MS</vt:lpstr>
      <vt:lpstr>Wingdings 3</vt:lpstr>
      <vt:lpstr>Facet</vt:lpstr>
      <vt:lpstr>PEMBENTUKAN KARAKTER DAN ETIKA</vt:lpstr>
      <vt:lpstr>7 HABITS 2</vt:lpstr>
      <vt:lpstr>7 KEBIASAAN ORANG YANG SANGAT EFEKTIF</vt:lpstr>
      <vt:lpstr>7 KEBIASAAN ORANG YANG SANGAT EFEKTIF</vt:lpstr>
      <vt:lpstr>PowerPoint Presentation</vt:lpstr>
      <vt:lpstr>7 KEBIASAAN ORANG YANG SANGAT EFEKTIF</vt:lpstr>
      <vt:lpstr>MENJADI PROAKTIF</vt:lpstr>
      <vt:lpstr>MENJADI PROAKTIF</vt:lpstr>
      <vt:lpstr>MENJADI PROAKTIF</vt:lpstr>
      <vt:lpstr>MENJADI PROAKTIF</vt:lpstr>
      <vt:lpstr>MEMULAI DENGAN TUJUAN AKHIR</vt:lpstr>
      <vt:lpstr>MEMULAI DENGAN TUJUAN AKHIR</vt:lpstr>
      <vt:lpstr>MEMULAI DENGAN TUJUAN AKHIR</vt:lpstr>
      <vt:lpstr>MEMULAI DENGAN TUJUAN AKHIR</vt:lpstr>
      <vt:lpstr>MEMULAI DENGAN TUJUAN AKHIR</vt:lpstr>
      <vt:lpstr>MENGUTAMAKAN HAL YANG UTAMA</vt:lpstr>
      <vt:lpstr>MENGUTAMAKAN HAL YANG UTAMA</vt:lpstr>
      <vt:lpstr>MENGUTAMAKAN HAL YANG UTAMA</vt:lpstr>
      <vt:lpstr>PowerPoint Presentation</vt:lpstr>
      <vt:lpstr>MENGUTAMAKAN HAL YANG UTAMA</vt:lpstr>
      <vt:lpstr>MENGUTAMAKAN HAL YANG UTAMA</vt:lpstr>
      <vt:lpstr>BERPIKIR MENANG</vt:lpstr>
      <vt:lpstr>PowerPoint Presentation</vt:lpstr>
      <vt:lpstr>BERPIKIR MENANG</vt:lpstr>
      <vt:lpstr>BERPIKIR MENANG</vt:lpstr>
      <vt:lpstr>BERPIKIR MENANG</vt:lpstr>
      <vt:lpstr>BERPIKIR MENANG</vt:lpstr>
      <vt:lpstr>BERPIKIR MENANG</vt:lpstr>
      <vt:lpstr>BERUSAHA MEMAHAMI TERLEBIH DAHULU, BARU DIPAHAMI</vt:lpstr>
      <vt:lpstr>BERUSAHA MEMAHAMI TERLEBIH DAHULU, BARU DIPAHAMI</vt:lpstr>
      <vt:lpstr>BERUSAHA MEMAHAMI TERLEBIH DAHULU, BARU DIPAHAMI</vt:lpstr>
      <vt:lpstr>BERUSAHA MEMAHAMI TERLEBIH DAHULU, BARU DIPAHAMI</vt:lpstr>
      <vt:lpstr>BERUSAHA MEMAHAMI TERLEBIH DAHULU, BARU DIPAHAMI</vt:lpstr>
      <vt:lpstr>BERSINERGI</vt:lpstr>
      <vt:lpstr>BERSINERGI</vt:lpstr>
      <vt:lpstr>BERSINERGI</vt:lpstr>
      <vt:lpstr>BERSINERGI</vt:lpstr>
      <vt:lpstr>MENGASAH GERGAJI</vt:lpstr>
      <vt:lpstr>MENGASAH GERGAJI</vt:lpstr>
      <vt:lpstr>TERIMA KASIH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PEMBENTUKAN KARAKTER DAN ETIKA</dc:title>
  <dc:creator>Ginanjar Adhika Jiwandoko</dc:creator>
  <cp:lastModifiedBy>Dian Samodrawati</cp:lastModifiedBy>
  <cp:revision>35</cp:revision>
  <dcterms:created xsi:type="dcterms:W3CDTF">2024-03-31T02:52:17Z</dcterms:created>
  <dcterms:modified xsi:type="dcterms:W3CDTF">2025-11-14T23:02:28Z</dcterms:modified>
</cp:coreProperties>
</file>