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8685F-BAB2-4A3C-935C-304BF4691251}" type="datetimeFigureOut">
              <a:rPr lang="en-ID" smtClean="0"/>
              <a:t>12/12/2025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007C9-C1F3-4106-B334-D8230B7BD3F0}" type="slidenum">
              <a:rPr lang="en-ID" smtClean="0"/>
              <a:t>‹#›</a:t>
            </a:fld>
            <a:endParaRPr lang="en-ID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7113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8685F-BAB2-4A3C-935C-304BF4691251}" type="datetimeFigureOut">
              <a:rPr lang="en-ID" smtClean="0"/>
              <a:t>12/12/2025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007C9-C1F3-4106-B334-D8230B7BD3F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01892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8685F-BAB2-4A3C-935C-304BF4691251}" type="datetimeFigureOut">
              <a:rPr lang="en-ID" smtClean="0"/>
              <a:t>12/12/2025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007C9-C1F3-4106-B334-D8230B7BD3F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67460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8685F-BAB2-4A3C-935C-304BF4691251}" type="datetimeFigureOut">
              <a:rPr lang="en-ID" smtClean="0"/>
              <a:t>12/12/2025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007C9-C1F3-4106-B334-D8230B7BD3F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64637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8685F-BAB2-4A3C-935C-304BF4691251}" type="datetimeFigureOut">
              <a:rPr lang="en-ID" smtClean="0"/>
              <a:t>12/12/2025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007C9-C1F3-4106-B334-D8230B7BD3F0}" type="slidenum">
              <a:rPr lang="en-ID" smtClean="0"/>
              <a:t>‹#›</a:t>
            </a:fld>
            <a:endParaRPr lang="en-ID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617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8685F-BAB2-4A3C-935C-304BF4691251}" type="datetimeFigureOut">
              <a:rPr lang="en-ID" smtClean="0"/>
              <a:t>12/12/2025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007C9-C1F3-4106-B334-D8230B7BD3F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22003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8685F-BAB2-4A3C-935C-304BF4691251}" type="datetimeFigureOut">
              <a:rPr lang="en-ID" smtClean="0"/>
              <a:t>12/12/2025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007C9-C1F3-4106-B334-D8230B7BD3F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75323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8685F-BAB2-4A3C-935C-304BF4691251}" type="datetimeFigureOut">
              <a:rPr lang="en-ID" smtClean="0"/>
              <a:t>12/12/2025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007C9-C1F3-4106-B334-D8230B7BD3F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9922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8685F-BAB2-4A3C-935C-304BF4691251}" type="datetimeFigureOut">
              <a:rPr lang="en-ID" smtClean="0"/>
              <a:t>12/12/2025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007C9-C1F3-4106-B334-D8230B7BD3F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76356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258685F-BAB2-4A3C-935C-304BF4691251}" type="datetimeFigureOut">
              <a:rPr lang="en-ID" smtClean="0"/>
              <a:t>12/12/2025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89007C9-C1F3-4106-B334-D8230B7BD3F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45724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8685F-BAB2-4A3C-935C-304BF4691251}" type="datetimeFigureOut">
              <a:rPr lang="en-ID" smtClean="0"/>
              <a:t>12/12/2025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007C9-C1F3-4106-B334-D8230B7BD3F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67105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258685F-BAB2-4A3C-935C-304BF4691251}" type="datetimeFigureOut">
              <a:rPr lang="en-ID" smtClean="0"/>
              <a:t>12/12/2025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89007C9-C1F3-4106-B334-D8230B7BD3F0}" type="slidenum">
              <a:rPr lang="en-ID" smtClean="0"/>
              <a:t>‹#›</a:t>
            </a:fld>
            <a:endParaRPr lang="en-ID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447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33251-AD43-E711-4BC0-AF9D1E7200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APLIKASI NILAI WAKTU DARI UANG (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Lanjutan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D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C59288-F738-CE4B-5186-7D8B0FAB0CAE}"/>
              </a:ext>
            </a:extLst>
          </p:cNvPr>
          <p:cNvSpPr txBox="1"/>
          <p:nvPr/>
        </p:nvSpPr>
        <p:spPr>
          <a:xfrm>
            <a:off x="1097280" y="4453702"/>
            <a:ext cx="609845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Pertemuan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Ekonomi Teknik</a:t>
            </a:r>
          </a:p>
          <a:p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Ir. Dian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Samodrawati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M.M</a:t>
            </a:r>
            <a:endParaRPr lang="en-ID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60009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3F625-822B-54A0-30AB-3E530CFC1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41505"/>
          </a:xfrm>
        </p:spPr>
        <p:txBody>
          <a:bodyPr>
            <a:normAutofit/>
          </a:bodyPr>
          <a:lstStyle/>
          <a:p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Kasus 1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Umur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Manfaat Sama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Periode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Studi</a:t>
            </a:r>
            <a:endParaRPr lang="en-ID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185EAA-B574-EE88-55FA-46344D7B69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6320" y="1633591"/>
            <a:ext cx="10573478" cy="308224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Tiga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bersifat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eksklusif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sedang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dipertimbangkan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melaksanakan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rencana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otomasi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kantor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desain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teknik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Periode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manfaat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ketiga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juga 10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Nilai pasar (salvage value)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semua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dianggap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nol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akhir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manfaat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Jika MARR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10% per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dipilih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dipandang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perkiraan-perkiraan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83A8791-DBFB-D9F0-1C10-402EFA55F8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4715837"/>
            <a:ext cx="10245391" cy="1633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9606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063B2-69D5-89F6-9768-AE7553836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92876"/>
          </a:xfrm>
        </p:spPr>
        <p:txBody>
          <a:bodyPr>
            <a:normAutofit/>
          </a:bodyPr>
          <a:lstStyle/>
          <a:p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Kasus 1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Umur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Manfaat Sama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Periode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Studi</a:t>
            </a:r>
            <a:endParaRPr lang="en-ID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9060734-1460-2F71-C375-20D2C68E66C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97280" y="1845734"/>
                <a:ext cx="10512518" cy="4452324"/>
              </a:xfrm>
            </p:spPr>
            <p:txBody>
              <a:bodyPr>
                <a:normAutofit/>
              </a:bodyPr>
              <a:lstStyle/>
              <a:p>
                <a:endParaRPr lang="en-US" sz="2800" dirty="0"/>
              </a:p>
              <a:p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Pemecahan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dengan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menggunakan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Metode PW</a:t>
                </a:r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𝑃𝑊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10%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=−$390.000+$69.000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den>
                        </m:f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, 10% , 10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=$33.977</m:t>
                    </m:r>
                  </m:oMath>
                </a14:m>
                <a:endParaRPr lang="en-US" sz="2800" b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𝑃𝑊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10%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=−$920.000+$167.000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den>
                        </m:f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, 10% , 10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=$106.148</m:t>
                    </m:r>
                  </m:oMath>
                </a14:m>
                <a:endParaRPr lang="en-US" sz="2800" b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𝑃𝑊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10%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=−$660.000+$133.500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den>
                        </m:f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, 10% , 10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=$160.304</m:t>
                    </m:r>
                  </m:oMath>
                </a14:m>
                <a:endParaRPr lang="en-US" sz="2800" b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Alternatif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akan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dipilih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karena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memiliki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nilai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PW paling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besar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9060734-1460-2F71-C375-20D2C68E66C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97280" y="1845734"/>
                <a:ext cx="10512518" cy="4452324"/>
              </a:xfrm>
              <a:blipFill>
                <a:blip r:embed="rId2"/>
                <a:stretch>
                  <a:fillRect l="-1160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864576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7162F-F4EA-B7B8-C851-D1B3E8EEF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31231"/>
          </a:xfrm>
        </p:spPr>
        <p:txBody>
          <a:bodyPr>
            <a:normAutofit/>
          </a:bodyPr>
          <a:lstStyle/>
          <a:p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Kasus 2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Umur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Manfaat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Berbeda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b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Alternatif-alternatif</a:t>
            </a:r>
            <a:endParaRPr lang="en-ID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40441B-2CA3-2E96-890B-28780BD1E1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613043"/>
            <a:ext cx="10058400" cy="478775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diperkirakan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bersifat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eksklusif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lain, A dan B,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berkenaan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proyek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keteknikan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manfaat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masing-masing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dan 6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Jika MARR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10% per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mana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dipilih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Gunakan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asumsi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keberulangan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90BEE-A2AB-C962-B2F5-630CE85172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3997916"/>
            <a:ext cx="9875520" cy="2320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5405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45F12-EE7F-D8EC-AACF-52E0752AB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31231"/>
          </a:xfrm>
        </p:spPr>
        <p:txBody>
          <a:bodyPr>
            <a:normAutofit/>
          </a:bodyPr>
          <a:lstStyle/>
          <a:p>
            <a:r>
              <a:rPr lang="en-US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Solusi</a:t>
            </a:r>
            <a:endParaRPr lang="en-ID" sz="4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366B6A7-B53C-E2AA-E848-F90FF0C10D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287" y="2112864"/>
            <a:ext cx="11536385" cy="3743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9430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AF573-0E4F-ADE6-1B2C-81887EC9B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069586"/>
          </a:xfrm>
        </p:spPr>
        <p:txBody>
          <a:bodyPr>
            <a:normAutofit/>
          </a:bodyPr>
          <a:lstStyle/>
          <a:p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Solusi (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AW)</a:t>
            </a:r>
            <a:endParaRPr lang="en-ID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0380EE8-0122-8EA2-1CBC-CEFEF913721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97279" y="1845734"/>
                <a:ext cx="10214733" cy="4023360"/>
              </a:xfrm>
            </p:spPr>
            <p:txBody>
              <a:bodyPr>
                <a:normAutofit/>
              </a:bodyPr>
              <a:lstStyle/>
              <a:p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Dengan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asumsi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adanya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penggantian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aset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akan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berulang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di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setiap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awal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umur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manfaat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maka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AW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akan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memiliki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harga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yang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sama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untuk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setiap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siklus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dan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periode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studi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dan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dihitung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selama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umur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manfaat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dari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masing-masing </a:t>
                </a:r>
                <a:r>
                  <a:rPr lang="en-ID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alternatif</a:t>
                </a:r>
                <a:r>
                  <a:rPr lang="en-ID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𝐴𝑊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10%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=−$3.500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den>
                        </m:f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, 10% , 4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$1.900−$645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=$151</m:t>
                    </m:r>
                  </m:oMath>
                </a14:m>
                <a:endParaRPr lang="en-ID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𝐴𝑊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10%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=−$5.000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den>
                        </m:f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, 10% , 6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$2.500−$1.020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=$332</m:t>
                    </m:r>
                  </m:oMath>
                </a14:m>
                <a:endParaRPr lang="en-ID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0380EE8-0122-8EA2-1CBC-CEFEF913721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97279" y="1845734"/>
                <a:ext cx="10214733" cy="4023360"/>
              </a:xfrm>
              <a:blipFill>
                <a:blip r:embed="rId2"/>
                <a:stretch>
                  <a:fillRect l="-1193" t="-2727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62419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6A2DB-9AA4-C664-6341-A53D8C2A8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675" y="286604"/>
            <a:ext cx="10757042" cy="905198"/>
          </a:xfrm>
        </p:spPr>
        <p:txBody>
          <a:bodyPr>
            <a:normAutofit/>
          </a:bodyPr>
          <a:lstStyle/>
          <a:p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Solusi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PW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FW,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Asumsi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Keberulangan</a:t>
            </a:r>
            <a:endParaRPr lang="en-ID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121541A-F368-EFB3-7B85-D7025914001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66800" y="1784089"/>
                <a:ext cx="10058400" cy="4534518"/>
              </a:xfrm>
            </p:spPr>
            <p:txBody>
              <a:bodyPr>
                <a:noAutofit/>
              </a:bodyPr>
              <a:lstStyle/>
              <a:p>
                <a:r>
                  <a:rPr lang="en-ID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KPK </a:t>
                </a:r>
                <a:r>
                  <a:rPr lang="en-ID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dari</a:t>
                </a:r>
                <a:r>
                  <a:rPr lang="en-ID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umur</a:t>
                </a:r>
                <a:r>
                  <a:rPr lang="en-ID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manfaat</a:t>
                </a:r>
                <a:r>
                  <a:rPr lang="en-ID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kedua</a:t>
                </a:r>
                <a:r>
                  <a:rPr lang="en-ID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alternatif</a:t>
                </a:r>
                <a:r>
                  <a:rPr lang="en-ID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yaitu</a:t>
                </a:r>
                <a:r>
                  <a:rPr lang="en-ID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4 dan 6 </a:t>
                </a:r>
                <a:r>
                  <a:rPr lang="en-ID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tahun</a:t>
                </a:r>
                <a:r>
                  <a:rPr lang="en-ID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adalah</a:t>
                </a:r>
                <a:r>
                  <a:rPr lang="en-ID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12. Maka, </a:t>
                </a:r>
                <a:r>
                  <a:rPr lang="en-ID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penyelesaian</a:t>
                </a:r>
                <a:r>
                  <a:rPr lang="en-ID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dengan</a:t>
                </a:r>
                <a:r>
                  <a:rPr lang="en-ID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metode</a:t>
                </a:r>
                <a:r>
                  <a:rPr lang="en-ID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ini</a:t>
                </a:r>
                <a:r>
                  <a:rPr lang="en-ID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harus</a:t>
                </a:r>
                <a:r>
                  <a:rPr lang="en-ID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berdasarkan</a:t>
                </a:r>
                <a:r>
                  <a:rPr lang="en-ID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pada total </a:t>
                </a:r>
                <a:r>
                  <a:rPr lang="en-ID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periode</a:t>
                </a:r>
                <a:r>
                  <a:rPr lang="en-ID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12 </a:t>
                </a:r>
                <a:r>
                  <a:rPr lang="en-ID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tahun</a:t>
                </a:r>
                <a:r>
                  <a:rPr lang="en-ID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dan </a:t>
                </a:r>
                <a:r>
                  <a:rPr lang="en-ID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tidak</a:t>
                </a:r>
                <a:r>
                  <a:rPr lang="en-ID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hanya</a:t>
                </a:r>
                <a:r>
                  <a:rPr lang="en-ID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umur</a:t>
                </a:r>
                <a:r>
                  <a:rPr lang="en-ID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manfaat</a:t>
                </a:r>
                <a:r>
                  <a:rPr lang="en-ID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masing-masing. Akan </a:t>
                </a:r>
                <a:r>
                  <a:rPr lang="en-ID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terjadi</a:t>
                </a:r>
                <a:r>
                  <a:rPr lang="en-ID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keberulangan</a:t>
                </a:r>
                <a:r>
                  <a:rPr lang="en-ID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seperti</a:t>
                </a:r>
                <a:r>
                  <a:rPr lang="en-ID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diagram di slide </a:t>
                </a:r>
                <a:r>
                  <a:rPr lang="en-ID" sz="2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sebelumnya</a:t>
                </a:r>
                <a:r>
                  <a:rPr lang="en-ID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endParaRPr lang="en-ID" sz="2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𝑃𝑊</m:t>
                    </m:r>
                    <m:d>
                      <m:d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10%</m:t>
                        </m:r>
                      </m:e>
                    </m:d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=−$3.500−$3.500</m:t>
                    </m:r>
                    <m:d>
                      <m:d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6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6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num>
                          <m:den>
                            <m:r>
                              <a:rPr lang="en-US" sz="2600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den>
                        </m:f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 , 10% , 4</m:t>
                        </m:r>
                      </m:e>
                    </m:d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6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6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num>
                          <m:den>
                            <m:r>
                              <a:rPr lang="en-US" sz="2600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den>
                        </m:f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 , 10% , 8</m:t>
                        </m:r>
                      </m:e>
                    </m:d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+                            </m:t>
                    </m:r>
                    <m:d>
                      <m:d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$1.900−$645</m:t>
                        </m:r>
                      </m:e>
                    </m:d>
                    <m:d>
                      <m:d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6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6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num>
                          <m:den>
                            <m:r>
                              <a:rPr lang="en-US" sz="2600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den>
                        </m:f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 , 10% , 12</m:t>
                        </m:r>
                      </m:e>
                    </m:d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=$1.028</m:t>
                    </m:r>
                  </m:oMath>
                </a14:m>
                <a:endParaRPr lang="en-US" sz="2600" b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𝑃𝑊</m:t>
                    </m:r>
                    <m:d>
                      <m:d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10%</m:t>
                        </m:r>
                      </m:e>
                    </m:d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=−$5.000−$5.000</m:t>
                    </m:r>
                    <m:d>
                      <m:d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6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6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num>
                          <m:den>
                            <m:r>
                              <a:rPr lang="en-US" sz="2600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den>
                        </m:f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 , 10% , 6</m:t>
                        </m:r>
                      </m:e>
                    </m:d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$2.500−                              $1.020</m:t>
                        </m:r>
                      </m:e>
                    </m:d>
                    <m:d>
                      <m:d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6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6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num>
                          <m:den>
                            <m:r>
                              <a:rPr lang="en-US" sz="2600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den>
                        </m:f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 , 10% , 12</m:t>
                        </m:r>
                      </m:e>
                    </m:d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=$2.262</m:t>
                    </m:r>
                  </m:oMath>
                </a14:m>
                <a:endParaRPr lang="en-ID" sz="2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121541A-F368-EFB3-7B85-D7025914001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66800" y="1784089"/>
                <a:ext cx="10058400" cy="4534518"/>
              </a:xfrm>
              <a:blipFill>
                <a:blip r:embed="rId2"/>
                <a:stretch>
                  <a:fillRect l="-1091" t="-2151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75906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36407-BF02-EBCC-B514-C14722258C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TERIMA KASIH ATAS PERHATIANNYA</a:t>
            </a:r>
            <a:endParaRPr lang="en-ID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947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8C0FD-D3A9-5F8B-86B8-2F858A478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244246"/>
          </a:xfrm>
        </p:spPr>
        <p:txBody>
          <a:bodyPr>
            <a:normAutofit/>
          </a:bodyPr>
          <a:lstStyle/>
          <a:p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OUTLINE</a:t>
            </a:r>
            <a:endParaRPr lang="en-ID" sz="4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955FD1-58E1-4B56-F3F0-D5791F1F87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530850"/>
            <a:ext cx="10058400" cy="433824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600" dirty="0"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Membandingkan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alternatif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mempunyai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Umur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sama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dengan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periode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studi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Umur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tidak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sama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dengan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periode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studi</a:t>
            </a:r>
            <a:endParaRPr lang="en-ID" sz="2800" dirty="0">
              <a:solidFill>
                <a:schemeClr val="tx1"/>
              </a:solidFill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0866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093A3-6D97-6256-E8F2-97769B6E7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KONSEP DASAR</a:t>
            </a:r>
            <a:endParaRPr lang="en-ID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53F04-D81D-4E96-E106-13A1AED281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memerlukan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modal paling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sedikit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fungsional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memuaskan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dipilih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kecuali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adanya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tambahan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modal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berkenan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memerlukan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dipertanggungjawabkan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berkaitan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peningkatan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penghematan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manfaatnya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80815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B9558-160A-54D1-A58D-C95033193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04410"/>
            <a:ext cx="10058400" cy="1120956"/>
          </a:xfrm>
        </p:spPr>
        <p:txBody>
          <a:bodyPr>
            <a:normAutofit/>
          </a:bodyPr>
          <a:lstStyle/>
          <a:p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PEMILIHAN ALTERNATIF</a:t>
            </a:r>
            <a:endParaRPr lang="en-ID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358ED1-00F3-835B-D272-3CB8269FC9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420050" cy="4431776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Jika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manfaat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tambahan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diperoleh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menginvestasikan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modal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tambahan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daripada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diperoleh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modal yang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tempat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lain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MARR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seharusnya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Jika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demikian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sebaiknya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menanamkan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sejumlah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modal minimum yang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diperlukan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termasuk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kemungkinan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apa-apa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nn-N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Sebanyak mungkin modal yang berada pada suatu tingkat pengembalian yang sama atau lebih besar daripada tingkat MARR.</a:t>
            </a:r>
            <a:endParaRPr lang="en-ID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246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77B4E-5E78-50E0-A468-CD0ED40CB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946295"/>
          </a:xfrm>
        </p:spPr>
        <p:txBody>
          <a:bodyPr>
            <a:normAutofit/>
          </a:bodyPr>
          <a:lstStyle/>
          <a:p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endParaRPr lang="en-ID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02F734-5498-FF8D-530D-667EC61A9E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279" y="1736333"/>
            <a:ext cx="4937760" cy="4510355"/>
          </a:xfrm>
        </p:spPr>
        <p:txBody>
          <a:bodyPr>
            <a:noAutofit/>
          </a:bodyPr>
          <a:lstStyle/>
          <a:p>
            <a:r>
              <a:rPr lang="en-ID" sz="2200" b="1" dirty="0"/>
              <a:t>o</a:t>
            </a:r>
            <a:r>
              <a:rPr lang="en-ID" sz="2200" dirty="0"/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dan B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dua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bersifat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ekslusif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lain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arus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kas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bawah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Waktu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manfaat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masing-masing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MARR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10%.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D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Modal -$60.000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Pendapatan per tahun dikurangi biaya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$22.000</a:t>
            </a:r>
            <a:endParaRPr lang="en-ID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D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Modal -$73.000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Pendapatan per tahun dikurangi biaya 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$26.225 </a:t>
            </a:r>
            <a:endParaRPr lang="en-ID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215B5F57-4502-8D6B-DA5C-05AF56EE25B0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𝑃𝑊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10%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=−$60.000+$22.000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, 10% , 4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=$9.738</m:t>
                    </m:r>
                  </m:oMath>
                </a14:m>
                <a:endParaRPr lang="en-US" sz="2400" b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𝑃𝑊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10%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=−$73.000+$26.225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, 10% , 4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=$10.131</m:t>
                    </m:r>
                  </m:oMath>
                </a14:m>
                <a:endParaRPr lang="en-ID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ID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Karena PW(A) </a:t>
                </a:r>
                <a:r>
                  <a:rPr lang="en-ID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lebih</a:t>
                </a:r>
                <a:r>
                  <a:rPr lang="en-ID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besar</a:t>
                </a:r>
                <a:r>
                  <a:rPr lang="en-ID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daripada</a:t>
                </a:r>
                <a:r>
                  <a:rPr lang="en-ID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0 pada </a:t>
                </a:r>
                <a:r>
                  <a:rPr lang="en-ID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ID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=MARR, </a:t>
                </a:r>
                <a:r>
                  <a:rPr lang="en-ID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maka</a:t>
                </a:r>
                <a:r>
                  <a:rPr lang="en-ID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alternatif</a:t>
                </a:r>
                <a:r>
                  <a:rPr lang="en-ID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en-ID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akan</a:t>
                </a:r>
                <a:r>
                  <a:rPr lang="en-ID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dipilih</a:t>
                </a:r>
                <a:r>
                  <a:rPr lang="en-ID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kecuali</a:t>
                </a:r>
                <a:r>
                  <a:rPr lang="en-ID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jika</a:t>
                </a:r>
                <a:r>
                  <a:rPr lang="en-ID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penambahan</a:t>
                </a:r>
                <a:r>
                  <a:rPr lang="en-ID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modal yang </a:t>
                </a:r>
                <a:r>
                  <a:rPr lang="en-ID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sehubungan</a:t>
                </a:r>
                <a:r>
                  <a:rPr lang="en-ID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dengan</a:t>
                </a:r>
                <a:r>
                  <a:rPr lang="en-ID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alternatif</a:t>
                </a:r>
                <a:r>
                  <a:rPr lang="en-ID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 </a:t>
                </a:r>
                <a:r>
                  <a:rPr lang="en-ID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dapat</a:t>
                </a:r>
                <a:r>
                  <a:rPr lang="en-ID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dibenarkan</a:t>
                </a:r>
                <a:r>
                  <a:rPr lang="en-ID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215B5F57-4502-8D6B-DA5C-05AF56EE25B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2"/>
                <a:stretch>
                  <a:fillRect l="-3704" t="-2273" r="-2963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8900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7FC2D-AB08-F9C7-9F5D-BA09A1547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233972"/>
          </a:xfrm>
        </p:spPr>
        <p:txBody>
          <a:bodyPr>
            <a:normAutofit/>
          </a:bodyPr>
          <a:lstStyle/>
          <a:p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Periode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Periode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ID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D423F-F75F-6441-D5BF-5D62FC24C7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36333"/>
            <a:ext cx="10058400" cy="460282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Periode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periode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disebut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juga horizon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perencanaan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periode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terpilih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pada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periode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alternatif-alternatif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bersifat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eksklusif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dibandingkan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manfaat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alternatif-alternatif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dibandingkan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periode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dipilih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mencakup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kasus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manfaat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semua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periode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kasus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mana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manfaat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berbeda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alternatif-alternatif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paling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sedikit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antaranya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cocok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periode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45952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9C3B04-1867-552A-7C36-113081A8B4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C1ED7-9878-8A52-E5E1-BDB3626C4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233972"/>
          </a:xfrm>
        </p:spPr>
        <p:txBody>
          <a:bodyPr>
            <a:normAutofit/>
          </a:bodyPr>
          <a:lstStyle/>
          <a:p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Periode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Periode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ID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8A66D-BDE3-DFF1-D84F-3D72E12FF4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alternatif-alternatif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memperumit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perbandingan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lain.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studi-studi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ekonomi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teknik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kasus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aturan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membandingkan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bersifat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ekslusif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lain pada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periode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Asumsi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keberulangan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(repeatability assumption) dan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asumsi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berakhir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bersamaan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coterminated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assumption)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macam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asumsi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perbandingan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perbandingan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25173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62BDF-37BD-24B5-92AC-12601AC11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41505"/>
          </a:xfrm>
        </p:spPr>
        <p:txBody>
          <a:bodyPr>
            <a:normAutofit/>
          </a:bodyPr>
          <a:lstStyle/>
          <a:p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Asumsi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Keberulangan</a:t>
            </a:r>
            <a:endParaRPr lang="en-ID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D91269-3CDD-A7B5-AEF6-8F3B5C6EF5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7142" y="1705509"/>
            <a:ext cx="10138538" cy="4613098"/>
          </a:xfrm>
        </p:spPr>
        <p:txBody>
          <a:bodyPr>
            <a:normAutofit fontScale="85000" lnSpcReduction="20000"/>
          </a:bodyPr>
          <a:lstStyle/>
          <a:p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Asumsi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keberulangan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mencakup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dua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syarat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utama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ID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Periode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membandingkan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</a:p>
          <a:p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periode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panjangnya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dianggap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terhingga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umur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hidup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alternatif-alternatif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ID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Konsekuensi-konsekuensi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ekonomi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diperkirakan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rentang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awal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juga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semua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rentang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hidup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seterusnya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151858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243B5-A14F-B0E9-5AB2-F2FF9D10F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18215"/>
          </a:xfrm>
        </p:spPr>
        <p:txBody>
          <a:bodyPr>
            <a:normAutofit/>
          </a:bodyPr>
          <a:lstStyle/>
          <a:p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Asumsi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Berakhir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Bersamaan</a:t>
            </a:r>
            <a:endParaRPr lang="en-ID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FC6E58-B30B-A507-DE8D-B908B2026F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Asumsi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berakhir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bersamaan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periode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terbatas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(finite) dan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identik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semua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Horizon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perencanaan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bergabung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penyesuaian-penyesuaian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tepat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arus-arus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kas yang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diperkirakan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menempatkan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alternatif-alternatif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basis yang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sebanding</a:t>
            </a:r>
            <a: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0420722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339</TotalTime>
  <Words>917</Words>
  <Application>Microsoft Office PowerPoint</Application>
  <PresentationFormat>Widescreen</PresentationFormat>
  <Paragraphs>69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Times New Roman</vt:lpstr>
      <vt:lpstr>Retrospect</vt:lpstr>
      <vt:lpstr>APLIKASI NILAI WAKTU DARI UANG (Lanjutan)   </vt:lpstr>
      <vt:lpstr>OUTLINE</vt:lpstr>
      <vt:lpstr>KONSEP DASAR</vt:lpstr>
      <vt:lpstr>PEMILIHAN ALTERNATIF</vt:lpstr>
      <vt:lpstr>CONTOH</vt:lpstr>
      <vt:lpstr>Periode Studi (Periode Analisis)</vt:lpstr>
      <vt:lpstr>Periode Studi (Periode Analisis)</vt:lpstr>
      <vt:lpstr>Asumsi Keberulangan</vt:lpstr>
      <vt:lpstr>Asumsi Berakhir Bersamaan</vt:lpstr>
      <vt:lpstr>Contoh : Kasus 1 Umur Manfaat Sama dengan                 Periode Studi</vt:lpstr>
      <vt:lpstr>Contoh : Kasus 1 Umur Manfaat Sama dengan                 Periode Studi</vt:lpstr>
      <vt:lpstr>Contoh : Kasus 2 Umur Manfaat Berbeda di                 antara Alternatif-alternatif</vt:lpstr>
      <vt:lpstr>Solusi</vt:lpstr>
      <vt:lpstr>Solusi (dengan Metode AW)</vt:lpstr>
      <vt:lpstr>Solusi dengan Metode PW atau FW, Asumsi Keberulangan</vt:lpstr>
      <vt:lpstr>TERIMA KASIH ATAS PERHATIANNYA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Ginanjar Adhika Jiwandoko</dc:creator>
  <cp:lastModifiedBy>Dian Samodrawati</cp:lastModifiedBy>
  <cp:revision>13</cp:revision>
  <dcterms:created xsi:type="dcterms:W3CDTF">2024-11-05T10:52:58Z</dcterms:created>
  <dcterms:modified xsi:type="dcterms:W3CDTF">2025-12-12T10:56:18Z</dcterms:modified>
</cp:coreProperties>
</file>