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73" r:id="rId4"/>
    <p:sldId id="274" r:id="rId5"/>
    <p:sldId id="263" r:id="rId6"/>
    <p:sldId id="275" r:id="rId7"/>
    <p:sldId id="276" r:id="rId8"/>
    <p:sldId id="277" r:id="rId9"/>
    <p:sldId id="279" r:id="rId10"/>
    <p:sldId id="278" r:id="rId11"/>
    <p:sldId id="280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F0C7-AFE1-45C4-9F4A-EA1733C2BCA8}" type="datetimeFigureOut">
              <a:rPr lang="en-ID" smtClean="0"/>
              <a:t>09/01/2026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A3E-305C-457B-B7DF-F48D79F5149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154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F0C7-AFE1-45C4-9F4A-EA1733C2BCA8}" type="datetimeFigureOut">
              <a:rPr lang="en-ID" smtClean="0"/>
              <a:t>09/01/2026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A3E-305C-457B-B7DF-F48D79F5149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539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F0C7-AFE1-45C4-9F4A-EA1733C2BCA8}" type="datetimeFigureOut">
              <a:rPr lang="en-ID" smtClean="0"/>
              <a:t>09/01/2026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A3E-305C-457B-B7DF-F48D79F5149B}" type="slidenum">
              <a:rPr lang="en-ID" smtClean="0"/>
              <a:t>‹#›</a:t>
            </a:fld>
            <a:endParaRPr lang="en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7721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F0C7-AFE1-45C4-9F4A-EA1733C2BCA8}" type="datetimeFigureOut">
              <a:rPr lang="en-ID" smtClean="0"/>
              <a:t>09/01/2026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A3E-305C-457B-B7DF-F48D79F5149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53511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F0C7-AFE1-45C4-9F4A-EA1733C2BCA8}" type="datetimeFigureOut">
              <a:rPr lang="en-ID" smtClean="0"/>
              <a:t>09/01/2026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A3E-305C-457B-B7DF-F48D79F5149B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4962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F0C7-AFE1-45C4-9F4A-EA1733C2BCA8}" type="datetimeFigureOut">
              <a:rPr lang="en-ID" smtClean="0"/>
              <a:t>09/01/2026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A3E-305C-457B-B7DF-F48D79F5149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4582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F0C7-AFE1-45C4-9F4A-EA1733C2BCA8}" type="datetimeFigureOut">
              <a:rPr lang="en-ID" smtClean="0"/>
              <a:t>09/01/2026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A3E-305C-457B-B7DF-F48D79F5149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7936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F0C7-AFE1-45C4-9F4A-EA1733C2BCA8}" type="datetimeFigureOut">
              <a:rPr lang="en-ID" smtClean="0"/>
              <a:t>09/01/2026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A3E-305C-457B-B7DF-F48D79F5149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9742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F0C7-AFE1-45C4-9F4A-EA1733C2BCA8}" type="datetimeFigureOut">
              <a:rPr lang="en-ID" smtClean="0"/>
              <a:t>09/01/2026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A3E-305C-457B-B7DF-F48D79F5149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9740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F0C7-AFE1-45C4-9F4A-EA1733C2BCA8}" type="datetimeFigureOut">
              <a:rPr lang="en-ID" smtClean="0"/>
              <a:t>09/01/2026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A3E-305C-457B-B7DF-F48D79F5149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5440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F0C7-AFE1-45C4-9F4A-EA1733C2BCA8}" type="datetimeFigureOut">
              <a:rPr lang="en-ID" smtClean="0"/>
              <a:t>09/01/2026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A3E-305C-457B-B7DF-F48D79F5149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4198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F0C7-AFE1-45C4-9F4A-EA1733C2BCA8}" type="datetimeFigureOut">
              <a:rPr lang="en-ID" smtClean="0"/>
              <a:t>09/01/2026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A3E-305C-457B-B7DF-F48D79F5149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2005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F0C7-AFE1-45C4-9F4A-EA1733C2BCA8}" type="datetimeFigureOut">
              <a:rPr lang="en-ID" smtClean="0"/>
              <a:t>09/01/2026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A3E-305C-457B-B7DF-F48D79F5149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508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F0C7-AFE1-45C4-9F4A-EA1733C2BCA8}" type="datetimeFigureOut">
              <a:rPr lang="en-ID" smtClean="0"/>
              <a:t>09/01/2026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A3E-305C-457B-B7DF-F48D79F5149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314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F0C7-AFE1-45C4-9F4A-EA1733C2BCA8}" type="datetimeFigureOut">
              <a:rPr lang="en-ID" smtClean="0"/>
              <a:t>09/01/2026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A3E-305C-457B-B7DF-F48D79F5149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2873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F0C7-AFE1-45C4-9F4A-EA1733C2BCA8}" type="datetimeFigureOut">
              <a:rPr lang="en-ID" smtClean="0"/>
              <a:t>09/01/2026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A3E-305C-457B-B7DF-F48D79F5149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3523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DF0C7-AFE1-45C4-9F4A-EA1733C2BCA8}" type="datetimeFigureOut">
              <a:rPr lang="en-ID" smtClean="0"/>
              <a:t>09/01/2026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4E43A3E-305C-457B-B7DF-F48D79F5149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78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 descr="City street with motion blur">
            <a:extLst>
              <a:ext uri="{FF2B5EF4-FFF2-40B4-BE49-F238E27FC236}">
                <a16:creationId xmlns:a16="http://schemas.microsoft.com/office/drawing/2014/main" id="{D15D31C4-072F-8EB6-9309-943E5222F0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8982" r="1" b="18454"/>
          <a:stretch/>
        </p:blipFill>
        <p:spPr>
          <a:xfrm>
            <a:off x="8784404" y="-1"/>
            <a:ext cx="340759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86DE92-910D-9836-9CC1-C7E7EA0D6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4" y="1678666"/>
            <a:ext cx="8107069" cy="12494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PEMBENTUKAN KARAKTER DAN ETIKA</a:t>
            </a:r>
            <a:endParaRPr lang="en-ID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AF306-01C5-40EE-DF3B-3C3A0778D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4" y="4479533"/>
            <a:ext cx="9627645" cy="115264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PERTEMUAN 13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Ir. Dian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Samodrawati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M.M</a:t>
            </a:r>
            <a:endParaRPr lang="en-ID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45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C6A82-5898-5E4E-2574-DA1495DF6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63" y="883577"/>
            <a:ext cx="9267289" cy="5974423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Aft>
                <a:spcPts val="300"/>
              </a:spcAft>
              <a:buNone/>
            </a:pPr>
            <a:r>
              <a:rPr lang="en-ID" sz="24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ID" sz="24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Transparansi</a:t>
            </a:r>
            <a:endParaRPr lang="en-ID" sz="2400" b="1" i="1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500"/>
              </a:spcAft>
              <a:buNone/>
            </a:pPr>
            <a:r>
              <a:rPr lang="en-ID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     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Peneliti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bersikap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terbuka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metodologi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data, dan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Hal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memungkinkan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 lain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memverifikasi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mengevaluasi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benar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50000"/>
              </a:lnSpc>
              <a:spcAft>
                <a:spcPts val="300"/>
              </a:spcAft>
              <a:buNone/>
            </a:pPr>
            <a:r>
              <a:rPr lang="en-ID" sz="24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ID" sz="24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Kompensasi</a:t>
            </a:r>
            <a:r>
              <a:rPr lang="en-ID" sz="24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Responden</a:t>
            </a:r>
            <a:endParaRPr lang="en-ID" sz="2400" b="1" i="1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500"/>
              </a:spcAft>
              <a:buNone/>
            </a:pP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Jika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diperlukan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peneliti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kompensasi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responden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penghargaan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berikan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Kompensasi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praktik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adil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etis</a:t>
            </a:r>
            <a:r>
              <a:rPr lang="en-ID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78734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159A5-1B1A-57CC-06A9-327445B68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044" y="616449"/>
            <a:ext cx="9719354" cy="5928189"/>
          </a:xfrm>
        </p:spPr>
        <p:txBody>
          <a:bodyPr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15608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ID" sz="2400" b="1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</a:t>
            </a:r>
            <a:r>
              <a:rPr kumimoji="0" lang="en-ID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Penggunaan</a:t>
            </a:r>
            <a:r>
              <a:rPr kumimoji="0" lang="en-ID" sz="2400" b="1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Data </a:t>
            </a:r>
            <a:r>
              <a:rPr kumimoji="0" lang="en-ID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dengan</a:t>
            </a:r>
            <a:r>
              <a:rPr kumimoji="0" lang="en-ID" sz="2400" b="1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Etika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1500"/>
              </a:spcAft>
              <a:buClr>
                <a:srgbClr val="15608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t>      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Data 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diperoleh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dalam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penelitian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pasar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harus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digunakan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dengan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etika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dan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untuk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tujuan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sah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1500"/>
              </a:spcAft>
              <a:buClr>
                <a:srgbClr val="15608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Penggunaan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data 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tidak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etis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seperti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penjualan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atau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pemasaran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menipu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harus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dihindari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300"/>
              </a:spcAft>
              <a:buClr>
                <a:srgbClr val="15608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ID" sz="2400" b="1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</a:t>
            </a:r>
            <a:r>
              <a:rPr kumimoji="0" lang="en-ID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Perlindungan</a:t>
            </a:r>
            <a:r>
              <a:rPr kumimoji="0" lang="en-ID" sz="2400" b="1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Anak dan </a:t>
            </a:r>
            <a:r>
              <a:rPr kumimoji="0" lang="en-ID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Rentan</a:t>
            </a:r>
            <a:endParaRPr kumimoji="0" lang="en-ID" sz="2400" b="1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1500"/>
              </a:spcAft>
              <a:buClr>
                <a:srgbClr val="15608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Jika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penelitian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melibatkan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anak-anak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atau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individu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rentan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peneliti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harus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1500"/>
              </a:spcAft>
              <a:buClr>
                <a:srgbClr val="156082"/>
              </a:buClr>
              <a:buSzPct val="80000"/>
              <a:buFont typeface="Wingdings 3" charset="2"/>
              <a:buNone/>
              <a:tabLst/>
              <a:defRPr/>
            </a:pPr>
            <a:r>
              <a:rPr lang="en-ID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mengambil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langkah-langkah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tambahan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untuk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melindungi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dan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kesejahteraan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mereka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1500"/>
              </a:spcAft>
              <a:buClr>
                <a:srgbClr val="156082"/>
              </a:buClr>
              <a:buSzPct val="80000"/>
              <a:buFont typeface="Wingdings 3" charset="2"/>
              <a:buNone/>
              <a:tabLst/>
              <a:defRPr/>
            </a:pPr>
            <a:r>
              <a:rPr lang="en-ID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Ini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termasuk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mendapatkan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persetujuan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dari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orang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atau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wali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hukum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jika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diperlukan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44561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3999B-37E1-F3F2-3A02-22EDA431A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62" y="369870"/>
            <a:ext cx="8503440" cy="965770"/>
          </a:xfrm>
        </p:spPr>
        <p:txBody>
          <a:bodyPr>
            <a:norm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BEBERAPA ASPEK YANG TERCAKUP DALAM ETIKA DAN INTEGRITAS RISET</a:t>
            </a:r>
            <a:endParaRPr lang="en-ID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61DA7-4126-E8EF-3747-AFD86BD8F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497" y="1797978"/>
            <a:ext cx="9554966" cy="424338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Kejujuran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Pelaporan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Hasil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Penghormatan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Hak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Cipta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Pengakuan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Original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Konsistensi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Prinsip-Prinsip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Etika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Keterbukaan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Transparansi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Tanggung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Jawab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Kerjasama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Penghargaan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107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A75CF-C73B-4B5E-15E2-DCFDD833A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6831"/>
          </a:xfrm>
        </p:spPr>
        <p:txBody>
          <a:bodyPr>
            <a:norm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KEJUJURAN DALAM PELAPORAN HASIL</a:t>
            </a:r>
            <a:endParaRPr lang="en-ID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6C686-F2DB-B58B-E02B-3932B7900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658" y="1674687"/>
            <a:ext cx="9678257" cy="43666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Peneliti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diharapkan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melaporkan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riset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jujur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akurat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memanipulasi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memalsukan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data.</a:t>
            </a:r>
          </a:p>
          <a:p>
            <a:pPr>
              <a:lnSpc>
                <a:spcPct val="150000"/>
              </a:lnSpc>
            </a:pP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data yang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dipresentasikan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transparan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data yang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temuan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positif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negatif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38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2E1E-FD9A-F05A-3F4A-0509DF96D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PENGHORMATAN TERHADAP HAK CIPTA DAN PENGAKUAN KARYA ORIGINAL</a:t>
            </a:r>
            <a:endParaRPr lang="en-ID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DD4BC-4282-0731-615C-6E6A2BF3C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2899" y="2160589"/>
            <a:ext cx="8822697" cy="38807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Peneliti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menghormati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hak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cipta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karya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ilmiah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orang lain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atribusi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mengutip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merujuk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benar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memastikan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karya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dikutip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diakui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95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2E1E-FD9A-F05A-3F4A-0509DF9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12" y="215758"/>
            <a:ext cx="8523989" cy="1171254"/>
          </a:xfrm>
        </p:spPr>
        <p:txBody>
          <a:bodyPr>
            <a:norm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KONSISTENSI DENGAN PRINSIP-PRINSIP ETIKA PENELITIAN</a:t>
            </a:r>
            <a:endParaRPr lang="en-ID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DD4BC-4282-0731-615C-6E6A2BF3C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49" y="1387012"/>
            <a:ext cx="10376899" cy="547098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b="0" i="1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Perlindungan</a:t>
            </a:r>
            <a:r>
              <a:rPr lang="en-ID" sz="2400" b="0" i="1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Subjek</a:t>
            </a:r>
            <a:r>
              <a:rPr lang="en-ID" sz="2400" b="0" i="1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Peneliti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memastikan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subjek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hewan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dilindungi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bahaya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b="0" i="1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Informed Consent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Subjek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diminta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persetujuan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sukarela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b="0" i="1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Konflik</a:t>
            </a:r>
            <a:r>
              <a:rPr lang="en-ID" sz="2400" b="0" i="1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Kepentingan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Peneliti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mengungkapkan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konflik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kepentingan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mungkin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mempengaruhi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3756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A75CF-C73B-4B5E-15E2-DCFDD833A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6831"/>
          </a:xfrm>
        </p:spPr>
        <p:txBody>
          <a:bodyPr>
            <a:norm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KETERBUKAAN DAN TRANSPARANSI</a:t>
            </a:r>
            <a:endParaRPr lang="en-ID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6C686-F2DB-B58B-E02B-3932B7900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690" y="1533379"/>
            <a:ext cx="9285036" cy="45079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Peneliti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diharapkan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menjaga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keterbukaan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transparansi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metodologi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proses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pengumpulan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data, dan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memungkinkan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reproduksi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verifikasi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peneliti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lain.</a:t>
            </a:r>
            <a:endParaRPr lang="en-ID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891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A75CF-C73B-4B5E-15E2-DCFDD833A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6831"/>
          </a:xfrm>
        </p:spPr>
        <p:txBody>
          <a:bodyPr>
            <a:norm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TANGGUNG JAWAB SOSIAL</a:t>
            </a:r>
            <a:endParaRPr lang="en-ID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6C686-F2DB-B58B-E02B-3932B7900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0575"/>
            <a:ext cx="9586548" cy="45207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Peneliti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tanggung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etis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memastikan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riset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berkontribusi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kesejahteraan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pembangunan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ilmiah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memperhatikan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implikasi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kemanusiaan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mungkin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timbul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hasilnya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132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A75CF-C73B-4B5E-15E2-DCFDD833A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6831"/>
          </a:xfrm>
        </p:spPr>
        <p:txBody>
          <a:bodyPr>
            <a:norm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KERJASAMA DAN PENGHARGAAN</a:t>
            </a:r>
            <a:endParaRPr lang="en-ID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6C686-F2DB-B58B-E02B-3932B7900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658" y="1756881"/>
            <a:ext cx="9606338" cy="42844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Peneliti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diharapkan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menghargai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kontribusi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kolega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menghindari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pengambilan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kredit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pantas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Kolaborasi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didasarkan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saling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penghargaan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kerjasama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adil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86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6C686-F2DB-B58B-E02B-3932B7900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35" y="852755"/>
            <a:ext cx="9678255" cy="518860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Etika dan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integritas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riset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landasan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menjaga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kepercayaan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publik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memastikan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ilmiah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tertinggi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mematuhi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prinsip-prinsip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peneliti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memastikan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bermanfaat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berkontribusi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kemajuan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keseluruhan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12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FB624-078F-C608-CE3B-9DEBD18FE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788" y="2404534"/>
            <a:ext cx="9298112" cy="790729"/>
          </a:xfrm>
        </p:spPr>
        <p:txBody>
          <a:bodyPr/>
          <a:lstStyle/>
          <a:p>
            <a:pPr algn="l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ETIKA DAN INTEGRITAS RISET 1</a:t>
            </a:r>
            <a:endParaRPr lang="en-ID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367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2169C-CE3D-211D-9E9C-7E34DB3D6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9808" y="2250421"/>
            <a:ext cx="8438317" cy="1646302"/>
          </a:xfrm>
        </p:spPr>
        <p:txBody>
          <a:bodyPr/>
          <a:lstStyle/>
          <a:p>
            <a:pPr algn="l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TERIMA KASIH ATAS PERHATIANNYA</a:t>
            </a:r>
            <a:endParaRPr lang="en-ID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0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9584D5-3D08-6BD1-D380-B838B3A7D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258" y="534256"/>
            <a:ext cx="7262421" cy="600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05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6A1B1-6537-4597-EC54-1EA05F67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9596"/>
            <a:ext cx="8596668" cy="821932"/>
          </a:xfrm>
        </p:spPr>
        <p:txBody>
          <a:bodyPr>
            <a:normAutofit fontScale="90000"/>
          </a:bodyPr>
          <a:lstStyle/>
          <a:p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Mengapa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Etika 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D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BCAD7-A648-9239-B5B9-90FF4E1A2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288" y="1181528"/>
            <a:ext cx="10068674" cy="5486399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1500"/>
              </a:spcAft>
              <a:buNone/>
            </a:pP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Etika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integritas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ilmiah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hak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asasi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martabat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kolaborasi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sains dan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1500"/>
              </a:spcAft>
              <a:buNone/>
            </a:pP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Prinsip-prinsip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memastikan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partisipasi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bersifat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sukarela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aman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subjek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1500"/>
              </a:spcAft>
              <a:buNone/>
            </a:pPr>
            <a:r>
              <a:rPr lang="en-ID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encapai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prosedur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etis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selalu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mencegah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kerugian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permanen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berlebihan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disengaja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ataupun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1500"/>
              </a:spcAft>
              <a:buNone/>
            </a:pPr>
            <a:r>
              <a:rPr lang="en-ID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enentang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etika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menurunkan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kredibilitas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Anda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sulit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 lain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percaya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data Anda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Anda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dipertanyakan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moral.</a:t>
            </a:r>
          </a:p>
          <a:p>
            <a:pPr marL="0" indent="0" algn="just">
              <a:spcAft>
                <a:spcPts val="1500"/>
              </a:spcAft>
              <a:buNone/>
            </a:pP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Sekalipun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ide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bernilai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dijadikan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alasan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melanggar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hak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asasi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martabat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Anda.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39819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3999B-37E1-F3F2-3A02-22EDA431A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3440"/>
          </a:xfrm>
        </p:spPr>
        <p:txBody>
          <a:bodyPr>
            <a:norm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DEFINISI ETIKA DAN INTEGRITAS RISET</a:t>
            </a:r>
            <a:endParaRPr lang="en-ID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AD4F1-86E5-93B8-69B3-A19ABAD3B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126" y="1376737"/>
            <a:ext cx="9431676" cy="46646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Etika dan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integritas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riset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seperangkat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prinsip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mengatur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ilmiah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Prinsip-prinsip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membimbing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peneliti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riset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kejujuran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integritas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dan rasa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tanggung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profesi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ilmiah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19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BB200-085F-50FF-8C5F-CD45675EF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302" y="226032"/>
            <a:ext cx="8400699" cy="647272"/>
          </a:xfrm>
        </p:spPr>
        <p:txBody>
          <a:bodyPr/>
          <a:lstStyle/>
          <a:p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Tujuan Adanya Etika 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endParaRPr lang="en-ID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548E30-EB3C-086B-7FF4-06F31ED37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004" y="1171254"/>
            <a:ext cx="9218445" cy="560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45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86989-EB0A-2D27-3D79-DC45E1DB5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72" y="503435"/>
            <a:ext cx="9822094" cy="5537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ID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penjelasan</a:t>
            </a:r>
            <a:r>
              <a:rPr lang="en-ID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Nancy Walton, Ph.D., di </a:t>
            </a:r>
            <a:r>
              <a:rPr lang="en-ID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laman</a:t>
            </a:r>
            <a:r>
              <a:rPr lang="en-ID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Research Ethics, </a:t>
            </a:r>
            <a:r>
              <a:rPr lang="en-ID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ID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etika</a:t>
            </a:r>
            <a:r>
              <a:rPr lang="en-ID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yakni</a:t>
            </a:r>
            <a:r>
              <a:rPr lang="en-ID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melindungi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partisipan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memastikan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memenuhi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kepentingan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dan/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keseluruhan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menguji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mengetahui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kelayakan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etikanya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melihat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isu-isu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pengelolaan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perlindungan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kerahasiaan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proses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persetujuan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326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3CF35-6286-936F-663A-01093EA7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189" y="791109"/>
            <a:ext cx="7917812" cy="554805"/>
          </a:xfrm>
        </p:spPr>
        <p:txBody>
          <a:bodyPr>
            <a:normAutofit fontScale="90000"/>
          </a:bodyPr>
          <a:lstStyle/>
          <a:p>
            <a:r>
              <a:rPr lang="en-ID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ID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Etika </a:t>
            </a:r>
            <a:r>
              <a:rPr lang="en-ID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6FF23-2641-807D-235D-FB2A86312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771" y="1263721"/>
            <a:ext cx="10078947" cy="55942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D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ID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Mendapat</a:t>
            </a: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Izin</a:t>
            </a: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Persetujuan</a:t>
            </a:r>
            <a:endParaRPr lang="en-ID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memulai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memastikan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izin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persetujuan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diperlukan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relevan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pemilik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responden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diwawancarai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Ini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memastikan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persetujuan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terlibat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ID" sz="2400" dirty="0"/>
          </a:p>
          <a:p>
            <a:pPr marL="0" indent="0">
              <a:buNone/>
            </a:pP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668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537CF-65A6-C3C0-8C8B-BC7FBCB91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126" y="657545"/>
            <a:ext cx="9246740" cy="5938463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ID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Data </a:t>
            </a:r>
            <a:r>
              <a:rPr kumimoji="0" lang="en-ID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Responden</a:t>
            </a:r>
            <a:r>
              <a:rPr kumimoji="0" lang="en-ID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Dirahasiakan</a:t>
            </a:r>
            <a:endParaRPr kumimoji="0" lang="en-ID" sz="2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Peneliti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harus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menjaga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kerahasiaan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identitas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dan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informasi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pribadi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responden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None/>
              <a:tabLst/>
              <a:defRPr/>
            </a:pPr>
            <a:r>
              <a:rPr lang="en-ID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Informasi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diperoleh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dalam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penelitian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tidak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boleh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digunakan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untuk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kepentingan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None/>
              <a:tabLst/>
              <a:defRPr/>
            </a:pPr>
            <a:r>
              <a:rPr lang="en-ID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pribadi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atau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diungkapkan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kepada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pihak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lain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tanpa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izin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dari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responden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Data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harus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None/>
              <a:tabLst/>
              <a:defRPr/>
            </a:pPr>
            <a:r>
              <a:rPr lang="en-ID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diolah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dengan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dan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dijaga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dari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akses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tidak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sah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ID" sz="2000" b="1" i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ID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ID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Hindari</a:t>
            </a:r>
            <a:r>
              <a:rPr kumimoji="0" lang="en-ID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Manipulasi</a:t>
            </a:r>
            <a:r>
              <a:rPr kumimoji="0" lang="en-ID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Data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Peneliti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harus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menghindari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manipulasi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data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atau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hasil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penelitian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untuk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mencapai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hasil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None/>
              <a:tabLst/>
              <a:defRPr/>
            </a:pPr>
            <a:r>
              <a:rPr lang="en-ID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diinginkan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Data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harus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diinterpretasikan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secara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objektif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tanpa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pengaruh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yang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None/>
              <a:tabLst/>
              <a:defRPr/>
            </a:pPr>
            <a:r>
              <a:rPr lang="en-ID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bias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atau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manipulatif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830358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</TotalTime>
  <Words>920</Words>
  <Application>Microsoft Office PowerPoint</Application>
  <PresentationFormat>Widescreen</PresentationFormat>
  <Paragraphs>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Poppins</vt:lpstr>
      <vt:lpstr>Times New Roman</vt:lpstr>
      <vt:lpstr>Trebuchet MS</vt:lpstr>
      <vt:lpstr>Wingdings 3</vt:lpstr>
      <vt:lpstr>Facet</vt:lpstr>
      <vt:lpstr>PEMBENTUKAN KARAKTER DAN ETIKA</vt:lpstr>
      <vt:lpstr>ETIKA DAN INTEGRITAS RISET 1</vt:lpstr>
      <vt:lpstr>PowerPoint Presentation</vt:lpstr>
      <vt:lpstr>Mengapa Etika Penelitian Penting? </vt:lpstr>
      <vt:lpstr>DEFINISI ETIKA DAN INTEGRITAS RISET</vt:lpstr>
      <vt:lpstr>Tujuan Adanya Etika Penelitian</vt:lpstr>
      <vt:lpstr>PowerPoint Presentation</vt:lpstr>
      <vt:lpstr>Contoh Etika Penelitian </vt:lpstr>
      <vt:lpstr>PowerPoint Presentation</vt:lpstr>
      <vt:lpstr>PowerPoint Presentation</vt:lpstr>
      <vt:lpstr>PowerPoint Presentation</vt:lpstr>
      <vt:lpstr>BEBERAPA ASPEK YANG TERCAKUP DALAM ETIKA DAN INTEGRITAS RISET</vt:lpstr>
      <vt:lpstr>KEJUJURAN DALAM PELAPORAN HASIL</vt:lpstr>
      <vt:lpstr>PENGHORMATAN TERHADAP HAK CIPTA DAN PENGAKUAN KARYA ORIGINAL</vt:lpstr>
      <vt:lpstr>KONSISTENSI DENGAN PRINSIP-PRINSIP ETIKA PENELITIAN</vt:lpstr>
      <vt:lpstr>KETERBUKAAN DAN TRANSPARANSI</vt:lpstr>
      <vt:lpstr>TANGGUNG JAWAB SOSIAL</vt:lpstr>
      <vt:lpstr>KERJASAMA DAN PENGHARGAAN</vt:lpstr>
      <vt:lpstr>PowerPoint Presentation</vt:lpstr>
      <vt:lpstr>TERIMA KASIH ATAS PERHATIANNYA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PEMBENTUKAN KARAKTER DAN ETIKA</dc:title>
  <dc:creator>Ginanjar Adhika Jiwandoko</dc:creator>
  <cp:lastModifiedBy>Dian Samodrawati</cp:lastModifiedBy>
  <cp:revision>10</cp:revision>
  <dcterms:created xsi:type="dcterms:W3CDTF">2024-05-05T23:59:28Z</dcterms:created>
  <dcterms:modified xsi:type="dcterms:W3CDTF">2026-01-09T14:04:48Z</dcterms:modified>
</cp:coreProperties>
</file>