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3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339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220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909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3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026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371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338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935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41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048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79E4FE-FDC5-4170-BB15-0886F52BAB7C}" type="datetimeFigureOut">
              <a:rPr lang="en-ID" smtClean="0"/>
              <a:t>08/11/2025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BFC5C6-F6CA-42A5-94DA-6D257FD740CE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8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3251-AD43-E711-4BC0-AF9D1E720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94315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WAKTU DARI UANG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59288-F738-CE4B-5186-7D8B0FAB0CAE}"/>
              </a:ext>
            </a:extLst>
          </p:cNvPr>
          <p:cNvSpPr txBox="1"/>
          <p:nvPr/>
        </p:nvSpPr>
        <p:spPr>
          <a:xfrm>
            <a:off x="1097280" y="4453702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Ir. Dian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Samodrawati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M.M</a:t>
            </a:r>
            <a:endParaRPr lang="en-ID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0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F98C-F8FB-023E-0651-2EF83BBB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ANTARA DERET SEKARANG/ANUITAS (A) DENGAN NILAI EKUIVALEN SEKARANG (P) DAN MASA DEPAN (F)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00719"/>
                <a:ext cx="10058400" cy="4304871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Misal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ingin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memiliki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tabungan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$1.000.000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pensiun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65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Bila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sekarang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umurnya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bunganya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7% per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Berapakah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uang yang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harus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disetor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setiap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Buat diagram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kasnya</a:t>
                </a:r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00719"/>
                <a:ext cx="10058400" cy="4304871"/>
              </a:xfrm>
              <a:blipFill>
                <a:blip r:embed="rId2"/>
                <a:stretch>
                  <a:fillRect l="-1394" t="-2833" r="-230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56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F98C-F8FB-023E-0651-2EF83BBB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ANTARA DERET SEKARANG/ANUITAS (A) DENGAN NILAI EKUIVALEN SEKARANG (P) DAN MASA DEPAN (F)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157572"/>
                <a:ext cx="10058400" cy="3711521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menabung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$10.000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8%,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berapakah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uang yang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bisa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tarik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setiap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selama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Buat diagram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kasnya</a:t>
                </a:r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157572"/>
                <a:ext cx="10058400" cy="3711521"/>
              </a:xfrm>
              <a:blipFill>
                <a:blip r:embed="rId2"/>
                <a:stretch>
                  <a:fillRect l="-1394" t="-3284" r="-17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2DFD8-A539-2245-4794-43669F4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1352181"/>
            <a:ext cx="3591978" cy="2264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RANGKUMAN</a:t>
            </a:r>
          </a:p>
        </p:txBody>
      </p:sp>
      <p:pic>
        <p:nvPicPr>
          <p:cNvPr id="5" name="Picture 4" descr="A paper with text and numbers&#10;&#10;Description automatically generated">
            <a:extLst>
              <a:ext uri="{FF2B5EF4-FFF2-40B4-BE49-F238E27FC236}">
                <a16:creationId xmlns:a16="http://schemas.microsoft.com/office/drawing/2014/main" id="{8BAFDC5D-64B8-C0C9-1EA8-047F5065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" y="168133"/>
            <a:ext cx="7053531" cy="599550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462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2C68-D45C-52E2-20B0-ABA56A2A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10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PEMAJEMUKAN DISKRET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E5B76-03C1-C287-4BFF-09DB35DA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84" y="1017640"/>
            <a:ext cx="10107436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2C68-D45C-52E2-20B0-ABA56A2A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10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PEMAJEMUKAN DISKRET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7848-6E16-F6A5-ECB4-D536CF4A5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1017640"/>
            <a:ext cx="10421804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0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9F9C-66D9-9022-FD8A-ABD3A2BF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76212" cy="102848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ANUITAS BIASA DAN ANUITAS TERTUNDA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D847-1387-A609-BA83-53AC9FA4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20050" cy="402336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Anuitas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(ordinary annuity)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deret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seragam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mana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Anuitas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tertunda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(deferred annuity)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anuitas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mana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tertunda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J+1.</a:t>
            </a:r>
          </a:p>
        </p:txBody>
      </p:sp>
    </p:spTree>
    <p:extLst>
      <p:ext uri="{BB962C8B-B14F-4D97-AF65-F5344CB8AC3E}">
        <p14:creationId xmlns:p14="http://schemas.microsoft.com/office/powerpoint/2010/main" val="68923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64BC-752A-B314-7959-43047ABE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4"/>
            <a:ext cx="10307035" cy="11004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ANUITAS BIASA DAN ANUITAS TERTUNDA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920D3-A489-E703-AFED-22695900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651" y="2089217"/>
            <a:ext cx="5582029" cy="3647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E2D756-0585-E3AD-E4B5-139D2C56A361}"/>
              </a:ext>
            </a:extLst>
          </p:cNvPr>
          <p:cNvSpPr txBox="1"/>
          <p:nvPr/>
        </p:nvSpPr>
        <p:spPr>
          <a:xfrm>
            <a:off x="1097280" y="2089217"/>
            <a:ext cx="43448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kas di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anuitas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tertunda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deret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seragam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ke-3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tertunda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ID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endParaRPr lang="en-ID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8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7350-8FDD-F897-AC3B-0DE4C4A2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93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SOAL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9E9BE-F5CE-DA8E-16E2-F83F805F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800194" cy="45447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Anggap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bapak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pada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kelahiran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anaknya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bank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12% per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$2.000 pada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anaknya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ke-18, 19, 20 dan 21.</a:t>
            </a:r>
          </a:p>
          <a:p>
            <a:pPr>
              <a:lnSpc>
                <a:spcPct val="150000"/>
              </a:lnSpc>
            </a:pP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gambarkan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diagram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kas-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bapak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kelahiran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anaknya</a:t>
            </a:r>
            <a:r>
              <a:rPr lang="en-ID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71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7350-8FDD-F897-AC3B-0DE4C4A2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66102-701B-1A2D-52DB-1C685E084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95" y="1884706"/>
            <a:ext cx="9070853" cy="38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7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0F65-3187-42E9-A713-B7FE2DF47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979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</a:t>
            </a:r>
            <a:endParaRPr lang="en-ID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EFA58-B132-D883-7F84-39B560F75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SEE YOU THEN….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90758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C0FD-D3A9-5F8B-86B8-2F858A47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4424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5FD1-58E1-4B56-F3F0-D5791F1F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menghubungkan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seragam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anuitas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Anuitas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Anuitas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Tertunda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ACBA-3F0B-4881-039D-72CFDFD38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095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RUMUS-RUMUS BUNGA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7ADA8-33BA-FB56-90F7-DD1CCD81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56" y="1874594"/>
            <a:ext cx="11088647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5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C0FD-D3A9-5F8B-86B8-2F858A47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068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NOTASI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5FD1-58E1-4B56-F3F0-D5791F1F8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46607"/>
                <a:ext cx="10058400" cy="440761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 Tingkat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efektif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Banyaknya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Banyaknya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uang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ekuivalen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sekarang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Banyaknya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uang di masa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akan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ekuivalen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depan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: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Arus-arus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kas pada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akhir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suatu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deret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seragam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hingga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tertentu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5FD1-58E1-4B56-F3F0-D5791F1F8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46607"/>
                <a:ext cx="10058400" cy="4407613"/>
              </a:xfrm>
              <a:blipFill>
                <a:blip r:embed="rId2"/>
                <a:stretch>
                  <a:fillRect t="-4011" b="-332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76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6FA9-BD4A-3694-2573-A928F5082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 MENCARI BESARAN SIMBOL FUNGSIONAL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761E59-38AB-D1B5-22E3-F2A8751E1D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5156037" cy="4285091"/>
              </a:xfrm>
            </p:spPr>
            <p:txBody>
              <a:bodyPr>
                <a:noAutofit/>
              </a:bodyPr>
              <a:lstStyle/>
              <a:p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Misal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ingin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berapakan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menggunakan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bawah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Besaran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kurung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disebut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juga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symbol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fungsional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besarannya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bisa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didapat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matematika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tabel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setiap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buku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ekonomi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teknik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titik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menghubungkan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ketiga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faktor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kurung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F/P, </a:t>
                </a:r>
                <a:r>
                  <a:rPr lang="en-ID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dan 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761E59-38AB-D1B5-22E3-F2A8751E1D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5156037" cy="4285091"/>
              </a:xfrm>
              <a:blipFill>
                <a:blip r:embed="rId2"/>
                <a:stretch>
                  <a:fillRect l="-1537" t="-1707" r="-224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17F8734-41D0-EAE0-2C91-628E3090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16" y="1845734"/>
            <a:ext cx="5353665" cy="42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F98C-F8FB-023E-0651-2EF83BBB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205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ANTARA NILAI SEKARANG (P) DENGAN NILAI MASA DEPAN (F) DARI ARUS KAS TUNGGAL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Misal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meminjam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$8000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sekarang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10% per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menggunakan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harus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membayar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kembali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pinjaman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masa yang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datang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$11.713 (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cek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pertemuan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sebelumnya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Buatlah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diagram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kasnya</a:t>
                </a:r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4" t="-3030" r="-25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2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F98C-F8FB-023E-0651-2EF83BBB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ANTARA NILAI SEKARANG (P) DENGAN NILAI MASA DEPAN (F) DARI ARUS KAS TUNGGAL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P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𝐹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Misal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ingin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membeli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senilai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$10.000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Jika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harga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meningkat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8% per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menggunakan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atas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harus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membayar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tersebut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$6.302</a:t>
                </a:r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Buat diagram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kasnya</a:t>
                </a:r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3030" r="-18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93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F98C-F8FB-023E-0651-2EF83BBB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ANTARA DERET SEKARANG/ANUITAS (A) DENGAN NILAI EKUIVALEN SEKARANG (P) DAN MASA DEPAN (F)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390679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</m:oMath>
                </a14:m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Misal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melakukan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setoran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masing-masing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$1.000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bank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5% per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Berapakah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uang yang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ditarik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bank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setelah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setoran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ke-15. Bila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menggunakan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uang yang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bisa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tarik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$21.578,60 </a:t>
                </a:r>
              </a:p>
              <a:p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Buat diagram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kasnya</a:t>
                </a:r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390679"/>
              </a:xfrm>
              <a:blipFill>
                <a:blip r:embed="rId2"/>
                <a:stretch>
                  <a:fillRect l="-1394" t="-2778" b="-97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78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F98C-F8FB-023E-0651-2EF83BBB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HUBUNGAN ANTARA DERET SEKARANG/ANUITAS (A) DENGAN NILAI EKUIVALEN SEKARANG (P) DAN MASA DEPAN (F)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308486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diketahui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Penurunan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kapasitas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mesin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pabrik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menyebabkan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penambahan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pengeluaran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$20.000 pada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setiap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selama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Jika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laju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setiap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tahunnya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15% per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berapakah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harus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diinvestasikan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dalam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mengatasi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penurunan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kapasitas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mesin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Buat diagram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</a:t>
                </a:r>
                <a:r>
                  <a:rPr lang="en-ID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kasnya</a:t>
                </a:r>
                <a:endParaRPr lang="en-ID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D6799-3923-786E-6F00-A64C42F5E2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308486"/>
              </a:xfrm>
              <a:blipFill>
                <a:blip r:embed="rId2"/>
                <a:stretch>
                  <a:fillRect l="-1394" t="-2829" r="-970" b="-282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6544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</TotalTime>
  <Words>824</Words>
  <Application>Microsoft Office PowerPoint</Application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Cambria Math</vt:lpstr>
      <vt:lpstr>Times New Roman</vt:lpstr>
      <vt:lpstr>Retrospect</vt:lpstr>
      <vt:lpstr>NILAI WAKTU DARI UANG (Lanjutan)</vt:lpstr>
      <vt:lpstr>OUTLINE</vt:lpstr>
      <vt:lpstr>RUMUS-RUMUS BUNGA</vt:lpstr>
      <vt:lpstr>NOTASI</vt:lpstr>
      <vt:lpstr>CARA MENCARI BESARAN SIMBOL FUNGSIONAL</vt:lpstr>
      <vt:lpstr>HUBUNGAN ANTARA NILAI SEKARANG (P) DENGAN NILAI MASA DEPAN (F) DARI ARUS KAS TUNGGAL</vt:lpstr>
      <vt:lpstr>HUBUNGAN ANTARA NILAI SEKARANG (P) DENGAN NILAI MASA DEPAN (F) DARI ARUS KAS TUNGGAL</vt:lpstr>
      <vt:lpstr>HUBUNGAN ANTARA DERET SEKARANG/ANUITAS (A) DENGAN NILAI EKUIVALEN SEKARANG (P) DAN MASA DEPAN (F)</vt:lpstr>
      <vt:lpstr>HUBUNGAN ANTARA DERET SEKARANG/ANUITAS (A) DENGAN NILAI EKUIVALEN SEKARANG (P) DAN MASA DEPAN (F)</vt:lpstr>
      <vt:lpstr>HUBUNGAN ANTARA DERET SEKARANG/ANUITAS (A) DENGAN NILAI EKUIVALEN SEKARANG (P) DAN MASA DEPAN (F)</vt:lpstr>
      <vt:lpstr>HUBUNGAN ANTARA DERET SEKARANG/ANUITAS (A) DENGAN NILAI EKUIVALEN SEKARANG (P) DAN MASA DEPAN (F)</vt:lpstr>
      <vt:lpstr>RANGKUMAN</vt:lpstr>
      <vt:lpstr>CONTOH PEMAJEMUKAN DISKRET</vt:lpstr>
      <vt:lpstr>CONTOH PEMAJEMUKAN DISKRET</vt:lpstr>
      <vt:lpstr>ANUITAS BIASA DAN ANUITAS TERTUNDA</vt:lpstr>
      <vt:lpstr>ANUITAS BIASA DAN ANUITAS TERTUNDA</vt:lpstr>
      <vt:lpstr>CONTOH SOAL</vt:lpstr>
      <vt:lpstr>JAWABAN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Ginanjar Adhika Jiwandoko</dc:creator>
  <cp:lastModifiedBy>Dian Samodrawati</cp:lastModifiedBy>
  <cp:revision>13</cp:revision>
  <dcterms:created xsi:type="dcterms:W3CDTF">2024-09-30T04:27:53Z</dcterms:created>
  <dcterms:modified xsi:type="dcterms:W3CDTF">2025-11-07T22:17:26Z</dcterms:modified>
</cp:coreProperties>
</file>