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1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B9777-EC9A-4533-8E2E-65E240FA2EE3}" type="datetimeFigureOut">
              <a:rPr lang="en-ID" smtClean="0"/>
              <a:t>05/12/2025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C13E-003B-4808-99CA-BD6BFE335A5E}" type="slidenum">
              <a:rPr lang="en-ID" smtClean="0"/>
              <a:t>‹#›</a:t>
            </a:fld>
            <a:endParaRPr lang="en-ID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7307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B9777-EC9A-4533-8E2E-65E240FA2EE3}" type="datetimeFigureOut">
              <a:rPr lang="en-ID" smtClean="0"/>
              <a:t>05/12/2025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C13E-003B-4808-99CA-BD6BFE335A5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4500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B9777-EC9A-4533-8E2E-65E240FA2EE3}" type="datetimeFigureOut">
              <a:rPr lang="en-ID" smtClean="0"/>
              <a:t>05/12/2025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C13E-003B-4808-99CA-BD6BFE335A5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8593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B9777-EC9A-4533-8E2E-65E240FA2EE3}" type="datetimeFigureOut">
              <a:rPr lang="en-ID" smtClean="0"/>
              <a:t>05/12/2025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C13E-003B-4808-99CA-BD6BFE335A5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52785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B9777-EC9A-4533-8E2E-65E240FA2EE3}" type="datetimeFigureOut">
              <a:rPr lang="en-ID" smtClean="0"/>
              <a:t>05/12/2025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C13E-003B-4808-99CA-BD6BFE335A5E}" type="slidenum">
              <a:rPr lang="en-ID" smtClean="0"/>
              <a:t>‹#›</a:t>
            </a:fld>
            <a:endParaRPr lang="en-ID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2173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B9777-EC9A-4533-8E2E-65E240FA2EE3}" type="datetimeFigureOut">
              <a:rPr lang="en-ID" smtClean="0"/>
              <a:t>05/12/2025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C13E-003B-4808-99CA-BD6BFE335A5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06580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B9777-EC9A-4533-8E2E-65E240FA2EE3}" type="datetimeFigureOut">
              <a:rPr lang="en-ID" smtClean="0"/>
              <a:t>05/12/2025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C13E-003B-4808-99CA-BD6BFE335A5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45768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B9777-EC9A-4533-8E2E-65E240FA2EE3}" type="datetimeFigureOut">
              <a:rPr lang="en-ID" smtClean="0"/>
              <a:t>05/12/2025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C13E-003B-4808-99CA-BD6BFE335A5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52232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B9777-EC9A-4533-8E2E-65E240FA2EE3}" type="datetimeFigureOut">
              <a:rPr lang="en-ID" smtClean="0"/>
              <a:t>05/12/2025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C13E-003B-4808-99CA-BD6BFE335A5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68494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4CB9777-EC9A-4533-8E2E-65E240FA2EE3}" type="datetimeFigureOut">
              <a:rPr lang="en-ID" smtClean="0"/>
              <a:t>05/12/2025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D4C13E-003B-4808-99CA-BD6BFE335A5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72709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B9777-EC9A-4533-8E2E-65E240FA2EE3}" type="datetimeFigureOut">
              <a:rPr lang="en-ID" smtClean="0"/>
              <a:t>05/12/2025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C13E-003B-4808-99CA-BD6BFE335A5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27585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4CB9777-EC9A-4533-8E2E-65E240FA2EE3}" type="datetimeFigureOut">
              <a:rPr lang="en-ID" smtClean="0"/>
              <a:t>05/12/2025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0D4C13E-003B-4808-99CA-BD6BFE335A5E}" type="slidenum">
              <a:rPr lang="en-ID" smtClean="0"/>
              <a:t>‹#›</a:t>
            </a:fld>
            <a:endParaRPr lang="en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8223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3251-AD43-E711-4BC0-AF9D1E7200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261650"/>
          </a:xfrm>
        </p:spPr>
        <p:txBody>
          <a:bodyPr>
            <a:normAutofit/>
          </a:bodyPr>
          <a:lstStyle/>
          <a:p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APLIKASI NILAI WAKTU DARI UANG</a:t>
            </a:r>
            <a:endParaRPr lang="en-ID" sz="4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C59288-F738-CE4B-5186-7D8B0FAB0CAE}"/>
              </a:ext>
            </a:extLst>
          </p:cNvPr>
          <p:cNvSpPr txBox="1"/>
          <p:nvPr/>
        </p:nvSpPr>
        <p:spPr>
          <a:xfrm>
            <a:off x="1097280" y="4453702"/>
            <a:ext cx="60984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Ir. Dian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Samodrawati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M.M</a:t>
            </a:r>
            <a:endParaRPr lang="en-ID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000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4975F-DC0F-F82F-9855-254294E3B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82601"/>
          </a:xfrm>
        </p:spPr>
        <p:txBody>
          <a:bodyPr>
            <a:norm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Soal </a:t>
            </a:r>
            <a:r>
              <a:rPr kumimoji="0" lang="en-US" sz="3200" b="0" i="0" u="none" strike="noStrike" kern="1200" cap="none" spc="-5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(Metode FW)</a:t>
            </a:r>
            <a:endParaRPr lang="en-ID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72D44-E918-863D-DF9B-3EB6ED98F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9919765" cy="444205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diusulkan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insinyur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produktivitas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pengelasan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manual.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$25.000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$5.000 pada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produktivitas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$8.000 per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setelah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biaya-biaya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ekstra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dikurangkan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diperoleh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tambahan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sv-S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Dengan metode FW, Jika MARR perusahaan adalah 20%, apakah usulan ini dapat diterima?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617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10B46-8BCF-E465-E8AF-EA54B41FF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20957"/>
          </a:xfrm>
        </p:spPr>
        <p:txBody>
          <a:bodyPr>
            <a:norm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Soal </a:t>
            </a:r>
            <a:r>
              <a:rPr kumimoji="0" lang="en-US" sz="3200" b="0" i="0" u="none" strike="noStrike" kern="1200" cap="none" spc="-5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(Metode FW)</a:t>
            </a:r>
            <a:endParaRPr lang="en-ID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2C2A41B-8D87-C0DE-9580-9167F165F47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97280" y="1845733"/>
                <a:ext cx="10058400" cy="4472873"/>
              </a:xfrm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𝐹𝑊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20%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=−$25.000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, 20% , 5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+$8.000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, 20% , 4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                          $8.000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, 20% , 3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+$8.000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, 20% , 2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                          $8.000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, 20% , 1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+$13.000</m:t>
                    </m:r>
                  </m:oMath>
                </a14:m>
                <a:endParaRPr lang="en-US" sz="28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                 =$2.324</m:t>
                    </m:r>
                  </m:oMath>
                </a14:m>
                <a:endParaRPr lang="en-ID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sv-SE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Karena FW(20%) &gt; 0 maka usulan untuk peralatan ini dapat diterima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r>
                  <a:rPr lang="fi-FI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FW merupakan kelipatan dari nilai PW yang ekivalen.</a:t>
                </a:r>
                <a:endParaRPr lang="en-ID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𝑃𝑊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20%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=$2.324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, 20% , 5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=$934,29</m:t>
                    </m:r>
                  </m:oMath>
                </a14:m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2C2A41B-8D87-C0DE-9580-9167F165F4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1845733"/>
                <a:ext cx="10058400" cy="4472873"/>
              </a:xfrm>
              <a:blipFill>
                <a:blip r:embed="rId2"/>
                <a:stretch>
                  <a:fillRect l="-1212" r="-1576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9562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539BF-6244-8BA5-F793-6E24B0816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90134"/>
          </a:xfrm>
        </p:spPr>
        <p:txBody>
          <a:bodyPr>
            <a:norm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Annual Worth (AW)</a:t>
            </a:r>
            <a:endParaRPr lang="en-ID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F74BA-E7A6-5158-05F1-E531D85F3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623317"/>
            <a:ext cx="10058400" cy="467474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Seluruh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kas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keluar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diperhitungkan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bunga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biasanya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MARR.</a:t>
            </a: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proyek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sederetan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dollar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dinyatakan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ekivalen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kas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kas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keluar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bunga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MARR.</a:t>
            </a: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Jadi AW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proyek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penghasilan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penghematanekivalen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dikurangi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pengeluaran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ekivalen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dikurangi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pengembalian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modal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ekivalen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41296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A58E4-BF70-1806-3795-6C48C3DD2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90134"/>
          </a:xfrm>
        </p:spPr>
        <p:txBody>
          <a:bodyPr>
            <a:norm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Perhitungan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</a:t>
            </a:r>
            <a:endParaRPr lang="en-ID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F1040D-D045-0A58-B8EE-723AE8BE1C7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𝐴𝑊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%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𝐶𝑅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%</m:t>
                        </m:r>
                      </m:e>
                    </m:d>
                  </m:oMath>
                </a14:m>
                <a:endParaRPr lang="en-ID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R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adalah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revenues, E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adalah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expenses dan </a:t>
                </a:r>
              </a:p>
              <a:p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CR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adalah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Capital Recovery.</a:t>
                </a:r>
              </a:p>
              <a:p>
                <a:endParaRPr lang="en-ID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AW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ekivalen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dengan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nilai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PW dan FW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sehingga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AW=PW(A/P,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%, N)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atau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ID" sz="2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AW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=FW(A/F,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%, N).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F1040D-D045-0A58-B8EE-723AE8BE1C7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2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40621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44847-E2EE-3290-097C-339FDB940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73758"/>
          </a:xfrm>
        </p:spPr>
        <p:txBody>
          <a:bodyPr>
            <a:norm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Perhitungan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Capital Recovery (CR)</a:t>
            </a:r>
            <a:endParaRPr lang="en-ID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876A57-109E-1ED0-F473-2DBE5DE7CF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97280" y="1845733"/>
                <a:ext cx="10058400" cy="4408733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       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𝐶𝑅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%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𝐼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,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% ,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𝑆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,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% ,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d>
                  </m:oMath>
                </a14:m>
                <a:endParaRPr lang="en-ID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atau</a:t>
                </a:r>
                <a:endParaRPr lang="en-ID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       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𝐶𝑅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%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,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% ,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𝐼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%</m:t>
                        </m:r>
                      </m:e>
                    </m:d>
                  </m:oMath>
                </a14:m>
                <a:endParaRPr lang="en-ID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atau</a:t>
                </a:r>
                <a:endParaRPr lang="en-ID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       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𝐶𝑅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%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,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% ,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𝑆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%</m:t>
                        </m:r>
                      </m:e>
                    </m:d>
                  </m:oMath>
                </a14:m>
                <a:endParaRPr lang="en-ID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876A57-109E-1ED0-F473-2DBE5DE7CF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1845733"/>
                <a:ext cx="10058400" cy="440873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1E4E3C6B-A6A3-C4E2-B033-9CAC5C4ED96C}"/>
              </a:ext>
            </a:extLst>
          </p:cNvPr>
          <p:cNvSpPr txBox="1"/>
          <p:nvPr/>
        </p:nvSpPr>
        <p:spPr>
          <a:xfrm>
            <a:off x="1097280" y="5792802"/>
            <a:ext cx="60984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S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134638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627D2-B1CD-369B-AF97-CC21B84C2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13424"/>
          </a:xfrm>
        </p:spPr>
        <p:txBody>
          <a:bodyPr>
            <a:norm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Soal </a:t>
            </a:r>
            <a:r>
              <a:rPr kumimoji="0" lang="en-US" sz="3200" b="0" i="0" u="none" strike="noStrike" kern="1200" cap="none" spc="-5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(Metode AW)</a:t>
            </a:r>
            <a:endParaRPr lang="en-ID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23B23-4994-B421-0848-4DEEBA4D3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613043"/>
            <a:ext cx="10058399" cy="4520629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diusulkan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insinyur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produktivitas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pengelasan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manual.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$25.000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$5.000 pada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produktivitas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$8.000 per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setelah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biaya-biaya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ekstra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dikurangkan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diperoleh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tambahan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v-S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Dengan metode AW, Jika MARR perusahaan adalah 20%, apakah usulan ini dapat diterima?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3224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40761-E414-1CD4-1B71-8901FEE0C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38763"/>
          </a:xfrm>
        </p:spPr>
        <p:txBody>
          <a:bodyPr>
            <a:norm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Soal </a:t>
            </a:r>
            <a:r>
              <a:rPr kumimoji="0" lang="en-US" sz="3200" b="0" i="0" u="none" strike="noStrike" kern="1200" cap="none" spc="-5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(Metode AW)</a:t>
            </a:r>
            <a:endParaRPr lang="en-ID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50201C2-E1BB-05B9-3982-B6FD362F42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97280" y="1845734"/>
                <a:ext cx="10255664" cy="4023360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𝐴𝑊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20%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=$8.000−$25.000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, 20% , 5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−$5.000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, 20% , 5</m:t>
                        </m:r>
                      </m:e>
                    </m:d>
                  </m:oMath>
                </a14:m>
                <a:endParaRPr lang="en-ID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                =$8.000−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$8.359,50−$671,90</m:t>
                        </m:r>
                      </m:e>
                    </m:d>
                  </m:oMath>
                </a14:m>
                <a:endParaRPr lang="en-US" sz="2800" b="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                =$312,40</m:t>
                    </m:r>
                  </m:oMath>
                </a14:m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endParaRPr lang="en-ID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Karena AW, FW dan PW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ekivalen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maka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nilai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AW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bisa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dihitung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juga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dengan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metode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FW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atau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PW. Coba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buktikan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50201C2-E1BB-05B9-3982-B6FD362F42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1845734"/>
                <a:ext cx="10255664" cy="4023360"/>
              </a:xfrm>
              <a:blipFill>
                <a:blip r:embed="rId2"/>
                <a:stretch>
                  <a:fillRect l="-1189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27840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F943E-7221-1065-2698-6A6946641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5657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Metode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Rate of Return (IRR)</a:t>
            </a:r>
            <a:endParaRPr lang="en-ID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F4919A-2A7D-0088-B80D-E567DE6177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31776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bunga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menunjukkan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ekivalen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kas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keluar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mana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ekivalennya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dihitung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salah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PW, FW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</a:t>
            </a:r>
          </a:p>
          <a:p>
            <a:pPr>
              <a:lnSpc>
                <a:spcPct val="150000"/>
              </a:lnSpc>
            </a:pP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Setelah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dihitung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didapat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dibandingkan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MARR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memeriksa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diterima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Jika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didapat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MARR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diterima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00764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ECE10-D7FE-0D94-7F30-CA865F8D1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5190E-B002-B3DF-811B-551384713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90134"/>
          </a:xfrm>
        </p:spPr>
        <p:txBody>
          <a:bodyPr>
            <a:norm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Rate of Return</a:t>
            </a:r>
            <a:endParaRPr lang="en-ID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553AF5-AE67-5D73-F2AE-A9ADB1E61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2481" y="1845734"/>
            <a:ext cx="11435137" cy="402336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menghindari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perhitungan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perlu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agar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IRR yang negative,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sebelum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menghitung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IRR,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pastikan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Baik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penerimaan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maupun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pengeluaran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keduanya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penerimaan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daripada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keseluruhan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pengeluaran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kas.</a:t>
            </a:r>
          </a:p>
        </p:txBody>
      </p:sp>
    </p:spTree>
    <p:extLst>
      <p:ext uri="{BB962C8B-B14F-4D97-AF65-F5344CB8AC3E}">
        <p14:creationId xmlns:p14="http://schemas.microsoft.com/office/powerpoint/2010/main" val="1961037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6B0DA-3E54-B9B8-C1AF-38A0176D3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79860"/>
          </a:xfrm>
        </p:spPr>
        <p:txBody>
          <a:bodyPr>
            <a:norm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Soal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(Metode IRR)</a:t>
            </a:r>
            <a:endParaRPr lang="en-ID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50207-58CC-43A4-EC5E-C79C278EC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0369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modal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$10.000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proyek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seragam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$5.310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selama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kemudian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$2.000.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Pengeluaran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$3.000. Perusahaan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menerima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proyek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pengembalian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minimal 10% per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modal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dikeluarkan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Tentukan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IRR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proyek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diterima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10802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8C0FD-D3A9-5F8B-86B8-2F858A478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66844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</a:t>
            </a:r>
            <a:endParaRPr lang="en-ID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55FD1-58E1-4B56-F3F0-D5791F1F8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5510" y="1845734"/>
            <a:ext cx="9450170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 M</a:t>
            </a:r>
            <a:r>
              <a:rPr lang="en-ID" sz="36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etode</a:t>
            </a:r>
            <a:r>
              <a:rPr lang="en-ID" sz="36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Present Worth</a:t>
            </a:r>
          </a:p>
          <a:p>
            <a:pPr marL="0" indent="0">
              <a:buNone/>
            </a:pPr>
            <a:r>
              <a:rPr lang="en-ID" sz="36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 Metode Future Worth</a:t>
            </a:r>
          </a:p>
          <a:p>
            <a:pPr marL="0" indent="0">
              <a:buNone/>
            </a:pPr>
            <a:r>
              <a:rPr lang="en-ID" sz="36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 Metode Annual Worth</a:t>
            </a:r>
          </a:p>
          <a:p>
            <a:pPr marL="0" indent="0">
              <a:buNone/>
            </a:pPr>
            <a:r>
              <a:rPr lang="en-ID" sz="36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 Metode Internal Rate of Return</a:t>
            </a:r>
          </a:p>
          <a:p>
            <a:pPr marL="0" indent="0">
              <a:buNone/>
            </a:pPr>
            <a:r>
              <a:rPr lang="en-ID" sz="36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 Metode </a:t>
            </a:r>
            <a:r>
              <a:rPr lang="en-ID" sz="36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Eksternal</a:t>
            </a:r>
            <a:r>
              <a:rPr lang="en-ID" sz="36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Rate of Return</a:t>
            </a:r>
          </a:p>
        </p:txBody>
      </p:sp>
    </p:spTree>
    <p:extLst>
      <p:ext uri="{BB962C8B-B14F-4D97-AF65-F5344CB8AC3E}">
        <p14:creationId xmlns:p14="http://schemas.microsoft.com/office/powerpoint/2010/main" val="9608663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E72DF-8490-567D-5F2E-9DD11B71F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97667"/>
          </a:xfrm>
        </p:spPr>
        <p:txBody>
          <a:bodyPr>
            <a:norm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Soal </a:t>
            </a:r>
            <a:r>
              <a:rPr kumimoji="0" lang="en-US" sz="3200" b="0" i="0" u="none" strike="noStrike" kern="1200" cap="none" spc="-5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(Metode IRR)</a:t>
            </a:r>
            <a:endParaRPr lang="en-ID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4E6E053-1A82-C40D-F0E3-9A6DB500BF2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97280" y="2044556"/>
                <a:ext cx="10058400" cy="4253501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𝑃𝑊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=0=$10.000+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$5.310−$3.000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+$2.000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,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% , 5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=?</m:t>
                    </m:r>
                  </m:oMath>
                </a14:m>
                <a:endParaRPr lang="en-US" sz="24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Interpolasi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pada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%=5%</m:t>
                    </m:r>
                  </m:oMath>
                </a14:m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𝑃𝑊 = −$10.000 + $2.310 4,329 + $2.000 0,7835 = $1.568</a:t>
                </a:r>
              </a:p>
              <a:p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Interpolasi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pada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%=15%</m:t>
                    </m:r>
                  </m:oMath>
                </a14:m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𝑃𝑊 = −$10.000 + $2.310 3,352 + $2.000 0,4972 = −$1.262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%=5%+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$1.568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$1.568−$1.262</m:t>
                        </m:r>
                      </m:den>
                    </m:f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15%−5%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=5%+5,5%=10,5%</m:t>
                    </m:r>
                  </m:oMath>
                </a14:m>
                <a:endParaRPr lang="en-ID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Karena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%≥10%</m:t>
                    </m:r>
                  </m:oMath>
                </a14:m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maka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proyek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tersebut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dapat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diterima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4E6E053-1A82-C40D-F0E3-9A6DB500BF2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2044556"/>
                <a:ext cx="10058400" cy="4253501"/>
              </a:xfrm>
              <a:blipFill>
                <a:blip r:embed="rId2"/>
                <a:stretch>
                  <a:fillRect l="-1818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2158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E4B09-80E5-4F67-ECDB-11C91594A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69586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Metode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Eksternal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Rate of Return (ERR)</a:t>
            </a:r>
            <a:endParaRPr lang="en-ID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388BF-EE14-7E1E-4E25-AF69888C80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memperhitungkan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bunga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eksternal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(€)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proyek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pada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bunga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kas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netto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dihasilkan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diinvestasikan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kembali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Jika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reinvestasi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eksternal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biasanya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MARR)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ternyata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IRR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proyek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ERR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IRR-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57649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19FCC-CE22-6423-A6B8-E41A9BB13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20957"/>
          </a:xfrm>
        </p:spPr>
        <p:txBody>
          <a:bodyPr>
            <a:norm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Soal </a:t>
            </a:r>
            <a:r>
              <a:rPr kumimoji="0" lang="en-US" sz="3200" b="0" i="0" u="none" strike="noStrike" kern="1200" cap="none" spc="-5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(Metode ERR)</a:t>
            </a:r>
            <a:endParaRPr lang="en-ID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8C807-B9C4-4F99-559D-E875BEA20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602769"/>
            <a:ext cx="10058400" cy="467474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modal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$10.000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proyek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seragam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$5.310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selama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kemudian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$2.000.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Pengeluaran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$3.000. Perusahaan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menerima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proyek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pengembalian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minimal 10% per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modal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dikeluarkan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Tentukan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IRR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proyek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diterima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313029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E4918E-9561-06FC-A94C-58622B5EA2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6F862-AA9F-4AFB-795E-DC965DA85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42979"/>
            <a:ext cx="10058400" cy="1123484"/>
          </a:xfrm>
        </p:spPr>
        <p:txBody>
          <a:bodyPr>
            <a:norm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Soal </a:t>
            </a:r>
            <a:r>
              <a:rPr kumimoji="0" lang="en-US" sz="3200" b="0" i="0" u="none" strike="noStrike" kern="1200" cap="none" spc="-5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(Metode ERR)</a:t>
            </a:r>
            <a:endParaRPr lang="en-ID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A9407C-F38A-D462-4D6E-1314557A78E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97280" y="1845734"/>
                <a:ext cx="10058400" cy="4400954"/>
              </a:xfrm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𝑃𝑊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=0=$10.000+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$5.310−$3.000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+$2.000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,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% , 5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=?</m:t>
                    </m:r>
                  </m:oMath>
                </a14:m>
                <a:endParaRPr lang="en-US" sz="2400" b="0" dirty="0"/>
              </a:p>
              <a:p>
                <a:r>
                  <a:rPr lang="en-US" sz="2400" b="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%=5%+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$1.568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$1.568−$1.262</m:t>
                        </m:r>
                      </m:den>
                    </m:f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15%−5%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=5%+5,5%=10,5%</m:t>
                    </m:r>
                  </m:oMath>
                </a14:m>
                <a:endParaRPr lang="en-ID" sz="2400" dirty="0"/>
              </a:p>
              <a:p>
                <a:r>
                  <a:rPr lang="en-ID" sz="2400" dirty="0"/>
                  <a:t>Karena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%≥10%</m:t>
                    </m:r>
                  </m:oMath>
                </a14:m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maka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proyek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tersebut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dapat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diterima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r>
                  <a:rPr lang="sv-SE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Misal €=MARR=20% per tahun, berapa tingkat pengembalian eksternal dan apakah alternatif bisa diterima?</a:t>
                </a:r>
                <a:endParaRPr lang="en-ID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$25.000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,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% , 5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=$8.000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, 20% , 5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+$5.000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,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% , 5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$64.532,80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$25.000</m:t>
                        </m:r>
                      </m:den>
                    </m:f>
                  </m:oMath>
                </a14:m>
                <a:endParaRPr lang="en-ID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%=20,88%</m:t>
                    </m:r>
                  </m:oMath>
                </a14:m>
                <a:endParaRPr lang="en-ID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sv-SE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Karena i% lebih besar dari MARR maka alternatif bisa diterima</a:t>
                </a:r>
                <a:r>
                  <a:rPr lang="sv-SE" sz="2400" dirty="0"/>
                  <a:t>.</a:t>
                </a:r>
                <a:endParaRPr lang="en-ID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A9407C-F38A-D462-4D6E-1314557A78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1845734"/>
                <a:ext cx="10058400" cy="4400954"/>
              </a:xfrm>
              <a:blipFill>
                <a:blip r:embed="rId2"/>
                <a:stretch>
                  <a:fillRect l="-1818" b="-97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97844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A78E6-DBF5-D3BC-7E40-B69257314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72327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TUGAS</a:t>
            </a:r>
            <a:endParaRPr lang="en-ID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6563AF-4408-CAEB-69BC-F3B2E1688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555066"/>
          </a:xfrm>
        </p:spPr>
        <p:txBody>
          <a:bodyPr>
            <a:noAutofit/>
          </a:bodyPr>
          <a:lstStyle/>
          <a:p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diusulkan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insinyur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produktivitas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pengelasan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manual.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$50.000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$10.000 pada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produktivitas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$16.000 per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setelah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biaya-biaya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ekstra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dikurangkan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diperoleh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tambahan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sv-S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Dengan metode PW, Jika MARR perusahaan adalah 20%, apakah usulan ini dapat diterima?</a:t>
            </a:r>
          </a:p>
          <a:p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sv-S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Dengan metode FW, Jika MARR perusahaan adalah 20%, apakah usulan ini dapat diterima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sv-S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Dengan metode AW, Jika MARR perusahaan adalah 20%, apakah usulan ini dapat diterima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098265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1C895-EC7B-8FF2-5BDF-631619906D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826729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TERIMA KASIH ATAS PERHATIANNYA</a:t>
            </a:r>
            <a:endParaRPr lang="en-ID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623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22E9F-B2DB-99BD-CF54-E2580840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28489"/>
          </a:xfrm>
        </p:spPr>
        <p:txBody>
          <a:bodyPr>
            <a:norm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PW, FW dan AW</a:t>
            </a:r>
            <a:endParaRPr lang="en-ID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C8BD21-A523-C5C1-98CB-64937BA00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5784" y="1845733"/>
            <a:ext cx="9439896" cy="44934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mengubah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kas yang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dihasilkan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solusi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diusulkan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ekivalennya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titik-titik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bunga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diketahui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pengembalian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minimum yang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diinginkan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Minimum </a:t>
            </a:r>
            <a:r>
              <a:rPr lang="en-ID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Atrractive</a:t>
            </a:r>
            <a:r>
              <a:rPr lang="en-ID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Rate of Return (MARR).</a:t>
            </a:r>
          </a:p>
        </p:txBody>
      </p:sp>
    </p:spTree>
    <p:extLst>
      <p:ext uri="{BB962C8B-B14F-4D97-AF65-F5344CB8AC3E}">
        <p14:creationId xmlns:p14="http://schemas.microsoft.com/office/powerpoint/2010/main" val="513355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30382-8DD6-AE16-2D88-1854C4ED4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79" y="286603"/>
            <a:ext cx="9926891" cy="535329"/>
          </a:xfrm>
        </p:spPr>
        <p:txBody>
          <a:bodyPr>
            <a:no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Present Worth (PW)</a:t>
            </a:r>
            <a:endParaRPr lang="en-ID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8D160-7FBD-E9A6-CA94-A48D5F143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222625"/>
            <a:ext cx="10738548" cy="5147353"/>
          </a:xfrm>
        </p:spPr>
        <p:txBody>
          <a:bodyPr>
            <a:noAutofit/>
          </a:bodyPr>
          <a:lstStyle/>
          <a:p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Seluruh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kas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keluar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diperhitungkan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sekarang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bunga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biasanya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MARR.</a:t>
            </a:r>
          </a:p>
          <a:p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PW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ukuran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mengenai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seberapa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mampu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dibayarkan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melebihi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biayanya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Atau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kata lain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PW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positif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minimum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dibutuhkan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investor.</a:t>
            </a:r>
          </a:p>
          <a:p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mendapatkan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PW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fungsi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per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bunga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serangkaian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keluar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masa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datang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didiskonto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masa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sekarang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9552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8C9F5-038D-3C53-387D-07109AE93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49037"/>
          </a:xfrm>
        </p:spPr>
        <p:txBody>
          <a:bodyPr>
            <a:norm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Perhitungan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PW</a:t>
            </a:r>
            <a:endParaRPr lang="en-ID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5C4A6D5-7431-F9EA-800C-0F0EE28FED1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97280" y="2168012"/>
                <a:ext cx="10058400" cy="3701081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𝑃𝑊</m:t>
                    </m:r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%</m:t>
                        </m:r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+…</m:t>
                    </m:r>
                  </m:oMath>
                </a14:m>
                <a:endParaRPr lang="en-US" sz="3200" b="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                  </m:t>
                    </m:r>
                  </m:oMath>
                </a14:m>
                <a:endParaRPr lang="en-US" sz="3200" b="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200" b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p>
                    </m:sSup>
                  </m:oMath>
                </a14:m>
                <a:endParaRPr lang="en-US" sz="3200" b="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3200" b="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                 =</m:t>
                    </m:r>
                    <m:nary>
                      <m:naryPr>
                        <m:chr m:val="∑"/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32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p>
                      <m:e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1+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</m:d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e>
                    </m:nary>
                  </m:oMath>
                </a14:m>
                <a:endParaRPr lang="en-ID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5C4A6D5-7431-F9EA-800C-0F0EE28FED1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2168012"/>
                <a:ext cx="10058400" cy="3701081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1570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2918A-C315-288D-5B87-927327681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28489"/>
          </a:xfrm>
        </p:spPr>
        <p:txBody>
          <a:bodyPr>
            <a:norm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Soal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(Metode PW)</a:t>
            </a:r>
            <a:endParaRPr lang="en-ID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B6D25-3ACA-1ACC-02C7-ED9DB0DB55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9919765" cy="443177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diusulkan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insinyur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produktivitas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pengelasan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manual.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$25.000 dan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$5.000 pada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produktivitas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$8.000 per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setelah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biaya-biaya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ekstra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dikurangkan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diperoleh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tambahan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sv-S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Dengan metode PW, Jika MARR perusahaan adalah 20%, apakah usulan ini dapat diterima?</a:t>
            </a:r>
            <a:endParaRPr lang="en-I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1999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B96D9-C56F-836E-E7FF-97B929D4F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94925"/>
          </a:xfrm>
        </p:spPr>
        <p:txBody>
          <a:bodyPr>
            <a:norm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Soal </a:t>
            </a:r>
            <a:r>
              <a:rPr kumimoji="0" lang="en-US" sz="3200" b="0" i="0" u="none" strike="noStrike" kern="1200" cap="none" spc="-5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(Metode PW)</a:t>
            </a:r>
            <a:endParaRPr lang="en-ID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9D8B050-EFF4-69D4-F82E-EB8FFD21A6C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fi-FI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PW = PW arus kas masuk – PW arus kas keluar</a:t>
                </a:r>
              </a:p>
              <a:p>
                <a:endParaRPr lang="en-US" sz="2600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𝑃𝑊</m:t>
                    </m:r>
                    <m:d>
                      <m:d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20%</m:t>
                        </m:r>
                      </m:e>
                    </m:d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=$8.000</m:t>
                    </m:r>
                    <m:d>
                      <m:d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num>
                          <m:den>
                            <m: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den>
                        </m:f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 , 20% , 5</m:t>
                        </m:r>
                      </m:e>
                    </m:d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+$5.000</m:t>
                    </m:r>
                    <m:d>
                      <m:d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num>
                          <m:den>
                            <m: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den>
                        </m:f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 , 20% , 5</m:t>
                        </m:r>
                      </m:e>
                    </m:d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−$25.000</m:t>
                    </m:r>
                  </m:oMath>
                </a14:m>
                <a:endParaRPr lang="en-US" sz="26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             =$934</m:t>
                    </m:r>
                  </m:oMath>
                </a14:m>
                <a:endParaRPr lang="en-ID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ID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Karena PW(20%) &gt; 0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maka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usulan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untuk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peralatan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ini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dapat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diterima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9D8B050-EFF4-69D4-F82E-EB8FFD21A6C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94" t="-3333" r="-1576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0787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8FECA6-D79F-9224-5936-E17347FB42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C0EFA-E6DC-E74F-C4D3-2E0B9EF29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340120"/>
          </a:xfrm>
        </p:spPr>
        <p:txBody>
          <a:bodyPr>
            <a:normAutofit fontScale="90000"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Future Worth (FW)</a:t>
            </a:r>
            <a:endParaRPr lang="en-ID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91AF4-4ED8-D795-E9B6-0C7F45C43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640" y="534256"/>
            <a:ext cx="9820040" cy="586654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Seluruh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kas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keluar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diperhitungkan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masa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datang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bunga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biasanya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MARR.</a:t>
            </a: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Karena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utama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memaksimalkan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kekayaan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pemilik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ekonomis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diperoleh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(FW) sangat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berguna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situasi-situasi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modal.</a:t>
            </a:r>
          </a:p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Nilai masa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dihitung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keekivalenan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kas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keluar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bunga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biasanya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juga MARR.</a:t>
            </a:r>
          </a:p>
          <a:p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FW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ekivalen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PW,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FW = PW(F/P.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%, N).</a:t>
            </a:r>
          </a:p>
          <a:p>
            <a:r>
              <a:rPr lang="sv-S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Jika FW≥0 maka secara ekonomis hal tersebut bisa diterima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7030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43D48-49BF-17AC-25CE-91BEE07DB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18215"/>
          </a:xfrm>
        </p:spPr>
        <p:txBody>
          <a:bodyPr>
            <a:norm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Perhitungan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FW</a:t>
            </a:r>
            <a:endParaRPr lang="en-ID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F310FAA-0396-FC26-4219-0D0F18521D7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97280" y="1828800"/>
                <a:ext cx="10058400" cy="4040293"/>
              </a:xfrm>
            </p:spPr>
            <p:txBody>
              <a:bodyPr>
                <a:normAutofit/>
              </a:bodyPr>
              <a:lstStyle/>
              <a:p>
                <a:endParaRPr lang="en-US" sz="3200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𝐹𝑊</m:t>
                    </m:r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%</m:t>
                        </m:r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en-US" sz="32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3200" b="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                 =</m:t>
                    </m:r>
                    <m:nary>
                      <m:naryPr>
                        <m:chr m:val="∑"/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32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p>
                      <m:e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1+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</m:d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e>
                    </m:nary>
                  </m:oMath>
                </a14:m>
                <a:endParaRPr lang="en-ID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F310FAA-0396-FC26-4219-0D0F18521D7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1828800"/>
                <a:ext cx="10058400" cy="404029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340128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323</TotalTime>
  <Words>1579</Words>
  <Application>Microsoft Office PowerPoint</Application>
  <PresentationFormat>Widescreen</PresentationFormat>
  <Paragraphs>119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Calibri</vt:lpstr>
      <vt:lpstr>Calibri Light</vt:lpstr>
      <vt:lpstr>Cambria Math</vt:lpstr>
      <vt:lpstr>Times New Roman</vt:lpstr>
      <vt:lpstr>Retrospect</vt:lpstr>
      <vt:lpstr>APLIKASI NILAI WAKTU DARI UANG</vt:lpstr>
      <vt:lpstr>OUTLINE</vt:lpstr>
      <vt:lpstr>Metode PW, FW dan AW</vt:lpstr>
      <vt:lpstr>Metode Present Worth (PW)</vt:lpstr>
      <vt:lpstr>Perhitungan dengan Metode PW</vt:lpstr>
      <vt:lpstr>Contoh Soal (Metode PW)</vt:lpstr>
      <vt:lpstr>Jawaban Soal (Metode PW)</vt:lpstr>
      <vt:lpstr>Metode Future Worth (FW)</vt:lpstr>
      <vt:lpstr>Perhitungan dengan Metode FW</vt:lpstr>
      <vt:lpstr>Contoh Soal (Metode FW)</vt:lpstr>
      <vt:lpstr>Jawaban Soal (Metode FW)</vt:lpstr>
      <vt:lpstr>Metode Annual Worth (AW)</vt:lpstr>
      <vt:lpstr>Perhitungan dengan Metode AW</vt:lpstr>
      <vt:lpstr>Perhitungan Capital Recovery (CR)</vt:lpstr>
      <vt:lpstr>Contoh Soal (Metode AW)</vt:lpstr>
      <vt:lpstr>Jawaban Soal (Metode AW)</vt:lpstr>
      <vt:lpstr>Metode Internal Rate of Return (IRR)</vt:lpstr>
      <vt:lpstr>Metode Internal Rate of Return</vt:lpstr>
      <vt:lpstr>Contoh Soal (Metode IRR)</vt:lpstr>
      <vt:lpstr>Jawaban Soal (Metode IRR)</vt:lpstr>
      <vt:lpstr>Metode Eksternal Rate of Return (ERR)</vt:lpstr>
      <vt:lpstr>Contoh Soal (Metode ERR)</vt:lpstr>
      <vt:lpstr>Jawaban Soal (Metode ERR)</vt:lpstr>
      <vt:lpstr>TUGAS</vt:lpstr>
      <vt:lpstr>TERIMA KASIH ATAS PERHATIANNYA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Ginanjar Adhika Jiwandoko</dc:creator>
  <cp:lastModifiedBy>Dian Samodrawati</cp:lastModifiedBy>
  <cp:revision>18</cp:revision>
  <dcterms:created xsi:type="dcterms:W3CDTF">2024-11-05T06:19:42Z</dcterms:created>
  <dcterms:modified xsi:type="dcterms:W3CDTF">2025-12-05T10:59:28Z</dcterms:modified>
</cp:coreProperties>
</file>