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74" r:id="rId4"/>
    <p:sldId id="263" r:id="rId5"/>
    <p:sldId id="275" r:id="rId6"/>
    <p:sldId id="277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71" r:id="rId23"/>
    <p:sldId id="272" r:id="rId24"/>
    <p:sldId id="27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A588-BCDB-461A-8952-636D1F5FFA3D}" type="datetimeFigureOut">
              <a:rPr lang="en-ID" smtClean="0"/>
              <a:t>05/12/2025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868D-22F1-4FD4-A5D2-69053A289B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2999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A588-BCDB-461A-8952-636D1F5FFA3D}" type="datetimeFigureOut">
              <a:rPr lang="en-ID" smtClean="0"/>
              <a:t>05/12/2025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868D-22F1-4FD4-A5D2-69053A289B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370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A588-BCDB-461A-8952-636D1F5FFA3D}" type="datetimeFigureOut">
              <a:rPr lang="en-ID" smtClean="0"/>
              <a:t>05/12/2025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868D-22F1-4FD4-A5D2-69053A289B12}" type="slidenum">
              <a:rPr lang="en-ID" smtClean="0"/>
              <a:t>‹#›</a:t>
            </a:fld>
            <a:endParaRPr lang="en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8448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A588-BCDB-461A-8952-636D1F5FFA3D}" type="datetimeFigureOut">
              <a:rPr lang="en-ID" smtClean="0"/>
              <a:t>05/12/2025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868D-22F1-4FD4-A5D2-69053A289B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6681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A588-BCDB-461A-8952-636D1F5FFA3D}" type="datetimeFigureOut">
              <a:rPr lang="en-ID" smtClean="0"/>
              <a:t>05/12/2025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868D-22F1-4FD4-A5D2-69053A289B12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7191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A588-BCDB-461A-8952-636D1F5FFA3D}" type="datetimeFigureOut">
              <a:rPr lang="en-ID" smtClean="0"/>
              <a:t>05/12/2025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868D-22F1-4FD4-A5D2-69053A289B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006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A588-BCDB-461A-8952-636D1F5FFA3D}" type="datetimeFigureOut">
              <a:rPr lang="en-ID" smtClean="0"/>
              <a:t>05/12/2025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868D-22F1-4FD4-A5D2-69053A289B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3879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A588-BCDB-461A-8952-636D1F5FFA3D}" type="datetimeFigureOut">
              <a:rPr lang="en-ID" smtClean="0"/>
              <a:t>05/12/2025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868D-22F1-4FD4-A5D2-69053A289B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257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A588-BCDB-461A-8952-636D1F5FFA3D}" type="datetimeFigureOut">
              <a:rPr lang="en-ID" smtClean="0"/>
              <a:t>05/12/2025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868D-22F1-4FD4-A5D2-69053A289B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A588-BCDB-461A-8952-636D1F5FFA3D}" type="datetimeFigureOut">
              <a:rPr lang="en-ID" smtClean="0"/>
              <a:t>05/12/2025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868D-22F1-4FD4-A5D2-69053A289B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6658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A588-BCDB-461A-8952-636D1F5FFA3D}" type="datetimeFigureOut">
              <a:rPr lang="en-ID" smtClean="0"/>
              <a:t>05/12/2025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868D-22F1-4FD4-A5D2-69053A289B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970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A588-BCDB-461A-8952-636D1F5FFA3D}" type="datetimeFigureOut">
              <a:rPr lang="en-ID" smtClean="0"/>
              <a:t>05/12/2025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868D-22F1-4FD4-A5D2-69053A289B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5474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A588-BCDB-461A-8952-636D1F5FFA3D}" type="datetimeFigureOut">
              <a:rPr lang="en-ID" smtClean="0"/>
              <a:t>05/12/2025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868D-22F1-4FD4-A5D2-69053A289B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262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A588-BCDB-461A-8952-636D1F5FFA3D}" type="datetimeFigureOut">
              <a:rPr lang="en-ID" smtClean="0"/>
              <a:t>05/12/2025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868D-22F1-4FD4-A5D2-69053A289B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A588-BCDB-461A-8952-636D1F5FFA3D}" type="datetimeFigureOut">
              <a:rPr lang="en-ID" smtClean="0"/>
              <a:t>05/12/2025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868D-22F1-4FD4-A5D2-69053A289B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060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A588-BCDB-461A-8952-636D1F5FFA3D}" type="datetimeFigureOut">
              <a:rPr lang="en-ID" smtClean="0"/>
              <a:t>05/12/2025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868D-22F1-4FD4-A5D2-69053A289B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269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AA588-BCDB-461A-8952-636D1F5FFA3D}" type="datetimeFigureOut">
              <a:rPr lang="en-ID" smtClean="0"/>
              <a:t>05/12/2025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99D868D-22F1-4FD4-A5D2-69053A289B1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048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 descr="City street with motion blur">
            <a:extLst>
              <a:ext uri="{FF2B5EF4-FFF2-40B4-BE49-F238E27FC236}">
                <a16:creationId xmlns:a16="http://schemas.microsoft.com/office/drawing/2014/main" id="{D15D31C4-072F-8EB6-9309-943E5222F0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8982" r="1" b="18454"/>
          <a:stretch/>
        </p:blipFill>
        <p:spPr>
          <a:xfrm>
            <a:off x="7301950" y="-1"/>
            <a:ext cx="489005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86DE92-910D-9836-9CC1-C7E7EA0D6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5" y="1678666"/>
            <a:ext cx="6185802" cy="236909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PEMBENTUKAN KARAKTER DAN ETIKA</a:t>
            </a:r>
            <a:endParaRPr lang="en-ID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AF306-01C5-40EE-DF3B-3C3A0778D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5954" y="5179333"/>
            <a:ext cx="4756935" cy="90296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PERTEMUAN 9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Dosen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Ir. Dian </a:t>
            </a:r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Samodrawati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M.M</a:t>
            </a:r>
            <a:endParaRPr lang="en-ID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4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AAC08-F336-DC25-15CA-66CA334B0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0898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JENIS-JENIS KORUPSI</a:t>
            </a:r>
            <a:endParaRPr lang="en-ID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0E548-7A50-66A4-56DD-30ADA3189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253" y="1350499"/>
            <a:ext cx="9359757" cy="49989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Suap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hadiah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uang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mempengaruhi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posisi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kekuasaan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sektor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publik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swasta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Nepotisme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keuntungan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kesempatan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keluarga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teman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dekatnya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mempertimbangkan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kualifikasi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layaknya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Penggelapan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melibatkan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penyalahgunaan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pencurian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publik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kepentingan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pejabat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posisi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dipercaya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435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AAC08-F336-DC25-15CA-66CA334B0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0898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JENIS-JENIS KORUPSI</a:t>
            </a:r>
            <a:endParaRPr lang="en-ID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0E548-7A50-66A4-56DD-30ADA3189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416" y="1350498"/>
            <a:ext cx="8784404" cy="52044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Penyuapan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hadiah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pejabat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keuntungan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pengadaan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kontrak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sz="2400" b="1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Kleptokrasi</a:t>
            </a:r>
            <a:r>
              <a:rPr lang="en-ID" sz="2400" b="1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di mana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penguasa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kekuasaan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politik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memperkaya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ilegal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dana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publik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sz="2400" b="1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Pencucian</a:t>
            </a:r>
            <a:r>
              <a:rPr lang="en-ID" sz="2400" b="1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Uang: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mengubah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uang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diperoleh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ilegal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aset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tampak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sah</a:t>
            </a:r>
            <a:r>
              <a:rPr lang="en-ID" sz="24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5272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AAC08-F336-DC25-15CA-66CA334B0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3564"/>
            <a:ext cx="8596668" cy="554805"/>
          </a:xfrm>
        </p:spPr>
        <p:txBody>
          <a:bodyPr>
            <a:normAutofit fontScale="90000"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JENIS-JENIS KORUPSI</a:t>
            </a:r>
            <a:endParaRPr lang="en-ID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0E548-7A50-66A4-56DD-30ADA3189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208" y="924674"/>
            <a:ext cx="9421402" cy="579976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D" sz="2100" b="1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100" b="1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1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Politik</a:t>
            </a:r>
            <a:r>
              <a:rPr lang="en-ID" sz="2100" b="1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mencakup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konteks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politik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pemilihan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kampanye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politik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pengaruh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sz="2100" b="1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100" b="1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1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100" b="1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Sektor </a:t>
            </a:r>
            <a:r>
              <a:rPr lang="en-ID" sz="2100" b="1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Swasta</a:t>
            </a:r>
            <a:r>
              <a:rPr lang="en-ID" sz="2100" b="1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individu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sektor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swasta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terlibat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suap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penyuapan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pencucian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uang.</a:t>
            </a:r>
          </a:p>
          <a:p>
            <a:pPr>
              <a:lnSpc>
                <a:spcPct val="150000"/>
              </a:lnSpc>
            </a:pPr>
            <a:r>
              <a:rPr lang="en-ID" sz="2100" b="1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100" b="1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100" b="1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lang="en-ID" sz="2100" b="1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Kesehatan: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penyalahgunaan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penyelewengan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dana,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posisi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kekuasaan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perawatan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merugikan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sz="2100" b="1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100" b="1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100" b="1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lang="en-ID" sz="2100" b="1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Pendidikan: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melibatkan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penyalahgunaan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kekuasaan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suap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pemalsuan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konteks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penerimaan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100" b="0" i="0" dirty="0" err="1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100" b="0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universitas.</a:t>
            </a:r>
          </a:p>
        </p:txBody>
      </p:sp>
    </p:spTree>
    <p:extLst>
      <p:ext uri="{BB962C8B-B14F-4D97-AF65-F5344CB8AC3E}">
        <p14:creationId xmlns:p14="http://schemas.microsoft.com/office/powerpoint/2010/main" val="3861425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B2650-4346-7E9A-0C9B-356BE1A5C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473534" cy="1320800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JENIS KORUPSI MENURUT UU No.39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1999</a:t>
            </a:r>
            <a:endParaRPr lang="en-ID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47CFE-16BD-7BDA-B005-1112A7355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463" y="1602769"/>
            <a:ext cx="7804798" cy="441804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Merugikan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negara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Suap-menyuap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Penggelapan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jabatan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Perbuatan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curang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Pemerasan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Konflik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kepentingan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pengadaan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Gratifikasi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179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9AB8E-85E2-7F84-E0A9-222FD9290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16" y="102743"/>
            <a:ext cx="11537878" cy="59386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Bentuk-bentuk</a:t>
            </a:r>
            <a:r>
              <a:rPr lang="en-ID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ID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Kerugian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Negara: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Merugikan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negara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perekonomian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negara. </a:t>
            </a:r>
          </a:p>
          <a:p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Suap-menyuap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(uang,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layanan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dll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mempengaruhi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Penggelapan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Jabatan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Menyalahgunakan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jabatan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menguntungkan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lain. </a:t>
            </a:r>
          </a:p>
          <a:p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Pemerasan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Memaksa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Perbuatan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pengadaan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memalsukan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benar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Gratifikasi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hadiah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pemberian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lain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jabatan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kewenangan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dipertanggungjawabkan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Benturan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Kepentingan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Pengadaan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Menyalahgunakan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kepentingan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keluarganya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pengadaan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67823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AC034-B6E6-229A-2AC9-5CA994ADD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63" y="0"/>
            <a:ext cx="9678256" cy="6858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D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Contoh-contoh</a:t>
            </a:r>
            <a:r>
              <a:rPr lang="en-ID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Kasus Pertamina:</a:t>
            </a:r>
          </a:p>
          <a:p>
            <a:pPr marL="0" indent="0">
              <a:buNone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Kasus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melibatkan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dugaan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kerugian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negara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tata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kelola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minyak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subholding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Pertamina,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perkiraan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kerugian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Rp 968,5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triliun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Kasus PT Timah:</a:t>
            </a:r>
          </a:p>
          <a:p>
            <a:pPr marL="0" indent="0">
              <a:buNone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Kasus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melibatkan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dugaan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kerugian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negara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PT Timah,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kerugian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diperkirakan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Rp 300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triliun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Kasus BLBI:</a:t>
            </a:r>
          </a:p>
          <a:p>
            <a:pPr marL="0" indent="0">
              <a:buNone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Kasus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melibatkan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dugaan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kerugian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negara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Bank Lending Business and Investment (BLBI),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kerugian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Rp 138,4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triliun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Kasus Duta Palma:</a:t>
            </a:r>
          </a:p>
          <a:p>
            <a:pPr marL="0" indent="0">
              <a:buNone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Kasus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melibatkan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dugaan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penyerobotan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lahan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sawit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Duta Palma,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kerugian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diperkirakan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Rp 104,1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triliun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ID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BTS 4G:</a:t>
            </a:r>
          </a:p>
          <a:p>
            <a:pPr marL="0" indent="0">
              <a:buNone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Kasus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BTS 4G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2020-2022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merugikan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negara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hingga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Rp 8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triliun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ID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12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934442-9AC5-7043-9FFA-8E155B6EA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9664" y="554805"/>
            <a:ext cx="7145158" cy="489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29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CABBC-3D17-AA53-D3AF-0A48840A9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18499"/>
            <a:ext cx="8596668" cy="5722864"/>
          </a:xfrm>
        </p:spPr>
        <p:txBody>
          <a:bodyPr/>
          <a:lstStyle/>
          <a:p>
            <a:pPr marL="0" indent="0">
              <a:buNone/>
            </a:pPr>
            <a:r>
              <a:rPr lang="en-ID" sz="2400" b="1" i="1" dirty="0" err="1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Permasalahan</a:t>
            </a:r>
            <a:r>
              <a:rPr lang="en-ID" sz="2400" b="1" i="1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KORUPSI</a:t>
            </a:r>
          </a:p>
          <a:p>
            <a:pPr>
              <a:lnSpc>
                <a:spcPct val="150000"/>
              </a:lnSpc>
            </a:pPr>
            <a:r>
              <a:rPr lang="en-ID" sz="24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4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4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mengikis</a:t>
            </a:r>
            <a:r>
              <a:rPr lang="en-ID" sz="24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kepercayaan</a:t>
            </a:r>
            <a:r>
              <a:rPr lang="en-ID" sz="24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melemahkan</a:t>
            </a:r>
            <a:r>
              <a:rPr lang="en-ID" sz="24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demokrasi</a:t>
            </a:r>
            <a:r>
              <a:rPr lang="en-ID" sz="24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menghambat</a:t>
            </a:r>
            <a:r>
              <a:rPr lang="en-ID" sz="24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pembangunan</a:t>
            </a:r>
            <a:r>
              <a:rPr lang="en-ID" sz="24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ID" sz="24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selanjutnya</a:t>
            </a:r>
            <a:r>
              <a:rPr lang="en-ID" sz="24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memperburuk</a:t>
            </a:r>
            <a:r>
              <a:rPr lang="en-ID" sz="24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kesenjangan</a:t>
            </a:r>
            <a:r>
              <a:rPr lang="en-ID" sz="24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kemiskinan</a:t>
            </a:r>
            <a:r>
              <a:rPr lang="en-ID" sz="24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perpecahan</a:t>
            </a:r>
            <a:r>
              <a:rPr lang="en-ID" sz="24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24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krisis</a:t>
            </a:r>
            <a:r>
              <a:rPr lang="en-ID" sz="24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ID" sz="24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dirty="0">
                <a:solidFill>
                  <a:srgbClr val="474747"/>
                </a:solidFill>
                <a:effectLst/>
                <a:latin typeface="Google Sans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D" sz="24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4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24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salah </a:t>
            </a:r>
            <a:r>
              <a:rPr lang="en-ID" sz="24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24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ID" sz="24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sz="24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menghambat</a:t>
            </a:r>
            <a:r>
              <a:rPr lang="en-ID" sz="24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kemajuan</a:t>
            </a:r>
            <a:r>
              <a:rPr lang="en-ID" sz="24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negara, </a:t>
            </a:r>
            <a:r>
              <a:rPr lang="en-ID" sz="24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ID" sz="24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Indonesia. Tindakan </a:t>
            </a:r>
            <a:r>
              <a:rPr lang="en-ID" sz="24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sz="24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merugikan</a:t>
            </a:r>
            <a:r>
              <a:rPr lang="en-ID" sz="24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ID" sz="24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negara, </a:t>
            </a:r>
            <a:r>
              <a:rPr lang="en-ID" sz="2400" b="0" i="0" dirty="0" err="1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ID" sz="24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juga </a:t>
            </a:r>
            <a:r>
              <a:rPr lang="en-ID" sz="24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merusak</a:t>
            </a:r>
            <a:r>
              <a:rPr lang="en-ID" sz="24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kepercayaan</a:t>
            </a:r>
            <a:r>
              <a:rPr lang="en-ID" sz="24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publik</a:t>
            </a:r>
            <a:r>
              <a:rPr lang="en-ID" sz="24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24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ID" sz="24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melemahkan</a:t>
            </a:r>
            <a:r>
              <a:rPr lang="en-ID" sz="24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institusi</a:t>
            </a:r>
            <a:r>
              <a:rPr lang="en-ID" sz="24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demokrasi</a:t>
            </a:r>
            <a:r>
              <a:rPr lang="en-ID" sz="24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4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memperburuk</a:t>
            </a:r>
            <a:r>
              <a:rPr lang="en-ID" sz="24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ketidakadilan</a:t>
            </a:r>
            <a:r>
              <a:rPr lang="en-ID" sz="24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16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93464-D3E9-ED8E-CA0A-63663C460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724" y="0"/>
            <a:ext cx="9277564" cy="6857999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2400"/>
              </a:spcAft>
              <a:buNone/>
            </a:pPr>
            <a:endParaRPr lang="en-ID" sz="2000" b="1" i="1" dirty="0">
              <a:solidFill>
                <a:srgbClr val="29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2400"/>
              </a:spcAft>
              <a:buNone/>
            </a:pPr>
            <a:r>
              <a:rPr lang="en-ID" sz="2800" b="1" i="1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ID" sz="2800" b="1" i="1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1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2800" b="1" i="1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i="1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800" b="1" i="1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(CRM)                                                                                </a:t>
            </a:r>
          </a:p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2400"/>
              </a:spcAft>
              <a:buNone/>
            </a:pPr>
            <a:r>
              <a:rPr lang="en-ID" sz="2000" b="1" i="1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serangkaian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prosedur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persyaratan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khusus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mendeteksi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menilai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CRM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penerapan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antikorupsi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CRM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dimensi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strategis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menyiratkan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dukungan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pimpinan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puncak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integral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kelembagaan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hingga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program. 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03273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71854-BC46-921B-F0DE-6AD0712F1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44" y="113016"/>
            <a:ext cx="10304980" cy="67449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D" sz="2400" b="1" i="1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2400" b="1" i="1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ID" sz="2400" b="1" i="1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1" i="1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400" b="1" i="1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1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maksud</a:t>
            </a:r>
            <a:r>
              <a:rPr lang="en-ID" sz="2400" b="1" i="1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berkaitan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melekat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fidusia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penipuan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pencurian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melanggar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keselamatan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kemungkinan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kecelakaan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operasional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kelayakan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menyembunyikan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menahan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reputasi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Misalnya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favoritisme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dalam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perekrutan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merupakan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risiko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korupsi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bagi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manajemen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sumber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daya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manusia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, dan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dapat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menjadi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risiko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reputasi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operasional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bagi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organisasi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 dan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aktivitasnya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Georgia" panose="02040502050405020303" pitchFamily="18" charset="0"/>
              </a:rPr>
              <a:t>.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93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A5311-AC46-4E07-1188-B1FE13D39F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MENGENAL KORUPSI</a:t>
            </a:r>
            <a:endParaRPr lang="en-ID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61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87A192-E402-D354-909D-58F0364D4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18" y="0"/>
            <a:ext cx="10191964" cy="6858000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1200"/>
              </a:spcBef>
              <a:spcAft>
                <a:spcPts val="2400"/>
              </a:spcAft>
              <a:buNone/>
            </a:pPr>
            <a:r>
              <a:rPr lang="en-ID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</a:t>
            </a:r>
            <a:r>
              <a:rPr lang="en-ID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ID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embaga </a:t>
            </a:r>
            <a:r>
              <a:rPr lang="en-ID" sz="26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bantuan</a:t>
            </a:r>
            <a:r>
              <a:rPr lang="en-ID" sz="2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pembangunan</a:t>
            </a:r>
            <a:r>
              <a:rPr lang="en-ID" sz="2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menghadapi</a:t>
            </a:r>
            <a:r>
              <a:rPr lang="en-ID" sz="2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2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</a:t>
            </a:r>
          </a:p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2400"/>
              </a:spcAft>
              <a:buNone/>
            </a:pP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Pengadaan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kecurangan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tender,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spesifikasi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tender yang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dimanipulasi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konflik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kepentingan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bias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rekrutmen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aset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saluran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pelaksanaan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mitra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eksternal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badan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publik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swasta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dana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perwalian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multi-donor,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LSM.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demikian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CRM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mengelola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2400"/>
              </a:spcAft>
              <a:buNone/>
            </a:pPr>
            <a:r>
              <a:rPr lang="en-ID" sz="2600" b="1" i="1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ID" sz="2600" b="1" i="1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ID" sz="2600" b="1" i="1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600" b="1" i="1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kelembagaan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CRM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mengkoordinasikan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integritas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kepatuhan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mendefinisikan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aturan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prosedur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mekanisme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pengendalian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CRM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lembaga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menilai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tingkatan</a:t>
            </a:r>
            <a:r>
              <a:rPr lang="en-ID" sz="24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94248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0B9D8-04CC-0B99-1EEE-37A012277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62" y="0"/>
            <a:ext cx="8435083" cy="685799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ID" b="0" i="0" dirty="0">
              <a:solidFill>
                <a:srgbClr val="2929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ID" sz="2000" b="1" i="1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Dasar </a:t>
            </a:r>
            <a:r>
              <a:rPr lang="en-ID" sz="2000" b="1" i="1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pemikiran</a:t>
            </a:r>
            <a:r>
              <a:rPr lang="en-ID" sz="2000" b="1" i="1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CRM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bukanlah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investasi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menghindari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teridentifikasi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merugikan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program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pengembangannya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Manfaat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mitigasi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diukur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segi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kemungkinan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keuntungan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kebocoran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proyek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dikurangi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segi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mekanisme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kontrol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diperkuat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rendah</a:t>
            </a:r>
            <a:r>
              <a:rPr lang="en-ID" sz="2000" b="0" i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ID" sz="2000" b="0" i="0" dirty="0">
              <a:solidFill>
                <a:srgbClr val="2929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Ketika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lembaga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bantuan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pembangunan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mengembangkan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kebijakan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CRM,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komitmen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etika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integritas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uang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pajak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bertanggung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Hal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khususnya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berlaku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pasca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terbatas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mengoptimalkan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ID" sz="2000" b="0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dana</a:t>
            </a: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598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188DC-B523-6848-60A2-F3A9753FF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KORUPSI DALAM BENTUK YANG LAIN</a:t>
            </a:r>
            <a:endParaRPr lang="en-ID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0F4E6-2374-19BD-5F58-1C1D01554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248" y="1930401"/>
            <a:ext cx="8925442" cy="41109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Merintangi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penyidikan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kasus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menutupi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harta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kekayaan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tersangka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bank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menolak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tersangka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palsu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752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FC3C3-65A5-EBD7-D4B8-B0D3A1E30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KORUPSI (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Kewenangan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minus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Akuntabilitas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D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3A66E-A192-5459-8617-07A85D664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720" y="1930401"/>
            <a:ext cx="9277565" cy="41109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i-FI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Kondisi pada diri pelaku (niat, kebutuhan/rakus dan kemampuan)</a:t>
            </a:r>
          </a:p>
          <a:p>
            <a:pPr>
              <a:lnSpc>
                <a:spcPct val="150000"/>
              </a:lnSpc>
            </a:pP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Peluang (pengawasan lemah, tidak transparan, penegakan hukum lemah)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828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6DC99-D038-CC66-1D9F-569773A2AA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TERIMA KASIH ATAS PERHATIANNYA</a:t>
            </a:r>
            <a:endParaRPr lang="en-ID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5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84B4C7-D4D0-97C0-2EA2-FCA16BF57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10" y="0"/>
            <a:ext cx="9174822" cy="575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50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A1E60-DE28-D2AB-6EA5-479DD02B1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8695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DEFINISI KORUPSI</a:t>
            </a:r>
            <a:endParaRPr lang="en-ID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E1793-ED38-6D60-C48C-66BA6C9F1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494" y="1575582"/>
            <a:ext cx="8691937" cy="4311510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penyalahgunaan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wewenang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dipercayakan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demi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keuntungan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Bahasa Latin: kata ‘</a:t>
            </a:r>
            <a:r>
              <a:rPr lang="en-ID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corruption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kata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ID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corrumpere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yang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busuk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rusak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menggoyahkan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menyogok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3952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3FE7AD-E18A-33B6-E182-D74740F8C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4283" y="-17318"/>
            <a:ext cx="6760395" cy="687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1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A01D7C-8B5E-DE67-70AC-998A45AAA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0858" y="0"/>
            <a:ext cx="5241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0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A1E60-DE28-D2AB-6EA5-479DD02B1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011196" cy="1233268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CORRUPTION BY NEED &amp; CORRUPTION BY GREED</a:t>
            </a:r>
            <a:endParaRPr lang="en-ID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9235E8-52F9-E92D-3F38-7E235CF7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2001925"/>
            <a:ext cx="4185623" cy="576262"/>
          </a:xfrm>
        </p:spPr>
        <p:txBody>
          <a:bodyPr/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Corruption by need</a:t>
            </a:r>
            <a:endParaRPr lang="en-ID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F0CDD3-AEE5-C1DB-7684-367534AC9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4" y="2578187"/>
            <a:ext cx="4185623" cy="3304117"/>
          </a:xfrm>
        </p:spPr>
        <p:txBody>
          <a:bodyPr>
            <a:noAutofit/>
          </a:bodyPr>
          <a:lstStyle/>
          <a:p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bawah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bertahan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gaji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layak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dikorupsi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392EE9-1D59-A67C-457F-86C0F456F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65849" y="2001925"/>
            <a:ext cx="3808151" cy="576262"/>
          </a:xfrm>
        </p:spPr>
        <p:txBody>
          <a:bodyPr/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Corruption by greed</a:t>
            </a:r>
            <a:endParaRPr lang="en-ID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5BD4D5-3548-22FF-57B8-D809446FC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65849" y="2578187"/>
            <a:ext cx="4366517" cy="3304117"/>
          </a:xfrm>
        </p:spPr>
        <p:txBody>
          <a:bodyPr>
            <a:noAutofit/>
          </a:bodyPr>
          <a:lstStyle/>
          <a:p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jabatan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kewenangan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keserakahan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dikorupsi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sangat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modus-modus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well organized,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kompleks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7402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93ECD-AC56-8291-F95F-90818C4BF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675249"/>
            <a:ext cx="9218737" cy="1772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Ketamakan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kejahatan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(Kitab Al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Hikam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Ibnu At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Thoilah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I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KORUPSI SEBAGAI CARA UNTUK MENUMPUK KEKAYAAN DAN KEKUASAAN SECARA TIDAK SAH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C8DB69-DFB1-F278-31F2-AE7B190E7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929" y="2774022"/>
            <a:ext cx="5359477" cy="373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75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4A329-97D5-8C9D-AA44-BAF40451E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0560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PENTINGNYA MENGENAL KORUPSI</a:t>
            </a:r>
            <a:endParaRPr lang="en-ID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3A22A-6351-D16B-72BC-0E90854D8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08" y="1715784"/>
            <a:ext cx="8743308" cy="432557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D" sz="2800" dirty="0" err="1">
                <a:solidFill>
                  <a:srgbClr val="0D0D0D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emastikan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pemahaman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bahaya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dampak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negatif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berpartisipasi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pencegahan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dukungan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langkah-langkah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memberantas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korupsi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ID" sz="2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kehidupan</a:t>
            </a:r>
            <a:r>
              <a:rPr lang="en-ID" sz="32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6150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337</TotalTime>
  <Words>1248</Words>
  <Application>Microsoft Office PowerPoint</Application>
  <PresentationFormat>Widescreen</PresentationFormat>
  <Paragraphs>88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Georgia</vt:lpstr>
      <vt:lpstr>Google Sans</vt:lpstr>
      <vt:lpstr>Times New Roman</vt:lpstr>
      <vt:lpstr>Trebuchet MS</vt:lpstr>
      <vt:lpstr>Wingdings 3</vt:lpstr>
      <vt:lpstr>Facet</vt:lpstr>
      <vt:lpstr>PEMBENTUKAN KARAKTER DAN ETIKA</vt:lpstr>
      <vt:lpstr>MENGENAL KORUPSI</vt:lpstr>
      <vt:lpstr>PowerPoint Presentation</vt:lpstr>
      <vt:lpstr>DEFINISI KORUPSI</vt:lpstr>
      <vt:lpstr>PowerPoint Presentation</vt:lpstr>
      <vt:lpstr>PowerPoint Presentation</vt:lpstr>
      <vt:lpstr>CORRUPTION BY NEED &amp; CORRUPTION BY GREED</vt:lpstr>
      <vt:lpstr>PowerPoint Presentation</vt:lpstr>
      <vt:lpstr>PENTINGNYA MENGENAL KORUPSI</vt:lpstr>
      <vt:lpstr>JENIS-JENIS KORUPSI</vt:lpstr>
      <vt:lpstr>JENIS-JENIS KORUPSI</vt:lpstr>
      <vt:lpstr>JENIS-JENIS KORUPSI</vt:lpstr>
      <vt:lpstr>JENIS KORUPSI MENURUT UU No.39 Tahun 1999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KORUPSI DALAM BENTUK YANG LAIN</vt:lpstr>
      <vt:lpstr>KORUPSI (Kewenangan minus Akuntabilitas)</vt:lpstr>
      <vt:lpstr>TERIMA KASIH ATAS PERHATIANNYA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PEMBENTUKAN KARAKTER DAN ETIKA</dc:title>
  <dc:creator>Ginanjar Adhika Jiwandoko</dc:creator>
  <cp:lastModifiedBy>Dian Samodrawati</cp:lastModifiedBy>
  <cp:revision>20</cp:revision>
  <dcterms:created xsi:type="dcterms:W3CDTF">2024-04-30T15:25:28Z</dcterms:created>
  <dcterms:modified xsi:type="dcterms:W3CDTF">2025-12-05T11:01:51Z</dcterms:modified>
</cp:coreProperties>
</file>