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648" autoAdjust="0"/>
  </p:normalViewPr>
  <p:slideViewPr>
    <p:cSldViewPr>
      <p:cViewPr varScale="1">
        <p:scale>
          <a:sx n="102" d="100"/>
          <a:sy n="102" d="100"/>
        </p:scale>
        <p:origin x="180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29588-79A8-45C9-9CF9-0FB94DD4CE3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A1F5C-B7A2-4FDB-8869-C3D0E8C90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A1F5C-B7A2-4FDB-8869-C3D0E8C90C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7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3E93-9D17-4EEB-A0CF-1672B427B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AF9-112E-4238-80D4-C8F69997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3E93-9D17-4EEB-A0CF-1672B427B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AF9-112E-4238-80D4-C8F69997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3E93-9D17-4EEB-A0CF-1672B427B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AF9-112E-4238-80D4-C8F69997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3E93-9D17-4EEB-A0CF-1672B427B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AF9-112E-4238-80D4-C8F69997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3E93-9D17-4EEB-A0CF-1672B427B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AF9-112E-4238-80D4-C8F69997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4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3E93-9D17-4EEB-A0CF-1672B427B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AF9-112E-4238-80D4-C8F69997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6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3E93-9D17-4EEB-A0CF-1672B427B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AF9-112E-4238-80D4-C8F69997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9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3E93-9D17-4EEB-A0CF-1672B427B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AF9-112E-4238-80D4-C8F69997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8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3E93-9D17-4EEB-A0CF-1672B427B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AF9-112E-4238-80D4-C8F69997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2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3E93-9D17-4EEB-A0CF-1672B427B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AF9-112E-4238-80D4-C8F69997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3E93-9D17-4EEB-A0CF-1672B427B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AAF9-112E-4238-80D4-C8F69997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7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D3E93-9D17-4EEB-A0CF-1672B427B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AAF9-112E-4238-80D4-C8F69997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34792" r="28316" b="10685"/>
          <a:stretch/>
        </p:blipFill>
        <p:spPr bwMode="auto">
          <a:xfrm>
            <a:off x="14768" y="0"/>
            <a:ext cx="9129232" cy="485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35786" r="27897" b="37316"/>
          <a:stretch/>
        </p:blipFill>
        <p:spPr bwMode="auto">
          <a:xfrm>
            <a:off x="-20440" y="4851041"/>
            <a:ext cx="9170096" cy="196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68" y="75982"/>
            <a:ext cx="124486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Pert. 4</a:t>
            </a:r>
          </a:p>
        </p:txBody>
      </p:sp>
      <p:sp>
        <p:nvSpPr>
          <p:cNvPr id="5" name="Heptagon 4"/>
          <p:cNvSpPr/>
          <p:nvPr/>
        </p:nvSpPr>
        <p:spPr>
          <a:xfrm>
            <a:off x="8100392" y="6165304"/>
            <a:ext cx="864096" cy="65334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4-1</a:t>
            </a:r>
          </a:p>
        </p:txBody>
      </p:sp>
    </p:spTree>
    <p:extLst>
      <p:ext uri="{BB962C8B-B14F-4D97-AF65-F5344CB8AC3E}">
        <p14:creationId xmlns:p14="http://schemas.microsoft.com/office/powerpoint/2010/main" val="123412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739"/>
            <a:ext cx="15841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Soal</a:t>
            </a:r>
            <a:r>
              <a:rPr lang="en-US" sz="2800" b="1" dirty="0"/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52" y="656104"/>
            <a:ext cx="88569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Data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getaran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redaman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kekentalan</a:t>
            </a:r>
            <a:r>
              <a:rPr lang="en-US" sz="2800" dirty="0"/>
              <a:t>, </a:t>
            </a:r>
            <a:r>
              <a:rPr lang="en-US" sz="2800" dirty="0" err="1"/>
              <a:t>dimana</a:t>
            </a:r>
            <a:r>
              <a:rPr lang="en-US" sz="2800" dirty="0"/>
              <a:t>: </a:t>
            </a:r>
            <a:r>
              <a:rPr lang="en-US" sz="2800" dirty="0" err="1"/>
              <a:t>Frekuensi</a:t>
            </a:r>
            <a:r>
              <a:rPr lang="en-US" sz="2800" dirty="0"/>
              <a:t> natural </a:t>
            </a:r>
            <a:r>
              <a:rPr lang="en-US" sz="2800" dirty="0" err="1"/>
              <a:t>sistem</a:t>
            </a:r>
            <a:r>
              <a:rPr lang="en-US" sz="2800" dirty="0"/>
              <a:t> (</a:t>
            </a:r>
            <a:r>
              <a:rPr lang="en-US" sz="2800" dirty="0">
                <a:sym typeface="Symbol"/>
              </a:rPr>
              <a:t>n</a:t>
            </a:r>
            <a:r>
              <a:rPr lang="en-US" sz="2800" dirty="0"/>
              <a:t>) = 2,1575 rad/s;  </a:t>
            </a:r>
            <a:r>
              <a:rPr lang="en-US" sz="2800" dirty="0" err="1"/>
              <a:t>beban</a:t>
            </a:r>
            <a:r>
              <a:rPr lang="en-US" sz="2800" dirty="0"/>
              <a:t> (w) = 170 </a:t>
            </a:r>
            <a:r>
              <a:rPr lang="en-US" sz="2800" dirty="0" err="1"/>
              <a:t>kg.m</a:t>
            </a:r>
            <a:r>
              <a:rPr lang="en-US" sz="2800" dirty="0"/>
              <a:t>/s^2 ; 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redaman</a:t>
            </a:r>
            <a:r>
              <a:rPr lang="en-US" sz="2800" dirty="0"/>
              <a:t> (</a:t>
            </a:r>
            <a:r>
              <a:rPr lang="el-GR" sz="2800" dirty="0"/>
              <a:t>ζ</a:t>
            </a:r>
            <a:r>
              <a:rPr lang="en-US" sz="2800" dirty="0"/>
              <a:t>) = 0,0079.</a:t>
            </a:r>
          </a:p>
          <a:p>
            <a:pPr algn="just"/>
            <a:r>
              <a:rPr lang="en-US" sz="2800" dirty="0" err="1"/>
              <a:t>Tentukan</a:t>
            </a:r>
            <a:r>
              <a:rPr lang="en-US" sz="2800" dirty="0"/>
              <a:t>:</a:t>
            </a:r>
          </a:p>
          <a:p>
            <a:pPr algn="just"/>
            <a:r>
              <a:rPr lang="en-US" sz="2800" dirty="0"/>
              <a:t>a). </a:t>
            </a:r>
            <a:r>
              <a:rPr lang="en-US" sz="2800" dirty="0" err="1"/>
              <a:t>Konstanta</a:t>
            </a:r>
            <a:r>
              <a:rPr lang="en-US" sz="2800" dirty="0"/>
              <a:t> </a:t>
            </a:r>
            <a:r>
              <a:rPr lang="en-US" sz="2800" dirty="0" err="1"/>
              <a:t>pegas</a:t>
            </a:r>
            <a:r>
              <a:rPr lang="en-US" sz="2800" dirty="0"/>
              <a:t> (kg/s) ?</a:t>
            </a:r>
          </a:p>
          <a:p>
            <a:pPr algn="just"/>
            <a:r>
              <a:rPr lang="en-US" sz="2800" dirty="0"/>
              <a:t>b). </a:t>
            </a:r>
            <a:r>
              <a:rPr lang="en-US" sz="2800" dirty="0" err="1"/>
              <a:t>Koefisien</a:t>
            </a:r>
            <a:r>
              <a:rPr lang="en-US" sz="2800" dirty="0"/>
              <a:t> </a:t>
            </a:r>
            <a:r>
              <a:rPr lang="en-US" sz="2800" dirty="0" err="1"/>
              <a:t>redaman</a:t>
            </a:r>
            <a:r>
              <a:rPr lang="en-US" sz="2800" dirty="0"/>
              <a:t> </a:t>
            </a:r>
            <a:r>
              <a:rPr lang="en-US" sz="2800" dirty="0" err="1"/>
              <a:t>kritis</a:t>
            </a:r>
            <a:r>
              <a:rPr lang="en-US" sz="2800" dirty="0"/>
              <a:t> (kg/s) ?</a:t>
            </a:r>
          </a:p>
          <a:p>
            <a:pPr algn="just"/>
            <a:r>
              <a:rPr lang="en-US" sz="2800" dirty="0"/>
              <a:t>c). </a:t>
            </a:r>
            <a:r>
              <a:rPr lang="en-US" sz="2800" dirty="0" err="1"/>
              <a:t>Konstanta</a:t>
            </a:r>
            <a:r>
              <a:rPr lang="en-US" sz="2800" dirty="0"/>
              <a:t> </a:t>
            </a:r>
            <a:r>
              <a:rPr lang="en-US" sz="2800" dirty="0" err="1"/>
              <a:t>redaman</a:t>
            </a:r>
            <a:r>
              <a:rPr lang="en-US" sz="2800" dirty="0"/>
              <a:t> (kg/s) ?</a:t>
            </a:r>
          </a:p>
          <a:p>
            <a:pPr algn="just"/>
            <a:r>
              <a:rPr lang="en-US" sz="2800" dirty="0"/>
              <a:t>d). </a:t>
            </a:r>
            <a:r>
              <a:rPr lang="en-US" sz="2800" dirty="0" err="1"/>
              <a:t>Pengurangan</a:t>
            </a:r>
            <a:r>
              <a:rPr lang="en-US" sz="2800" dirty="0"/>
              <a:t> </a:t>
            </a:r>
            <a:r>
              <a:rPr lang="en-US" sz="2800" dirty="0" err="1"/>
              <a:t>redaman</a:t>
            </a:r>
            <a:r>
              <a:rPr lang="en-US" sz="2800" dirty="0"/>
              <a:t> ?</a:t>
            </a:r>
          </a:p>
          <a:p>
            <a:pPr algn="just"/>
            <a:r>
              <a:rPr lang="en-US" sz="2800" dirty="0"/>
              <a:t>e). </a:t>
            </a:r>
            <a:r>
              <a:rPr lang="en-US" sz="2800" dirty="0" err="1"/>
              <a:t>Rasio</a:t>
            </a:r>
            <a:r>
              <a:rPr lang="en-US" sz="2800" dirty="0"/>
              <a:t> </a:t>
            </a:r>
            <a:r>
              <a:rPr lang="en-US" sz="2800" dirty="0" err="1"/>
              <a:t>amplitudo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tiap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siklus</a:t>
            </a:r>
            <a:r>
              <a:rPr lang="en-US" sz="2800" dirty="0"/>
              <a:t> yang </a:t>
            </a:r>
            <a:r>
              <a:rPr lang="en-US" sz="2800" dirty="0" err="1"/>
              <a:t>berurutan</a:t>
            </a:r>
            <a:r>
              <a:rPr lang="en-US" sz="2800" dirty="0"/>
              <a:t> ?</a:t>
            </a:r>
          </a:p>
          <a:p>
            <a:pPr algn="just"/>
            <a:endParaRPr lang="en-US" dirty="0">
              <a:sym typeface="Symbol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    </a:t>
            </a:r>
          </a:p>
        </p:txBody>
      </p:sp>
      <p:sp>
        <p:nvSpPr>
          <p:cNvPr id="50" name="Heptagon 49"/>
          <p:cNvSpPr/>
          <p:nvPr/>
        </p:nvSpPr>
        <p:spPr>
          <a:xfrm>
            <a:off x="8172400" y="6165304"/>
            <a:ext cx="1049357" cy="65334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4-10</a:t>
            </a:r>
          </a:p>
        </p:txBody>
      </p:sp>
    </p:spTree>
    <p:extLst>
      <p:ext uri="{BB962C8B-B14F-4D97-AF65-F5344CB8AC3E}">
        <p14:creationId xmlns:p14="http://schemas.microsoft.com/office/powerpoint/2010/main" val="93676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42308" r="28101" b="18077"/>
          <a:stretch/>
        </p:blipFill>
        <p:spPr bwMode="auto">
          <a:xfrm>
            <a:off x="-19075" y="0"/>
            <a:ext cx="9163076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42741" r="27835" b="22451"/>
          <a:stretch/>
        </p:blipFill>
        <p:spPr bwMode="auto">
          <a:xfrm>
            <a:off x="-19075" y="3356992"/>
            <a:ext cx="9196437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3093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Gbr</a:t>
            </a:r>
            <a:r>
              <a:rPr lang="en-US" sz="2400" dirty="0"/>
              <a:t>. 4.1</a:t>
            </a:r>
          </a:p>
        </p:txBody>
      </p:sp>
      <p:sp>
        <p:nvSpPr>
          <p:cNvPr id="5" name="Heptagon 4"/>
          <p:cNvSpPr/>
          <p:nvPr/>
        </p:nvSpPr>
        <p:spPr>
          <a:xfrm>
            <a:off x="8100392" y="6165304"/>
            <a:ext cx="864096" cy="65334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4-2</a:t>
            </a:r>
          </a:p>
        </p:txBody>
      </p:sp>
    </p:spTree>
    <p:extLst>
      <p:ext uri="{BB962C8B-B14F-4D97-AF65-F5344CB8AC3E}">
        <p14:creationId xmlns:p14="http://schemas.microsoft.com/office/powerpoint/2010/main" val="157148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36923" r="28317" b="20193"/>
          <a:stretch/>
        </p:blipFill>
        <p:spPr bwMode="auto">
          <a:xfrm>
            <a:off x="0" y="0"/>
            <a:ext cx="9144000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t="39664" r="28052" b="20914"/>
          <a:stretch/>
        </p:blipFill>
        <p:spPr bwMode="auto">
          <a:xfrm>
            <a:off x="1" y="3861048"/>
            <a:ext cx="914400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265865" y="6166578"/>
            <a:ext cx="864096" cy="65334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4-3</a:t>
            </a:r>
          </a:p>
        </p:txBody>
      </p:sp>
    </p:spTree>
    <p:extLst>
      <p:ext uri="{BB962C8B-B14F-4D97-AF65-F5344CB8AC3E}">
        <p14:creationId xmlns:p14="http://schemas.microsoft.com/office/powerpoint/2010/main" val="213560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39423" r="27884" b="10769"/>
          <a:stretch/>
        </p:blipFill>
        <p:spPr bwMode="auto">
          <a:xfrm>
            <a:off x="-55530" y="2203"/>
            <a:ext cx="9270609" cy="400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36010" r="28160" b="29375"/>
          <a:stretch/>
        </p:blipFill>
        <p:spPr bwMode="auto">
          <a:xfrm>
            <a:off x="-22139" y="4005064"/>
            <a:ext cx="9237218" cy="284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357661" y="6165304"/>
            <a:ext cx="864096" cy="65334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4-4</a:t>
            </a:r>
          </a:p>
        </p:txBody>
      </p:sp>
    </p:spTree>
    <p:extLst>
      <p:ext uri="{BB962C8B-B14F-4D97-AF65-F5344CB8AC3E}">
        <p14:creationId xmlns:p14="http://schemas.microsoft.com/office/powerpoint/2010/main" val="174049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34663" r="28160" b="15529"/>
          <a:stretch/>
        </p:blipFill>
        <p:spPr bwMode="auto">
          <a:xfrm>
            <a:off x="-42203" y="25112"/>
            <a:ext cx="9186203" cy="448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60721" r="28268" b="13798"/>
          <a:stretch/>
        </p:blipFill>
        <p:spPr bwMode="auto">
          <a:xfrm>
            <a:off x="-42203" y="4509120"/>
            <a:ext cx="9186203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6929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Gbr</a:t>
            </a:r>
            <a:r>
              <a:rPr lang="en-US" dirty="0"/>
              <a:t>. 4.2. </a:t>
            </a:r>
            <a:r>
              <a:rPr lang="en-US" dirty="0" err="1"/>
              <a:t>Getaran</a:t>
            </a:r>
            <a:r>
              <a:rPr lang="en-US" dirty="0"/>
              <a:t> </a:t>
            </a:r>
            <a:r>
              <a:rPr lang="en-US" dirty="0" err="1"/>
              <a:t>teredam</a:t>
            </a:r>
            <a:r>
              <a:rPr lang="en-US" dirty="0"/>
              <a:t> </a:t>
            </a:r>
            <a:r>
              <a:rPr lang="el-GR" dirty="0"/>
              <a:t>ζ</a:t>
            </a:r>
            <a:r>
              <a:rPr lang="en-US" dirty="0"/>
              <a:t> &lt; 1,0 </a:t>
            </a:r>
          </a:p>
        </p:txBody>
      </p:sp>
      <p:sp>
        <p:nvSpPr>
          <p:cNvPr id="6" name="Heptagon 5"/>
          <p:cNvSpPr/>
          <p:nvPr/>
        </p:nvSpPr>
        <p:spPr>
          <a:xfrm>
            <a:off x="8357661" y="6165304"/>
            <a:ext cx="864096" cy="65334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4-5</a:t>
            </a:r>
          </a:p>
        </p:txBody>
      </p:sp>
    </p:spTree>
    <p:extLst>
      <p:ext uri="{BB962C8B-B14F-4D97-AF65-F5344CB8AC3E}">
        <p14:creationId xmlns:p14="http://schemas.microsoft.com/office/powerpoint/2010/main" val="80744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40962" r="27777" b="21154"/>
          <a:stretch/>
        </p:blipFill>
        <p:spPr bwMode="auto">
          <a:xfrm>
            <a:off x="-5967" y="10550"/>
            <a:ext cx="9149967" cy="370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9762" y="3021570"/>
            <a:ext cx="48629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4.3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39471" r="27727" b="28606"/>
          <a:stretch/>
        </p:blipFill>
        <p:spPr bwMode="auto">
          <a:xfrm>
            <a:off x="1" y="3717033"/>
            <a:ext cx="9144000" cy="312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5" y="6309320"/>
            <a:ext cx="39554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4.3</a:t>
            </a:r>
          </a:p>
        </p:txBody>
      </p:sp>
      <p:sp>
        <p:nvSpPr>
          <p:cNvPr id="6" name="Heptagon 5"/>
          <p:cNvSpPr/>
          <p:nvPr/>
        </p:nvSpPr>
        <p:spPr>
          <a:xfrm>
            <a:off x="8357661" y="6165304"/>
            <a:ext cx="864096" cy="65334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351331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39904" r="28208" b="31923"/>
          <a:stretch/>
        </p:blipFill>
        <p:spPr bwMode="auto">
          <a:xfrm>
            <a:off x="9031" y="0"/>
            <a:ext cx="9134969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t="44088" r="27618" b="10528"/>
          <a:stretch/>
        </p:blipFill>
        <p:spPr bwMode="auto">
          <a:xfrm>
            <a:off x="1" y="3140968"/>
            <a:ext cx="914400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6488668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4.4</a:t>
            </a:r>
          </a:p>
        </p:txBody>
      </p:sp>
      <p:sp>
        <p:nvSpPr>
          <p:cNvPr id="5" name="Heptagon 4"/>
          <p:cNvSpPr/>
          <p:nvPr/>
        </p:nvSpPr>
        <p:spPr>
          <a:xfrm>
            <a:off x="8357661" y="6165304"/>
            <a:ext cx="864096" cy="65334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4-7</a:t>
            </a:r>
          </a:p>
        </p:txBody>
      </p:sp>
    </p:spTree>
    <p:extLst>
      <p:ext uri="{BB962C8B-B14F-4D97-AF65-F5344CB8AC3E}">
        <p14:creationId xmlns:p14="http://schemas.microsoft.com/office/powerpoint/2010/main" val="305059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35769" r="28209" b="25577"/>
          <a:stretch/>
        </p:blipFill>
        <p:spPr bwMode="auto">
          <a:xfrm>
            <a:off x="19788" y="0"/>
            <a:ext cx="9124212" cy="282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36779" r="28051" b="24759"/>
          <a:stretch/>
        </p:blipFill>
        <p:spPr bwMode="auto">
          <a:xfrm>
            <a:off x="-46377" y="2827607"/>
            <a:ext cx="9190377" cy="401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5435351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4.5</a:t>
            </a:r>
          </a:p>
        </p:txBody>
      </p:sp>
      <p:sp>
        <p:nvSpPr>
          <p:cNvPr id="5" name="Heptagon 4"/>
          <p:cNvSpPr/>
          <p:nvPr/>
        </p:nvSpPr>
        <p:spPr>
          <a:xfrm>
            <a:off x="8357661" y="6165304"/>
            <a:ext cx="864096" cy="65334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4-8</a:t>
            </a:r>
          </a:p>
        </p:txBody>
      </p:sp>
    </p:spTree>
    <p:extLst>
      <p:ext uri="{BB962C8B-B14F-4D97-AF65-F5344CB8AC3E}">
        <p14:creationId xmlns:p14="http://schemas.microsoft.com/office/powerpoint/2010/main" val="98408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739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78591"/>
            <a:ext cx="885698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Data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getaran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redaman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kekentalan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: Beban (w) = 100 </a:t>
            </a:r>
            <a:r>
              <a:rPr lang="en-US" dirty="0" err="1"/>
              <a:t>kg.m</a:t>
            </a:r>
            <a:r>
              <a:rPr lang="en-US" dirty="0"/>
              <a:t>/s</a:t>
            </a:r>
            <a:r>
              <a:rPr lang="en-US" baseline="30000" dirty="0"/>
              <a:t>2</a:t>
            </a:r>
            <a:r>
              <a:rPr lang="en-US" dirty="0"/>
              <a:t>,  </a:t>
            </a:r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pegas</a:t>
            </a:r>
            <a:r>
              <a:rPr lang="en-US" dirty="0"/>
              <a:t> (k) = 30 kg/s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redaman</a:t>
            </a:r>
            <a:r>
              <a:rPr lang="en-US" dirty="0"/>
              <a:t> (C) = 0,12 kg/s. </a:t>
            </a:r>
            <a:r>
              <a:rPr lang="en-US" dirty="0" err="1"/>
              <a:t>Tentukan</a:t>
            </a:r>
            <a:r>
              <a:rPr lang="en-US" dirty="0"/>
              <a:t>: a). </a:t>
            </a:r>
            <a:r>
              <a:rPr lang="en-US" dirty="0" err="1"/>
              <a:t>Frekunsi</a:t>
            </a:r>
            <a:r>
              <a:rPr lang="en-US" dirty="0"/>
              <a:t> natural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redaman</a:t>
            </a:r>
            <a:r>
              <a:rPr lang="en-US" dirty="0"/>
              <a:t> (rad/s) ?</a:t>
            </a:r>
          </a:p>
          <a:p>
            <a:pPr algn="just"/>
            <a:r>
              <a:rPr lang="en-US" dirty="0"/>
              <a:t>b).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redaman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(kg/</a:t>
            </a:r>
            <a:r>
              <a:rPr lang="en-US" dirty="0" err="1"/>
              <a:t>m.s</a:t>
            </a:r>
            <a:r>
              <a:rPr lang="en-US" dirty="0"/>
              <a:t>) ?</a:t>
            </a:r>
          </a:p>
          <a:p>
            <a:pPr algn="just"/>
            <a:r>
              <a:rPr lang="en-US" dirty="0"/>
              <a:t>c).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redaman</a:t>
            </a:r>
            <a:r>
              <a:rPr lang="en-US" dirty="0"/>
              <a:t> ?</a:t>
            </a:r>
          </a:p>
          <a:p>
            <a:pPr algn="just"/>
            <a:r>
              <a:rPr lang="en-US" dirty="0"/>
              <a:t>d).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redaman</a:t>
            </a:r>
            <a:r>
              <a:rPr lang="en-US" dirty="0"/>
              <a:t> ?</a:t>
            </a:r>
          </a:p>
          <a:p>
            <a:pPr algn="just"/>
            <a:r>
              <a:rPr lang="en-US" dirty="0"/>
              <a:t>e).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amplitudo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yang </a:t>
            </a:r>
            <a:r>
              <a:rPr lang="en-US" dirty="0" err="1"/>
              <a:t>berurutan</a:t>
            </a:r>
            <a:r>
              <a:rPr lang="en-US" dirty="0"/>
              <a:t> ?</a:t>
            </a:r>
          </a:p>
          <a:p>
            <a:pPr algn="just"/>
            <a:r>
              <a:rPr lang="en-US" dirty="0" err="1"/>
              <a:t>Diketahui</a:t>
            </a:r>
            <a:r>
              <a:rPr lang="en-US" dirty="0"/>
              <a:t>: w = </a:t>
            </a:r>
            <a:r>
              <a:rPr lang="en-US" dirty="0" err="1"/>
              <a:t>m.g</a:t>
            </a:r>
            <a:r>
              <a:rPr lang="en-US" dirty="0"/>
              <a:t>		</a:t>
            </a:r>
            <a:r>
              <a:rPr lang="en-US" dirty="0" err="1"/>
              <a:t>dimana</a:t>
            </a:r>
            <a:r>
              <a:rPr lang="en-US" dirty="0"/>
              <a:t> : g = 10 m/s</a:t>
            </a:r>
            <a:r>
              <a:rPr lang="en-US" baseline="30000" dirty="0"/>
              <a:t>2</a:t>
            </a:r>
          </a:p>
          <a:p>
            <a:pPr algn="just"/>
            <a:r>
              <a:rPr lang="en-US" dirty="0"/>
              <a:t>m = w/g = 100 (</a:t>
            </a:r>
            <a:r>
              <a:rPr lang="en-US" dirty="0" err="1"/>
              <a:t>kg.m</a:t>
            </a:r>
            <a:r>
              <a:rPr lang="en-US" dirty="0"/>
              <a:t>/s</a:t>
            </a:r>
            <a:r>
              <a:rPr lang="en-US" baseline="30000" dirty="0"/>
              <a:t>2</a:t>
            </a:r>
            <a:r>
              <a:rPr lang="en-US" dirty="0"/>
              <a:t>)/10 m/s</a:t>
            </a:r>
            <a:r>
              <a:rPr lang="en-US" baseline="30000" dirty="0"/>
              <a:t>2</a:t>
            </a:r>
            <a:r>
              <a:rPr lang="en-US" dirty="0"/>
              <a:t> = 10 kg</a:t>
            </a:r>
          </a:p>
          <a:p>
            <a:pPr algn="just"/>
            <a:r>
              <a:rPr lang="en-US" b="1" u="sng" dirty="0" err="1"/>
              <a:t>Penyelesaian</a:t>
            </a:r>
            <a:r>
              <a:rPr lang="en-US" b="1" dirty="0"/>
              <a:t>:</a:t>
            </a:r>
          </a:p>
          <a:p>
            <a:pPr algn="just"/>
            <a:r>
              <a:rPr lang="en-US" dirty="0"/>
              <a:t> a). </a:t>
            </a:r>
            <a:r>
              <a:rPr lang="en-US" dirty="0" err="1"/>
              <a:t>Frekunsi</a:t>
            </a:r>
            <a:r>
              <a:rPr lang="en-US" dirty="0"/>
              <a:t> natural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redaman</a:t>
            </a:r>
            <a:r>
              <a:rPr lang="en-US" dirty="0"/>
              <a:t> (</a:t>
            </a:r>
            <a:r>
              <a:rPr lang="en-US" dirty="0">
                <a:sym typeface="Symbol"/>
              </a:rPr>
              <a:t>n):</a:t>
            </a:r>
          </a:p>
          <a:p>
            <a:pPr algn="just"/>
            <a:r>
              <a:rPr lang="en-US" dirty="0">
                <a:sym typeface="Symbol"/>
              </a:rPr>
              <a:t> </a:t>
            </a:r>
            <a:r>
              <a:rPr lang="en-US" baseline="-25000" dirty="0">
                <a:sym typeface="Symbol"/>
              </a:rPr>
              <a:t>n</a:t>
            </a:r>
            <a:r>
              <a:rPr lang="en-US" dirty="0">
                <a:sym typeface="Symbol"/>
              </a:rPr>
              <a:t> =     k/m   =      30 (kg/s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) / 10 kg = 1,73205 rad/s</a:t>
            </a:r>
          </a:p>
          <a:p>
            <a:pPr algn="just"/>
            <a:r>
              <a:rPr lang="en-US" dirty="0">
                <a:sym typeface="Symbol"/>
              </a:rPr>
              <a:t> </a:t>
            </a:r>
            <a:r>
              <a:rPr lang="en-US" dirty="0"/>
              <a:t>b).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redaman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(Cc):</a:t>
            </a:r>
          </a:p>
          <a:p>
            <a:pPr algn="just"/>
            <a:r>
              <a:rPr lang="en-US" dirty="0"/>
              <a:t>       Cc = 2.m.</a:t>
            </a:r>
            <a:r>
              <a:rPr lang="en-US" dirty="0">
                <a:sym typeface="Symbol"/>
              </a:rPr>
              <a:t> </a:t>
            </a:r>
            <a:r>
              <a:rPr lang="en-US" baseline="-25000" dirty="0">
                <a:sym typeface="Symbol"/>
              </a:rPr>
              <a:t>n</a:t>
            </a:r>
            <a:r>
              <a:rPr lang="en-US" dirty="0">
                <a:sym typeface="Symbol"/>
              </a:rPr>
              <a:t> = 2 x 10 kg x 1,73205 rad/s = 34,641 kg/s</a:t>
            </a:r>
          </a:p>
          <a:p>
            <a:pPr algn="just"/>
            <a:r>
              <a:rPr lang="en-US" dirty="0"/>
              <a:t>c).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redaman</a:t>
            </a:r>
            <a:r>
              <a:rPr lang="en-US" dirty="0"/>
              <a:t> (</a:t>
            </a:r>
            <a:r>
              <a:rPr lang="el-GR" dirty="0"/>
              <a:t>ζ</a:t>
            </a:r>
            <a:r>
              <a:rPr lang="en-US" dirty="0"/>
              <a:t>):</a:t>
            </a:r>
          </a:p>
          <a:p>
            <a:pPr algn="just"/>
            <a:r>
              <a:rPr lang="en-US" dirty="0"/>
              <a:t>     </a:t>
            </a:r>
            <a:r>
              <a:rPr lang="el-GR" dirty="0"/>
              <a:t>ζ</a:t>
            </a:r>
            <a:r>
              <a:rPr lang="en-US" dirty="0"/>
              <a:t> = C/Cc = 0,12 kg/s / </a:t>
            </a:r>
            <a:r>
              <a:rPr lang="en-US" dirty="0">
                <a:sym typeface="Symbol"/>
              </a:rPr>
              <a:t>34,641 kg/s = 0,0035</a:t>
            </a:r>
          </a:p>
          <a:p>
            <a:pPr algn="just"/>
            <a:r>
              <a:rPr lang="en-US" dirty="0"/>
              <a:t>d).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redaman</a:t>
            </a:r>
            <a:r>
              <a:rPr lang="en-US" dirty="0"/>
              <a:t> (</a:t>
            </a:r>
            <a:r>
              <a:rPr lang="el-GR" dirty="0"/>
              <a:t>δ</a:t>
            </a:r>
            <a:r>
              <a:rPr lang="en-US" dirty="0"/>
              <a:t>):</a:t>
            </a:r>
          </a:p>
          <a:p>
            <a:pPr algn="just"/>
            <a:r>
              <a:rPr lang="en-US" dirty="0"/>
              <a:t>     δ = 2</a:t>
            </a:r>
            <a:r>
              <a:rPr lang="el-GR" dirty="0"/>
              <a:t>π</a:t>
            </a:r>
            <a:r>
              <a:rPr lang="en-US" dirty="0"/>
              <a:t>.</a:t>
            </a:r>
            <a:r>
              <a:rPr lang="el-GR" dirty="0"/>
              <a:t> ζ</a:t>
            </a:r>
            <a:r>
              <a:rPr lang="en-US" dirty="0"/>
              <a:t> /     (1 -  </a:t>
            </a:r>
            <a:r>
              <a:rPr lang="el-GR" dirty="0"/>
              <a:t>ζ</a:t>
            </a:r>
            <a:r>
              <a:rPr lang="en-US" baseline="30000" dirty="0"/>
              <a:t>2</a:t>
            </a:r>
            <a:r>
              <a:rPr lang="en-US" dirty="0"/>
              <a:t>)   = 2 x 3,14 x </a:t>
            </a:r>
            <a:r>
              <a:rPr lang="en-US" dirty="0">
                <a:sym typeface="Symbol"/>
              </a:rPr>
              <a:t>0,0035 /    (1 - 0,0035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)</a:t>
            </a:r>
          </a:p>
          <a:p>
            <a:pPr algn="just"/>
            <a:r>
              <a:rPr lang="en-US" dirty="0">
                <a:sym typeface="Symbol"/>
              </a:rPr>
              <a:t>     </a:t>
            </a:r>
            <a:r>
              <a:rPr lang="en-US" dirty="0"/>
              <a:t>δ </a:t>
            </a:r>
            <a:r>
              <a:rPr lang="en-US" dirty="0">
                <a:sym typeface="Symbol"/>
              </a:rPr>
              <a:t>= 0,02198 /    (1 – 0,00001225) = 0.02198 /     0,99998775 = 0,02198 / 0,99999</a:t>
            </a:r>
          </a:p>
          <a:p>
            <a:pPr algn="just"/>
            <a:r>
              <a:rPr lang="en-US" dirty="0">
                <a:sym typeface="Symbol"/>
              </a:rPr>
              <a:t>     </a:t>
            </a:r>
            <a:r>
              <a:rPr lang="en-US" dirty="0"/>
              <a:t>δ</a:t>
            </a:r>
            <a:r>
              <a:rPr lang="en-US" dirty="0">
                <a:sym typeface="Symbol"/>
              </a:rPr>
              <a:t> = 0,02198</a:t>
            </a:r>
          </a:p>
          <a:p>
            <a:pPr algn="just"/>
            <a:r>
              <a:rPr lang="en-US" dirty="0"/>
              <a:t>e).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amplitudo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dua </a:t>
            </a:r>
            <a:r>
              <a:rPr lang="en-US" dirty="0" err="1"/>
              <a:t>siklus</a:t>
            </a:r>
            <a:r>
              <a:rPr lang="en-US" dirty="0"/>
              <a:t> yang </a:t>
            </a:r>
            <a:r>
              <a:rPr lang="en-US" dirty="0" err="1"/>
              <a:t>berurutan</a:t>
            </a:r>
            <a:r>
              <a:rPr lang="en-US" dirty="0"/>
              <a:t> (</a:t>
            </a:r>
            <a:r>
              <a:rPr lang="en-US" dirty="0" err="1"/>
              <a:t>e</a:t>
            </a:r>
            <a:r>
              <a:rPr lang="en-US" baseline="30000" dirty="0" err="1"/>
              <a:t>δ</a:t>
            </a:r>
            <a:r>
              <a:rPr lang="en-US" dirty="0"/>
              <a:t>):</a:t>
            </a:r>
          </a:p>
          <a:p>
            <a:pPr algn="just"/>
            <a:r>
              <a:rPr lang="en-US" dirty="0">
                <a:sym typeface="Symbol"/>
              </a:rPr>
              <a:t>      </a:t>
            </a:r>
            <a:r>
              <a:rPr lang="en-US" dirty="0" err="1">
                <a:sym typeface="Symbol"/>
              </a:rPr>
              <a:t>e</a:t>
            </a:r>
            <a:r>
              <a:rPr lang="en-US" baseline="30000" dirty="0" err="1"/>
              <a:t>δ</a:t>
            </a:r>
            <a:r>
              <a:rPr lang="en-US" dirty="0"/>
              <a:t>  </a:t>
            </a:r>
            <a:r>
              <a:rPr lang="en-US"/>
              <a:t>= e</a:t>
            </a:r>
            <a:r>
              <a:rPr lang="en-US" baseline="40000"/>
              <a:t>0,02198 </a:t>
            </a:r>
            <a:r>
              <a:rPr lang="en-US" dirty="0"/>
              <a:t>= 2,7183</a:t>
            </a:r>
            <a:endParaRPr lang="en-US" dirty="0">
              <a:sym typeface="Symbol"/>
            </a:endParaRPr>
          </a:p>
          <a:p>
            <a:pPr algn="just"/>
            <a:endParaRPr lang="en-US" dirty="0">
              <a:sym typeface="Symbol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  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7429" y="3573016"/>
            <a:ext cx="144016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99592" y="3573016"/>
            <a:ext cx="0" cy="3093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0716" y="3573016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91680" y="3573016"/>
            <a:ext cx="144016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35696" y="3573016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5696" y="3573016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74772" y="5229200"/>
            <a:ext cx="10088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475656" y="5229200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75656" y="5229200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27984" y="5229200"/>
            <a:ext cx="108012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535996" y="5229200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35996" y="5229200"/>
            <a:ext cx="1332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763688" y="5445224"/>
            <a:ext cx="72008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835696" y="5445224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835696" y="5445224"/>
            <a:ext cx="1656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26006" y="5445224"/>
            <a:ext cx="9001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716016" y="5445224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16016" y="5445224"/>
            <a:ext cx="1152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Heptagon 49"/>
          <p:cNvSpPr/>
          <p:nvPr/>
        </p:nvSpPr>
        <p:spPr>
          <a:xfrm>
            <a:off x="8298792" y="6165304"/>
            <a:ext cx="864096" cy="65334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4-9</a:t>
            </a:r>
          </a:p>
        </p:txBody>
      </p:sp>
    </p:spTree>
    <p:extLst>
      <p:ext uri="{BB962C8B-B14F-4D97-AF65-F5344CB8AC3E}">
        <p14:creationId xmlns:p14="http://schemas.microsoft.com/office/powerpoint/2010/main" val="156885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438</Words>
  <Application>Microsoft Office PowerPoint</Application>
  <PresentationFormat>On-screen Show (4:3)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Yulianto</dc:creator>
  <cp:lastModifiedBy>Anisa .</cp:lastModifiedBy>
  <cp:revision>26</cp:revision>
  <dcterms:created xsi:type="dcterms:W3CDTF">2025-02-26T09:35:55Z</dcterms:created>
  <dcterms:modified xsi:type="dcterms:W3CDTF">2025-10-26T06:13:32Z</dcterms:modified>
</cp:coreProperties>
</file>