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7260" autoAdjust="0"/>
  </p:normalViewPr>
  <p:slideViewPr>
    <p:cSldViewPr>
      <p:cViewPr varScale="1">
        <p:scale>
          <a:sx n="102" d="100"/>
          <a:sy n="102" d="100"/>
        </p:scale>
        <p:origin x="180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B3BE-2394-4B3B-9DAC-8A1E03C9A98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714A-116E-4D42-ADFE-8A0412DA5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66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B3BE-2394-4B3B-9DAC-8A1E03C9A98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714A-116E-4D42-ADFE-8A0412DA5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5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B3BE-2394-4B3B-9DAC-8A1E03C9A98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714A-116E-4D42-ADFE-8A0412DA5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3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B3BE-2394-4B3B-9DAC-8A1E03C9A98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714A-116E-4D42-ADFE-8A0412DA5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5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B3BE-2394-4B3B-9DAC-8A1E03C9A98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714A-116E-4D42-ADFE-8A0412DA5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4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B3BE-2394-4B3B-9DAC-8A1E03C9A98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714A-116E-4D42-ADFE-8A0412DA5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6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B3BE-2394-4B3B-9DAC-8A1E03C9A98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714A-116E-4D42-ADFE-8A0412DA5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32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B3BE-2394-4B3B-9DAC-8A1E03C9A98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714A-116E-4D42-ADFE-8A0412DA5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6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B3BE-2394-4B3B-9DAC-8A1E03C9A98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714A-116E-4D42-ADFE-8A0412DA5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5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B3BE-2394-4B3B-9DAC-8A1E03C9A98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714A-116E-4D42-ADFE-8A0412DA5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8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B3BE-2394-4B3B-9DAC-8A1E03C9A98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714A-116E-4D42-ADFE-8A0412DA5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97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4B3BE-2394-4B3B-9DAC-8A1E03C9A98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6714A-116E-4D42-ADFE-8A0412DA5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4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7" t="30417" r="19883" b="10887"/>
          <a:stretch/>
        </p:blipFill>
        <p:spPr bwMode="auto">
          <a:xfrm>
            <a:off x="-17512" y="13413"/>
            <a:ext cx="9161512" cy="406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9" t="29738" r="19508" b="22480"/>
          <a:stretch/>
        </p:blipFill>
        <p:spPr bwMode="auto">
          <a:xfrm>
            <a:off x="-17512" y="4077072"/>
            <a:ext cx="9161512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30363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PERT. 12</a:t>
            </a:r>
          </a:p>
        </p:txBody>
      </p:sp>
      <p:sp>
        <p:nvSpPr>
          <p:cNvPr id="5" name="Heptagon 4"/>
          <p:cNvSpPr/>
          <p:nvPr/>
        </p:nvSpPr>
        <p:spPr>
          <a:xfrm>
            <a:off x="8100392" y="6021288"/>
            <a:ext cx="1043608" cy="83671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12-1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3728" y="4662039"/>
            <a:ext cx="7200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(12.1)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4288" y="4930510"/>
            <a:ext cx="7200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(12.1)</a:t>
            </a:r>
          </a:p>
        </p:txBody>
      </p:sp>
    </p:spTree>
    <p:extLst>
      <p:ext uri="{BB962C8B-B14F-4D97-AF65-F5344CB8AC3E}">
        <p14:creationId xmlns:p14="http://schemas.microsoft.com/office/powerpoint/2010/main" val="3798928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696BD4-6420-9F1A-A361-4C916039DC83}"/>
              </a:ext>
            </a:extLst>
          </p:cNvPr>
          <p:cNvSpPr txBox="1"/>
          <p:nvPr/>
        </p:nvSpPr>
        <p:spPr>
          <a:xfrm>
            <a:off x="179512" y="260648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Latihan Soal:</a:t>
            </a:r>
            <a:endParaRPr lang="en-ID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AEAC98-D8E2-9D43-7D5B-909139666226}"/>
              </a:ext>
            </a:extLst>
          </p:cNvPr>
          <p:cNvSpPr txBox="1"/>
          <p:nvPr/>
        </p:nvSpPr>
        <p:spPr>
          <a:xfrm>
            <a:off x="107504" y="980728"/>
            <a:ext cx="885698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 algn="just"/>
            <a:r>
              <a:rPr lang="en-US" dirty="0"/>
              <a:t>(1).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poros</a:t>
            </a:r>
            <a:r>
              <a:rPr lang="en-US" sz="2000" dirty="0"/>
              <a:t> </a:t>
            </a:r>
            <a:r>
              <a:rPr lang="en-US" sz="2000" dirty="0" err="1"/>
              <a:t>mempunyai</a:t>
            </a:r>
            <a:r>
              <a:rPr lang="en-US" sz="2000" dirty="0"/>
              <a:t> </a:t>
            </a:r>
            <a:r>
              <a:rPr lang="en-US" sz="2000" dirty="0" err="1"/>
              <a:t>percepatan</a:t>
            </a:r>
            <a:r>
              <a:rPr lang="en-US" sz="2000" dirty="0"/>
              <a:t> </a:t>
            </a:r>
            <a:r>
              <a:rPr lang="en-US" sz="2000" dirty="0" err="1"/>
              <a:t>getaran</a:t>
            </a:r>
            <a:r>
              <a:rPr lang="en-US" sz="2000" dirty="0"/>
              <a:t> 170 cm/s</a:t>
            </a:r>
            <a:r>
              <a:rPr lang="en-US" sz="2000" baseline="30000" dirty="0"/>
              <a:t>2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massa</a:t>
            </a:r>
            <a:r>
              <a:rPr lang="en-US" sz="2000" dirty="0"/>
              <a:t> 3,5 kg. </a:t>
            </a:r>
            <a:r>
              <a:rPr lang="en-US" sz="2000" dirty="0" err="1"/>
              <a:t>Tentukan</a:t>
            </a:r>
            <a:r>
              <a:rPr lang="en-US" sz="2000" dirty="0"/>
              <a:t>: </a:t>
            </a:r>
            <a:r>
              <a:rPr lang="en-US" sz="2000" dirty="0" err="1"/>
              <a:t>frekuensi</a:t>
            </a:r>
            <a:r>
              <a:rPr lang="en-US" sz="2000" dirty="0"/>
              <a:t> </a:t>
            </a:r>
            <a:r>
              <a:rPr lang="en-US" sz="2000" dirty="0" err="1"/>
              <a:t>getaran</a:t>
            </a:r>
            <a:r>
              <a:rPr lang="en-US" sz="2000" dirty="0"/>
              <a:t> </a:t>
            </a:r>
            <a:r>
              <a:rPr lang="en-US" sz="2000" dirty="0" err="1"/>
              <a:t>aksial</a:t>
            </a:r>
            <a:r>
              <a:rPr lang="en-US" sz="2000" dirty="0"/>
              <a:t> (Hz) dan </a:t>
            </a:r>
            <a:r>
              <a:rPr lang="en-US" sz="2000" dirty="0" err="1"/>
              <a:t>perpindahan</a:t>
            </a:r>
            <a:r>
              <a:rPr lang="en-US" sz="2000" dirty="0"/>
              <a:t> </a:t>
            </a:r>
            <a:r>
              <a:rPr lang="en-US" sz="2000" dirty="0" err="1"/>
              <a:t>getaran</a:t>
            </a:r>
            <a:r>
              <a:rPr lang="en-US" sz="2000" dirty="0"/>
              <a:t> dan </a:t>
            </a:r>
            <a:r>
              <a:rPr lang="en-US" sz="2000" dirty="0" err="1"/>
              <a:t>perpindahan</a:t>
            </a:r>
            <a:r>
              <a:rPr lang="en-US" sz="2000" dirty="0"/>
              <a:t> </a:t>
            </a:r>
            <a:r>
              <a:rPr lang="en-US" sz="2000" dirty="0" err="1"/>
              <a:t>getaran</a:t>
            </a:r>
            <a:r>
              <a:rPr lang="en-US" sz="2000" dirty="0"/>
              <a:t> ?</a:t>
            </a:r>
          </a:p>
          <a:p>
            <a:pPr marL="358775" indent="-358775" algn="just"/>
            <a:endParaRPr lang="en-US" sz="2000" dirty="0"/>
          </a:p>
          <a:p>
            <a:pPr marL="442913" indent="-442913" algn="just"/>
            <a:r>
              <a:rPr lang="en-US" sz="2000" dirty="0"/>
              <a:t>(2).	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poros</a:t>
            </a:r>
            <a:r>
              <a:rPr lang="en-US" sz="2000" dirty="0"/>
              <a:t> </a:t>
            </a:r>
            <a:r>
              <a:rPr lang="en-US" sz="2000" dirty="0" err="1"/>
              <a:t>mempunyai</a:t>
            </a:r>
            <a:r>
              <a:rPr lang="en-US" sz="2000" dirty="0"/>
              <a:t> </a:t>
            </a:r>
            <a:r>
              <a:rPr lang="en-US" sz="2000" dirty="0" err="1"/>
              <a:t>kecepatan</a:t>
            </a:r>
            <a:r>
              <a:rPr lang="en-US" sz="2000" dirty="0"/>
              <a:t> linier </a:t>
            </a:r>
            <a:r>
              <a:rPr lang="en-US" sz="2000" dirty="0" err="1"/>
              <a:t>sebesar</a:t>
            </a:r>
            <a:r>
              <a:rPr lang="en-US" sz="2000" dirty="0"/>
              <a:t> 6.750 mm/s </a:t>
            </a:r>
            <a:r>
              <a:rPr lang="en-US" sz="2000" dirty="0" err="1"/>
              <a:t>dengan</a:t>
            </a:r>
            <a:r>
              <a:rPr lang="en-US" sz="2000" dirty="0"/>
              <a:t> diameter 10 cm </a:t>
            </a:r>
            <a:r>
              <a:rPr lang="en-US" sz="2000" dirty="0" err="1"/>
              <a:t>dengan</a:t>
            </a:r>
            <a:r>
              <a:rPr lang="en-US" sz="2000" dirty="0"/>
              <a:t> torsi </a:t>
            </a:r>
            <a:r>
              <a:rPr lang="en-US" sz="2000" dirty="0" err="1"/>
              <a:t>sebesar</a:t>
            </a:r>
            <a:r>
              <a:rPr lang="en-US" sz="2000" dirty="0"/>
              <a:t> 12,75 N.m. </a:t>
            </a:r>
            <a:r>
              <a:rPr lang="en-US" sz="2000" dirty="0" err="1"/>
              <a:t>Tentukan</a:t>
            </a:r>
            <a:r>
              <a:rPr lang="en-US" sz="2000" dirty="0"/>
              <a:t> diameter </a:t>
            </a:r>
            <a:r>
              <a:rPr lang="en-US" sz="2000" dirty="0" err="1"/>
              <a:t>poros</a:t>
            </a:r>
            <a:r>
              <a:rPr lang="en-US" sz="2000" dirty="0"/>
              <a:t> yang </a:t>
            </a:r>
            <a:r>
              <a:rPr lang="en-US" sz="2000" dirty="0" err="1"/>
              <a:t>digunakan</a:t>
            </a:r>
            <a:r>
              <a:rPr lang="en-US" sz="2000" dirty="0"/>
              <a:t> (mm) dan </a:t>
            </a:r>
            <a:r>
              <a:rPr lang="en-US" sz="2000" dirty="0" err="1"/>
              <a:t>gaya</a:t>
            </a:r>
            <a:r>
              <a:rPr lang="en-US" sz="2000" dirty="0"/>
              <a:t> </a:t>
            </a:r>
            <a:r>
              <a:rPr lang="en-US" sz="2000" dirty="0" err="1"/>
              <a:t>poros</a:t>
            </a:r>
            <a:r>
              <a:rPr lang="en-US" sz="2000" dirty="0"/>
              <a:t> ?</a:t>
            </a:r>
          </a:p>
          <a:p>
            <a:pPr marL="358775" indent="-358775" algn="just"/>
            <a:endParaRPr lang="en-US" sz="2000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16488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2" t="25000" r="19649" b="27822"/>
          <a:stretch/>
        </p:blipFill>
        <p:spPr bwMode="auto">
          <a:xfrm>
            <a:off x="-34672" y="0"/>
            <a:ext cx="9178672" cy="3451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5" t="30343" r="19395" b="8239"/>
          <a:stretch/>
        </p:blipFill>
        <p:spPr bwMode="auto">
          <a:xfrm>
            <a:off x="28064" y="3451123"/>
            <a:ext cx="9115935" cy="342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Heptagon 3"/>
          <p:cNvSpPr/>
          <p:nvPr/>
        </p:nvSpPr>
        <p:spPr>
          <a:xfrm>
            <a:off x="8100392" y="6021288"/>
            <a:ext cx="1043608" cy="83671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12-2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86031" y="343689"/>
            <a:ext cx="63404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12.1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22423" y="3001183"/>
            <a:ext cx="63404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12.1</a:t>
            </a:r>
          </a:p>
        </p:txBody>
      </p:sp>
    </p:spTree>
    <p:extLst>
      <p:ext uri="{BB962C8B-B14F-4D97-AF65-F5344CB8AC3E}">
        <p14:creationId xmlns:p14="http://schemas.microsoft.com/office/powerpoint/2010/main" val="2013820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9" t="24808" r="19667" b="11381"/>
          <a:stretch/>
        </p:blipFill>
        <p:spPr bwMode="auto">
          <a:xfrm>
            <a:off x="-19076" y="0"/>
            <a:ext cx="9163076" cy="466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4" t="33535" r="19581" b="33063"/>
          <a:stretch/>
        </p:blipFill>
        <p:spPr bwMode="auto">
          <a:xfrm>
            <a:off x="34118" y="4667956"/>
            <a:ext cx="9109881" cy="216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80944" y="3338899"/>
            <a:ext cx="5760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12.2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1922" y="6453336"/>
            <a:ext cx="76705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(12.2)</a:t>
            </a:r>
          </a:p>
        </p:txBody>
      </p:sp>
      <p:sp>
        <p:nvSpPr>
          <p:cNvPr id="6" name="Heptagon 5"/>
          <p:cNvSpPr/>
          <p:nvPr/>
        </p:nvSpPr>
        <p:spPr>
          <a:xfrm>
            <a:off x="8100392" y="6021288"/>
            <a:ext cx="1043608" cy="83671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12-3</a:t>
            </a:r>
          </a:p>
        </p:txBody>
      </p:sp>
    </p:spTree>
    <p:extLst>
      <p:ext uri="{BB962C8B-B14F-4D97-AF65-F5344CB8AC3E}">
        <p14:creationId xmlns:p14="http://schemas.microsoft.com/office/powerpoint/2010/main" val="3786725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7884" r="19451" b="23881"/>
          <a:stretch/>
        </p:blipFill>
        <p:spPr bwMode="auto">
          <a:xfrm>
            <a:off x="0" y="0"/>
            <a:ext cx="9144000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3212976"/>
            <a:ext cx="7200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12.3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9" t="25513" r="19791" b="56390"/>
          <a:stretch/>
        </p:blipFill>
        <p:spPr bwMode="auto">
          <a:xfrm>
            <a:off x="0" y="4005064"/>
            <a:ext cx="9144000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Heptagon 4"/>
          <p:cNvSpPr/>
          <p:nvPr/>
        </p:nvSpPr>
        <p:spPr>
          <a:xfrm>
            <a:off x="8100392" y="6021288"/>
            <a:ext cx="1043608" cy="83671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12-4</a:t>
            </a:r>
          </a:p>
        </p:txBody>
      </p:sp>
    </p:spTree>
    <p:extLst>
      <p:ext uri="{BB962C8B-B14F-4D97-AF65-F5344CB8AC3E}">
        <p14:creationId xmlns:p14="http://schemas.microsoft.com/office/powerpoint/2010/main" val="2543734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28077" r="19451" b="27884"/>
          <a:stretch/>
        </p:blipFill>
        <p:spPr bwMode="auto">
          <a:xfrm>
            <a:off x="-1" y="30065"/>
            <a:ext cx="9144001" cy="682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8100392" y="6021288"/>
            <a:ext cx="1043608" cy="83671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12-5</a:t>
            </a:r>
          </a:p>
        </p:txBody>
      </p:sp>
    </p:spTree>
    <p:extLst>
      <p:ext uri="{BB962C8B-B14F-4D97-AF65-F5344CB8AC3E}">
        <p14:creationId xmlns:p14="http://schemas.microsoft.com/office/powerpoint/2010/main" val="161663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9" t="26346" r="19559" b="49440"/>
          <a:stretch/>
        </p:blipFill>
        <p:spPr bwMode="auto">
          <a:xfrm>
            <a:off x="0" y="21991"/>
            <a:ext cx="9144000" cy="268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9" t="29058" r="19476" b="29711"/>
          <a:stretch/>
        </p:blipFill>
        <p:spPr bwMode="auto">
          <a:xfrm>
            <a:off x="0" y="2708920"/>
            <a:ext cx="9144000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Heptagon 3"/>
          <p:cNvSpPr/>
          <p:nvPr/>
        </p:nvSpPr>
        <p:spPr>
          <a:xfrm>
            <a:off x="8100392" y="6021288"/>
            <a:ext cx="1043608" cy="83671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12-6</a:t>
            </a:r>
          </a:p>
        </p:txBody>
      </p:sp>
    </p:spTree>
    <p:extLst>
      <p:ext uri="{BB962C8B-B14F-4D97-AF65-F5344CB8AC3E}">
        <p14:creationId xmlns:p14="http://schemas.microsoft.com/office/powerpoint/2010/main" val="2283663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1" t="24808" r="19451" b="34888"/>
          <a:stretch/>
        </p:blipFill>
        <p:spPr bwMode="auto">
          <a:xfrm>
            <a:off x="13917" y="18882"/>
            <a:ext cx="9130083" cy="683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8100392" y="6021288"/>
            <a:ext cx="1043608" cy="83671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12-7</a:t>
            </a:r>
          </a:p>
        </p:txBody>
      </p:sp>
    </p:spTree>
    <p:extLst>
      <p:ext uri="{BB962C8B-B14F-4D97-AF65-F5344CB8AC3E}">
        <p14:creationId xmlns:p14="http://schemas.microsoft.com/office/powerpoint/2010/main" val="3229608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2000" dirty="0" err="1"/>
              <a:t>Soal</a:t>
            </a:r>
            <a:r>
              <a:rPr lang="en-US" sz="2000" dirty="0"/>
              <a:t> 1:</a:t>
            </a:r>
          </a:p>
          <a:p>
            <a:pPr fontAlgn="ctr"/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poros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diameter 10 cm </a:t>
            </a:r>
            <a:r>
              <a:rPr lang="en-US" sz="2000" dirty="0" err="1"/>
              <a:t>berputar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kecepatan</a:t>
            </a:r>
            <a:r>
              <a:rPr lang="en-US" sz="2000" dirty="0"/>
              <a:t> 1000 rpm. </a:t>
            </a:r>
            <a:r>
              <a:rPr lang="en-US" sz="2000" dirty="0" err="1"/>
              <a:t>Tentukan</a:t>
            </a:r>
            <a:r>
              <a:rPr lang="en-US" sz="2000" dirty="0"/>
              <a:t> </a:t>
            </a:r>
            <a:r>
              <a:rPr lang="en-US" sz="2000" dirty="0" err="1"/>
              <a:t>kecepatan</a:t>
            </a:r>
            <a:r>
              <a:rPr lang="en-US" sz="2000" dirty="0"/>
              <a:t> linear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permukaan</a:t>
            </a:r>
            <a:r>
              <a:rPr lang="en-US" sz="2000" dirty="0"/>
              <a:t> </a:t>
            </a:r>
            <a:r>
              <a:rPr lang="en-US" sz="2000" dirty="0" err="1"/>
              <a:t>poros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torsi yang </a:t>
            </a:r>
            <a:r>
              <a:rPr lang="en-US" sz="2000" dirty="0" err="1"/>
              <a:t>dibutuhkan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mempertahankan</a:t>
            </a:r>
            <a:r>
              <a:rPr lang="en-US" sz="2000" dirty="0"/>
              <a:t> </a:t>
            </a:r>
            <a:r>
              <a:rPr lang="en-US" sz="2000" dirty="0" err="1"/>
              <a:t>putaran</a:t>
            </a:r>
            <a:r>
              <a:rPr lang="en-US" sz="2000" dirty="0"/>
              <a:t>.</a:t>
            </a:r>
          </a:p>
          <a:p>
            <a:pPr fontAlgn="ctr"/>
            <a:r>
              <a:rPr lang="en-US" sz="2000" dirty="0" err="1"/>
              <a:t>Jawab</a:t>
            </a:r>
            <a:r>
              <a:rPr lang="en-US" sz="2000" dirty="0"/>
              <a:t>:</a:t>
            </a:r>
          </a:p>
          <a:p>
            <a:pPr fontAlgn="ctr"/>
            <a:endParaRPr lang="en-US" sz="2000" dirty="0"/>
          </a:p>
          <a:p>
            <a:r>
              <a:rPr lang="en-US" sz="2000" b="1" dirty="0"/>
              <a:t>1. </a:t>
            </a:r>
            <a:r>
              <a:rPr lang="en-US" sz="2000" b="1" dirty="0" err="1"/>
              <a:t>Kecepatan</a:t>
            </a:r>
            <a:r>
              <a:rPr lang="en-US" sz="2000" b="1" dirty="0"/>
              <a:t> Linear:</a:t>
            </a:r>
            <a:endParaRPr lang="en-US" sz="2000" dirty="0"/>
          </a:p>
          <a:p>
            <a:r>
              <a:rPr lang="en-US" sz="2000" dirty="0" err="1"/>
              <a:t>Konversi</a:t>
            </a:r>
            <a:r>
              <a:rPr lang="en-US" sz="2000" dirty="0"/>
              <a:t> rpm </a:t>
            </a:r>
            <a:r>
              <a:rPr lang="en-US" sz="2000" dirty="0" err="1"/>
              <a:t>ke</a:t>
            </a:r>
            <a:r>
              <a:rPr lang="en-US" sz="2000" dirty="0"/>
              <a:t> rad/s: 1000 rpm x (2</a:t>
            </a:r>
            <a:r>
              <a:rPr lang="el-GR" sz="2000" dirty="0"/>
              <a:t>π </a:t>
            </a:r>
            <a:r>
              <a:rPr lang="en-US" sz="2000" dirty="0"/>
              <a:t>rad / 60 s) = 104,7 rad/s</a:t>
            </a:r>
          </a:p>
          <a:p>
            <a:r>
              <a:rPr lang="en-US" sz="2000" dirty="0" err="1"/>
              <a:t>Kecepatan</a:t>
            </a:r>
            <a:r>
              <a:rPr lang="en-US" sz="2000" dirty="0"/>
              <a:t> linear (v) = </a:t>
            </a:r>
            <a:r>
              <a:rPr lang="en-US" sz="2000" dirty="0" err="1"/>
              <a:t>jari-jari</a:t>
            </a:r>
            <a:r>
              <a:rPr lang="en-US" sz="2000" dirty="0"/>
              <a:t> (r) x </a:t>
            </a:r>
            <a:r>
              <a:rPr lang="en-US" sz="2000" dirty="0" err="1"/>
              <a:t>kecepatan</a:t>
            </a:r>
            <a:r>
              <a:rPr lang="en-US" sz="2000" dirty="0"/>
              <a:t> </a:t>
            </a:r>
            <a:r>
              <a:rPr lang="en-US" sz="2000" dirty="0" err="1"/>
              <a:t>sudut</a:t>
            </a:r>
            <a:r>
              <a:rPr lang="en-US" sz="2000" dirty="0"/>
              <a:t> (</a:t>
            </a:r>
            <a:r>
              <a:rPr lang="el-GR" sz="2000" dirty="0"/>
              <a:t>ω)</a:t>
            </a:r>
          </a:p>
          <a:p>
            <a:pPr lvl="1"/>
            <a:r>
              <a:rPr lang="en-US" sz="2000" dirty="0" err="1"/>
              <a:t>Jari-jari</a:t>
            </a:r>
            <a:r>
              <a:rPr lang="en-US" sz="2000" dirty="0"/>
              <a:t> (r) = diameter (d) / 2 = 10 cm / 2 = 5 cm = 0.05 m</a:t>
            </a:r>
          </a:p>
          <a:p>
            <a:pPr lvl="1"/>
            <a:r>
              <a:rPr lang="en-US" sz="2000" dirty="0"/>
              <a:t>v = r . n = 0,05 m x 104,7 rad/s = 5.235 m/s</a:t>
            </a:r>
          </a:p>
          <a:p>
            <a:r>
              <a:rPr lang="en-US" sz="2000" dirty="0"/>
              <a:t>Jadi, </a:t>
            </a:r>
            <a:r>
              <a:rPr lang="en-US" sz="2000" dirty="0" err="1"/>
              <a:t>kecepatan</a:t>
            </a:r>
            <a:r>
              <a:rPr lang="en-US" sz="2000" dirty="0"/>
              <a:t> linear pada </a:t>
            </a:r>
            <a:r>
              <a:rPr lang="en-US" sz="2000" dirty="0" err="1"/>
              <a:t>permukaan</a:t>
            </a:r>
            <a:r>
              <a:rPr lang="en-US" sz="2000" dirty="0"/>
              <a:t> </a:t>
            </a:r>
            <a:r>
              <a:rPr lang="en-US" sz="2000" dirty="0" err="1"/>
              <a:t>poros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5,235 m/s.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717032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2. Torsi:</a:t>
            </a:r>
            <a:endParaRPr lang="en-US" sz="2000" dirty="0"/>
          </a:p>
          <a:p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menentukan</a:t>
            </a:r>
            <a:r>
              <a:rPr lang="en-US" sz="2000" dirty="0"/>
              <a:t> torsi, </a:t>
            </a:r>
            <a:r>
              <a:rPr lang="en-US" sz="2000" dirty="0" err="1"/>
              <a:t>dibutuhkan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tambahan</a:t>
            </a:r>
            <a:r>
              <a:rPr lang="en-US" sz="2000" dirty="0"/>
              <a:t>,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gaya</a:t>
            </a:r>
            <a:r>
              <a:rPr lang="en-US" sz="2000" dirty="0"/>
              <a:t> yang </a:t>
            </a:r>
            <a:r>
              <a:rPr lang="en-US" sz="2000" dirty="0" err="1"/>
              <a:t>bekerja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poros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jarak</a:t>
            </a:r>
            <a:r>
              <a:rPr lang="en-US" sz="2000" dirty="0"/>
              <a:t> </a:t>
            </a:r>
            <a:r>
              <a:rPr lang="en-US" sz="2000" dirty="0" err="1"/>
              <a:t>gaya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pusat</a:t>
            </a:r>
            <a:r>
              <a:rPr lang="en-US" sz="2000" dirty="0"/>
              <a:t> </a:t>
            </a:r>
            <a:r>
              <a:rPr lang="en-US" sz="2000" dirty="0" err="1"/>
              <a:t>putaran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Contoh</a:t>
            </a:r>
            <a:r>
              <a:rPr lang="en-US" sz="2000" dirty="0"/>
              <a:t>,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gaya</a:t>
            </a:r>
            <a:r>
              <a:rPr lang="en-US" sz="2000" dirty="0"/>
              <a:t> 100 N </a:t>
            </a:r>
            <a:r>
              <a:rPr lang="en-US" sz="2000" dirty="0" err="1"/>
              <a:t>bekerja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poros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lengan</a:t>
            </a:r>
            <a:r>
              <a:rPr lang="en-US" sz="2000" dirty="0"/>
              <a:t> 10 cm (0.1 m), </a:t>
            </a:r>
            <a:r>
              <a:rPr lang="en-US" sz="2000" dirty="0" err="1"/>
              <a:t>maka</a:t>
            </a:r>
            <a:r>
              <a:rPr lang="en-US" sz="2000" dirty="0"/>
              <a:t> torsi (</a:t>
            </a:r>
            <a:r>
              <a:rPr lang="el-GR" sz="2000" dirty="0"/>
              <a:t>τ) = </a:t>
            </a:r>
            <a:r>
              <a:rPr lang="en-US" sz="2000" dirty="0" err="1"/>
              <a:t>gaya</a:t>
            </a:r>
            <a:r>
              <a:rPr lang="en-US" sz="2000" dirty="0"/>
              <a:t> (F) x </a:t>
            </a:r>
            <a:r>
              <a:rPr lang="en-US" sz="2000" dirty="0" err="1"/>
              <a:t>lengan</a:t>
            </a:r>
            <a:r>
              <a:rPr lang="en-US" sz="2000" dirty="0"/>
              <a:t> (r)</a:t>
            </a:r>
          </a:p>
          <a:p>
            <a:pPr lvl="1"/>
            <a:r>
              <a:rPr lang="el-GR" sz="2000" dirty="0"/>
              <a:t>τ = 100 </a:t>
            </a:r>
            <a:r>
              <a:rPr lang="en-US" sz="2000" dirty="0"/>
              <a:t>N x 0.1 m = 10 </a:t>
            </a:r>
            <a:r>
              <a:rPr lang="en-US" sz="2000" dirty="0" err="1"/>
              <a:t>N.m</a:t>
            </a:r>
            <a:endParaRPr lang="en-US" sz="2000" dirty="0"/>
          </a:p>
          <a:p>
            <a:r>
              <a:rPr lang="en-US" sz="2000" dirty="0"/>
              <a:t>Jadi, torsi yang </a:t>
            </a:r>
            <a:r>
              <a:rPr lang="en-US" sz="2000" dirty="0" err="1"/>
              <a:t>dibutuhkan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10 N.m.</a:t>
            </a:r>
          </a:p>
        </p:txBody>
      </p:sp>
    </p:spTree>
    <p:extLst>
      <p:ext uri="{BB962C8B-B14F-4D97-AF65-F5344CB8AC3E}">
        <p14:creationId xmlns:p14="http://schemas.microsoft.com/office/powerpoint/2010/main" val="3619235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1900" dirty="0" err="1"/>
              <a:t>Soal</a:t>
            </a:r>
            <a:r>
              <a:rPr lang="en-US" sz="1900" dirty="0"/>
              <a:t> 2:</a:t>
            </a:r>
          </a:p>
          <a:p>
            <a:pPr fontAlgn="ctr"/>
            <a:r>
              <a:rPr lang="en-US" sz="1900" dirty="0" err="1"/>
              <a:t>Sebuah</a:t>
            </a:r>
            <a:r>
              <a:rPr lang="en-US" sz="1900" dirty="0"/>
              <a:t> </a:t>
            </a:r>
            <a:r>
              <a:rPr lang="en-US" sz="1900" dirty="0" err="1"/>
              <a:t>poros</a:t>
            </a:r>
            <a:r>
              <a:rPr lang="en-US" sz="1900" dirty="0"/>
              <a:t> </a:t>
            </a:r>
            <a:r>
              <a:rPr lang="en-US" sz="1900" dirty="0" err="1"/>
              <a:t>dengan</a:t>
            </a:r>
            <a:r>
              <a:rPr lang="en-US" sz="1900" dirty="0"/>
              <a:t> </a:t>
            </a:r>
            <a:r>
              <a:rPr lang="en-US" sz="1900" dirty="0" err="1"/>
              <a:t>massa</a:t>
            </a:r>
            <a:r>
              <a:rPr lang="en-US" sz="1900" dirty="0"/>
              <a:t> 2 kg </a:t>
            </a:r>
            <a:r>
              <a:rPr lang="en-US" sz="1900" dirty="0" err="1"/>
              <a:t>memiliki</a:t>
            </a:r>
            <a:r>
              <a:rPr lang="en-US" sz="1900" dirty="0"/>
              <a:t> </a:t>
            </a:r>
            <a:r>
              <a:rPr lang="en-US" sz="1900" dirty="0" err="1"/>
              <a:t>getaran</a:t>
            </a:r>
            <a:r>
              <a:rPr lang="en-US" sz="1900" dirty="0"/>
              <a:t> </a:t>
            </a:r>
            <a:r>
              <a:rPr lang="en-US" sz="1900" dirty="0" err="1"/>
              <a:t>aksial</a:t>
            </a:r>
            <a:r>
              <a:rPr lang="en-US" sz="1900" dirty="0"/>
              <a:t> </a:t>
            </a:r>
            <a:r>
              <a:rPr lang="en-US" sz="1900" dirty="0" err="1"/>
              <a:t>dengan</a:t>
            </a:r>
            <a:r>
              <a:rPr lang="en-US" sz="1900" dirty="0"/>
              <a:t> </a:t>
            </a:r>
            <a:r>
              <a:rPr lang="en-US" sz="1900" dirty="0" err="1"/>
              <a:t>frekuensi</a:t>
            </a:r>
            <a:r>
              <a:rPr lang="en-US" sz="1900" dirty="0"/>
              <a:t> 20 Hz. </a:t>
            </a:r>
            <a:r>
              <a:rPr lang="en-US" sz="1900" dirty="0" err="1"/>
              <a:t>Tentukan</a:t>
            </a:r>
            <a:r>
              <a:rPr lang="en-US" sz="1900" dirty="0"/>
              <a:t> </a:t>
            </a:r>
            <a:r>
              <a:rPr lang="en-US" sz="1900" dirty="0" err="1"/>
              <a:t>percepatan</a:t>
            </a:r>
            <a:r>
              <a:rPr lang="en-US" sz="1900" dirty="0"/>
              <a:t> </a:t>
            </a:r>
            <a:r>
              <a:rPr lang="en-US" sz="1900" dirty="0" err="1"/>
              <a:t>getaran</a:t>
            </a:r>
            <a:r>
              <a:rPr lang="en-US" sz="1900" dirty="0"/>
              <a:t> </a:t>
            </a:r>
            <a:r>
              <a:rPr lang="en-US" sz="1900" dirty="0" err="1"/>
              <a:t>dan</a:t>
            </a:r>
            <a:r>
              <a:rPr lang="en-US" sz="1900" dirty="0"/>
              <a:t> </a:t>
            </a:r>
            <a:r>
              <a:rPr lang="en-US" sz="1900" dirty="0" err="1"/>
              <a:t>perpindahan</a:t>
            </a:r>
            <a:r>
              <a:rPr lang="en-US" sz="1900" dirty="0"/>
              <a:t> </a:t>
            </a:r>
            <a:r>
              <a:rPr lang="en-US" sz="1900" dirty="0" err="1"/>
              <a:t>getaran</a:t>
            </a:r>
            <a:r>
              <a:rPr lang="en-US" sz="1900" dirty="0"/>
              <a:t>.</a:t>
            </a:r>
          </a:p>
          <a:p>
            <a:pPr fontAlgn="ctr"/>
            <a:r>
              <a:rPr lang="en-US" sz="1900" dirty="0" err="1"/>
              <a:t>Jawab</a:t>
            </a:r>
            <a:r>
              <a:rPr lang="en-US" sz="1900" dirty="0"/>
              <a:t>:</a:t>
            </a:r>
          </a:p>
          <a:p>
            <a:r>
              <a:rPr lang="en-US" sz="1900" b="1" dirty="0"/>
              <a:t>1. </a:t>
            </a:r>
            <a:r>
              <a:rPr lang="en-US" sz="1900" b="1" dirty="0" err="1"/>
              <a:t>Percepatan</a:t>
            </a:r>
            <a:r>
              <a:rPr lang="en-US" sz="1900" b="1" dirty="0"/>
              <a:t> </a:t>
            </a:r>
            <a:r>
              <a:rPr lang="en-US" sz="1900" b="1" dirty="0" err="1"/>
              <a:t>Getaran</a:t>
            </a:r>
            <a:r>
              <a:rPr lang="en-US" sz="1900" b="1" dirty="0"/>
              <a:t>:</a:t>
            </a:r>
            <a:endParaRPr lang="en-US" sz="1900" dirty="0"/>
          </a:p>
          <a:p>
            <a:r>
              <a:rPr lang="en-US" sz="1900" dirty="0" err="1"/>
              <a:t>Hubungan</a:t>
            </a:r>
            <a:r>
              <a:rPr lang="en-US" sz="1900" dirty="0"/>
              <a:t> </a:t>
            </a:r>
            <a:r>
              <a:rPr lang="en-US" sz="1900" dirty="0" err="1"/>
              <a:t>antara</a:t>
            </a:r>
            <a:r>
              <a:rPr lang="en-US" sz="1900" dirty="0"/>
              <a:t> </a:t>
            </a:r>
            <a:r>
              <a:rPr lang="en-US" sz="1900" dirty="0" err="1"/>
              <a:t>frekuensi</a:t>
            </a:r>
            <a:r>
              <a:rPr lang="en-US" sz="1900" dirty="0"/>
              <a:t> (f), </a:t>
            </a:r>
            <a:r>
              <a:rPr lang="en-US" sz="1900" dirty="0" err="1"/>
              <a:t>percepatan</a:t>
            </a:r>
            <a:r>
              <a:rPr lang="en-US" sz="1900" dirty="0"/>
              <a:t> (a), </a:t>
            </a:r>
            <a:r>
              <a:rPr lang="en-US" sz="1900" dirty="0" err="1"/>
              <a:t>dan</a:t>
            </a:r>
            <a:r>
              <a:rPr lang="en-US" sz="1900" dirty="0"/>
              <a:t> </a:t>
            </a:r>
            <a:r>
              <a:rPr lang="en-US" sz="1900" dirty="0" err="1"/>
              <a:t>kecepatan</a:t>
            </a:r>
            <a:r>
              <a:rPr lang="en-US" sz="1900" dirty="0"/>
              <a:t> (v) </a:t>
            </a:r>
            <a:r>
              <a:rPr lang="en-US" sz="1900" dirty="0" err="1"/>
              <a:t>adalah</a:t>
            </a:r>
            <a:r>
              <a:rPr lang="en-US" sz="1900" dirty="0"/>
              <a:t>: a = 2</a:t>
            </a:r>
            <a:r>
              <a:rPr lang="el-GR" sz="1900" dirty="0"/>
              <a:t>π</a:t>
            </a:r>
            <a:r>
              <a:rPr lang="en-US" sz="1900" dirty="0"/>
              <a:t>f . v</a:t>
            </a:r>
          </a:p>
          <a:p>
            <a:r>
              <a:rPr lang="en-US" sz="1900" dirty="0" err="1"/>
              <a:t>Kecepatan</a:t>
            </a:r>
            <a:r>
              <a:rPr lang="en-US" sz="1900" dirty="0"/>
              <a:t> (v) </a:t>
            </a:r>
            <a:r>
              <a:rPr lang="en-US" sz="1900" dirty="0" err="1"/>
              <a:t>dapat</a:t>
            </a:r>
            <a:r>
              <a:rPr lang="en-US" sz="1900" dirty="0"/>
              <a:t> </a:t>
            </a:r>
            <a:r>
              <a:rPr lang="en-US" sz="1900" dirty="0" err="1"/>
              <a:t>dihitung</a:t>
            </a:r>
            <a:r>
              <a:rPr lang="en-US" sz="1900" dirty="0"/>
              <a:t> </a:t>
            </a:r>
            <a:r>
              <a:rPr lang="en-US" sz="1900" dirty="0" err="1"/>
              <a:t>dari</a:t>
            </a:r>
            <a:r>
              <a:rPr lang="en-US" sz="1900" dirty="0"/>
              <a:t> </a:t>
            </a:r>
            <a:r>
              <a:rPr lang="en-US" sz="1900" dirty="0" err="1"/>
              <a:t>perpindahan</a:t>
            </a:r>
            <a:r>
              <a:rPr lang="en-US" sz="1900" dirty="0"/>
              <a:t> (x) </a:t>
            </a:r>
            <a:r>
              <a:rPr lang="en-US" sz="1900" dirty="0" err="1"/>
              <a:t>dan</a:t>
            </a:r>
            <a:r>
              <a:rPr lang="en-US" sz="1900" dirty="0"/>
              <a:t> </a:t>
            </a:r>
            <a:r>
              <a:rPr lang="en-US" sz="1900" dirty="0" err="1"/>
              <a:t>waktu</a:t>
            </a:r>
            <a:r>
              <a:rPr lang="en-US" sz="1900" dirty="0"/>
              <a:t> (t): v = x/t </a:t>
            </a:r>
            <a:r>
              <a:rPr lang="en-US" sz="1900" dirty="0" err="1"/>
              <a:t>atau</a:t>
            </a:r>
            <a:r>
              <a:rPr lang="en-US" sz="1900" dirty="0"/>
              <a:t> v = 2</a:t>
            </a:r>
            <a:r>
              <a:rPr lang="el-GR" sz="1900" dirty="0"/>
              <a:t>π</a:t>
            </a:r>
            <a:r>
              <a:rPr lang="en-US" sz="1900" dirty="0"/>
              <a:t>x/t</a:t>
            </a:r>
          </a:p>
          <a:p>
            <a:r>
              <a:rPr lang="en-US" sz="1900" dirty="0" err="1"/>
              <a:t>Percepatan</a:t>
            </a:r>
            <a:r>
              <a:rPr lang="en-US" sz="1900" dirty="0"/>
              <a:t> (a) </a:t>
            </a:r>
            <a:r>
              <a:rPr lang="en-US" sz="1900" dirty="0" err="1"/>
              <a:t>dapat</a:t>
            </a:r>
            <a:r>
              <a:rPr lang="en-US" sz="1900" dirty="0"/>
              <a:t> </a:t>
            </a:r>
            <a:r>
              <a:rPr lang="en-US" sz="1900" dirty="0" err="1"/>
              <a:t>dihitung</a:t>
            </a:r>
            <a:r>
              <a:rPr lang="en-US" sz="1900" dirty="0"/>
              <a:t> </a:t>
            </a:r>
            <a:r>
              <a:rPr lang="en-US" sz="1900" dirty="0" err="1"/>
              <a:t>dengan</a:t>
            </a:r>
            <a:r>
              <a:rPr lang="en-US" sz="1900" dirty="0"/>
              <a:t> </a:t>
            </a:r>
            <a:r>
              <a:rPr lang="en-US" sz="1900" dirty="0" err="1"/>
              <a:t>menggunakan</a:t>
            </a:r>
            <a:r>
              <a:rPr lang="en-US" sz="1900" dirty="0"/>
              <a:t> </a:t>
            </a:r>
            <a:r>
              <a:rPr lang="en-US" sz="1900" dirty="0" err="1"/>
              <a:t>persamaan</a:t>
            </a:r>
            <a:r>
              <a:rPr lang="en-US" sz="1900" dirty="0"/>
              <a:t>: a = - (2</a:t>
            </a:r>
            <a:r>
              <a:rPr lang="el-GR" sz="1900" dirty="0"/>
              <a:t>π</a:t>
            </a:r>
            <a:r>
              <a:rPr lang="en-US" sz="1900" dirty="0"/>
              <a:t>f</a:t>
            </a:r>
            <a:r>
              <a:rPr lang="en-US" sz="1900" baseline="30000" dirty="0"/>
              <a:t>)2</a:t>
            </a:r>
            <a:r>
              <a:rPr lang="en-US" sz="1900" dirty="0"/>
              <a:t> . x</a:t>
            </a:r>
          </a:p>
          <a:p>
            <a:r>
              <a:rPr lang="en-US" sz="1900" dirty="0" err="1"/>
              <a:t>Untuk</a:t>
            </a:r>
            <a:r>
              <a:rPr lang="en-US" sz="1900" dirty="0"/>
              <a:t> </a:t>
            </a:r>
            <a:r>
              <a:rPr lang="en-US" sz="1900" dirty="0" err="1"/>
              <a:t>menentukan</a:t>
            </a:r>
            <a:r>
              <a:rPr lang="en-US" sz="1900" dirty="0"/>
              <a:t> </a:t>
            </a:r>
            <a:r>
              <a:rPr lang="en-US" sz="1900" dirty="0" err="1"/>
              <a:t>percepatan</a:t>
            </a:r>
            <a:r>
              <a:rPr lang="en-US" sz="1900" dirty="0"/>
              <a:t>, </a:t>
            </a:r>
            <a:r>
              <a:rPr lang="en-US" sz="1900" dirty="0" err="1"/>
              <a:t>kita</a:t>
            </a:r>
            <a:r>
              <a:rPr lang="en-US" sz="1900" dirty="0"/>
              <a:t> </a:t>
            </a:r>
            <a:r>
              <a:rPr lang="en-US" sz="1900" dirty="0" err="1"/>
              <a:t>membutuhkan</a:t>
            </a:r>
            <a:r>
              <a:rPr lang="en-US" sz="1900" dirty="0"/>
              <a:t> </a:t>
            </a:r>
            <a:r>
              <a:rPr lang="en-US" sz="1900" dirty="0" err="1"/>
              <a:t>nilai</a:t>
            </a:r>
            <a:r>
              <a:rPr lang="en-US" sz="1900" dirty="0"/>
              <a:t> </a:t>
            </a:r>
            <a:r>
              <a:rPr lang="en-US" sz="1900" dirty="0" err="1"/>
              <a:t>perpindahan</a:t>
            </a:r>
            <a:r>
              <a:rPr lang="en-US" sz="1900" dirty="0"/>
              <a:t> (x) </a:t>
            </a:r>
            <a:r>
              <a:rPr lang="en-US" sz="1900" dirty="0" err="1"/>
              <a:t>atau</a:t>
            </a:r>
            <a:r>
              <a:rPr lang="en-US" sz="1900" dirty="0"/>
              <a:t> </a:t>
            </a:r>
            <a:r>
              <a:rPr lang="en-US" sz="1900" dirty="0" err="1"/>
              <a:t>kecepatan</a:t>
            </a:r>
            <a:r>
              <a:rPr lang="en-US" sz="1900" dirty="0"/>
              <a:t> (v) </a:t>
            </a:r>
            <a:r>
              <a:rPr lang="en-US" sz="1900" dirty="0" err="1"/>
              <a:t>atau</a:t>
            </a:r>
            <a:r>
              <a:rPr lang="en-US" sz="1900" dirty="0"/>
              <a:t> </a:t>
            </a:r>
            <a:r>
              <a:rPr lang="en-US" sz="1900" dirty="0" err="1"/>
              <a:t>informasi</a:t>
            </a:r>
            <a:r>
              <a:rPr lang="en-US" sz="1900" dirty="0"/>
              <a:t> lain yang </a:t>
            </a:r>
            <a:r>
              <a:rPr lang="en-US" sz="1900" dirty="0" err="1"/>
              <a:t>relevan</a:t>
            </a:r>
            <a:r>
              <a:rPr lang="en-US" sz="1900" dirty="0"/>
              <a:t>.</a:t>
            </a:r>
          </a:p>
          <a:p>
            <a:r>
              <a:rPr lang="en-US" sz="1900" dirty="0" err="1"/>
              <a:t>Contoh</a:t>
            </a:r>
            <a:r>
              <a:rPr lang="en-US" sz="1900" dirty="0"/>
              <a:t>, </a:t>
            </a:r>
            <a:r>
              <a:rPr lang="en-US" sz="1900" dirty="0" err="1"/>
              <a:t>jika</a:t>
            </a:r>
            <a:r>
              <a:rPr lang="en-US" sz="1900" dirty="0"/>
              <a:t> </a:t>
            </a:r>
            <a:r>
              <a:rPr lang="en-US" sz="1900" dirty="0" err="1"/>
              <a:t>perpindahan</a:t>
            </a:r>
            <a:r>
              <a:rPr lang="en-US" sz="1900" dirty="0"/>
              <a:t> </a:t>
            </a:r>
            <a:r>
              <a:rPr lang="en-US" sz="1900" dirty="0" err="1"/>
              <a:t>getaran</a:t>
            </a:r>
            <a:r>
              <a:rPr lang="en-US" sz="1900" dirty="0"/>
              <a:t> (x) </a:t>
            </a:r>
            <a:r>
              <a:rPr lang="en-US" sz="1900" dirty="0" err="1"/>
              <a:t>adalah</a:t>
            </a:r>
            <a:r>
              <a:rPr lang="en-US" sz="1900" dirty="0"/>
              <a:t> 0.01 m, </a:t>
            </a:r>
            <a:r>
              <a:rPr lang="en-US" sz="1900" dirty="0" err="1"/>
              <a:t>maka</a:t>
            </a:r>
            <a:r>
              <a:rPr lang="en-US" sz="1900" dirty="0"/>
              <a:t>:</a:t>
            </a:r>
          </a:p>
          <a:p>
            <a:pPr lvl="1"/>
            <a:r>
              <a:rPr lang="en-US" sz="1900" dirty="0" err="1"/>
              <a:t>Percepatan</a:t>
            </a:r>
            <a:r>
              <a:rPr lang="en-US" sz="1900" dirty="0"/>
              <a:t> (a) = -(2</a:t>
            </a:r>
            <a:r>
              <a:rPr lang="el-GR" sz="1900" dirty="0"/>
              <a:t>π </a:t>
            </a:r>
            <a:r>
              <a:rPr lang="en-US" sz="1900" dirty="0"/>
              <a:t>x</a:t>
            </a:r>
            <a:r>
              <a:rPr lang="el-GR" sz="1900" dirty="0"/>
              <a:t> 20 </a:t>
            </a:r>
            <a:r>
              <a:rPr lang="en-US" sz="1900" dirty="0"/>
              <a:t>Hz)</a:t>
            </a:r>
            <a:r>
              <a:rPr lang="en-US" sz="1900" baseline="30000" dirty="0"/>
              <a:t>2</a:t>
            </a:r>
            <a:r>
              <a:rPr lang="en-US" sz="1900" dirty="0"/>
              <a:t> 0.01 m = -15,7 m/s</a:t>
            </a:r>
            <a:r>
              <a:rPr lang="en-US" sz="1900" baseline="30000" dirty="0"/>
              <a:t>2</a:t>
            </a:r>
          </a:p>
          <a:p>
            <a:r>
              <a:rPr lang="en-US" sz="1900" dirty="0"/>
              <a:t>Jadi, </a:t>
            </a:r>
            <a:r>
              <a:rPr lang="en-US" sz="1900" dirty="0" err="1"/>
              <a:t>percepatan</a:t>
            </a:r>
            <a:r>
              <a:rPr lang="en-US" sz="1900" dirty="0"/>
              <a:t> </a:t>
            </a:r>
            <a:r>
              <a:rPr lang="en-US" sz="1900" dirty="0" err="1"/>
              <a:t>getaran</a:t>
            </a:r>
            <a:r>
              <a:rPr lang="en-US" sz="1900" dirty="0"/>
              <a:t> </a:t>
            </a:r>
            <a:r>
              <a:rPr lang="en-US" sz="1900" dirty="0" err="1"/>
              <a:t>adalah</a:t>
            </a:r>
            <a:r>
              <a:rPr lang="en-US" sz="1900" dirty="0"/>
              <a:t> 15,7 m/s</a:t>
            </a:r>
            <a:r>
              <a:rPr lang="en-US" sz="1900" baseline="30000" dirty="0"/>
              <a:t>2</a:t>
            </a:r>
            <a:r>
              <a:rPr lang="en-US" sz="1900" dirty="0"/>
              <a:t>.</a:t>
            </a:r>
          </a:p>
          <a:p>
            <a:endParaRPr lang="en-US" sz="1900" dirty="0"/>
          </a:p>
          <a:p>
            <a:r>
              <a:rPr lang="en-US" sz="1900" b="1" dirty="0"/>
              <a:t>2. </a:t>
            </a:r>
            <a:r>
              <a:rPr lang="en-US" sz="1900" b="1" dirty="0" err="1"/>
              <a:t>Perpindahan</a:t>
            </a:r>
            <a:r>
              <a:rPr lang="en-US" sz="1900" b="1" dirty="0"/>
              <a:t> </a:t>
            </a:r>
            <a:r>
              <a:rPr lang="en-US" sz="1900" b="1" dirty="0" err="1"/>
              <a:t>Getaran</a:t>
            </a:r>
            <a:r>
              <a:rPr lang="en-US" sz="1900" b="1" dirty="0"/>
              <a:t>:</a:t>
            </a:r>
            <a:endParaRPr lang="en-US" sz="1900" dirty="0"/>
          </a:p>
          <a:p>
            <a:r>
              <a:rPr lang="en-US" sz="1900" dirty="0" err="1"/>
              <a:t>Perpindahan</a:t>
            </a:r>
            <a:r>
              <a:rPr lang="en-US" sz="1900" dirty="0"/>
              <a:t> </a:t>
            </a:r>
            <a:r>
              <a:rPr lang="en-US" sz="1900" dirty="0" err="1"/>
              <a:t>getaran</a:t>
            </a:r>
            <a:r>
              <a:rPr lang="en-US" sz="1900" dirty="0"/>
              <a:t> (x) </a:t>
            </a:r>
            <a:r>
              <a:rPr lang="en-US" sz="1900" dirty="0" err="1"/>
              <a:t>dapat</a:t>
            </a:r>
            <a:r>
              <a:rPr lang="en-US" sz="1900" dirty="0"/>
              <a:t> </a:t>
            </a:r>
            <a:r>
              <a:rPr lang="en-US" sz="1900" dirty="0" err="1"/>
              <a:t>dihitung</a:t>
            </a:r>
            <a:r>
              <a:rPr lang="en-US" sz="1900" dirty="0"/>
              <a:t> </a:t>
            </a:r>
            <a:r>
              <a:rPr lang="en-US" sz="1900" dirty="0" err="1"/>
              <a:t>dengan</a:t>
            </a:r>
            <a:r>
              <a:rPr lang="en-US" sz="1900" dirty="0"/>
              <a:t> </a:t>
            </a:r>
            <a:r>
              <a:rPr lang="en-US" sz="1900" dirty="0" err="1"/>
              <a:t>menggunakan</a:t>
            </a:r>
            <a:r>
              <a:rPr lang="en-US" sz="1900" dirty="0"/>
              <a:t> </a:t>
            </a:r>
            <a:r>
              <a:rPr lang="en-US" sz="1900" dirty="0" err="1"/>
              <a:t>persamaan</a:t>
            </a:r>
            <a:r>
              <a:rPr lang="en-US" sz="1900" dirty="0"/>
              <a:t>: x = (v / (2</a:t>
            </a:r>
            <a:r>
              <a:rPr lang="el-GR" sz="1900" dirty="0"/>
              <a:t>π</a:t>
            </a:r>
            <a:r>
              <a:rPr lang="en-US" sz="1900" dirty="0"/>
              <a:t>f)) </a:t>
            </a:r>
            <a:r>
              <a:rPr lang="en-US" sz="1900" dirty="0" err="1"/>
              <a:t>atau</a:t>
            </a:r>
            <a:r>
              <a:rPr lang="en-US" sz="1900" dirty="0"/>
              <a:t> x = (a / (2</a:t>
            </a:r>
            <a:r>
              <a:rPr lang="el-GR" sz="1900" dirty="0"/>
              <a:t>π</a:t>
            </a:r>
            <a:r>
              <a:rPr lang="en-US" sz="1900" dirty="0"/>
              <a:t>f)</a:t>
            </a:r>
            <a:r>
              <a:rPr lang="en-US" sz="1900" baseline="30000" dirty="0"/>
              <a:t>2</a:t>
            </a:r>
            <a:r>
              <a:rPr lang="en-US" sz="1900" dirty="0"/>
              <a:t>)</a:t>
            </a:r>
          </a:p>
          <a:p>
            <a:r>
              <a:rPr lang="en-US" sz="1900" dirty="0" err="1"/>
              <a:t>Untuk</a:t>
            </a:r>
            <a:r>
              <a:rPr lang="en-US" sz="1900" dirty="0"/>
              <a:t> </a:t>
            </a:r>
            <a:r>
              <a:rPr lang="en-US" sz="1900" dirty="0" err="1"/>
              <a:t>menentukan</a:t>
            </a:r>
            <a:r>
              <a:rPr lang="en-US" sz="1900" dirty="0"/>
              <a:t> </a:t>
            </a:r>
            <a:r>
              <a:rPr lang="en-US" sz="1900" dirty="0" err="1"/>
              <a:t>perpindahan</a:t>
            </a:r>
            <a:r>
              <a:rPr lang="en-US" sz="1900" dirty="0"/>
              <a:t>, </a:t>
            </a:r>
            <a:r>
              <a:rPr lang="en-US" sz="1900" dirty="0" err="1"/>
              <a:t>kita</a:t>
            </a:r>
            <a:r>
              <a:rPr lang="en-US" sz="1900" dirty="0"/>
              <a:t> </a:t>
            </a:r>
            <a:r>
              <a:rPr lang="en-US" sz="1900" dirty="0" err="1"/>
              <a:t>membutuhkan</a:t>
            </a:r>
            <a:r>
              <a:rPr lang="en-US" sz="1900" dirty="0"/>
              <a:t> </a:t>
            </a:r>
            <a:r>
              <a:rPr lang="en-US" sz="1900" dirty="0" err="1"/>
              <a:t>nilai</a:t>
            </a:r>
            <a:r>
              <a:rPr lang="en-US" sz="1900" dirty="0"/>
              <a:t> </a:t>
            </a:r>
            <a:r>
              <a:rPr lang="en-US" sz="1900" dirty="0" err="1"/>
              <a:t>kecepatan</a:t>
            </a:r>
            <a:r>
              <a:rPr lang="en-US" sz="1900" dirty="0"/>
              <a:t> (v) </a:t>
            </a:r>
            <a:r>
              <a:rPr lang="en-US" sz="1900" dirty="0" err="1"/>
              <a:t>atau</a:t>
            </a:r>
            <a:r>
              <a:rPr lang="en-US" sz="1900" dirty="0"/>
              <a:t> </a:t>
            </a:r>
            <a:r>
              <a:rPr lang="en-US" sz="1900" dirty="0" err="1"/>
              <a:t>percepatan</a:t>
            </a:r>
            <a:r>
              <a:rPr lang="en-US" sz="1900" dirty="0"/>
              <a:t> (a).</a:t>
            </a:r>
          </a:p>
          <a:p>
            <a:r>
              <a:rPr lang="en-US" sz="1900" dirty="0" err="1"/>
              <a:t>Contoh</a:t>
            </a:r>
            <a:r>
              <a:rPr lang="en-US" sz="1900" dirty="0"/>
              <a:t>, </a:t>
            </a:r>
            <a:r>
              <a:rPr lang="en-US" sz="1900" dirty="0" err="1"/>
              <a:t>jika</a:t>
            </a:r>
            <a:r>
              <a:rPr lang="en-US" sz="1900" dirty="0"/>
              <a:t> </a:t>
            </a:r>
            <a:r>
              <a:rPr lang="en-US" sz="1900" dirty="0" err="1"/>
              <a:t>kecepatan</a:t>
            </a:r>
            <a:r>
              <a:rPr lang="en-US" sz="1900" dirty="0"/>
              <a:t> </a:t>
            </a:r>
            <a:r>
              <a:rPr lang="en-US" sz="1900" dirty="0" err="1"/>
              <a:t>getaran</a:t>
            </a:r>
            <a:r>
              <a:rPr lang="en-US" sz="1900" dirty="0"/>
              <a:t> (v) </a:t>
            </a:r>
            <a:r>
              <a:rPr lang="en-US" sz="1900" dirty="0" err="1"/>
              <a:t>adalah</a:t>
            </a:r>
            <a:r>
              <a:rPr lang="en-US" sz="1900" dirty="0"/>
              <a:t> 0.1 m/s, </a:t>
            </a:r>
            <a:r>
              <a:rPr lang="en-US" sz="1900" dirty="0" err="1"/>
              <a:t>maka</a:t>
            </a:r>
            <a:r>
              <a:rPr lang="en-US" sz="1900" dirty="0"/>
              <a:t>:</a:t>
            </a:r>
          </a:p>
          <a:p>
            <a:pPr lvl="1"/>
            <a:r>
              <a:rPr lang="en-US" sz="1900" dirty="0" err="1"/>
              <a:t>Perpindahan</a:t>
            </a:r>
            <a:r>
              <a:rPr lang="en-US" sz="1900" dirty="0"/>
              <a:t> (x) = 0.1 m/s / (2</a:t>
            </a:r>
            <a:r>
              <a:rPr lang="el-GR" sz="1900" dirty="0"/>
              <a:t>π </a:t>
            </a:r>
            <a:r>
              <a:rPr lang="en-US" sz="1900" dirty="0"/>
              <a:t>x </a:t>
            </a:r>
            <a:r>
              <a:rPr lang="el-GR" sz="1900" dirty="0"/>
              <a:t>20 </a:t>
            </a:r>
            <a:r>
              <a:rPr lang="en-US" sz="1900" dirty="0"/>
              <a:t>Hz) = 0.000795 m</a:t>
            </a:r>
          </a:p>
          <a:p>
            <a:r>
              <a:rPr lang="en-US" sz="1900" dirty="0" err="1"/>
              <a:t>Jadi</a:t>
            </a:r>
            <a:r>
              <a:rPr lang="en-US" sz="1900" dirty="0"/>
              <a:t>, </a:t>
            </a:r>
            <a:r>
              <a:rPr lang="en-US" sz="1900" dirty="0" err="1"/>
              <a:t>perpindahan</a:t>
            </a:r>
            <a:r>
              <a:rPr lang="en-US" sz="1900" dirty="0"/>
              <a:t> </a:t>
            </a:r>
            <a:r>
              <a:rPr lang="en-US" sz="1900" dirty="0" err="1"/>
              <a:t>getaran</a:t>
            </a:r>
            <a:r>
              <a:rPr lang="en-US" sz="1900" dirty="0"/>
              <a:t> </a:t>
            </a:r>
            <a:r>
              <a:rPr lang="en-US" sz="1900" dirty="0" err="1"/>
              <a:t>adalah</a:t>
            </a:r>
            <a:r>
              <a:rPr lang="en-US" sz="1900" dirty="0"/>
              <a:t> </a:t>
            </a:r>
            <a:r>
              <a:rPr lang="en-US" sz="1900" dirty="0" err="1"/>
              <a:t>sekitar</a:t>
            </a:r>
            <a:r>
              <a:rPr lang="en-US" sz="1900" dirty="0"/>
              <a:t> 0.000795 m.</a:t>
            </a:r>
          </a:p>
        </p:txBody>
      </p:sp>
    </p:spTree>
    <p:extLst>
      <p:ext uri="{BB962C8B-B14F-4D97-AF65-F5344CB8AC3E}">
        <p14:creationId xmlns:p14="http://schemas.microsoft.com/office/powerpoint/2010/main" val="1520222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577</Words>
  <Application>Microsoft Office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Rudy Yulianto</dc:creator>
  <cp:lastModifiedBy>Anisa .</cp:lastModifiedBy>
  <cp:revision>10</cp:revision>
  <dcterms:created xsi:type="dcterms:W3CDTF">2025-02-27T13:25:37Z</dcterms:created>
  <dcterms:modified xsi:type="dcterms:W3CDTF">2025-12-22T03:06:30Z</dcterms:modified>
</cp:coreProperties>
</file>