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41281" autoAdjust="0"/>
  </p:normalViewPr>
  <p:slideViewPr>
    <p:cSldViewPr>
      <p:cViewPr varScale="1">
        <p:scale>
          <a:sx n="102" d="100"/>
          <a:sy n="102" d="100"/>
        </p:scale>
        <p:origin x="180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81398-112B-4642-B1B9-2602F8468AEC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79352C-D1AC-4842-904B-EB79647E5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123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9352C-D1AC-4842-904B-EB79647E5E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574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C027-B3D2-465A-B820-2BCE4F83D087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DFAA2-2EF1-4FCB-BE88-C6423673F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24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C027-B3D2-465A-B820-2BCE4F83D087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DFAA2-2EF1-4FCB-BE88-C6423673F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47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C027-B3D2-465A-B820-2BCE4F83D087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DFAA2-2EF1-4FCB-BE88-C6423673F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436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C027-B3D2-465A-B820-2BCE4F83D087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DFAA2-2EF1-4FCB-BE88-C6423673F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73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C027-B3D2-465A-B820-2BCE4F83D087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DFAA2-2EF1-4FCB-BE88-C6423673F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65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C027-B3D2-465A-B820-2BCE4F83D087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DFAA2-2EF1-4FCB-BE88-C6423673F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45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C027-B3D2-465A-B820-2BCE4F83D087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DFAA2-2EF1-4FCB-BE88-C6423673F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04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C027-B3D2-465A-B820-2BCE4F83D087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DFAA2-2EF1-4FCB-BE88-C6423673F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488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C027-B3D2-465A-B820-2BCE4F83D087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DFAA2-2EF1-4FCB-BE88-C6423673F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59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C027-B3D2-465A-B820-2BCE4F83D087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DFAA2-2EF1-4FCB-BE88-C6423673F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24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C027-B3D2-465A-B820-2BCE4F83D087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DFAA2-2EF1-4FCB-BE88-C6423673F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98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6C027-B3D2-465A-B820-2BCE4F83D087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DFAA2-2EF1-4FCB-BE88-C6423673F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17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4" t="29166" r="19531" b="9274"/>
          <a:stretch/>
        </p:blipFill>
        <p:spPr bwMode="auto">
          <a:xfrm>
            <a:off x="0" y="0"/>
            <a:ext cx="9144000" cy="400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5" t="26916" r="19395" b="29408"/>
          <a:stretch/>
        </p:blipFill>
        <p:spPr bwMode="auto">
          <a:xfrm>
            <a:off x="0" y="4005064"/>
            <a:ext cx="9144000" cy="282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Heptagon 3"/>
          <p:cNvSpPr/>
          <p:nvPr/>
        </p:nvSpPr>
        <p:spPr>
          <a:xfrm>
            <a:off x="8100392" y="6237312"/>
            <a:ext cx="864096" cy="59492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11-1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75656" y="-1994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PERT. 11</a:t>
            </a:r>
          </a:p>
        </p:txBody>
      </p:sp>
    </p:spTree>
    <p:extLst>
      <p:ext uri="{BB962C8B-B14F-4D97-AF65-F5344CB8AC3E}">
        <p14:creationId xmlns:p14="http://schemas.microsoft.com/office/powerpoint/2010/main" val="1353667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text with black text&#10;&#10;AI-generated content may be incorrect.">
            <a:extLst>
              <a:ext uri="{FF2B5EF4-FFF2-40B4-BE49-F238E27FC236}">
                <a16:creationId xmlns:a16="http://schemas.microsoft.com/office/drawing/2014/main" id="{2AF23ADD-961B-BE4C-D05B-F6A798A3B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05" y="523469"/>
            <a:ext cx="6906589" cy="581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16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th equations with numbers and symbols&#10;&#10;AI-generated content may be incorrect.">
            <a:extLst>
              <a:ext uri="{FF2B5EF4-FFF2-40B4-BE49-F238E27FC236}">
                <a16:creationId xmlns:a16="http://schemas.microsoft.com/office/drawing/2014/main" id="{2E6B8E14-418F-12A6-74EE-E8CF11D1D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620688"/>
            <a:ext cx="7848872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343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37C3D8-3C1D-91EF-DF0A-EB6458B047FE}"/>
              </a:ext>
            </a:extLst>
          </p:cNvPr>
          <p:cNvSpPr txBox="1"/>
          <p:nvPr/>
        </p:nvSpPr>
        <p:spPr>
          <a:xfrm>
            <a:off x="251520" y="548680"/>
            <a:ext cx="878497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Soal:</a:t>
            </a:r>
          </a:p>
          <a:p>
            <a:pPr marL="442913" indent="-442913" algn="just"/>
            <a:r>
              <a:rPr lang="en-US" dirty="0"/>
              <a:t>(</a:t>
            </a:r>
            <a:r>
              <a:rPr lang="en-US" sz="2400" dirty="0"/>
              <a:t>1).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bergetar</a:t>
            </a:r>
            <a:r>
              <a:rPr lang="en-US" sz="2400" dirty="0"/>
              <a:t> </a:t>
            </a:r>
            <a:r>
              <a:rPr lang="en-US" sz="2400" dirty="0" err="1"/>
              <a:t>terdiri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frekuensi</a:t>
            </a:r>
            <a:r>
              <a:rPr lang="en-US" sz="2400" dirty="0"/>
              <a:t> natural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teredam</a:t>
            </a:r>
            <a:r>
              <a:rPr lang="en-US" sz="2400" dirty="0"/>
              <a:t> Adalah 37,25 rad/s dan </a:t>
            </a:r>
            <a:r>
              <a:rPr lang="en-US" sz="2400" dirty="0" err="1"/>
              <a:t>kekakuan</a:t>
            </a:r>
            <a:r>
              <a:rPr lang="en-US" sz="2400" dirty="0"/>
              <a:t> </a:t>
            </a:r>
            <a:r>
              <a:rPr lang="en-US" sz="2400" dirty="0" err="1"/>
              <a:t>pegas</a:t>
            </a:r>
            <a:r>
              <a:rPr lang="en-US" sz="2400" dirty="0"/>
              <a:t> (k) = 2753 N/m, </a:t>
            </a:r>
            <a:r>
              <a:rPr lang="en-US" sz="2400" dirty="0" err="1"/>
              <a:t>dipengaruhi</a:t>
            </a:r>
            <a:r>
              <a:rPr lang="en-US" sz="2400" dirty="0"/>
              <a:t> </a:t>
            </a:r>
            <a:r>
              <a:rPr lang="en-US" sz="2400" dirty="0" err="1"/>
              <a:t>redaman</a:t>
            </a:r>
            <a:r>
              <a:rPr lang="en-US" sz="2400" dirty="0"/>
              <a:t> </a:t>
            </a:r>
            <a:r>
              <a:rPr lang="en-US" sz="2400" dirty="0" err="1"/>
              <a:t>liat</a:t>
            </a:r>
            <a:r>
              <a:rPr lang="en-US" sz="2400" dirty="0"/>
              <a:t> (</a:t>
            </a:r>
            <a:r>
              <a:rPr lang="en-US" sz="2400" i="1" dirty="0"/>
              <a:t>viscous damped</a:t>
            </a:r>
            <a:r>
              <a:rPr lang="en-US" sz="2400" dirty="0"/>
              <a:t>) </a:t>
            </a:r>
            <a:r>
              <a:rPr lang="en-US" sz="2400" dirty="0" err="1"/>
              <a:t>sehingga</a:t>
            </a:r>
            <a:r>
              <a:rPr lang="en-US" sz="2400" dirty="0"/>
              <a:t> dua amplitude </a:t>
            </a:r>
            <a:r>
              <a:rPr lang="en-US" sz="2400" dirty="0" err="1"/>
              <a:t>puncak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berurutan</a:t>
            </a:r>
            <a:r>
              <a:rPr lang="en-US" sz="2400" dirty="0"/>
              <a:t> Adalah 1,25 </a:t>
            </a:r>
            <a:r>
              <a:rPr lang="en-US" sz="2400" dirty="0" err="1"/>
              <a:t>sampai</a:t>
            </a:r>
            <a:r>
              <a:rPr lang="en-US" sz="2400" dirty="0"/>
              <a:t> 0,95.</a:t>
            </a:r>
          </a:p>
          <a:p>
            <a:pPr marL="442913" algn="just"/>
            <a:r>
              <a:rPr lang="en-US" sz="2400" dirty="0" err="1"/>
              <a:t>Hitung</a:t>
            </a:r>
            <a:r>
              <a:rPr lang="en-US" sz="2400" dirty="0"/>
              <a:t>:</a:t>
            </a:r>
          </a:p>
          <a:p>
            <a:pPr marL="442913" algn="just"/>
            <a:r>
              <a:rPr lang="en-US" sz="2400" dirty="0"/>
              <a:t>a). Berat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teredam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(N) ?</a:t>
            </a:r>
          </a:p>
          <a:p>
            <a:pPr marL="442913" algn="just"/>
            <a:r>
              <a:rPr lang="en-US" sz="2400" dirty="0"/>
              <a:t>b). </a:t>
            </a:r>
            <a:r>
              <a:rPr lang="en-US" sz="2400" dirty="0" err="1"/>
              <a:t>Pengurangan</a:t>
            </a:r>
            <a:r>
              <a:rPr lang="en-US" sz="2400" dirty="0"/>
              <a:t> </a:t>
            </a:r>
            <a:r>
              <a:rPr lang="en-US" sz="2400" dirty="0" err="1"/>
              <a:t>logaritmis</a:t>
            </a:r>
            <a:r>
              <a:rPr lang="en-US" sz="2400" dirty="0"/>
              <a:t> (</a:t>
            </a:r>
            <a:r>
              <a:rPr lang="en-US" sz="2400" i="1" dirty="0"/>
              <a:t>logarithmic decrement</a:t>
            </a:r>
            <a:r>
              <a:rPr lang="en-US" sz="2400" dirty="0"/>
              <a:t>) ?</a:t>
            </a:r>
          </a:p>
          <a:p>
            <a:pPr marL="442913" algn="just"/>
            <a:r>
              <a:rPr lang="en-US" sz="2400" dirty="0"/>
              <a:t>c). </a:t>
            </a:r>
            <a:r>
              <a:rPr lang="en-US" sz="2400" dirty="0" err="1"/>
              <a:t>Rasio</a:t>
            </a:r>
            <a:r>
              <a:rPr lang="en-US" sz="2400" dirty="0"/>
              <a:t> </a:t>
            </a:r>
            <a:r>
              <a:rPr lang="en-US" sz="2400" dirty="0" err="1"/>
              <a:t>redamannya</a:t>
            </a:r>
            <a:r>
              <a:rPr lang="en-US" sz="2400" dirty="0"/>
              <a:t> ?</a:t>
            </a:r>
          </a:p>
          <a:p>
            <a:pPr marL="442913" algn="just"/>
            <a:r>
              <a:rPr lang="en-US" sz="2400" dirty="0"/>
              <a:t>d). </a:t>
            </a:r>
            <a:r>
              <a:rPr lang="en-US" sz="2400" dirty="0" err="1"/>
              <a:t>Koefisien</a:t>
            </a:r>
            <a:r>
              <a:rPr lang="en-US" sz="2400" dirty="0"/>
              <a:t> </a:t>
            </a:r>
            <a:r>
              <a:rPr lang="en-US" sz="2400" dirty="0" err="1"/>
              <a:t>redamannya</a:t>
            </a:r>
            <a:r>
              <a:rPr lang="en-US" sz="2400" dirty="0"/>
              <a:t> ?</a:t>
            </a:r>
          </a:p>
          <a:p>
            <a:pPr marL="442913" algn="just"/>
            <a:r>
              <a:rPr lang="en-US" sz="2400" dirty="0"/>
              <a:t>e). </a:t>
            </a:r>
            <a:r>
              <a:rPr lang="en-US" sz="2400" dirty="0" err="1"/>
              <a:t>Frekuensi</a:t>
            </a:r>
            <a:r>
              <a:rPr lang="en-US" sz="2400" dirty="0"/>
              <a:t> natural </a:t>
            </a:r>
            <a:r>
              <a:rPr lang="en-US" sz="2400" dirty="0" err="1"/>
              <a:t>teredamnya</a:t>
            </a:r>
            <a:r>
              <a:rPr lang="en-US" sz="2400" dirty="0"/>
              <a:t> ?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1746923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3" t="28269" r="19559" b="8022"/>
          <a:stretch/>
        </p:blipFill>
        <p:spPr bwMode="auto">
          <a:xfrm>
            <a:off x="12188" y="188640"/>
            <a:ext cx="9144642" cy="5574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0" t="28667" r="19718" b="63778"/>
          <a:stretch/>
        </p:blipFill>
        <p:spPr bwMode="auto">
          <a:xfrm>
            <a:off x="-642" y="5763626"/>
            <a:ext cx="9144642" cy="109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Heptagon 3"/>
          <p:cNvSpPr/>
          <p:nvPr/>
        </p:nvSpPr>
        <p:spPr>
          <a:xfrm>
            <a:off x="8100392" y="6237312"/>
            <a:ext cx="864096" cy="59492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11-2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47664" y="3500843"/>
            <a:ext cx="5040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11.1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5212" y="4581128"/>
            <a:ext cx="64646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(11.1)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36296" y="6396276"/>
            <a:ext cx="71169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(11.2)</a:t>
            </a:r>
          </a:p>
        </p:txBody>
      </p:sp>
    </p:spTree>
    <p:extLst>
      <p:ext uri="{BB962C8B-B14F-4D97-AF65-F5344CB8AC3E}">
        <p14:creationId xmlns:p14="http://schemas.microsoft.com/office/powerpoint/2010/main" val="1322248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9" t="37012" r="19591" b="26786"/>
          <a:stretch/>
        </p:blipFill>
        <p:spPr bwMode="auto">
          <a:xfrm>
            <a:off x="-13772" y="-23366"/>
            <a:ext cx="9157772" cy="4460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4" t="25933" r="19442" b="60776"/>
          <a:stretch/>
        </p:blipFill>
        <p:spPr bwMode="auto">
          <a:xfrm>
            <a:off x="-19346" y="4437112"/>
            <a:ext cx="9163346" cy="2412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784" y="4005064"/>
            <a:ext cx="57606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11.2</a:t>
            </a:r>
          </a:p>
        </p:txBody>
      </p:sp>
      <p:sp>
        <p:nvSpPr>
          <p:cNvPr id="5" name="Heptagon 4"/>
          <p:cNvSpPr/>
          <p:nvPr/>
        </p:nvSpPr>
        <p:spPr>
          <a:xfrm>
            <a:off x="8100392" y="6237312"/>
            <a:ext cx="864096" cy="59492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11-3</a:t>
            </a:r>
          </a:p>
        </p:txBody>
      </p:sp>
    </p:spTree>
    <p:extLst>
      <p:ext uri="{BB962C8B-B14F-4D97-AF65-F5344CB8AC3E}">
        <p14:creationId xmlns:p14="http://schemas.microsoft.com/office/powerpoint/2010/main" val="952774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0" t="25000" r="19542" b="9267"/>
          <a:stretch/>
        </p:blipFill>
        <p:spPr bwMode="auto">
          <a:xfrm>
            <a:off x="0" y="0"/>
            <a:ext cx="9144000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6" t="83082" r="20071" b="10237"/>
          <a:stretch/>
        </p:blipFill>
        <p:spPr bwMode="auto">
          <a:xfrm>
            <a:off x="0" y="5517232"/>
            <a:ext cx="9144000" cy="13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5776" y="5710038"/>
            <a:ext cx="57606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11.3</a:t>
            </a:r>
          </a:p>
        </p:txBody>
      </p:sp>
      <p:sp>
        <p:nvSpPr>
          <p:cNvPr id="5" name="Heptagon 4"/>
          <p:cNvSpPr/>
          <p:nvPr/>
        </p:nvSpPr>
        <p:spPr>
          <a:xfrm>
            <a:off x="8100392" y="6237312"/>
            <a:ext cx="864096" cy="59492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11-4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7C74EF-D575-592A-BC75-D01AA0A1BC0F}"/>
              </a:ext>
            </a:extLst>
          </p:cNvPr>
          <p:cNvSpPr txBox="1"/>
          <p:nvPr/>
        </p:nvSpPr>
        <p:spPr>
          <a:xfrm>
            <a:off x="6660232" y="332656"/>
            <a:ext cx="57606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11.3</a:t>
            </a:r>
          </a:p>
        </p:txBody>
      </p:sp>
    </p:spTree>
    <p:extLst>
      <p:ext uri="{BB962C8B-B14F-4D97-AF65-F5344CB8AC3E}">
        <p14:creationId xmlns:p14="http://schemas.microsoft.com/office/powerpoint/2010/main" val="983788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2" t="24569" r="19543" b="30172"/>
          <a:stretch/>
        </p:blipFill>
        <p:spPr bwMode="auto">
          <a:xfrm>
            <a:off x="10268" y="-182"/>
            <a:ext cx="9133732" cy="6858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29144" y="6127286"/>
            <a:ext cx="64807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11.4</a:t>
            </a:r>
          </a:p>
        </p:txBody>
      </p:sp>
      <p:sp>
        <p:nvSpPr>
          <p:cNvPr id="4" name="Heptagon 3"/>
          <p:cNvSpPr/>
          <p:nvPr/>
        </p:nvSpPr>
        <p:spPr>
          <a:xfrm>
            <a:off x="8100392" y="6237312"/>
            <a:ext cx="864096" cy="59492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11-5</a:t>
            </a:r>
          </a:p>
        </p:txBody>
      </p:sp>
    </p:spTree>
    <p:extLst>
      <p:ext uri="{BB962C8B-B14F-4D97-AF65-F5344CB8AC3E}">
        <p14:creationId xmlns:p14="http://schemas.microsoft.com/office/powerpoint/2010/main" val="447854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2" t="27802" r="19422" b="21767"/>
          <a:stretch/>
        </p:blipFill>
        <p:spPr bwMode="auto">
          <a:xfrm>
            <a:off x="-8065" y="-47296"/>
            <a:ext cx="9144000" cy="491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1" t="25108" r="19587" b="59375"/>
          <a:stretch/>
        </p:blipFill>
        <p:spPr bwMode="auto">
          <a:xfrm>
            <a:off x="17451" y="4869160"/>
            <a:ext cx="9118484" cy="19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338171"/>
            <a:ext cx="64807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11.4</a:t>
            </a:r>
          </a:p>
        </p:txBody>
      </p:sp>
      <p:sp>
        <p:nvSpPr>
          <p:cNvPr id="5" name="Heptagon 4"/>
          <p:cNvSpPr/>
          <p:nvPr/>
        </p:nvSpPr>
        <p:spPr>
          <a:xfrm>
            <a:off x="8100392" y="6237312"/>
            <a:ext cx="864096" cy="59492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11-6</a:t>
            </a:r>
          </a:p>
        </p:txBody>
      </p:sp>
    </p:spTree>
    <p:extLst>
      <p:ext uri="{BB962C8B-B14F-4D97-AF65-F5344CB8AC3E}">
        <p14:creationId xmlns:p14="http://schemas.microsoft.com/office/powerpoint/2010/main" val="3282435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4" t="24354" r="19665" b="1271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eptagon 2"/>
          <p:cNvSpPr/>
          <p:nvPr/>
        </p:nvSpPr>
        <p:spPr>
          <a:xfrm>
            <a:off x="8100392" y="6237312"/>
            <a:ext cx="864096" cy="59492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11-7</a:t>
            </a:r>
          </a:p>
        </p:txBody>
      </p:sp>
    </p:spTree>
    <p:extLst>
      <p:ext uri="{BB962C8B-B14F-4D97-AF65-F5344CB8AC3E}">
        <p14:creationId xmlns:p14="http://schemas.microsoft.com/office/powerpoint/2010/main" val="871790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3" t="34052" r="19665" b="22414"/>
          <a:stretch/>
        </p:blipFill>
        <p:spPr bwMode="auto">
          <a:xfrm>
            <a:off x="0" y="0"/>
            <a:ext cx="9144000" cy="422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1" t="30065" r="19344" b="45151"/>
          <a:stretch/>
        </p:blipFill>
        <p:spPr bwMode="auto">
          <a:xfrm>
            <a:off x="0" y="4221088"/>
            <a:ext cx="9144000" cy="26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Heptagon 3"/>
          <p:cNvSpPr/>
          <p:nvPr/>
        </p:nvSpPr>
        <p:spPr>
          <a:xfrm>
            <a:off x="8100392" y="6237312"/>
            <a:ext cx="864096" cy="59492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11-8</a:t>
            </a:r>
          </a:p>
        </p:txBody>
      </p:sp>
    </p:spTree>
    <p:extLst>
      <p:ext uri="{BB962C8B-B14F-4D97-AF65-F5344CB8AC3E}">
        <p14:creationId xmlns:p14="http://schemas.microsoft.com/office/powerpoint/2010/main" val="567339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3" t="26940" r="19665" b="18966"/>
          <a:stretch/>
        </p:blipFill>
        <p:spPr bwMode="auto">
          <a:xfrm>
            <a:off x="-15326" y="23026"/>
            <a:ext cx="9159325" cy="419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7" t="26401" r="19829" b="42465"/>
          <a:stretch/>
        </p:blipFill>
        <p:spPr bwMode="auto">
          <a:xfrm>
            <a:off x="-15326" y="4221088"/>
            <a:ext cx="9159326" cy="26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6468040"/>
            <a:ext cx="57606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11.5</a:t>
            </a:r>
          </a:p>
        </p:txBody>
      </p:sp>
      <p:sp>
        <p:nvSpPr>
          <p:cNvPr id="5" name="Heptagon 4"/>
          <p:cNvSpPr/>
          <p:nvPr/>
        </p:nvSpPr>
        <p:spPr>
          <a:xfrm>
            <a:off x="8100392" y="6237312"/>
            <a:ext cx="864096" cy="59492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11-9</a:t>
            </a:r>
          </a:p>
        </p:txBody>
      </p:sp>
    </p:spTree>
    <p:extLst>
      <p:ext uri="{BB962C8B-B14F-4D97-AF65-F5344CB8AC3E}">
        <p14:creationId xmlns:p14="http://schemas.microsoft.com/office/powerpoint/2010/main" val="1674352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113</Words>
  <Application>Microsoft Office PowerPoint</Application>
  <PresentationFormat>On-screen Show (4:3)</PresentationFormat>
  <Paragraphs>28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Rudy Yulianto</dc:creator>
  <cp:lastModifiedBy>Anisa .</cp:lastModifiedBy>
  <cp:revision>9</cp:revision>
  <dcterms:created xsi:type="dcterms:W3CDTF">2025-02-27T12:53:34Z</dcterms:created>
  <dcterms:modified xsi:type="dcterms:W3CDTF">2025-12-17T12:20:07Z</dcterms:modified>
</cp:coreProperties>
</file>