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8464550" cy="6235700"/>
  <p:notesSz cx="6235700" cy="84645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76" y="66"/>
      </p:cViewPr>
      <p:guideLst>
        <p:guide orient="horz" pos="2122"/>
        <p:guide pos="29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0962" y="1933067"/>
            <a:ext cx="71509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61925" y="3491992"/>
            <a:ext cx="58889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0641" y="1434211"/>
            <a:ext cx="36595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332608" y="1434211"/>
            <a:ext cx="365958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0641" y="249428"/>
            <a:ext cx="75715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641" y="1434211"/>
            <a:ext cx="75715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60363" y="5799201"/>
            <a:ext cx="269210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20642" y="5799201"/>
            <a:ext cx="19349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057239" y="5799201"/>
            <a:ext cx="193495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195" y="2158092"/>
            <a:ext cx="641273" cy="4468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11964" y="2373491"/>
            <a:ext cx="5802785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1485" algn="l"/>
              </a:tabLst>
            </a:pPr>
            <a:r>
              <a:rPr sz="1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PRINSIP</a:t>
            </a:r>
            <a:r>
              <a:rPr sz="1750" u="sng" spc="2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KERJA</a:t>
            </a:r>
            <a:r>
              <a:rPr sz="1750" u="sng" spc="2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5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VIRTUIL</a:t>
            </a:r>
            <a:r>
              <a:rPr sz="175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1654" y="5677365"/>
            <a:ext cx="33185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25" dirty="0">
                <a:latin typeface="Times New Roman"/>
                <a:cs typeface="Times New Roman"/>
              </a:rPr>
              <a:t>201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502" y="2846522"/>
            <a:ext cx="6751815" cy="2694456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840"/>
              </a:spcBef>
            </a:pPr>
            <a:r>
              <a:rPr sz="1400" b="1" dirty="0">
                <a:latin typeface="Times New Roman"/>
                <a:cs typeface="Times New Roman"/>
              </a:rPr>
              <a:t>11.1.</a:t>
            </a:r>
            <a:r>
              <a:rPr sz="1400" b="1" spc="24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PRINSIP</a:t>
            </a:r>
            <a:r>
              <a:rPr sz="1400" b="1" spc="9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KERJA</a:t>
            </a:r>
            <a:r>
              <a:rPr sz="1400" b="1" spc="5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VIRTUIL</a:t>
            </a:r>
            <a:endParaRPr sz="1400">
              <a:latin typeface="Times New Roman"/>
              <a:cs typeface="Times New Roman"/>
            </a:endParaRPr>
          </a:p>
          <a:p>
            <a:pPr marL="17780" marR="5080" indent="452755">
              <a:lnSpc>
                <a:spcPts val="1340"/>
              </a:lnSpc>
              <a:spcBef>
                <a:spcPts val="690"/>
              </a:spcBef>
            </a:pPr>
            <a:r>
              <a:rPr sz="1150" spc="-10" dirty="0">
                <a:latin typeface="Times New Roman"/>
                <a:cs typeface="Times New Roman"/>
              </a:rPr>
              <a:t>Dari </a:t>
            </a:r>
            <a:r>
              <a:rPr sz="1150" spc="-30" dirty="0">
                <a:latin typeface="Times New Roman"/>
                <a:cs typeface="Times New Roman"/>
              </a:rPr>
              <a:t>persamaan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atau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persyaratan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keseimbangan,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seperti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yang </a:t>
            </a:r>
            <a:r>
              <a:rPr sz="1150" spc="-10" dirty="0">
                <a:latin typeface="Times New Roman"/>
                <a:cs typeface="Times New Roman"/>
              </a:rPr>
              <a:t>sudah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sering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kita </a:t>
            </a:r>
            <a:r>
              <a:rPr sz="1150" spc="-45" dirty="0">
                <a:latin typeface="Times New Roman"/>
                <a:cs typeface="Times New Roman"/>
              </a:rPr>
              <a:t>kenal,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yaitu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476250" marR="3996690" indent="2540" algn="just">
              <a:lnSpc>
                <a:spcPct val="94800"/>
              </a:lnSpc>
              <a:spcBef>
                <a:spcPts val="219"/>
              </a:spcBef>
            </a:pPr>
            <a:r>
              <a:rPr sz="1150" i="1" spc="-20" dirty="0">
                <a:latin typeface="Times New Roman"/>
                <a:cs typeface="Times New Roman"/>
              </a:rPr>
              <a:t>Z</a:t>
            </a:r>
            <a:r>
              <a:rPr sz="1150" i="1" spc="75" dirty="0">
                <a:latin typeface="Times New Roman"/>
                <a:cs typeface="Times New Roman"/>
              </a:rPr>
              <a:t> </a:t>
            </a:r>
            <a:r>
              <a:rPr sz="1150" i="1" spc="-105" dirty="0">
                <a:latin typeface="Times New Roman"/>
                <a:cs typeface="Times New Roman"/>
              </a:rPr>
              <a:t>F</a:t>
            </a:r>
            <a:r>
              <a:rPr sz="1150" i="1" spc="484" dirty="0">
                <a:latin typeface="Times New Roman"/>
                <a:cs typeface="Times New Roman"/>
              </a:rPr>
              <a:t> </a:t>
            </a:r>
            <a:r>
              <a:rPr sz="1150" i="1" spc="-495" dirty="0">
                <a:latin typeface="Times New Roman"/>
                <a:cs typeface="Times New Roman"/>
              </a:rPr>
              <a:t>—</a:t>
            </a:r>
            <a:r>
              <a:rPr sz="1150" i="1" spc="120" dirty="0">
                <a:latin typeface="Times New Roman"/>
                <a:cs typeface="Times New Roman"/>
              </a:rPr>
              <a:t> </a:t>
            </a:r>
            <a:r>
              <a:rPr sz="1150" i="1" spc="-45" dirty="0">
                <a:latin typeface="Times New Roman"/>
                <a:cs typeface="Times New Roman"/>
              </a:rPr>
              <a:t>0</a:t>
            </a:r>
            <a:r>
              <a:rPr sz="1150" i="1" spc="-2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Z</a:t>
            </a:r>
            <a:r>
              <a:rPr sz="1150" i="1" spc="30" dirty="0">
                <a:latin typeface="Times New Roman"/>
                <a:cs typeface="Times New Roman"/>
              </a:rPr>
              <a:t> </a:t>
            </a:r>
            <a:r>
              <a:rPr sz="1150" i="1" spc="-45" dirty="0">
                <a:latin typeface="Times New Roman"/>
                <a:cs typeface="Times New Roman"/>
              </a:rPr>
              <a:t>F</a:t>
            </a:r>
            <a:r>
              <a:rPr sz="1150" i="1" spc="470" dirty="0">
                <a:latin typeface="Times New Roman"/>
                <a:cs typeface="Times New Roman"/>
              </a:rPr>
              <a:t> </a:t>
            </a:r>
            <a:r>
              <a:rPr sz="1150" i="1" spc="-495" dirty="0">
                <a:latin typeface="Times New Roman"/>
                <a:cs typeface="Times New Roman"/>
              </a:rPr>
              <a:t>—</a:t>
            </a:r>
            <a:r>
              <a:rPr sz="1150" i="1" spc="120" dirty="0">
                <a:latin typeface="Times New Roman"/>
                <a:cs typeface="Times New Roman"/>
              </a:rPr>
              <a:t> </a:t>
            </a:r>
            <a:r>
              <a:rPr sz="1150" i="1" spc="-45" dirty="0">
                <a:latin typeface="Times New Roman"/>
                <a:cs typeface="Times New Roman"/>
              </a:rPr>
              <a:t>0</a:t>
            </a:r>
            <a:r>
              <a:rPr sz="1150" i="1" spc="-25" dirty="0">
                <a:latin typeface="Times New Roman"/>
                <a:cs typeface="Times New Roman"/>
              </a:rPr>
              <a:t> </a:t>
            </a:r>
            <a:r>
              <a:rPr sz="1150" i="1" spc="-170" dirty="0">
                <a:latin typeface="Times New Roman"/>
                <a:cs typeface="Times New Roman"/>
              </a:rPr>
              <a:t>X</a:t>
            </a:r>
            <a:r>
              <a:rPr sz="1150" i="1" spc="95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M</a:t>
            </a:r>
            <a:r>
              <a:rPr sz="1150" i="1" spc="175" dirty="0">
                <a:latin typeface="Times New Roman"/>
                <a:cs typeface="Times New Roman"/>
              </a:rPr>
              <a:t> </a:t>
            </a:r>
            <a:r>
              <a:rPr sz="1150" i="1" spc="-605" dirty="0">
                <a:latin typeface="Times New Roman"/>
                <a:cs typeface="Times New Roman"/>
              </a:rPr>
              <a:t>—</a:t>
            </a:r>
            <a:r>
              <a:rPr sz="1150" i="1" spc="-229" dirty="0">
                <a:latin typeface="Times New Roman"/>
                <a:cs typeface="Times New Roman"/>
              </a:rPr>
              <a:t>-</a:t>
            </a:r>
            <a:r>
              <a:rPr sz="1150" i="1" spc="95" dirty="0">
                <a:latin typeface="Times New Roman"/>
                <a:cs typeface="Times New Roman"/>
              </a:rPr>
              <a:t> </a:t>
            </a:r>
            <a:r>
              <a:rPr sz="1150" i="1" spc="-45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  <a:p>
            <a:pPr marL="17780" marR="18415" indent="449580">
              <a:lnSpc>
                <a:spcPts val="1340"/>
              </a:lnSpc>
              <a:spcBef>
                <a:spcPts val="570"/>
              </a:spcBef>
            </a:pPr>
            <a:r>
              <a:rPr sz="1150" spc="-40" dirty="0">
                <a:latin typeface="Times New Roman"/>
                <a:cs typeface="Times New Roman"/>
              </a:rPr>
              <a:t>Kadang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600" dirty="0">
                <a:latin typeface="Times New Roman"/>
                <a:cs typeface="Times New Roman"/>
              </a:rPr>
              <a:t>—</a:t>
            </a:r>
            <a:r>
              <a:rPr sz="1150" spc="-7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kadang</a:t>
            </a:r>
            <a:r>
              <a:rPr sz="1150" spc="-40" dirty="0">
                <a:latin typeface="Times New Roman"/>
                <a:cs typeface="Times New Roman"/>
              </a:rPr>
              <a:t> sulit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dan </a:t>
            </a:r>
            <a:r>
              <a:rPr sz="1150" spc="-45" dirty="0">
                <a:latin typeface="Times New Roman"/>
                <a:cs typeface="Times New Roman"/>
              </a:rPr>
              <a:t>agak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panjang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untuk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menganalisa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persoalan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600" dirty="0">
                <a:latin typeface="Times New Roman"/>
                <a:cs typeface="Times New Roman"/>
              </a:rPr>
              <a:t>—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persoalan </a:t>
            </a:r>
            <a:r>
              <a:rPr sz="1150" spc="-35" dirty="0">
                <a:latin typeface="Times New Roman"/>
                <a:cs typeface="Times New Roman"/>
              </a:rPr>
              <a:t>keseimbangan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pada</a:t>
            </a:r>
            <a:r>
              <a:rPr sz="1150" spc="-30" dirty="0">
                <a:latin typeface="Times New Roman"/>
                <a:cs typeface="Times New Roman"/>
              </a:rPr>
              <a:t> sistem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statis.</a:t>
            </a:r>
            <a:endParaRPr sz="1150">
              <a:latin typeface="Times New Roman"/>
              <a:cs typeface="Times New Roman"/>
            </a:endParaRPr>
          </a:p>
          <a:p>
            <a:pPr marL="467359">
              <a:lnSpc>
                <a:spcPts val="1350"/>
              </a:lnSpc>
              <a:spcBef>
                <a:spcPts val="480"/>
              </a:spcBef>
            </a:pPr>
            <a:r>
              <a:rPr sz="1150" spc="-25" dirty="0">
                <a:latin typeface="Times New Roman"/>
                <a:cs typeface="Times New Roman"/>
              </a:rPr>
              <a:t>Berikut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akan</a:t>
            </a:r>
            <a:r>
              <a:rPr sz="1150" dirty="0">
                <a:latin typeface="Times New Roman"/>
                <a:cs typeface="Times New Roman"/>
              </a:rPr>
              <a:t> kita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bahas </a:t>
            </a:r>
            <a:r>
              <a:rPr sz="1150" spc="-10" dirty="0">
                <a:latin typeface="Times New Roman"/>
                <a:cs typeface="Times New Roman"/>
              </a:rPr>
              <a:t>cara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lain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untuk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menyelesaikan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problem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keseimbangan.</a:t>
            </a:r>
            <a:endParaRPr sz="1150">
              <a:latin typeface="Times New Roman"/>
              <a:cs typeface="Times New Roman"/>
            </a:endParaRPr>
          </a:p>
          <a:p>
            <a:pPr marL="13970">
              <a:lnSpc>
                <a:spcPts val="1350"/>
              </a:lnSpc>
            </a:pPr>
            <a:r>
              <a:rPr sz="1150" spc="-45" dirty="0">
                <a:latin typeface="Times New Roman"/>
                <a:cs typeface="Times New Roman"/>
              </a:rPr>
              <a:t>Cara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ini</a:t>
            </a:r>
            <a:r>
              <a:rPr sz="1150" spc="-8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dikenal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dengan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prinsip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kerjavirtuil.</a:t>
            </a:r>
            <a:endParaRPr sz="1150">
              <a:latin typeface="Times New Roman"/>
              <a:cs typeface="Times New Roman"/>
            </a:endParaRPr>
          </a:p>
          <a:p>
            <a:pPr marL="15875" marR="20955" indent="451484">
              <a:lnSpc>
                <a:spcPts val="1300"/>
              </a:lnSpc>
              <a:spcBef>
                <a:spcPts val="625"/>
              </a:spcBef>
            </a:pPr>
            <a:r>
              <a:rPr sz="1150" spc="-25" dirty="0">
                <a:latin typeface="Times New Roman"/>
                <a:cs typeface="Times New Roman"/>
              </a:rPr>
              <a:t>Pada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prinsip</a:t>
            </a:r>
            <a:r>
              <a:rPr sz="1150" spc="-20" dirty="0">
                <a:latin typeface="Times New Roman"/>
                <a:cs typeface="Times New Roman"/>
              </a:rPr>
              <a:t> ini,</a:t>
            </a:r>
            <a:r>
              <a:rPr sz="1150" spc="-35" dirty="0">
                <a:latin typeface="Times New Roman"/>
                <a:cs typeface="Times New Roman"/>
              </a:rPr>
              <a:t> dengan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kombinasi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prinsip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D'Alembert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dapat </a:t>
            </a:r>
            <a:r>
              <a:rPr sz="1150" spc="-35" dirty="0">
                <a:latin typeface="Times New Roman"/>
                <a:cs typeface="Times New Roman"/>
              </a:rPr>
              <a:t>juga </a:t>
            </a:r>
            <a:r>
              <a:rPr sz="1150" spc="-10" dirty="0">
                <a:latin typeface="Times New Roman"/>
                <a:cs typeface="Times New Roman"/>
              </a:rPr>
              <a:t>dipergunakan </a:t>
            </a:r>
            <a:r>
              <a:rPr sz="1150" spc="-55" dirty="0">
                <a:latin typeface="Times New Roman"/>
                <a:cs typeface="Times New Roman"/>
              </a:rPr>
              <a:t>untiik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membantu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dalam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analisa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problem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600" dirty="0">
                <a:latin typeface="Times New Roman"/>
                <a:cs typeface="Times New Roman"/>
              </a:rPr>
              <a:t>—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problem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dinamis.</a:t>
            </a:r>
            <a:endParaRPr sz="1150">
              <a:latin typeface="Times New Roman"/>
              <a:cs typeface="Times New Roman"/>
            </a:endParaRPr>
          </a:p>
          <a:p>
            <a:pPr marL="14604" marR="21590" indent="452120">
              <a:lnSpc>
                <a:spcPts val="1340"/>
              </a:lnSpc>
              <a:spcBef>
                <a:spcPts val="250"/>
              </a:spcBef>
            </a:pPr>
            <a:r>
              <a:rPr sz="1150" spc="-70" dirty="0">
                <a:latin typeface="Times New Roman"/>
                <a:cs typeface="Times New Roman"/>
              </a:rPr>
              <a:t>Sebelum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kita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60" dirty="0">
                <a:latin typeface="Times New Roman"/>
                <a:cs typeface="Times New Roman"/>
              </a:rPr>
              <a:t>bahas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prinsip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ini,</a:t>
            </a:r>
            <a:r>
              <a:rPr sz="1150" spc="-10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terlebih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65" dirty="0">
                <a:latin typeface="Times New Roman"/>
                <a:cs typeface="Times New Roman"/>
              </a:rPr>
              <a:t>dahulu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kita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perhatikan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ketentuan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180" dirty="0">
                <a:latin typeface="Times New Roman"/>
                <a:cs typeface="Times New Roman"/>
              </a:rPr>
              <a:t>—</a:t>
            </a:r>
            <a:r>
              <a:rPr sz="1150" spc="-50" dirty="0">
                <a:latin typeface="Times New Roman"/>
                <a:cs typeface="Times New Roman"/>
              </a:rPr>
              <a:t>ketentuan </a:t>
            </a:r>
            <a:r>
              <a:rPr sz="1150" spc="-40" dirty="0">
                <a:latin typeface="Times New Roman"/>
                <a:cs typeface="Times New Roman"/>
              </a:rPr>
              <a:t>sebagai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berikut: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150" b="1" dirty="0">
                <a:latin typeface="Times New Roman"/>
                <a:cs typeface="Times New Roman"/>
              </a:rPr>
              <a:t>a.</a:t>
            </a:r>
            <a:r>
              <a:rPr sz="1150" b="1" spc="420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Pada</a:t>
            </a:r>
            <a:r>
              <a:rPr sz="1150" b="1" spc="-5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suatu</a:t>
            </a:r>
            <a:r>
              <a:rPr sz="1150" b="1" spc="5" dirty="0">
                <a:latin typeface="Times New Roman"/>
                <a:cs typeface="Times New Roman"/>
              </a:rPr>
              <a:t> </a:t>
            </a:r>
            <a:r>
              <a:rPr sz="1150" b="1" spc="-30" dirty="0">
                <a:latin typeface="Times New Roman"/>
                <a:cs typeface="Times New Roman"/>
              </a:rPr>
              <a:t>rigid</a:t>
            </a:r>
            <a:r>
              <a:rPr sz="1150" b="1" spc="3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body</a:t>
            </a:r>
            <a:r>
              <a:rPr sz="1150" b="1" spc="5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total</a:t>
            </a:r>
            <a:r>
              <a:rPr sz="1150" b="1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kerja</a:t>
            </a:r>
            <a:r>
              <a:rPr sz="1150" b="1" spc="-1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dari</a:t>
            </a:r>
            <a:r>
              <a:rPr sz="1150" b="1" spc="5" dirty="0">
                <a:latin typeface="Times New Roman"/>
                <a:cs typeface="Times New Roman"/>
              </a:rPr>
              <a:t> </a:t>
            </a:r>
            <a:r>
              <a:rPr sz="1150" b="1" spc="-30" dirty="0">
                <a:latin typeface="Times New Roman"/>
                <a:cs typeface="Times New Roman"/>
              </a:rPr>
              <a:t>gaya </a:t>
            </a:r>
            <a:r>
              <a:rPr sz="1150" spc="-575" dirty="0">
                <a:latin typeface="Times New Roman"/>
                <a:cs typeface="Times New Roman"/>
              </a:rPr>
              <a:t>—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gaya</a:t>
            </a:r>
            <a:r>
              <a:rPr sz="1150" b="1" spc="-55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dalam</a:t>
            </a:r>
            <a:r>
              <a:rPr sz="1150" b="1" spc="20" dirty="0">
                <a:latin typeface="Times New Roman"/>
                <a:cs typeface="Times New Roman"/>
              </a:rPr>
              <a:t> </a:t>
            </a:r>
            <a:r>
              <a:rPr sz="1150" b="1" spc="-30" dirty="0">
                <a:latin typeface="Times New Roman"/>
                <a:cs typeface="Times New Roman"/>
              </a:rPr>
              <a:t>adalah</a:t>
            </a:r>
            <a:r>
              <a:rPr sz="1150" b="1" spc="1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nol.</a:t>
            </a:r>
            <a:endParaRPr sz="1150">
              <a:latin typeface="Times New Roman"/>
              <a:cs typeface="Times New Roman"/>
            </a:endParaRPr>
          </a:p>
          <a:p>
            <a:pPr marL="16510" marR="9525" indent="447675">
              <a:lnSpc>
                <a:spcPts val="1340"/>
              </a:lnSpc>
              <a:spcBef>
                <a:spcPts val="285"/>
              </a:spcBef>
            </a:pPr>
            <a:r>
              <a:rPr sz="1150" spc="-35" dirty="0">
                <a:latin typeface="Times New Roman"/>
                <a:cs typeface="Times New Roman"/>
              </a:rPr>
              <a:t>Pada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Gambar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11.1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di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bawah, menjelaskan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suatu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rigid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body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bergerak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general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pada </a:t>
            </a:r>
            <a:r>
              <a:rPr sz="1150" spc="-35" dirty="0">
                <a:latin typeface="Times New Roman"/>
                <a:cs typeface="Times New Roman"/>
              </a:rPr>
              <a:t>bidang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datar.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99606" y="970131"/>
            <a:ext cx="4203449" cy="341567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97306" y="217644"/>
            <a:ext cx="6858699" cy="525528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09245" marR="5080" indent="-297180" algn="just">
              <a:lnSpc>
                <a:spcPct val="95100"/>
              </a:lnSpc>
              <a:spcBef>
                <a:spcPts val="165"/>
              </a:spcBef>
            </a:pPr>
            <a:r>
              <a:rPr sz="1150" spc="-25" dirty="0">
                <a:latin typeface="Times New Roman"/>
                <a:cs typeface="Times New Roman"/>
              </a:rPr>
              <a:t>7.</a:t>
            </a:r>
            <a:r>
              <a:rPr sz="1150" spc="126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Pada sistem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seperti </a:t>
            </a:r>
            <a:r>
              <a:rPr sz="1150" spc="-45" dirty="0">
                <a:latin typeface="Times New Roman"/>
                <a:cs typeface="Times New Roman"/>
              </a:rPr>
              <a:t>Gambar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11.10,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di </a:t>
            </a:r>
            <a:r>
              <a:rPr sz="1150" spc="-45" dirty="0">
                <a:latin typeface="Times New Roman"/>
                <a:cs typeface="Times New Roman"/>
              </a:rPr>
              <a:t>bawah,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beban </a:t>
            </a:r>
            <a:r>
              <a:rPr sz="1150" i="1" spc="-20" dirty="0">
                <a:latin typeface="Times New Roman"/>
                <a:cs typeface="Times New Roman"/>
              </a:rPr>
              <a:t>Q</a:t>
            </a:r>
            <a:r>
              <a:rPr sz="1150" i="1" spc="-10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dapat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sliding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terhadap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poros</a:t>
            </a:r>
            <a:r>
              <a:rPr sz="1150" spc="-70" dirty="0">
                <a:latin typeface="Times New Roman"/>
                <a:cs typeface="Times New Roman"/>
              </a:rPr>
              <a:t> </a:t>
            </a:r>
            <a:r>
              <a:rPr sz="1150" i="1" spc="-20" dirty="0">
                <a:latin typeface="Times New Roman"/>
                <a:cs typeface="Times New Roman"/>
              </a:rPr>
              <a:t>AB</a:t>
            </a:r>
            <a:r>
              <a:rPr sz="1150" i="1" spc="-1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yang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berputar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dengan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kecepatan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85" dirty="0">
                <a:latin typeface="Times New Roman"/>
                <a:cs typeface="Times New Roman"/>
              </a:rPr>
              <a:t>n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i="1" spc="-25" dirty="0">
                <a:latin typeface="Times New Roman"/>
                <a:cs typeface="Times New Roman"/>
              </a:rPr>
              <a:t>rpm.</a:t>
            </a:r>
            <a:r>
              <a:rPr sz="1150" i="1" spc="-6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Data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sistem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yang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diketahui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adalahF</a:t>
            </a:r>
            <a:r>
              <a:rPr sz="1150" spc="68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=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5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i="1" spc="-35" dirty="0">
                <a:latin typeface="Times New Roman"/>
                <a:cs typeface="Times New Roman"/>
              </a:rPr>
              <a:t>kg,</a:t>
            </a:r>
            <a:r>
              <a:rPr sz="1150" i="1" spc="-25" dirty="0">
                <a:latin typeface="Times New Roman"/>
                <a:cs typeface="Times New Roman"/>
              </a:rPr>
              <a:t> </a:t>
            </a:r>
            <a:r>
              <a:rPr sz="1150" i="1" spc="-45" dirty="0">
                <a:latin typeface="Times New Roman"/>
                <a:cs typeface="Times New Roman"/>
              </a:rPr>
              <a:t>Q</a:t>
            </a:r>
            <a:r>
              <a:rPr sz="1150" i="1" spc="114" dirty="0">
                <a:latin typeface="Times New Roman"/>
                <a:cs typeface="Times New Roman"/>
              </a:rPr>
              <a:t> </a:t>
            </a:r>
            <a:r>
              <a:rPr sz="1150" i="1" spc="-575" dirty="0">
                <a:latin typeface="Times New Roman"/>
                <a:cs typeface="Times New Roman"/>
              </a:rPr>
              <a:t>—</a:t>
            </a:r>
            <a:r>
              <a:rPr sz="1150" i="1" spc="-220" dirty="0">
                <a:latin typeface="Times New Roman"/>
                <a:cs typeface="Times New Roman"/>
              </a:rPr>
              <a:t>-</a:t>
            </a:r>
            <a:r>
              <a:rPr sz="1150" i="1" spc="55" dirty="0">
                <a:latin typeface="Times New Roman"/>
                <a:cs typeface="Times New Roman"/>
              </a:rPr>
              <a:t> </a:t>
            </a:r>
            <a:r>
              <a:rPr sz="1150" i="1" spc="-65" dirty="0">
                <a:latin typeface="Times New Roman"/>
                <a:cs typeface="Times New Roman"/>
              </a:rPr>
              <a:t>10</a:t>
            </a:r>
            <a:r>
              <a:rPr sz="1150" i="1" spc="80" dirty="0">
                <a:latin typeface="Times New Roman"/>
                <a:cs typeface="Times New Roman"/>
              </a:rPr>
              <a:t> </a:t>
            </a:r>
            <a:r>
              <a:rPr sz="1150" i="1" spc="-45" dirty="0">
                <a:latin typeface="Times New Roman"/>
                <a:cs typeface="Times New Roman"/>
              </a:rPr>
              <a:t>kg,</a:t>
            </a:r>
            <a:r>
              <a:rPr sz="1150" i="1" spc="80" dirty="0">
                <a:latin typeface="Times New Roman"/>
                <a:cs typeface="Times New Roman"/>
              </a:rPr>
              <a:t> </a:t>
            </a:r>
            <a:r>
              <a:rPr sz="1150" i="1" spc="-55" dirty="0">
                <a:latin typeface="Times New Roman"/>
                <a:cs typeface="Times New Roman"/>
              </a:rPr>
              <a:t>L</a:t>
            </a:r>
            <a:r>
              <a:rPr sz="1150" i="1" spc="125" dirty="0">
                <a:latin typeface="Times New Roman"/>
                <a:cs typeface="Times New Roman"/>
              </a:rPr>
              <a:t> </a:t>
            </a:r>
            <a:r>
              <a:rPr sz="1150" i="1" spc="-495" dirty="0">
                <a:latin typeface="Times New Roman"/>
                <a:cs typeface="Times New Roman"/>
              </a:rPr>
              <a:t>—</a:t>
            </a:r>
            <a:r>
              <a:rPr sz="1150" i="1" spc="80" dirty="0">
                <a:latin typeface="Times New Roman"/>
                <a:cs typeface="Times New Roman"/>
              </a:rPr>
              <a:t> </a:t>
            </a:r>
            <a:r>
              <a:rPr sz="1150" i="1" spc="-45" dirty="0">
                <a:latin typeface="Times New Roman"/>
                <a:cs typeface="Times New Roman"/>
              </a:rPr>
              <a:t>30</a:t>
            </a:r>
            <a:r>
              <a:rPr sz="1150" i="1" spc="45" dirty="0">
                <a:latin typeface="Times New Roman"/>
                <a:cs typeface="Times New Roman"/>
              </a:rPr>
              <a:t> </a:t>
            </a:r>
            <a:r>
              <a:rPr sz="1150" spc="-95" dirty="0">
                <a:latin typeface="Times New Roman"/>
                <a:cs typeface="Times New Roman"/>
              </a:rPr>
              <a:t>cm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dan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spc="-215" dirty="0">
                <a:latin typeface="Times New Roman"/>
                <a:cs typeface="Times New Roman"/>
              </a:rPr>
              <a:t>B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=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i="1" spc="-65" dirty="0">
                <a:latin typeface="Times New Roman"/>
                <a:cs typeface="Times New Roman"/>
              </a:rPr>
              <a:t>45’</a:t>
            </a:r>
            <a:r>
              <a:rPr sz="1150" i="1" spc="120" dirty="0">
                <a:latin typeface="Times New Roman"/>
                <a:cs typeface="Times New Roman"/>
              </a:rPr>
              <a:t> </a:t>
            </a:r>
            <a:r>
              <a:rPr sz="1150" i="1" spc="5" dirty="0">
                <a:latin typeface="Times New Roman"/>
                <a:cs typeface="Times New Roman"/>
              </a:rPr>
              <a:t>.</a:t>
            </a:r>
            <a:r>
              <a:rPr sz="1150" i="1" spc="-10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Tentukan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putaran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114" dirty="0">
                <a:latin typeface="Times New Roman"/>
                <a:cs typeface="Times New Roman"/>
              </a:rPr>
              <a:t>agaT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beban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i="1" spc="-20" dirty="0">
                <a:latin typeface="Times New Roman"/>
                <a:cs typeface="Times New Roman"/>
              </a:rPr>
              <a:t>Q</a:t>
            </a:r>
            <a:r>
              <a:rPr sz="1150" i="1" spc="1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pada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saatnya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akan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terangkat.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Abaikan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berat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batang.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31598" y="5639190"/>
            <a:ext cx="33789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25" dirty="0">
                <a:latin typeface="Times New Roman"/>
                <a:cs typeface="Times New Roman"/>
              </a:rPr>
              <a:t>208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9297" y="4462530"/>
            <a:ext cx="24695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10" dirty="0">
                <a:latin typeface="Cambria"/>
                <a:cs typeface="Cambria"/>
              </a:rPr>
              <a:t>Gambar</a:t>
            </a:r>
            <a:r>
              <a:rPr sz="1000" i="1" spc="50" dirty="0">
                <a:latin typeface="Cambria"/>
                <a:cs typeface="Cambria"/>
              </a:rPr>
              <a:t> </a:t>
            </a:r>
            <a:r>
              <a:rPr sz="1000" i="1" spc="-10" dirty="0">
                <a:latin typeface="Cambria"/>
                <a:cs typeface="Cambria"/>
              </a:rPr>
              <a:t>11.10.</a:t>
            </a:r>
            <a:r>
              <a:rPr sz="1000" i="1" spc="50" dirty="0">
                <a:latin typeface="Cambria"/>
                <a:cs typeface="Cambria"/>
              </a:rPr>
              <a:t> </a:t>
            </a:r>
            <a:r>
              <a:rPr sz="1000" i="1" dirty="0">
                <a:latin typeface="Cambria"/>
                <a:cs typeface="Cambria"/>
              </a:rPr>
              <a:t>Soal</a:t>
            </a:r>
            <a:r>
              <a:rPr sz="1000" i="1" spc="-35" dirty="0">
                <a:latin typeface="Cambria"/>
                <a:cs typeface="Cambria"/>
              </a:rPr>
              <a:t> </a:t>
            </a:r>
            <a:r>
              <a:rPr sz="1000" i="1" dirty="0">
                <a:latin typeface="Cambria"/>
                <a:cs typeface="Cambria"/>
              </a:rPr>
              <a:t>Latihan</a:t>
            </a:r>
            <a:r>
              <a:rPr sz="1000" i="1" spc="-15" dirty="0">
                <a:latin typeface="Cambria"/>
                <a:cs typeface="Cambria"/>
              </a:rPr>
              <a:t> </a:t>
            </a:r>
            <a:r>
              <a:rPr sz="1000" i="1" dirty="0">
                <a:latin typeface="Cambria"/>
                <a:cs typeface="Cambria"/>
              </a:rPr>
              <a:t>No.</a:t>
            </a:r>
            <a:r>
              <a:rPr sz="1000" i="1" spc="90" dirty="0">
                <a:latin typeface="Cambria"/>
                <a:cs typeface="Cambria"/>
              </a:rPr>
              <a:t> </a:t>
            </a:r>
            <a:r>
              <a:rPr sz="1000" i="1" spc="-50" dirty="0">
                <a:latin typeface="Cambria"/>
                <a:cs typeface="Cambria"/>
              </a:rPr>
              <a:t>7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8522" y="4949280"/>
            <a:ext cx="6845769" cy="355867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315595" marR="5080" indent="-303530">
              <a:lnSpc>
                <a:spcPts val="1340"/>
              </a:lnSpc>
              <a:spcBef>
                <a:spcPts val="175"/>
              </a:spcBef>
              <a:tabLst>
                <a:tab pos="314325" algn="l"/>
              </a:tabLst>
            </a:pPr>
            <a:r>
              <a:rPr sz="1150" spc="-25" dirty="0">
                <a:latin typeface="Times New Roman"/>
                <a:cs typeface="Times New Roman"/>
              </a:rPr>
              <a:t>8.</a:t>
            </a:r>
            <a:r>
              <a:rPr sz="1150" dirty="0">
                <a:latin typeface="Times New Roman"/>
                <a:cs typeface="Times New Roman"/>
              </a:rPr>
              <a:t>	Pada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Gambar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11.11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bawah,</a:t>
            </a:r>
            <a:r>
              <a:rPr sz="1150" spc="1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tentukan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besarnya</a:t>
            </a:r>
            <a:r>
              <a:rPr sz="1150" spc="1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gaya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Q,</a:t>
            </a:r>
            <a:r>
              <a:rPr sz="1150" i="1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agar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sistem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dalam </a:t>
            </a:r>
            <a:r>
              <a:rPr sz="1150" spc="-40" dirty="0">
                <a:latin typeface="Times New Roman"/>
                <a:cs typeface="Times New Roman"/>
              </a:rPr>
              <a:t>keseimbangan.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Abaikan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berat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i="1" spc="-10" dirty="0">
                <a:latin typeface="Times New Roman"/>
                <a:cs typeface="Times New Roman"/>
              </a:rPr>
              <a:t>pulley.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7529" y="2919376"/>
            <a:ext cx="3020194" cy="164158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666" y="336851"/>
            <a:ext cx="4447546" cy="167302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2058" y="2214423"/>
            <a:ext cx="6760434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" algn="ctr">
              <a:lnSpc>
                <a:spcPct val="100000"/>
              </a:lnSpc>
              <a:spcBef>
                <a:spcPts val="100"/>
              </a:spcBef>
            </a:pPr>
            <a:r>
              <a:rPr sz="1050" i="1" spc="-40" dirty="0">
                <a:latin typeface="Times New Roman"/>
                <a:cs typeface="Times New Roman"/>
              </a:rPr>
              <a:t>Gambıır</a:t>
            </a:r>
            <a:r>
              <a:rPr sz="1050" i="1" spc="-15" dirty="0">
                <a:latin typeface="Times New Roman"/>
                <a:cs typeface="Times New Roman"/>
              </a:rPr>
              <a:t> </a:t>
            </a:r>
            <a:r>
              <a:rPr sz="1050" i="1" spc="-25" dirty="0">
                <a:latin typeface="Times New Roman"/>
                <a:cs typeface="Times New Roman"/>
              </a:rPr>
              <a:t>11.11.</a:t>
            </a:r>
            <a:r>
              <a:rPr sz="1050" i="1" spc="-40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Soal</a:t>
            </a:r>
            <a:r>
              <a:rPr sz="1050" i="1" spc="-30" dirty="0">
                <a:latin typeface="Times New Roman"/>
                <a:cs typeface="Times New Roman"/>
              </a:rPr>
              <a:t> </a:t>
            </a:r>
            <a:r>
              <a:rPr sz="1050" i="1" spc="-10" dirty="0">
                <a:latin typeface="Times New Roman"/>
                <a:cs typeface="Times New Roman"/>
              </a:rPr>
              <a:t>Latilıan</a:t>
            </a:r>
            <a:r>
              <a:rPr sz="1050" i="1" spc="-15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No.</a:t>
            </a:r>
            <a:r>
              <a:rPr sz="1050" i="1" spc="-40" dirty="0">
                <a:latin typeface="Times New Roman"/>
                <a:cs typeface="Times New Roman"/>
              </a:rPr>
              <a:t> </a:t>
            </a:r>
            <a:r>
              <a:rPr sz="1050" i="1" spc="-25" dirty="0">
                <a:latin typeface="Times New Roman"/>
                <a:cs typeface="Times New Roman"/>
              </a:rPr>
              <a:t>8.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85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ts val="1340"/>
              </a:lnSpc>
              <a:tabLst>
                <a:tab pos="314325" algn="l"/>
              </a:tabLst>
            </a:pPr>
            <a:r>
              <a:rPr sz="1150" spc="-25" dirty="0">
                <a:latin typeface="Times New Roman"/>
                <a:cs typeface="Times New Roman"/>
              </a:rPr>
              <a:t>9.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40" dirty="0">
                <a:latin typeface="Times New Roman"/>
                <a:cs typeface="Times New Roman"/>
              </a:rPr>
              <a:t>Pada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Gambar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11.12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bawah,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tentukan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besarnya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gaya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i="1" spc="-10" dirty="0">
                <a:latin typeface="Times New Roman"/>
                <a:cs typeface="Times New Roman"/>
              </a:rPr>
              <a:t>Q,</a:t>
            </a:r>
            <a:r>
              <a:rPr sz="1150" i="1" spc="-8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bila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diketahui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gaya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sebesar</a:t>
            </a:r>
            <a:endParaRPr sz="1150">
              <a:latin typeface="Times New Roman"/>
              <a:cs typeface="Times New Roman"/>
            </a:endParaRPr>
          </a:p>
          <a:p>
            <a:pPr marL="317500">
              <a:lnSpc>
                <a:spcPts val="1340"/>
              </a:lnSpc>
            </a:pPr>
            <a:r>
              <a:rPr sz="1150" i="1" dirty="0">
                <a:latin typeface="Times New Roman"/>
                <a:cs typeface="Times New Roman"/>
              </a:rPr>
              <a:t>P</a:t>
            </a:r>
            <a:r>
              <a:rPr sz="1150" i="1" spc="-10" dirty="0">
                <a:latin typeface="Times New Roman"/>
                <a:cs typeface="Times New Roman"/>
              </a:rPr>
              <a:t> </a:t>
            </a:r>
            <a:r>
              <a:rPr sz="1150" i="1" spc="-495" dirty="0">
                <a:latin typeface="Times New Roman"/>
                <a:cs typeface="Times New Roman"/>
              </a:rPr>
              <a:t>—</a:t>
            </a:r>
            <a:r>
              <a:rPr sz="1150" i="1" spc="9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10</a:t>
            </a:r>
            <a:r>
              <a:rPr sz="1150" i="1" spc="-3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lb </a:t>
            </a:r>
            <a:r>
              <a:rPr sz="1150" spc="-10" dirty="0">
                <a:latin typeface="Times New Roman"/>
                <a:cs typeface="Times New Roman"/>
              </a:rPr>
              <a:t>agar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sistem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dalam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keseimbangan.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Abaikan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berat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i="1" spc="-10" dirty="0">
                <a:latin typeface="Times New Roman"/>
                <a:cs typeface="Times New Roman"/>
              </a:rPr>
              <a:t>pulley.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8559" y="5708806"/>
            <a:ext cx="33530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25" dirty="0">
                <a:latin typeface="Times New Roman"/>
                <a:cs typeface="Times New Roman"/>
              </a:rPr>
              <a:t>209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814" y="4765883"/>
            <a:ext cx="6848355" cy="884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algn="ctr">
              <a:lnSpc>
                <a:spcPct val="100000"/>
              </a:lnSpc>
              <a:spcBef>
                <a:spcPts val="100"/>
              </a:spcBef>
            </a:pPr>
            <a:r>
              <a:rPr sz="950" i="1" spc="-10" dirty="0">
                <a:latin typeface="Times New Roman"/>
                <a:cs typeface="Times New Roman"/>
              </a:rPr>
              <a:t>Gıı</a:t>
            </a:r>
            <a:r>
              <a:rPr sz="950" spc="-10" dirty="0">
                <a:latin typeface="Times New Roman"/>
                <a:cs typeface="Times New Roman"/>
              </a:rPr>
              <a:t>mb</a:t>
            </a:r>
            <a:r>
              <a:rPr sz="950" i="1" spc="-10" dirty="0">
                <a:latin typeface="Times New Roman"/>
                <a:cs typeface="Times New Roman"/>
              </a:rPr>
              <a:t>ar</a:t>
            </a:r>
            <a:r>
              <a:rPr sz="950" i="1" spc="-3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11.12.</a:t>
            </a:r>
            <a:r>
              <a:rPr sz="950" i="1" spc="-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Soal</a:t>
            </a:r>
            <a:r>
              <a:rPr sz="950" i="1" spc="1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L‹ıtihnn</a:t>
            </a:r>
            <a:r>
              <a:rPr sz="950" i="1" spc="7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No.</a:t>
            </a:r>
            <a:r>
              <a:rPr sz="950" i="1" spc="15" dirty="0">
                <a:latin typeface="Times New Roman"/>
                <a:cs typeface="Times New Roman"/>
              </a:rPr>
              <a:t> </a:t>
            </a:r>
            <a:r>
              <a:rPr sz="950" i="1" spc="-25" dirty="0">
                <a:latin typeface="Times New Roman"/>
                <a:cs typeface="Times New Roman"/>
              </a:rPr>
              <a:t>9.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80"/>
              </a:spcBef>
            </a:pPr>
            <a:endParaRPr sz="950">
              <a:latin typeface="Times New Roman"/>
              <a:cs typeface="Times New Roman"/>
            </a:endParaRPr>
          </a:p>
          <a:p>
            <a:pPr marL="315595" marR="5080" indent="-303530" algn="just">
              <a:lnSpc>
                <a:spcPct val="99100"/>
              </a:lnSpc>
            </a:pPr>
            <a:r>
              <a:rPr sz="1100" spc="-20" dirty="0">
                <a:latin typeface="Times New Roman"/>
                <a:cs typeface="Times New Roman"/>
              </a:rPr>
              <a:t>10.</a:t>
            </a:r>
            <a:r>
              <a:rPr sz="1100" spc="7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Suatu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penjepit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ABC,</a:t>
            </a:r>
            <a:r>
              <a:rPr sz="1100" i="1" spc="-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dipergunakan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untuk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menjepit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benda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i="1" spc="5" dirty="0">
                <a:latin typeface="Times New Roman"/>
                <a:cs typeface="Times New Roman"/>
              </a:rPr>
              <a:t>Q</a:t>
            </a:r>
            <a:r>
              <a:rPr sz="1100" i="1" spc="-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dengan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memberikan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gaya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i="1" spc="-55" dirty="0">
                <a:latin typeface="Times New Roman"/>
                <a:cs typeface="Times New Roman"/>
              </a:rPr>
              <a:t>P</a:t>
            </a:r>
            <a:r>
              <a:rPr sz="1100" i="1" spc="114" dirty="0">
                <a:latin typeface="Times New Roman"/>
                <a:cs typeface="Times New Roman"/>
              </a:rPr>
              <a:t> </a:t>
            </a:r>
            <a:r>
              <a:rPr sz="1100" i="1" spc="-700" dirty="0">
                <a:latin typeface="Times New Roman"/>
                <a:cs typeface="Times New Roman"/>
              </a:rPr>
              <a:t>—</a:t>
            </a:r>
            <a:r>
              <a:rPr sz="1100" i="1" spc="-405" dirty="0">
                <a:latin typeface="Times New Roman"/>
                <a:cs typeface="Times New Roman"/>
              </a:rPr>
              <a:t>—</a:t>
            </a:r>
            <a:r>
              <a:rPr sz="1100" i="1" spc="-20" dirty="0">
                <a:latin typeface="Times New Roman"/>
                <a:cs typeface="Times New Roman"/>
              </a:rPr>
              <a:t>25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lb</a:t>
            </a:r>
            <a:r>
              <a:rPr sz="1100" i="1" spc="1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pada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titik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C</a:t>
            </a:r>
            <a:r>
              <a:rPr sz="1100" i="1" spc="2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(lihat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Gambar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11.13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 </a:t>
            </a:r>
            <a:r>
              <a:rPr sz="1100" spc="-15" dirty="0">
                <a:latin typeface="Times New Roman"/>
                <a:cs typeface="Times New Roman"/>
              </a:rPr>
              <a:t>bawah).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Bil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diketahui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panjang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i="1" spc="-60" dirty="0">
                <a:latin typeface="Times New Roman"/>
                <a:cs typeface="Times New Roman"/>
              </a:rPr>
              <a:t>L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-430" dirty="0">
                <a:latin typeface="Times New Roman"/>
                <a:cs typeface="Times New Roman"/>
              </a:rPr>
              <a:t>—</a:t>
            </a:r>
            <a:r>
              <a:rPr sz="1100" i="1" spc="6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20 in,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sert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sudu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8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=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i="1" spc="-25" dirty="0">
                <a:latin typeface="Times New Roman"/>
                <a:cs typeface="Times New Roman"/>
              </a:rPr>
              <a:t>45’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</a:rPr>
              <a:t>,</a:t>
            </a:r>
            <a:r>
              <a:rPr sz="1100" i="1" spc="4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tentukan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tekanan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yang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diterima</a:t>
            </a:r>
            <a:r>
              <a:rPr sz="1100" spc="10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benda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i="1" spc="5" dirty="0">
                <a:latin typeface="Times New Roman"/>
                <a:cs typeface="Times New Roman"/>
              </a:rPr>
              <a:t>Q</a:t>
            </a:r>
            <a:r>
              <a:rPr sz="1100" i="1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tersebut.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1919" y="2899166"/>
            <a:ext cx="3553900" cy="144172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37646" y="428924"/>
            <a:ext cx="5386703" cy="1673027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018125" y="2887937"/>
            <a:ext cx="0" cy="1464197"/>
          </a:xfrm>
          <a:custGeom>
            <a:avLst/>
            <a:gdLst/>
            <a:ahLst/>
            <a:cxnLst/>
            <a:rect l="l" t="t" r="r" b="b"/>
            <a:pathLst>
              <a:path h="1987550">
                <a:moveTo>
                  <a:pt x="0" y="19875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52470" y="2246237"/>
            <a:ext cx="68414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0" algn="ctr">
              <a:lnSpc>
                <a:spcPct val="100000"/>
              </a:lnSpc>
              <a:spcBef>
                <a:spcPts val="100"/>
              </a:spcBef>
            </a:pPr>
            <a:r>
              <a:rPr sz="950" i="1" dirty="0">
                <a:latin typeface="Times New Roman"/>
                <a:cs typeface="Times New Roman"/>
              </a:rPr>
              <a:t>Gaınbar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11.13.</a:t>
            </a:r>
            <a:r>
              <a:rPr sz="950" i="1" spc="65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Soul</a:t>
            </a:r>
            <a:r>
              <a:rPr sz="950" i="1" spc="40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Lııtilıaıı</a:t>
            </a:r>
            <a:r>
              <a:rPr sz="950" i="1" spc="114" dirty="0">
                <a:latin typeface="Times New Roman"/>
                <a:cs typeface="Times New Roman"/>
              </a:rPr>
              <a:t> </a:t>
            </a:r>
            <a:r>
              <a:rPr sz="950" i="1" dirty="0">
                <a:latin typeface="Times New Roman"/>
                <a:cs typeface="Times New Roman"/>
              </a:rPr>
              <a:t>No.</a:t>
            </a:r>
            <a:r>
              <a:rPr sz="950" i="1" spc="45" dirty="0">
                <a:latin typeface="Times New Roman"/>
                <a:cs typeface="Times New Roman"/>
              </a:rPr>
              <a:t> </a:t>
            </a:r>
            <a:r>
              <a:rPr sz="950" i="1" spc="-25" dirty="0">
                <a:latin typeface="Times New Roman"/>
                <a:cs typeface="Times New Roman"/>
              </a:rPr>
              <a:t>10</a:t>
            </a: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950">
              <a:latin typeface="Times New Roman"/>
              <a:cs typeface="Times New Roman"/>
            </a:endParaRPr>
          </a:p>
          <a:p>
            <a:pPr marL="311785" marR="5080" indent="-299720">
              <a:lnSpc>
                <a:spcPts val="1320"/>
              </a:lnSpc>
              <a:tabLst>
                <a:tab pos="313690" algn="l"/>
              </a:tabLst>
            </a:pPr>
            <a:r>
              <a:rPr sz="1150" spc="-25" dirty="0">
                <a:latin typeface="Times New Roman"/>
                <a:cs typeface="Times New Roman"/>
              </a:rPr>
              <a:t>11.</a:t>
            </a:r>
            <a:r>
              <a:rPr sz="1150" dirty="0">
                <a:latin typeface="Times New Roman"/>
                <a:cs typeface="Times New Roman"/>
              </a:rPr>
              <a:t>		Pada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sistem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seperti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Gambar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11.14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bawah,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tentukan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harga</a:t>
            </a:r>
            <a:r>
              <a:rPr sz="1150" spc="1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f</a:t>
            </a:r>
            <a:r>
              <a:rPr sz="1150" spc="4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yang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menentukan </a:t>
            </a:r>
            <a:r>
              <a:rPr sz="1150" spc="-35" dirty="0">
                <a:latin typeface="Times New Roman"/>
                <a:cs typeface="Times New Roman"/>
              </a:rPr>
              <a:t>keseimbangan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sistem.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Diketahui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panjang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pegas</a:t>
            </a:r>
            <a:r>
              <a:rPr sz="1150" spc="-35" dirty="0">
                <a:latin typeface="Times New Roman"/>
                <a:cs typeface="Times New Roman"/>
              </a:rPr>
              <a:t> dalam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keadaan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tidak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teregang </a:t>
            </a:r>
            <a:r>
              <a:rPr sz="1150" spc="-10" dirty="0">
                <a:latin typeface="Times New Roman"/>
                <a:cs typeface="Times New Roman"/>
              </a:rPr>
              <a:t>adalah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2635" y="5693088"/>
            <a:ext cx="32927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25" dirty="0">
                <a:latin typeface="Times New Roman"/>
                <a:cs typeface="Times New Roman"/>
              </a:rPr>
              <a:t>210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8657" y="4451303"/>
            <a:ext cx="6846631" cy="991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algn="ctr">
              <a:lnSpc>
                <a:spcPct val="100000"/>
              </a:lnSpc>
              <a:spcBef>
                <a:spcPts val="100"/>
              </a:spcBef>
            </a:pPr>
            <a:r>
              <a:rPr sz="1000" i="1" spc="-30" dirty="0">
                <a:latin typeface="Times New Roman"/>
                <a:cs typeface="Times New Roman"/>
              </a:rPr>
              <a:t>G‹unb‹ır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Times New Roman"/>
                <a:cs typeface="Times New Roman"/>
              </a:rPr>
              <a:t>11.14. </a:t>
            </a:r>
            <a:r>
              <a:rPr sz="1000" i="1" dirty="0">
                <a:latin typeface="Times New Roman"/>
                <a:cs typeface="Times New Roman"/>
              </a:rPr>
              <a:t>Soal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spc="-10" dirty="0">
                <a:latin typeface="Times New Roman"/>
                <a:cs typeface="Times New Roman"/>
              </a:rPr>
              <a:t>Lııtilıan</a:t>
            </a:r>
            <a:r>
              <a:rPr sz="1000" i="1" spc="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to.</a:t>
            </a:r>
            <a:r>
              <a:rPr sz="1000" i="1" spc="180" dirty="0">
                <a:latin typeface="Times New Roman"/>
                <a:cs typeface="Times New Roman"/>
              </a:rPr>
              <a:t>  </a:t>
            </a:r>
            <a:r>
              <a:rPr sz="1000" i="1" spc="-25" dirty="0">
                <a:latin typeface="Times New Roman"/>
                <a:cs typeface="Times New Roman"/>
              </a:rPr>
              <a:t>LI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303530" marR="5080" indent="-291465" algn="just">
              <a:lnSpc>
                <a:spcPct val="99300"/>
              </a:lnSpc>
            </a:pPr>
            <a:r>
              <a:rPr sz="1100" spc="-30" dirty="0">
                <a:latin typeface="Times New Roman"/>
                <a:cs typeface="Times New Roman"/>
              </a:rPr>
              <a:t>12.</a:t>
            </a:r>
            <a:r>
              <a:rPr sz="1100" spc="7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Sebuah</a:t>
            </a:r>
            <a:r>
              <a:rPr sz="1100" spc="24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balok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dengan</a:t>
            </a:r>
            <a:r>
              <a:rPr sz="1100" spc="2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berat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</a:rPr>
              <a:t>Q</a:t>
            </a:r>
            <a:r>
              <a:rPr sz="1100" i="1" spc="245" dirty="0">
                <a:latin typeface="Times New Roman"/>
                <a:cs typeface="Times New Roman"/>
              </a:rPr>
              <a:t> </a:t>
            </a:r>
            <a:r>
              <a:rPr sz="1100" i="1" spc="-430" dirty="0">
                <a:latin typeface="Times New Roman"/>
                <a:cs typeface="Times New Roman"/>
              </a:rPr>
              <a:t>—</a:t>
            </a:r>
            <a:r>
              <a:rPr sz="1100" i="1" spc="175" dirty="0">
                <a:latin typeface="Times New Roman"/>
                <a:cs typeface="Times New Roman"/>
              </a:rPr>
              <a:t> </a:t>
            </a:r>
            <a:r>
              <a:rPr sz="1100" i="1" spc="-30" dirty="0">
                <a:latin typeface="Times New Roman"/>
                <a:cs typeface="Times New Roman"/>
              </a:rPr>
              <a:t>10</a:t>
            </a:r>
            <a:r>
              <a:rPr sz="1100" i="1" spc="155" dirty="0">
                <a:latin typeface="Times New Roman"/>
                <a:cs typeface="Times New Roman"/>
              </a:rPr>
              <a:t> </a:t>
            </a:r>
            <a:r>
              <a:rPr sz="1100" i="1" spc="-30" dirty="0">
                <a:latin typeface="Times New Roman"/>
                <a:cs typeface="Times New Roman"/>
              </a:rPr>
              <a:t>lb</a:t>
            </a:r>
            <a:r>
              <a:rPr sz="1100" i="1" spc="15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didukung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oleh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i="1" spc="-15" dirty="0">
                <a:latin typeface="Times New Roman"/>
                <a:cs typeface="Times New Roman"/>
              </a:rPr>
              <a:t>2</a:t>
            </a:r>
            <a:r>
              <a:rPr sz="1100" i="1" spc="18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buah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roll</a:t>
            </a:r>
            <a:r>
              <a:rPr sz="1100" spc="18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yang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sama,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dan</a:t>
            </a:r>
            <a:r>
              <a:rPr sz="1100" spc="-15" dirty="0">
                <a:latin typeface="Times New Roman"/>
                <a:cs typeface="Times New Roman"/>
              </a:rPr>
              <a:t> beratnya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575" dirty="0">
                <a:latin typeface="Times New Roman"/>
                <a:cs typeface="Times New Roman"/>
              </a:rPr>
              <a:t>—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45" dirty="0">
                <a:latin typeface="Times New Roman"/>
                <a:cs typeface="Times New Roman"/>
              </a:rPr>
              <a:t>7,5</a:t>
            </a:r>
            <a:r>
              <a:rPr sz="1100" spc="204" dirty="0">
                <a:latin typeface="Times New Roman"/>
                <a:cs typeface="Times New Roman"/>
              </a:rPr>
              <a:t> </a:t>
            </a:r>
            <a:r>
              <a:rPr sz="1100" i="1" spc="-60" dirty="0">
                <a:latin typeface="Times New Roman"/>
                <a:cs typeface="Times New Roman"/>
              </a:rPr>
              <a:t>lb,</a:t>
            </a:r>
            <a:r>
              <a:rPr sz="1100" i="1" spc="3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serta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jar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540" dirty="0">
                <a:latin typeface="Times New Roman"/>
                <a:cs typeface="Times New Roman"/>
              </a:rPr>
              <a:t>—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jari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r</a:t>
            </a:r>
            <a:r>
              <a:rPr sz="1100" i="1" spc="215" dirty="0">
                <a:latin typeface="Times New Roman"/>
                <a:cs typeface="Times New Roman"/>
              </a:rPr>
              <a:t> </a:t>
            </a:r>
            <a:r>
              <a:rPr sz="1100" i="1" spc="-430" dirty="0">
                <a:latin typeface="Times New Roman"/>
                <a:cs typeface="Times New Roman"/>
              </a:rPr>
              <a:t>—</a:t>
            </a:r>
            <a:r>
              <a:rPr sz="1100" i="1" spc="15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5</a:t>
            </a:r>
            <a:r>
              <a:rPr sz="1100" i="1" spc="70" dirty="0">
                <a:latin typeface="Times New Roman"/>
                <a:cs typeface="Times New Roman"/>
              </a:rPr>
              <a:t> </a:t>
            </a:r>
            <a:r>
              <a:rPr sz="1100" i="1" spc="20" dirty="0">
                <a:latin typeface="Times New Roman"/>
                <a:cs typeface="Times New Roman"/>
              </a:rPr>
              <a:t>in.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Roll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tersebu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19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berad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di</a:t>
            </a:r>
            <a:r>
              <a:rPr sz="1100" spc="13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atas</a:t>
            </a:r>
            <a:r>
              <a:rPr sz="1100" spc="15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bidang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miring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dengan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sudu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kemiringan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8=</a:t>
            </a:r>
            <a:r>
              <a:rPr sz="1100" spc="225" dirty="0">
                <a:latin typeface="Times New Roman"/>
                <a:cs typeface="Times New Roman"/>
              </a:rPr>
              <a:t> </a:t>
            </a:r>
            <a:r>
              <a:rPr sz="1100" i="1" spc="5" dirty="0">
                <a:latin typeface="Times New Roman"/>
                <a:cs typeface="Times New Roman"/>
              </a:rPr>
              <a:t>30,</a:t>
            </a:r>
            <a:r>
              <a:rPr sz="1100" i="1" spc="-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seperti </a:t>
            </a:r>
            <a:r>
              <a:rPr sz="1100" spc="-15" dirty="0">
                <a:latin typeface="Times New Roman"/>
                <a:cs typeface="Times New Roman"/>
              </a:rPr>
              <a:t>terlilıat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pada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Gambar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11.15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di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bawah.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Bil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tidak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akan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terjadi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slip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antar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15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balok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dengan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roll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dan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antara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roll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dengan</a:t>
            </a:r>
            <a:r>
              <a:rPr sz="1100" spc="17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bidang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miring,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tentukan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besarnya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gaya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i="1" spc="-85" dirty="0">
                <a:latin typeface="Times New Roman"/>
                <a:cs typeface="Times New Roman"/>
              </a:rPr>
              <a:t>P</a:t>
            </a:r>
            <a:r>
              <a:rPr sz="1100" i="1" spc="-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yang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lıarus</a:t>
            </a:r>
            <a:r>
              <a:rPr sz="1100" spc="-10" dirty="0">
                <a:latin typeface="Times New Roman"/>
                <a:cs typeface="Times New Roman"/>
              </a:rPr>
              <a:t> diberikan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pada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balok,</a:t>
            </a:r>
            <a:r>
              <a:rPr sz="1100" spc="-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agar </a:t>
            </a:r>
            <a:r>
              <a:rPr sz="1100" spc="-15" dirty="0">
                <a:latin typeface="Times New Roman"/>
                <a:cs typeface="Times New Roman"/>
              </a:rPr>
              <a:t>sistem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dalam</a:t>
            </a:r>
            <a:r>
              <a:rPr sz="1100" spc="-15" dirty="0">
                <a:latin typeface="Times New Roman"/>
                <a:cs typeface="Times New Roman"/>
              </a:rPr>
              <a:t> keseimbangan.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705" y="2865481"/>
            <a:ext cx="5303957" cy="157197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45920" y="291939"/>
            <a:ext cx="4608899" cy="132494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0811" y="1711580"/>
            <a:ext cx="6998338" cy="1249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0"/>
              </a:spcBef>
            </a:pPr>
            <a:r>
              <a:rPr sz="1000" i="1" dirty="0">
                <a:latin typeface="Cambria"/>
                <a:cs typeface="Cambria"/>
              </a:rPr>
              <a:t>Giimbar</a:t>
            </a:r>
            <a:r>
              <a:rPr sz="1000" i="1" spc="10" dirty="0">
                <a:latin typeface="Cambria"/>
                <a:cs typeface="Cambria"/>
              </a:rPr>
              <a:t> </a:t>
            </a:r>
            <a:r>
              <a:rPr sz="1000" i="1" spc="-10" dirty="0">
                <a:latin typeface="Cambria"/>
                <a:cs typeface="Cambria"/>
              </a:rPr>
              <a:t>11.15.</a:t>
            </a:r>
            <a:r>
              <a:rPr sz="1000" i="1" spc="30" dirty="0">
                <a:latin typeface="Cambria"/>
                <a:cs typeface="Cambria"/>
              </a:rPr>
              <a:t> </a:t>
            </a:r>
            <a:r>
              <a:rPr sz="1000" i="1" dirty="0">
                <a:latin typeface="Cambria"/>
                <a:cs typeface="Cambria"/>
              </a:rPr>
              <a:t>Soal</a:t>
            </a:r>
            <a:r>
              <a:rPr sz="1000" i="1" spc="-45" dirty="0">
                <a:latin typeface="Cambria"/>
                <a:cs typeface="Cambria"/>
              </a:rPr>
              <a:t> </a:t>
            </a:r>
            <a:r>
              <a:rPr sz="1000" i="1" dirty="0">
                <a:latin typeface="Cambria"/>
                <a:cs typeface="Cambria"/>
              </a:rPr>
              <a:t>Latiluin</a:t>
            </a:r>
            <a:r>
              <a:rPr sz="1000" i="1" spc="-10" dirty="0">
                <a:latin typeface="Cambria"/>
                <a:cs typeface="Cambria"/>
              </a:rPr>
              <a:t> No.12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000">
              <a:latin typeface="Cambria"/>
              <a:cs typeface="Cambria"/>
            </a:endParaRPr>
          </a:p>
          <a:p>
            <a:pPr marL="350520" marR="62865" indent="-300355" algn="just">
              <a:lnSpc>
                <a:spcPct val="99600"/>
              </a:lnSpc>
            </a:pPr>
            <a:r>
              <a:rPr sz="1150" spc="-5" dirty="0">
                <a:latin typeface="Times New Roman"/>
                <a:cs typeface="Times New Roman"/>
              </a:rPr>
              <a:t>13.</a:t>
            </a:r>
            <a:r>
              <a:rPr sz="1150" spc="66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Sebuah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balok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dengan</a:t>
            </a:r>
            <a:r>
              <a:rPr sz="1150" spc="1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berat</a:t>
            </a:r>
            <a:r>
              <a:rPr sz="1150" spc="229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</a:t>
            </a:r>
            <a:r>
              <a:rPr sz="1150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200</a:t>
            </a:r>
            <a:r>
              <a:rPr sz="1150" i="1" spc="5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lb</a:t>
            </a:r>
            <a:r>
              <a:rPr sz="1150" i="1" spc="6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didukung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oleh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i="1" spc="-15" dirty="0">
                <a:latin typeface="Times New Roman"/>
                <a:cs typeface="Times New Roman"/>
              </a:rPr>
              <a:t>2</a:t>
            </a:r>
            <a:r>
              <a:rPr sz="1150" i="1" spc="75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buah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roll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yang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sama, </a:t>
            </a:r>
            <a:r>
              <a:rPr sz="1250" spc="-40" dirty="0">
                <a:latin typeface="Times New Roman"/>
                <a:cs typeface="Times New Roman"/>
              </a:rPr>
              <a:t>dan</a:t>
            </a:r>
            <a:r>
              <a:rPr sz="1250" spc="215" dirty="0">
                <a:latin typeface="Times New Roman"/>
                <a:cs typeface="Times New Roman"/>
              </a:rPr>
              <a:t> </a:t>
            </a:r>
            <a:r>
              <a:rPr sz="1250" spc="-45" dirty="0">
                <a:latin typeface="Times New Roman"/>
                <a:cs typeface="Times New Roman"/>
              </a:rPr>
              <a:t>beratnya</a:t>
            </a:r>
            <a:r>
              <a:rPr sz="1250" spc="1245" dirty="0">
                <a:latin typeface="Times New Roman"/>
                <a:cs typeface="Times New Roman"/>
              </a:rPr>
              <a:t> </a:t>
            </a:r>
            <a:r>
              <a:rPr sz="1250" spc="-20" dirty="0">
                <a:latin typeface="Times New Roman"/>
                <a:cs typeface="Times New Roman"/>
              </a:rPr>
              <a:t>Y,</a:t>
            </a:r>
            <a:r>
              <a:rPr sz="1250" spc="135" dirty="0">
                <a:latin typeface="Times New Roman"/>
                <a:cs typeface="Times New Roman"/>
              </a:rPr>
              <a:t> </a:t>
            </a:r>
            <a:r>
              <a:rPr sz="1250" spc="-30" dirty="0">
                <a:latin typeface="Times New Roman"/>
                <a:cs typeface="Times New Roman"/>
              </a:rPr>
              <a:t>serta</a:t>
            </a:r>
            <a:r>
              <a:rPr sz="1250" spc="195" dirty="0">
                <a:latin typeface="Times New Roman"/>
                <a:cs typeface="Times New Roman"/>
              </a:rPr>
              <a:t> </a:t>
            </a:r>
            <a:r>
              <a:rPr sz="1250" spc="-30" dirty="0">
                <a:latin typeface="Times New Roman"/>
                <a:cs typeface="Times New Roman"/>
              </a:rPr>
              <a:t>jari</a:t>
            </a:r>
            <a:r>
              <a:rPr sz="1250" spc="150" dirty="0">
                <a:latin typeface="Times New Roman"/>
                <a:cs typeface="Times New Roman"/>
              </a:rPr>
              <a:t> </a:t>
            </a:r>
            <a:r>
              <a:rPr sz="1250" spc="-650" dirty="0">
                <a:latin typeface="Times New Roman"/>
                <a:cs typeface="Times New Roman"/>
              </a:rPr>
              <a:t>—</a:t>
            </a:r>
            <a:r>
              <a:rPr sz="1250" spc="140" dirty="0">
                <a:latin typeface="Times New Roman"/>
                <a:cs typeface="Times New Roman"/>
              </a:rPr>
              <a:t> </a:t>
            </a:r>
            <a:r>
              <a:rPr sz="1250" spc="-40" dirty="0">
                <a:latin typeface="Times New Roman"/>
                <a:cs typeface="Times New Roman"/>
              </a:rPr>
              <a:t>jari</a:t>
            </a:r>
            <a:r>
              <a:rPr sz="1250" spc="650" dirty="0">
                <a:latin typeface="Times New Roman"/>
                <a:cs typeface="Times New Roman"/>
              </a:rPr>
              <a:t> </a:t>
            </a:r>
            <a:r>
              <a:rPr sz="1250" i="1" spc="-65" dirty="0">
                <a:latin typeface="Times New Roman"/>
                <a:cs typeface="Times New Roman"/>
              </a:rPr>
              <a:t>r</a:t>
            </a:r>
            <a:r>
              <a:rPr sz="1250" i="1" spc="275" dirty="0">
                <a:latin typeface="Times New Roman"/>
                <a:cs typeface="Times New Roman"/>
              </a:rPr>
              <a:t> </a:t>
            </a:r>
            <a:r>
              <a:rPr sz="1250" i="1" spc="-535" dirty="0">
                <a:latin typeface="Times New Roman"/>
                <a:cs typeface="Times New Roman"/>
              </a:rPr>
              <a:t>—</a:t>
            </a:r>
            <a:r>
              <a:rPr sz="1250" i="1" spc="240" dirty="0">
                <a:latin typeface="Times New Roman"/>
                <a:cs typeface="Times New Roman"/>
              </a:rPr>
              <a:t> </a:t>
            </a:r>
            <a:r>
              <a:rPr sz="1250" i="1" spc="-55" dirty="0">
                <a:latin typeface="Times New Roman"/>
                <a:cs typeface="Times New Roman"/>
              </a:rPr>
              <a:t>2,5</a:t>
            </a:r>
            <a:r>
              <a:rPr sz="1250" i="1" spc="220" dirty="0">
                <a:latin typeface="Times New Roman"/>
                <a:cs typeface="Times New Roman"/>
              </a:rPr>
              <a:t> </a:t>
            </a:r>
            <a:r>
              <a:rPr sz="1250" i="1" spc="-15" dirty="0">
                <a:latin typeface="Times New Roman"/>
                <a:cs typeface="Times New Roman"/>
              </a:rPr>
              <a:t>in.</a:t>
            </a:r>
            <a:r>
              <a:rPr sz="1250" i="1" spc="114" dirty="0">
                <a:latin typeface="Times New Roman"/>
                <a:cs typeface="Times New Roman"/>
              </a:rPr>
              <a:t> </a:t>
            </a:r>
            <a:r>
              <a:rPr sz="1250" spc="-40" dirty="0">
                <a:latin typeface="Times New Roman"/>
                <a:cs typeface="Times New Roman"/>
              </a:rPr>
              <a:t>Roll</a:t>
            </a:r>
            <a:r>
              <a:rPr sz="1250" spc="170" dirty="0">
                <a:latin typeface="Times New Roman"/>
                <a:cs typeface="Times New Roman"/>
              </a:rPr>
              <a:t> </a:t>
            </a:r>
            <a:r>
              <a:rPr sz="1250" spc="-30" dirty="0">
                <a:latin typeface="Times New Roman"/>
                <a:cs typeface="Times New Roman"/>
              </a:rPr>
              <a:t>tersebut</a:t>
            </a:r>
            <a:r>
              <a:rPr sz="1250" spc="240" dirty="0">
                <a:latin typeface="Times New Roman"/>
                <a:cs typeface="Times New Roman"/>
              </a:rPr>
              <a:t> </a:t>
            </a:r>
            <a:r>
              <a:rPr sz="1250" spc="-35" dirty="0">
                <a:latin typeface="Times New Roman"/>
                <a:cs typeface="Times New Roman"/>
              </a:rPr>
              <a:t>berada</a:t>
            </a:r>
            <a:r>
              <a:rPr sz="1250" spc="175" dirty="0">
                <a:latin typeface="Times New Roman"/>
                <a:cs typeface="Times New Roman"/>
              </a:rPr>
              <a:t> </a:t>
            </a:r>
            <a:r>
              <a:rPr sz="1250" spc="-55" dirty="0">
                <a:latin typeface="Times New Roman"/>
                <a:cs typeface="Times New Roman"/>
              </a:rPr>
              <a:t>di</a:t>
            </a:r>
            <a:r>
              <a:rPr sz="1250" spc="165" dirty="0">
                <a:latin typeface="Times New Roman"/>
                <a:cs typeface="Times New Roman"/>
              </a:rPr>
              <a:t> </a:t>
            </a:r>
            <a:r>
              <a:rPr sz="1250" spc="-30" dirty="0">
                <a:latin typeface="Times New Roman"/>
                <a:cs typeface="Times New Roman"/>
              </a:rPr>
              <a:t>atas</a:t>
            </a:r>
            <a:r>
              <a:rPr sz="1250" spc="-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bidang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10" dirty="0">
                <a:latin typeface="Times New Roman"/>
                <a:cs typeface="Times New Roman"/>
              </a:rPr>
              <a:t>miring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dengan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sudut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kemiringan</a:t>
            </a:r>
            <a:r>
              <a:rPr sz="1150" spc="220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Times New Roman"/>
                <a:cs typeface="Times New Roman"/>
              </a:rPr>
              <a:t>d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=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i="1" spc="10" dirty="0">
                <a:latin typeface="Times New Roman"/>
                <a:cs typeface="Times New Roman"/>
              </a:rPr>
              <a:t>25’,</a:t>
            </a:r>
            <a:r>
              <a:rPr sz="1150" i="1" spc="-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seperti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terlihat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5" dirty="0">
                <a:latin typeface="Times New Roman"/>
                <a:cs typeface="Times New Roman"/>
              </a:rPr>
              <a:t>pada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Gambar </a:t>
            </a:r>
            <a:r>
              <a:rPr sz="1250" spc="-45" dirty="0">
                <a:latin typeface="Times New Roman"/>
                <a:cs typeface="Times New Roman"/>
              </a:rPr>
              <a:t>11.16,</a:t>
            </a:r>
            <a:r>
              <a:rPr sz="1250" spc="30" dirty="0">
                <a:latin typeface="Times New Roman"/>
                <a:cs typeface="Times New Roman"/>
              </a:rPr>
              <a:t> </a:t>
            </a:r>
            <a:r>
              <a:rPr sz="1250" spc="-40" dirty="0">
                <a:latin typeface="Times New Roman"/>
                <a:cs typeface="Times New Roman"/>
              </a:rPr>
              <a:t>di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-40" dirty="0">
                <a:latin typeface="Times New Roman"/>
                <a:cs typeface="Times New Roman"/>
              </a:rPr>
              <a:t>bawah.</a:t>
            </a:r>
            <a:r>
              <a:rPr sz="1250" spc="45" dirty="0">
                <a:latin typeface="Times New Roman"/>
                <a:cs typeface="Times New Roman"/>
              </a:rPr>
              <a:t> </a:t>
            </a:r>
            <a:r>
              <a:rPr sz="1250" spc="-30" dirty="0">
                <a:latin typeface="Times New Roman"/>
                <a:cs typeface="Times New Roman"/>
              </a:rPr>
              <a:t>Bila </a:t>
            </a:r>
            <a:r>
              <a:rPr sz="1250" spc="-35" dirty="0">
                <a:latin typeface="Times New Roman"/>
                <a:cs typeface="Times New Roman"/>
              </a:rPr>
              <a:t>dianggap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-35" dirty="0">
                <a:latin typeface="Times New Roman"/>
                <a:cs typeface="Times New Roman"/>
              </a:rPr>
              <a:t>tidak</a:t>
            </a:r>
            <a:r>
              <a:rPr sz="1250" spc="15" dirty="0">
                <a:latin typeface="Times New Roman"/>
                <a:cs typeface="Times New Roman"/>
              </a:rPr>
              <a:t> </a:t>
            </a:r>
            <a:r>
              <a:rPr sz="1250" spc="-40" dirty="0">
                <a:latin typeface="Times New Roman"/>
                <a:cs typeface="Times New Roman"/>
              </a:rPr>
              <a:t>akan</a:t>
            </a:r>
            <a:r>
              <a:rPr sz="1250" spc="-5" dirty="0">
                <a:latin typeface="Times New Roman"/>
                <a:cs typeface="Times New Roman"/>
              </a:rPr>
              <a:t> </a:t>
            </a:r>
            <a:r>
              <a:rPr sz="1250" spc="-35" dirty="0">
                <a:latin typeface="Times New Roman"/>
                <a:cs typeface="Times New Roman"/>
              </a:rPr>
              <a:t>terjadi</a:t>
            </a:r>
            <a:r>
              <a:rPr sz="1250" spc="25" dirty="0">
                <a:latin typeface="Times New Roman"/>
                <a:cs typeface="Times New Roman"/>
              </a:rPr>
              <a:t> </a:t>
            </a:r>
            <a:r>
              <a:rPr sz="1250" spc="-30" dirty="0">
                <a:latin typeface="Times New Roman"/>
                <a:cs typeface="Times New Roman"/>
              </a:rPr>
              <a:t>slip</a:t>
            </a:r>
            <a:r>
              <a:rPr sz="1250" dirty="0">
                <a:latin typeface="Times New Roman"/>
                <a:cs typeface="Times New Roman"/>
              </a:rPr>
              <a:t> </a:t>
            </a:r>
            <a:r>
              <a:rPr sz="1250" spc="-25" dirty="0">
                <a:latin typeface="Times New Roman"/>
                <a:cs typeface="Times New Roman"/>
              </a:rPr>
              <a:t>antara</a:t>
            </a:r>
            <a:r>
              <a:rPr sz="1250" spc="25" dirty="0">
                <a:latin typeface="Times New Roman"/>
                <a:cs typeface="Times New Roman"/>
              </a:rPr>
              <a:t> </a:t>
            </a:r>
            <a:r>
              <a:rPr sz="1250" spc="-35" dirty="0">
                <a:latin typeface="Times New Roman"/>
                <a:cs typeface="Times New Roman"/>
              </a:rPr>
              <a:t>balok</a:t>
            </a:r>
            <a:r>
              <a:rPr sz="1250" spc="5" dirty="0">
                <a:latin typeface="Times New Roman"/>
                <a:cs typeface="Times New Roman"/>
              </a:rPr>
              <a:t> </a:t>
            </a:r>
            <a:r>
              <a:rPr sz="1250" spc="-40" dirty="0">
                <a:latin typeface="Times New Roman"/>
                <a:cs typeface="Times New Roman"/>
              </a:rPr>
              <a:t>dengan</a:t>
            </a:r>
            <a:r>
              <a:rPr sz="1250" spc="20" dirty="0">
                <a:latin typeface="Times New Roman"/>
                <a:cs typeface="Times New Roman"/>
              </a:rPr>
              <a:t> </a:t>
            </a:r>
            <a:r>
              <a:rPr sz="1250" spc="-50" dirty="0">
                <a:latin typeface="Times New Roman"/>
                <a:cs typeface="Times New Roman"/>
              </a:rPr>
              <a:t>roll</a:t>
            </a:r>
            <a:endParaRPr sz="125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  <a:spcBef>
                <a:spcPts val="685"/>
              </a:spcBef>
            </a:pPr>
            <a:r>
              <a:rPr sz="1200" spc="-20" dirty="0">
                <a:latin typeface="Times New Roman"/>
                <a:cs typeface="Times New Roman"/>
              </a:rPr>
              <a:t>dan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antara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roll</a:t>
            </a:r>
            <a:r>
              <a:rPr sz="1200" spc="-60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dengan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bidang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miring,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spc="-25" dirty="0">
                <a:latin typeface="Times New Roman"/>
                <a:cs typeface="Times New Roman"/>
              </a:rPr>
              <a:t>tentukan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percepatan</a:t>
            </a:r>
            <a:r>
              <a:rPr sz="1200" spc="270" dirty="0">
                <a:latin typeface="Times New Roman"/>
                <a:cs typeface="Times New Roman"/>
              </a:rPr>
              <a:t> </a:t>
            </a:r>
            <a:r>
              <a:rPr sz="1200" i="1" baseline="-27777" dirty="0">
                <a:latin typeface="Times New Roman"/>
                <a:cs typeface="Times New Roman"/>
              </a:rPr>
              <a:t>X</a:t>
            </a:r>
            <a:r>
              <a:rPr sz="1200" i="1" spc="262" baseline="-27777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dari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30" dirty="0">
                <a:latin typeface="Times New Roman"/>
                <a:cs typeface="Times New Roman"/>
              </a:rPr>
              <a:t>balok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tersebut.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7166" y="5654913"/>
            <a:ext cx="317204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25" dirty="0">
                <a:latin typeface="Times New Roman"/>
                <a:cs typeface="Times New Roman"/>
              </a:rPr>
              <a:t>211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853" y="4549926"/>
            <a:ext cx="6862147" cy="9157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" algn="ctr">
              <a:lnSpc>
                <a:spcPct val="100000"/>
              </a:lnSpc>
              <a:spcBef>
                <a:spcPts val="100"/>
              </a:spcBef>
            </a:pPr>
            <a:r>
              <a:rPr sz="1050" i="1" spc="-45" dirty="0">
                <a:latin typeface="Times New Roman"/>
                <a:cs typeface="Times New Roman"/>
              </a:rPr>
              <a:t>G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spc="-25" dirty="0">
                <a:latin typeface="Times New Roman"/>
                <a:cs typeface="Times New Roman"/>
              </a:rPr>
              <a:t>inibar</a:t>
            </a:r>
            <a:r>
              <a:rPr sz="1050" i="1" spc="-45" dirty="0">
                <a:latin typeface="Times New Roman"/>
                <a:cs typeface="Times New Roman"/>
              </a:rPr>
              <a:t> </a:t>
            </a:r>
            <a:r>
              <a:rPr sz="1050" i="1" spc="-30" dirty="0">
                <a:latin typeface="Times New Roman"/>
                <a:cs typeface="Times New Roman"/>
              </a:rPr>
              <a:t>11.16.</a:t>
            </a:r>
            <a:r>
              <a:rPr sz="1050" i="1" spc="-20" dirty="0">
                <a:latin typeface="Times New Roman"/>
                <a:cs typeface="Times New Roman"/>
              </a:rPr>
              <a:t> </a:t>
            </a:r>
            <a:r>
              <a:rPr sz="1050" i="1" spc="-10" dirty="0">
                <a:latin typeface="Times New Roman"/>
                <a:cs typeface="Times New Roman"/>
              </a:rPr>
              <a:t>Soiil </a:t>
            </a:r>
            <a:r>
              <a:rPr sz="1050" i="1" spc="-20" dirty="0">
                <a:latin typeface="Times New Roman"/>
                <a:cs typeface="Times New Roman"/>
              </a:rPr>
              <a:t>Liitilian</a:t>
            </a:r>
            <a:r>
              <a:rPr sz="1050" i="1" spc="55" dirty="0">
                <a:latin typeface="Times New Roman"/>
                <a:cs typeface="Times New Roman"/>
              </a:rPr>
              <a:t> </a:t>
            </a:r>
            <a:r>
              <a:rPr sz="1050" i="1" spc="-10" dirty="0">
                <a:latin typeface="Times New Roman"/>
                <a:cs typeface="Times New Roman"/>
              </a:rPr>
              <a:t>No.13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40"/>
              </a:spcBef>
            </a:pPr>
            <a:endParaRPr sz="1050">
              <a:latin typeface="Times New Roman"/>
              <a:cs typeface="Times New Roman"/>
            </a:endParaRPr>
          </a:p>
          <a:p>
            <a:pPr marL="311785" marR="5080" indent="-299720" algn="just">
              <a:lnSpc>
                <a:spcPct val="98800"/>
              </a:lnSpc>
            </a:pPr>
            <a:r>
              <a:rPr sz="1100" spc="-30" dirty="0">
                <a:latin typeface="Times New Roman"/>
                <a:cs typeface="Times New Roman"/>
              </a:rPr>
              <a:t>14.</a:t>
            </a:r>
            <a:r>
              <a:rPr sz="1100" spc="80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Pada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sistem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sepert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Gainbar</a:t>
            </a:r>
            <a:r>
              <a:rPr sz="1100" spc="8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11.17,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di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bawah,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beban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i="1" spc="-85" dirty="0">
                <a:latin typeface="Times New Roman"/>
                <a:cs typeface="Times New Roman"/>
              </a:rPr>
              <a:t>P</a:t>
            </a:r>
            <a:r>
              <a:rPr sz="1100" i="1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dan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</a:rPr>
              <a:t>Q</a:t>
            </a:r>
            <a:r>
              <a:rPr sz="1100" i="1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dapat</a:t>
            </a:r>
            <a:r>
              <a:rPr sz="1100" spc="1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sliding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terhadap </a:t>
            </a:r>
            <a:r>
              <a:rPr sz="1100" spc="-10" dirty="0">
                <a:latin typeface="Times New Roman"/>
                <a:cs typeface="Times New Roman"/>
              </a:rPr>
              <a:t>poros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i="1" spc="-50" dirty="0">
                <a:latin typeface="Times New Roman"/>
                <a:cs typeface="Times New Roman"/>
              </a:rPr>
              <a:t>AB</a:t>
            </a:r>
            <a:r>
              <a:rPr sz="1100" i="1" spc="5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yang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berputar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dengan</a:t>
            </a:r>
            <a:r>
              <a:rPr sz="1100" spc="9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kecepatan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n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i="1" spc="10" dirty="0">
                <a:latin typeface="Times New Roman"/>
                <a:cs typeface="Times New Roman"/>
              </a:rPr>
              <a:t>rpm.</a:t>
            </a:r>
            <a:r>
              <a:rPr sz="1100" i="1" spc="-3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Data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sistem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yang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diketahu</a:t>
            </a:r>
            <a:r>
              <a:rPr sz="1100" dirty="0">
                <a:latin typeface="Times New Roman"/>
                <a:cs typeface="Times New Roman"/>
              </a:rPr>
              <a:t>i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adalah </a:t>
            </a:r>
            <a:r>
              <a:rPr sz="1100" spc="-25" dirty="0">
                <a:latin typeface="Times New Roman"/>
                <a:cs typeface="Times New Roman"/>
              </a:rPr>
              <a:t>Y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=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i="1" spc="5" dirty="0">
                <a:latin typeface="Times New Roman"/>
                <a:cs typeface="Times New Roman"/>
              </a:rPr>
              <a:t>25</a:t>
            </a:r>
            <a:r>
              <a:rPr sz="1100" i="1" spc="4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Times New Roman"/>
                <a:cs typeface="Times New Roman"/>
              </a:rPr>
              <a:t>kg,</a:t>
            </a:r>
            <a:r>
              <a:rPr sz="1100" i="1" spc="80" dirty="0">
                <a:latin typeface="Times New Roman"/>
                <a:cs typeface="Times New Roman"/>
              </a:rPr>
              <a:t> </a:t>
            </a:r>
            <a:r>
              <a:rPr sz="1100" i="1" spc="-35" dirty="0">
                <a:latin typeface="Times New Roman"/>
                <a:cs typeface="Times New Roman"/>
              </a:rPr>
              <a:t>P</a:t>
            </a:r>
            <a:r>
              <a:rPr sz="1100" i="1" spc="165" dirty="0">
                <a:latin typeface="Times New Roman"/>
                <a:cs typeface="Times New Roman"/>
              </a:rPr>
              <a:t> </a:t>
            </a:r>
            <a:r>
              <a:rPr sz="1100" i="1" spc="-430" dirty="0">
                <a:latin typeface="Times New Roman"/>
                <a:cs typeface="Times New Roman"/>
              </a:rPr>
              <a:t>—</a:t>
            </a:r>
            <a:r>
              <a:rPr sz="1100" i="1" spc="75" dirty="0">
                <a:latin typeface="Times New Roman"/>
                <a:cs typeface="Times New Roman"/>
              </a:rPr>
              <a:t> </a:t>
            </a:r>
            <a:r>
              <a:rPr sz="1100" i="1" spc="5" dirty="0">
                <a:latin typeface="Times New Roman"/>
                <a:cs typeface="Times New Roman"/>
              </a:rPr>
              <a:t>Q</a:t>
            </a:r>
            <a:r>
              <a:rPr sz="1100" i="1" spc="150" dirty="0">
                <a:latin typeface="Times New Roman"/>
                <a:cs typeface="Times New Roman"/>
              </a:rPr>
              <a:t> </a:t>
            </a:r>
            <a:r>
              <a:rPr sz="1100" i="1" spc="-700" dirty="0">
                <a:latin typeface="Times New Roman"/>
                <a:cs typeface="Times New Roman"/>
              </a:rPr>
              <a:t>—</a:t>
            </a:r>
            <a:r>
              <a:rPr sz="1100" i="1" spc="-695" dirty="0">
                <a:latin typeface="Times New Roman"/>
                <a:cs typeface="Times New Roman"/>
              </a:rPr>
              <a:t>—</a:t>
            </a:r>
            <a:r>
              <a:rPr sz="1100" i="1" spc="65" dirty="0">
                <a:latin typeface="Times New Roman"/>
                <a:cs typeface="Times New Roman"/>
              </a:rPr>
              <a:t> </a:t>
            </a:r>
            <a:r>
              <a:rPr sz="1100" i="1" spc="10" dirty="0">
                <a:latin typeface="Times New Roman"/>
                <a:cs typeface="Times New Roman"/>
              </a:rPr>
              <a:t>20 </a:t>
            </a:r>
            <a:r>
              <a:rPr sz="1100" i="1" spc="-10" dirty="0">
                <a:latin typeface="Times New Roman"/>
                <a:cs typeface="Times New Roman"/>
              </a:rPr>
              <a:t>kg,</a:t>
            </a:r>
            <a:r>
              <a:rPr sz="1100" i="1" spc="90" dirty="0">
                <a:latin typeface="Times New Roman"/>
                <a:cs typeface="Times New Roman"/>
              </a:rPr>
              <a:t> </a:t>
            </a:r>
            <a:r>
              <a:rPr sz="1100" i="1" spc="-60" dirty="0">
                <a:latin typeface="Times New Roman"/>
                <a:cs typeface="Times New Roman"/>
              </a:rPr>
              <a:t>L</a:t>
            </a:r>
            <a:r>
              <a:rPr sz="1100" i="1" spc="140" dirty="0">
                <a:latin typeface="Times New Roman"/>
                <a:cs typeface="Times New Roman"/>
              </a:rPr>
              <a:t> </a:t>
            </a:r>
            <a:r>
              <a:rPr sz="1100" i="1" spc="-430" dirty="0">
                <a:latin typeface="Times New Roman"/>
                <a:cs typeface="Times New Roman"/>
              </a:rPr>
              <a:t>—</a:t>
            </a:r>
            <a:r>
              <a:rPr sz="1100" i="1" spc="8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Times New Roman"/>
                <a:cs typeface="Times New Roman"/>
              </a:rPr>
              <a:t>50</a:t>
            </a:r>
            <a:r>
              <a:rPr sz="1100" i="1" spc="2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Times New Roman"/>
                <a:cs typeface="Times New Roman"/>
              </a:rPr>
              <a:t>cm</a:t>
            </a:r>
            <a:r>
              <a:rPr sz="1100" i="1" spc="2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dan</a:t>
            </a:r>
            <a:r>
              <a:rPr sz="1100" spc="160" dirty="0">
                <a:latin typeface="Times New Roman"/>
                <a:cs typeface="Times New Roman"/>
              </a:rPr>
              <a:t> </a:t>
            </a:r>
            <a:r>
              <a:rPr sz="1100" spc="-240" dirty="0">
                <a:latin typeface="Times New Roman"/>
                <a:cs typeface="Times New Roman"/>
              </a:rPr>
              <a:t>&amp;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=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i="1" spc="-25" dirty="0">
                <a:latin typeface="Times New Roman"/>
                <a:cs typeface="Times New Roman"/>
              </a:rPr>
              <a:t>45’</a:t>
            </a:r>
            <a:r>
              <a:rPr sz="1100" i="1" spc="105" dirty="0">
                <a:latin typeface="Times New Roman"/>
                <a:cs typeface="Times New Roman"/>
              </a:rPr>
              <a:t> </a:t>
            </a:r>
            <a:r>
              <a:rPr sz="1100" i="1" spc="15" dirty="0">
                <a:latin typeface="Times New Roman"/>
                <a:cs typeface="Times New Roman"/>
              </a:rPr>
              <a:t>.</a:t>
            </a:r>
            <a:r>
              <a:rPr sz="1100" i="1" spc="-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Tentukan</a:t>
            </a:r>
            <a:r>
              <a:rPr sz="1100" spc="1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putaran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i="1" spc="5" dirty="0">
                <a:latin typeface="Times New Roman"/>
                <a:cs typeface="Times New Roman"/>
              </a:rPr>
              <a:t>n</a:t>
            </a:r>
            <a:r>
              <a:rPr sz="1100" i="1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agar</a:t>
            </a:r>
            <a:r>
              <a:rPr sz="1100" spc="170" dirty="0">
                <a:latin typeface="Times New Roman"/>
                <a:cs typeface="Times New Roman"/>
              </a:rPr>
              <a:t> </a:t>
            </a:r>
            <a:r>
              <a:rPr sz="1100" spc="-40" dirty="0">
                <a:latin typeface="Times New Roman"/>
                <a:cs typeface="Times New Roman"/>
              </a:rPr>
              <a:t>beban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</a:rPr>
              <a:t>Q</a:t>
            </a:r>
            <a:r>
              <a:rPr sz="1100" i="1" spc="1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terangkat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dengan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sudu</a:t>
            </a:r>
            <a:r>
              <a:rPr sz="1100" dirty="0">
                <a:latin typeface="Times New Roman"/>
                <a:cs typeface="Times New Roman"/>
              </a:rPr>
              <a:t>t</a:t>
            </a:r>
            <a:r>
              <a:rPr sz="1100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f  </a:t>
            </a:r>
            <a:r>
              <a:rPr sz="1100" spc="-575" dirty="0">
                <a:latin typeface="Times New Roman"/>
                <a:cs typeface="Times New Roman"/>
              </a:rPr>
              <a:t>—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i="1" spc="-25" dirty="0">
                <a:latin typeface="Times New Roman"/>
                <a:cs typeface="Times New Roman"/>
              </a:rPr>
              <a:t>60’</a:t>
            </a:r>
            <a:r>
              <a:rPr sz="1100" i="1" spc="450" dirty="0">
                <a:latin typeface="Times New Roman"/>
                <a:cs typeface="Times New Roman"/>
              </a:rPr>
              <a:t> </a:t>
            </a:r>
            <a:r>
              <a:rPr sz="1100" i="1" spc="15" dirty="0">
                <a:latin typeface="Times New Roman"/>
                <a:cs typeface="Times New Roman"/>
              </a:rPr>
              <a:t>.</a:t>
            </a:r>
            <a:r>
              <a:rPr sz="1100" i="1" spc="-9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Abaikan</a:t>
            </a:r>
            <a:r>
              <a:rPr sz="1100" spc="21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berat</a:t>
            </a:r>
            <a:r>
              <a:rPr sz="1100" spc="1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batang.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1646" y="3734558"/>
            <a:ext cx="3971763" cy="14754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97489" y="309903"/>
            <a:ext cx="3433919" cy="27779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23017" y="4724901"/>
            <a:ext cx="724019" cy="2717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78303" y="3123923"/>
            <a:ext cx="6831116" cy="6232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algn="ctr">
              <a:lnSpc>
                <a:spcPct val="100000"/>
              </a:lnSpc>
              <a:spcBef>
                <a:spcPts val="100"/>
              </a:spcBef>
            </a:pPr>
            <a:r>
              <a:rPr sz="1050" i="1" spc="-25" dirty="0">
                <a:latin typeface="Times New Roman"/>
                <a:cs typeface="Times New Roman"/>
              </a:rPr>
              <a:t>Gambar</a:t>
            </a:r>
            <a:r>
              <a:rPr sz="1050" i="1" spc="-5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1L17.</a:t>
            </a:r>
            <a:r>
              <a:rPr sz="1050" i="1" spc="-55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Soal</a:t>
            </a:r>
            <a:r>
              <a:rPr sz="1050" i="1" spc="-5" dirty="0">
                <a:latin typeface="Times New Roman"/>
                <a:cs typeface="Times New Roman"/>
              </a:rPr>
              <a:t> </a:t>
            </a:r>
            <a:r>
              <a:rPr sz="1050" i="1" spc="-25" dirty="0">
                <a:latin typeface="Times New Roman"/>
                <a:cs typeface="Times New Roman"/>
              </a:rPr>
              <a:t>L‹itilian</a:t>
            </a:r>
            <a:r>
              <a:rPr sz="1050" i="1" spc="65" dirty="0">
                <a:latin typeface="Times New Roman"/>
                <a:cs typeface="Times New Roman"/>
              </a:rPr>
              <a:t> </a:t>
            </a:r>
            <a:r>
              <a:rPr sz="1050" i="1" spc="-20" dirty="0">
                <a:latin typeface="Times New Roman"/>
                <a:cs typeface="Times New Roman"/>
              </a:rPr>
              <a:t>No.</a:t>
            </a:r>
            <a:r>
              <a:rPr sz="1050" i="1" spc="-45" dirty="0">
                <a:latin typeface="Times New Roman"/>
                <a:cs typeface="Times New Roman"/>
              </a:rPr>
              <a:t> </a:t>
            </a:r>
            <a:r>
              <a:rPr sz="1050" i="1" spc="-25" dirty="0">
                <a:latin typeface="Times New Roman"/>
                <a:cs typeface="Times New Roman"/>
              </a:rPr>
              <a:t>14</a:t>
            </a:r>
            <a:endParaRPr sz="1050">
              <a:latin typeface="Times New Roman"/>
              <a:cs typeface="Times New Roman"/>
            </a:endParaRPr>
          </a:p>
          <a:p>
            <a:pPr marL="314325" marR="5080" indent="-302260">
              <a:lnSpc>
                <a:spcPts val="1300"/>
              </a:lnSpc>
              <a:spcBef>
                <a:spcPts val="885"/>
              </a:spcBef>
              <a:tabLst>
                <a:tab pos="313055" algn="l"/>
              </a:tabLst>
            </a:pPr>
            <a:r>
              <a:rPr sz="1100" spc="-25" dirty="0">
                <a:latin typeface="Times New Roman"/>
                <a:cs typeface="Times New Roman"/>
              </a:rPr>
              <a:t>15.</a:t>
            </a:r>
            <a:r>
              <a:rPr sz="1100" dirty="0">
                <a:latin typeface="Times New Roman"/>
                <a:cs typeface="Times New Roman"/>
              </a:rPr>
              <a:t>	Pada</a:t>
            </a:r>
            <a:r>
              <a:rPr sz="1100" spc="30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Gambar</a:t>
            </a:r>
            <a:r>
              <a:rPr sz="1100" spc="3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11.18</a:t>
            </a:r>
            <a:r>
              <a:rPr sz="1100" spc="2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</a:t>
            </a:r>
            <a:r>
              <a:rPr sz="1100" spc="3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bawah,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tentukan</a:t>
            </a:r>
            <a:r>
              <a:rPr sz="1100" spc="43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besarnya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gaya</a:t>
            </a:r>
            <a:r>
              <a:rPr sz="1100" spc="3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P,</a:t>
            </a:r>
            <a:r>
              <a:rPr sz="1100" i="1" spc="1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agar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sistem</a:t>
            </a:r>
            <a:r>
              <a:rPr sz="1100" spc="32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dalam </a:t>
            </a:r>
            <a:r>
              <a:rPr sz="1100" dirty="0">
                <a:latin typeface="Times New Roman"/>
                <a:cs typeface="Times New Roman"/>
              </a:rPr>
              <a:t>keseimbangan.</a:t>
            </a:r>
            <a:r>
              <a:rPr sz="1100" spc="114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Bila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diketahui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berat</a:t>
            </a:r>
            <a:r>
              <a:rPr sz="1100" spc="125" dirty="0">
                <a:latin typeface="Times New Roman"/>
                <a:cs typeface="Times New Roman"/>
              </a:rPr>
              <a:t> </a:t>
            </a:r>
            <a:r>
              <a:rPr sz="1100" i="1" spc="-20" dirty="0">
                <a:latin typeface="Times New Roman"/>
                <a:cs typeface="Times New Roman"/>
              </a:rPr>
              <a:t>pulley</a:t>
            </a:r>
            <a:r>
              <a:rPr sz="1100" i="1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adalah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a,</a:t>
            </a:r>
            <a:r>
              <a:rPr sz="1100" i="1" spc="-1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b</a:t>
            </a:r>
            <a:r>
              <a:rPr sz="1100" i="1" spc="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dan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c.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8129" y="5671276"/>
            <a:ext cx="33185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1250" spc="-40" dirty="0">
                <a:latin typeface="Times New Roman"/>
                <a:cs typeface="Times New Roman"/>
              </a:rPr>
              <a:t>212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8569" y="5315889"/>
            <a:ext cx="256694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20" dirty="0">
                <a:latin typeface="Times New Roman"/>
                <a:cs typeface="Times New Roman"/>
              </a:rPr>
              <a:t>G‹inib</a:t>
            </a:r>
            <a:r>
              <a:rPr sz="1000" i="1" spc="3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ir</a:t>
            </a:r>
            <a:r>
              <a:rPr sz="1000" i="1" spc="1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1L18.</a:t>
            </a:r>
            <a:r>
              <a:rPr sz="1000" i="1" spc="2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Soal</a:t>
            </a:r>
            <a:r>
              <a:rPr sz="1000" i="1" spc="6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L </a:t>
            </a:r>
            <a:r>
              <a:rPr sz="1000" i="1" spc="-25" dirty="0">
                <a:latin typeface="Times New Roman"/>
                <a:cs typeface="Times New Roman"/>
              </a:rPr>
              <a:t>itili</a:t>
            </a:r>
            <a:r>
              <a:rPr sz="1000" i="1" spc="-12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an</a:t>
            </a:r>
            <a:r>
              <a:rPr sz="1000" i="1" spc="7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No.</a:t>
            </a:r>
            <a:r>
              <a:rPr sz="1000" i="1" spc="35" dirty="0">
                <a:latin typeface="Times New Roman"/>
                <a:cs typeface="Times New Roman"/>
              </a:rPr>
              <a:t> </a:t>
            </a:r>
            <a:r>
              <a:rPr sz="1000" i="1" spc="-25" dirty="0">
                <a:latin typeface="Times New Roman"/>
                <a:cs typeface="Times New Roman"/>
              </a:rPr>
              <a:t>15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0920" y="547944"/>
            <a:ext cx="3251879" cy="14507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68018" y="3476302"/>
            <a:ext cx="6069347" cy="1077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2155" y="4013018"/>
            <a:ext cx="5332918" cy="10554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82814" y="228872"/>
            <a:ext cx="6862147" cy="3462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7995">
              <a:lnSpc>
                <a:spcPts val="1340"/>
              </a:lnSpc>
              <a:spcBef>
                <a:spcPts val="100"/>
              </a:spcBef>
            </a:pPr>
            <a:r>
              <a:rPr sz="1150" spc="-20" dirty="0">
                <a:latin typeface="Times New Roman"/>
                <a:cs typeface="Times New Roman"/>
              </a:rPr>
              <a:t>Kita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perhatikan </a:t>
            </a:r>
            <a:r>
              <a:rPr sz="1150" spc="-10" dirty="0">
                <a:latin typeface="Times New Roman"/>
                <a:cs typeface="Times New Roman"/>
              </a:rPr>
              <a:t>titik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7</a:t>
            </a:r>
            <a:r>
              <a:rPr sz="1150" spc="1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yang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bergerak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sejauh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ds</a:t>
            </a:r>
            <a:r>
              <a:rPr sz="1150" i="1" spc="235" dirty="0">
                <a:latin typeface="Times New Roman"/>
                <a:cs typeface="Times New Roman"/>
              </a:rPr>
              <a:t> </a:t>
            </a:r>
            <a:r>
              <a:rPr sz="1150" i="1" spc="-20" dirty="0">
                <a:latin typeface="Times New Roman"/>
                <a:cs typeface="Times New Roman"/>
              </a:rPr>
              <a:t>,</a:t>
            </a:r>
            <a:r>
              <a:rPr sz="1150" i="1" spc="-6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dari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titik </a:t>
            </a:r>
            <a:r>
              <a:rPr sz="1150" i="1" spc="-30" dirty="0">
                <a:latin typeface="Times New Roman"/>
                <a:cs typeface="Times New Roman"/>
              </a:rPr>
              <a:t>A</a:t>
            </a:r>
            <a:r>
              <a:rPr sz="1150" i="1" spc="-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ke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titik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A’</a:t>
            </a:r>
            <a:r>
              <a:rPr sz="1150" i="1" spc="-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dan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titik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340"/>
              </a:lnSpc>
            </a:pPr>
            <a:r>
              <a:rPr sz="1150" spc="-10" dirty="0">
                <a:latin typeface="Times New Roman"/>
                <a:cs typeface="Times New Roman"/>
              </a:rPr>
              <a:t>yang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bergerak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sejauh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ds</a:t>
            </a:r>
            <a:r>
              <a:rPr sz="1150" i="1" spc="240" dirty="0">
                <a:latin typeface="Times New Roman"/>
                <a:cs typeface="Times New Roman"/>
              </a:rPr>
              <a:t> </a:t>
            </a:r>
            <a:r>
              <a:rPr sz="1150" i="1" spc="-20" dirty="0">
                <a:latin typeface="Times New Roman"/>
                <a:cs typeface="Times New Roman"/>
              </a:rPr>
              <a:t>,</a:t>
            </a:r>
            <a:r>
              <a:rPr sz="1150" i="1" spc="-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dari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titik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B</a:t>
            </a:r>
            <a:r>
              <a:rPr sz="1150" i="1" spc="1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ke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titik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B</a:t>
            </a:r>
            <a:r>
              <a:rPr sz="1150" i="1" spc="25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5045" y="5650416"/>
            <a:ext cx="3413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25" dirty="0">
                <a:latin typeface="Times New Roman"/>
                <a:cs typeface="Times New Roman"/>
              </a:rPr>
              <a:t>202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9798" y="2240321"/>
            <a:ext cx="6855251" cy="3197029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76200" algn="ctr">
              <a:lnSpc>
                <a:spcPct val="100000"/>
              </a:lnSpc>
              <a:spcBef>
                <a:spcPts val="690"/>
              </a:spcBef>
            </a:pPr>
            <a:r>
              <a:rPr sz="900" b="1" i="1" dirty="0">
                <a:latin typeface="Times New Roman"/>
                <a:cs typeface="Times New Roman"/>
              </a:rPr>
              <a:t>Ganıbar</a:t>
            </a:r>
            <a:r>
              <a:rPr sz="900" b="1" i="1" spc="4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11.1.</a:t>
            </a:r>
            <a:r>
              <a:rPr sz="900" b="1" i="1" spc="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Rigid Body</a:t>
            </a:r>
            <a:r>
              <a:rPr sz="900" b="1" i="1" spc="5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Dengan</a:t>
            </a:r>
            <a:r>
              <a:rPr sz="900" b="1" i="1" spc="3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Total</a:t>
            </a:r>
            <a:r>
              <a:rPr sz="900" b="1" i="1" spc="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Gaya</a:t>
            </a:r>
            <a:r>
              <a:rPr sz="900" b="1" i="1" spc="-3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-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Gaya</a:t>
            </a:r>
            <a:r>
              <a:rPr sz="900" b="1" i="1" spc="1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Dalauı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AdaMh</a:t>
            </a:r>
            <a:r>
              <a:rPr sz="900" b="1" i="1" spc="55" dirty="0">
                <a:latin typeface="Times New Roman"/>
                <a:cs typeface="Times New Roman"/>
              </a:rPr>
              <a:t> </a:t>
            </a:r>
            <a:r>
              <a:rPr sz="900" b="1" i="1" spc="-25" dirty="0">
                <a:latin typeface="Times New Roman"/>
                <a:cs typeface="Times New Roman"/>
              </a:rPr>
              <a:t>Nol</a:t>
            </a:r>
            <a:endParaRPr sz="900">
              <a:latin typeface="Times New Roman"/>
              <a:cs typeface="Times New Roman"/>
            </a:endParaRPr>
          </a:p>
          <a:p>
            <a:pPr marL="15875" marR="8255" indent="427990">
              <a:lnSpc>
                <a:spcPts val="1320"/>
              </a:lnSpc>
              <a:spcBef>
                <a:spcPts val="855"/>
              </a:spcBef>
            </a:pPr>
            <a:r>
              <a:rPr sz="1150" spc="-35" dirty="0">
                <a:latin typeface="Times New Roman"/>
                <a:cs typeface="Times New Roman"/>
              </a:rPr>
              <a:t>Dimana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antara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titik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?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dan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titik </a:t>
            </a:r>
            <a:r>
              <a:rPr sz="1150" i="1" dirty="0">
                <a:latin typeface="Times New Roman"/>
                <a:cs typeface="Times New Roman"/>
              </a:rPr>
              <a:t>2,</a:t>
            </a:r>
            <a:r>
              <a:rPr sz="1150" i="1" spc="-9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terjadi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gaya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tarik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menarik, </a:t>
            </a:r>
            <a:r>
              <a:rPr sz="1150" spc="-10" dirty="0">
                <a:latin typeface="Times New Roman"/>
                <a:cs typeface="Times New Roman"/>
              </a:rPr>
              <a:t>yang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dapat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dijelaskan </a:t>
            </a:r>
            <a:r>
              <a:rPr sz="1150" spc="-30" dirty="0">
                <a:latin typeface="Times New Roman"/>
                <a:cs typeface="Times New Roman"/>
              </a:rPr>
              <a:t>sebagai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berikut:</a:t>
            </a:r>
            <a:endParaRPr sz="1150">
              <a:latin typeface="Times New Roman"/>
              <a:cs typeface="Times New Roman"/>
            </a:endParaRPr>
          </a:p>
          <a:p>
            <a:pPr marL="447040" marR="2331720">
              <a:lnSpc>
                <a:spcPts val="1920"/>
              </a:lnSpc>
              <a:spcBef>
                <a:spcPts val="95"/>
              </a:spcBef>
              <a:tabLst>
                <a:tab pos="697865" algn="l"/>
                <a:tab pos="1783080" algn="l"/>
              </a:tabLst>
            </a:pPr>
            <a:r>
              <a:rPr sz="1150" i="1" spc="-50" dirty="0">
                <a:latin typeface="Times New Roman"/>
                <a:cs typeface="Times New Roman"/>
              </a:rPr>
              <a:t>F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i="1" spc="-760" dirty="0">
                <a:latin typeface="Times New Roman"/>
                <a:cs typeface="Times New Roman"/>
              </a:rPr>
              <a:t>—</a:t>
            </a:r>
            <a:r>
              <a:rPr sz="1150" i="1" spc="-430" dirty="0">
                <a:latin typeface="Times New Roman"/>
                <a:cs typeface="Times New Roman"/>
              </a:rPr>
              <a:t>—</a:t>
            </a:r>
            <a:r>
              <a:rPr sz="1150" spc="-30" dirty="0">
                <a:latin typeface="Times New Roman"/>
                <a:cs typeface="Times New Roman"/>
              </a:rPr>
              <a:t>Gaya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oleh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titik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25" dirty="0">
                <a:latin typeface="Times New Roman"/>
                <a:cs typeface="Times New Roman"/>
              </a:rPr>
              <a:t>terhadap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titik </a:t>
            </a:r>
            <a:r>
              <a:rPr sz="1150" i="1" dirty="0">
                <a:latin typeface="Times New Roman"/>
                <a:cs typeface="Times New Roman"/>
              </a:rPr>
              <a:t>2</a:t>
            </a:r>
            <a:r>
              <a:rPr sz="1150" i="1" spc="-1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. </a:t>
            </a:r>
            <a:r>
              <a:rPr sz="1150" i="1" spc="-60" dirty="0">
                <a:latin typeface="Times New Roman"/>
                <a:cs typeface="Times New Roman"/>
              </a:rPr>
              <a:t>Fig</a:t>
            </a:r>
            <a:r>
              <a:rPr sz="1150" i="1" spc="305" dirty="0">
                <a:latin typeface="Times New Roman"/>
                <a:cs typeface="Times New Roman"/>
              </a:rPr>
              <a:t> </a:t>
            </a:r>
            <a:r>
              <a:rPr sz="1150" i="1" spc="-755" dirty="0">
                <a:latin typeface="Times New Roman"/>
                <a:cs typeface="Times New Roman"/>
              </a:rPr>
              <a:t>—</a:t>
            </a:r>
            <a:r>
              <a:rPr sz="1150" i="1" spc="-440" dirty="0">
                <a:latin typeface="Times New Roman"/>
                <a:cs typeface="Times New Roman"/>
              </a:rPr>
              <a:t>—</a:t>
            </a:r>
            <a:r>
              <a:rPr sz="1150" spc="-25" dirty="0">
                <a:latin typeface="Times New Roman"/>
                <a:cs typeface="Times New Roman"/>
              </a:rPr>
              <a:t>Gaya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oleh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titik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-7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terhadap titik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1</a:t>
            </a:r>
            <a:r>
              <a:rPr sz="1150" i="1" spc="-50" dirty="0">
                <a:latin typeface="Times New Roman"/>
                <a:cs typeface="Times New Roman"/>
              </a:rPr>
              <a:t> .</a:t>
            </a:r>
            <a:endParaRPr sz="1150">
              <a:latin typeface="Times New Roman"/>
              <a:cs typeface="Times New Roman"/>
            </a:endParaRPr>
          </a:p>
          <a:p>
            <a:pPr marL="17145" marR="5080" indent="423545">
              <a:lnSpc>
                <a:spcPts val="1340"/>
              </a:lnSpc>
              <a:spcBef>
                <a:spcPts val="465"/>
              </a:spcBef>
            </a:pPr>
            <a:r>
              <a:rPr sz="1150" spc="-30" dirty="0">
                <a:latin typeface="Times New Roman"/>
                <a:cs typeface="Times New Roman"/>
              </a:rPr>
              <a:t>Karena </a:t>
            </a:r>
            <a:r>
              <a:rPr sz="1150" spc="-25" dirty="0">
                <a:latin typeface="Times New Roman"/>
                <a:cs typeface="Times New Roman"/>
              </a:rPr>
              <a:t>jarak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antara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titik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1</a:t>
            </a:r>
            <a:r>
              <a:rPr sz="1150" i="1" spc="-6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dan </a:t>
            </a:r>
            <a:r>
              <a:rPr sz="1150" spc="-10" dirty="0">
                <a:latin typeface="Times New Roman"/>
                <a:cs typeface="Times New Roman"/>
              </a:rPr>
              <a:t>titik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2</a:t>
            </a:r>
            <a:r>
              <a:rPr sz="1150" i="1" spc="-7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tetap,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maka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gaya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tersebut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harus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sama,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maka </a:t>
            </a:r>
            <a:r>
              <a:rPr sz="1150" spc="-55" dirty="0">
                <a:latin typeface="Times New Roman"/>
                <a:cs typeface="Times New Roman"/>
              </a:rPr>
              <a:t>berlaku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12065" indent="428625">
              <a:lnSpc>
                <a:spcPts val="1320"/>
              </a:lnSpc>
            </a:pPr>
            <a:r>
              <a:rPr sz="1150" spc="-35" dirty="0">
                <a:latin typeface="Times New Roman"/>
                <a:cs typeface="Times New Roman"/>
              </a:rPr>
              <a:t>Perpindahan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titik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7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ke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arah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garis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i="1" spc="-20" dirty="0">
                <a:latin typeface="Times New Roman"/>
                <a:cs typeface="Times New Roman"/>
              </a:rPr>
              <a:t>AB</a:t>
            </a:r>
            <a:r>
              <a:rPr sz="1150" i="1" spc="-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sama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dengan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perpindahan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dan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titik </a:t>
            </a:r>
            <a:r>
              <a:rPr sz="1150" dirty="0">
                <a:latin typeface="Times New Roman"/>
                <a:cs typeface="Times New Roman"/>
              </a:rPr>
              <a:t>2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ke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arah </a:t>
            </a:r>
            <a:r>
              <a:rPr sz="1150" spc="-35" dirty="0">
                <a:latin typeface="Times New Roman"/>
                <a:cs typeface="Times New Roman"/>
              </a:rPr>
              <a:t>garis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i="1" spc="-30" dirty="0">
                <a:latin typeface="Times New Roman"/>
                <a:cs typeface="Times New Roman"/>
              </a:rPr>
              <a:t>AB,</a:t>
            </a:r>
            <a:r>
              <a:rPr sz="1150" i="1" spc="-10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sehingga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berlaku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4564380">
              <a:lnSpc>
                <a:spcPct val="100000"/>
              </a:lnSpc>
              <a:spcBef>
                <a:spcPts val="509"/>
              </a:spcBef>
            </a:pPr>
            <a:r>
              <a:rPr sz="1050" i="1" spc="-10" dirty="0">
                <a:latin typeface="Times New Roman"/>
                <a:cs typeface="Times New Roman"/>
              </a:rPr>
              <a:t>(11.2)</a:t>
            </a:r>
            <a:endParaRPr sz="1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Times New Roman"/>
              <a:cs typeface="Times New Roman"/>
            </a:endParaRPr>
          </a:p>
          <a:p>
            <a:pPr marL="440690">
              <a:lnSpc>
                <a:spcPct val="100000"/>
              </a:lnSpc>
            </a:pPr>
            <a:r>
              <a:rPr sz="1100" dirty="0">
                <a:latin typeface="Times New Roman"/>
                <a:cs typeface="Times New Roman"/>
              </a:rPr>
              <a:t>Sedangkan kerja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</a:t>
            </a:r>
            <a:r>
              <a:rPr sz="1100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titik</a:t>
            </a:r>
            <a:r>
              <a:rPr sz="1100" spc="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7,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adalah sebesar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443865">
              <a:lnSpc>
                <a:spcPct val="100000"/>
              </a:lnSpc>
              <a:spcBef>
                <a:spcPts val="600"/>
              </a:spcBef>
            </a:pPr>
            <a:r>
              <a:rPr sz="1100" i="1" spc="-20" dirty="0">
                <a:latin typeface="Times New Roman"/>
                <a:cs typeface="Times New Roman"/>
              </a:rPr>
              <a:t>Uh,</a:t>
            </a:r>
            <a:r>
              <a:rPr sz="1100" i="1" spc="140" dirty="0">
                <a:latin typeface="Times New Roman"/>
                <a:cs typeface="Times New Roman"/>
              </a:rPr>
              <a:t> </a:t>
            </a:r>
            <a:r>
              <a:rPr sz="1100" i="1" spc="-430" dirty="0">
                <a:latin typeface="Times New Roman"/>
                <a:cs typeface="Times New Roman"/>
              </a:rPr>
              <a:t>—</a:t>
            </a:r>
            <a:r>
              <a:rPr sz="1100" i="1" spc="225" dirty="0">
                <a:latin typeface="Times New Roman"/>
                <a:cs typeface="Times New Roman"/>
              </a:rPr>
              <a:t> </a:t>
            </a:r>
            <a:r>
              <a:rPr sz="1100" i="1" spc="-65" dirty="0">
                <a:latin typeface="Times New Roman"/>
                <a:cs typeface="Times New Roman"/>
              </a:rPr>
              <a:t>Fbi</a:t>
            </a:r>
            <a:r>
              <a:rPr sz="1100" i="1" spc="12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.dS</a:t>
            </a:r>
            <a:r>
              <a:rPr sz="1100" i="1" spc="37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cos</a:t>
            </a:r>
            <a:r>
              <a:rPr sz="1100" i="1" spc="155" dirty="0">
                <a:latin typeface="Times New Roman"/>
                <a:cs typeface="Times New Roman"/>
              </a:rPr>
              <a:t> </a:t>
            </a:r>
            <a:r>
              <a:rPr sz="1100" i="1" spc="-50" dirty="0"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  <a:p>
            <a:pPr marL="441325">
              <a:lnSpc>
                <a:spcPct val="100000"/>
              </a:lnSpc>
              <a:spcBef>
                <a:spcPts val="1175"/>
              </a:spcBef>
            </a:pPr>
            <a:r>
              <a:rPr sz="1100" dirty="0">
                <a:latin typeface="Times New Roman"/>
                <a:cs typeface="Times New Roman"/>
              </a:rPr>
              <a:t>Dan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kerja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titik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2,</a:t>
            </a:r>
            <a:r>
              <a:rPr sz="1100" i="1" spc="-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adalah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sebesar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50" dirty="0">
                <a:latin typeface="Times New Roman"/>
                <a:cs typeface="Times New Roman"/>
              </a:rPr>
              <a:t>:</a:t>
            </a:r>
            <a:endParaRPr sz="1100">
              <a:latin typeface="Times New Roman"/>
              <a:cs typeface="Times New Roman"/>
            </a:endParaRPr>
          </a:p>
          <a:p>
            <a:pPr marL="440690">
              <a:lnSpc>
                <a:spcPct val="100000"/>
              </a:lnSpc>
              <a:spcBef>
                <a:spcPts val="575"/>
              </a:spcBef>
              <a:tabLst>
                <a:tab pos="1151890" algn="l"/>
              </a:tabLst>
            </a:pPr>
            <a:r>
              <a:rPr sz="1100" i="1" spc="-125" dirty="0">
                <a:latin typeface="Times New Roman"/>
                <a:cs typeface="Times New Roman"/>
              </a:rPr>
              <a:t>Uhh</a:t>
            </a:r>
            <a:r>
              <a:rPr sz="1100" i="1" spc="135" dirty="0">
                <a:latin typeface="Times New Roman"/>
                <a:cs typeface="Times New Roman"/>
              </a:rPr>
              <a:t> </a:t>
            </a:r>
            <a:r>
              <a:rPr sz="1100" i="1" spc="-430" dirty="0">
                <a:latin typeface="Times New Roman"/>
                <a:cs typeface="Times New Roman"/>
              </a:rPr>
              <a:t>—</a:t>
            </a:r>
            <a:r>
              <a:rPr sz="1100" i="1" spc="160" dirty="0">
                <a:latin typeface="Times New Roman"/>
                <a:cs typeface="Times New Roman"/>
              </a:rPr>
              <a:t> </a:t>
            </a:r>
            <a:r>
              <a:rPr sz="1100" i="1" spc="-409" dirty="0">
                <a:latin typeface="Times New Roman"/>
                <a:cs typeface="Times New Roman"/>
              </a:rPr>
              <a:t>—</a:t>
            </a:r>
            <a:r>
              <a:rPr sz="1100" i="1" spc="130" dirty="0">
                <a:latin typeface="Times New Roman"/>
                <a:cs typeface="Times New Roman"/>
              </a:rPr>
              <a:t> </a:t>
            </a:r>
            <a:r>
              <a:rPr sz="1100" i="1" spc="-50" dirty="0">
                <a:latin typeface="Times New Roman"/>
                <a:cs typeface="Times New Roman"/>
              </a:rPr>
              <a:t>F</a:t>
            </a:r>
            <a:r>
              <a:rPr sz="1100" i="1" dirty="0">
                <a:latin typeface="Times New Roman"/>
                <a:cs typeface="Times New Roman"/>
              </a:rPr>
              <a:t>	.dS</a:t>
            </a:r>
            <a:r>
              <a:rPr sz="1100" i="1" spc="430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cos</a:t>
            </a:r>
            <a:r>
              <a:rPr sz="1100" i="1" spc="204" dirty="0">
                <a:latin typeface="Times New Roman"/>
                <a:cs typeface="Times New Roman"/>
              </a:rPr>
              <a:t> </a:t>
            </a:r>
            <a:r>
              <a:rPr sz="1100" i="1" spc="-50" dirty="0">
                <a:latin typeface="Times New Roman"/>
                <a:cs typeface="Times New Roman"/>
              </a:rPr>
              <a:t>8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7485" y="4972858"/>
            <a:ext cx="4302957" cy="50013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50" spc="-45" dirty="0">
                <a:latin typeface="Times New Roman"/>
                <a:cs typeface="Times New Roman"/>
              </a:rPr>
              <a:t>Maka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kerja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total,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adalah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14604">
              <a:lnSpc>
                <a:spcPct val="100000"/>
              </a:lnSpc>
              <a:spcBef>
                <a:spcPts val="540"/>
              </a:spcBef>
              <a:tabLst>
                <a:tab pos="1969770" algn="l"/>
                <a:tab pos="2301875" algn="l"/>
                <a:tab pos="3027045" algn="l"/>
              </a:tabLst>
            </a:pPr>
            <a:r>
              <a:rPr sz="1150" i="1" dirty="0">
                <a:latin typeface="Times New Roman"/>
                <a:cs typeface="Times New Roman"/>
              </a:rPr>
              <a:t>U</a:t>
            </a:r>
            <a:r>
              <a:rPr sz="1150" i="1" spc="15" dirty="0">
                <a:latin typeface="Times New Roman"/>
                <a:cs typeface="Times New Roman"/>
              </a:rPr>
              <a:t> </a:t>
            </a:r>
            <a:r>
              <a:rPr sz="1150" i="1" spc="-495" dirty="0">
                <a:latin typeface="Times New Roman"/>
                <a:cs typeface="Times New Roman"/>
              </a:rPr>
              <a:t>—</a:t>
            </a:r>
            <a:r>
              <a:rPr sz="1150" i="1" spc="160" dirty="0">
                <a:latin typeface="Times New Roman"/>
                <a:cs typeface="Times New Roman"/>
              </a:rPr>
              <a:t> </a:t>
            </a:r>
            <a:r>
              <a:rPr sz="1150" i="1" spc="-215" dirty="0">
                <a:latin typeface="Times New Roman"/>
                <a:cs typeface="Times New Roman"/>
              </a:rPr>
              <a:t>Uhh</a:t>
            </a:r>
            <a:r>
              <a:rPr sz="1150" i="1" spc="14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+</a:t>
            </a:r>
            <a:r>
              <a:rPr sz="1150" i="1" spc="25" dirty="0">
                <a:latin typeface="Times New Roman"/>
                <a:cs typeface="Times New Roman"/>
              </a:rPr>
              <a:t> </a:t>
            </a:r>
            <a:r>
              <a:rPr sz="1150" i="1" spc="-140" dirty="0">
                <a:latin typeface="Times New Roman"/>
                <a:cs typeface="Times New Roman"/>
              </a:rPr>
              <a:t>Uhh</a:t>
            </a:r>
            <a:r>
              <a:rPr sz="1150" i="1" spc="190" dirty="0">
                <a:latin typeface="Times New Roman"/>
                <a:cs typeface="Times New Roman"/>
              </a:rPr>
              <a:t> </a:t>
            </a:r>
            <a:r>
              <a:rPr sz="1150" i="1" spc="-475" dirty="0">
                <a:latin typeface="Times New Roman"/>
                <a:cs typeface="Times New Roman"/>
              </a:rPr>
              <a:t>—</a:t>
            </a:r>
            <a:r>
              <a:rPr sz="1150" i="1" spc="19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F</a:t>
            </a:r>
            <a:r>
              <a:rPr sz="1150" i="1" spc="10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,</a:t>
            </a:r>
            <a:r>
              <a:rPr sz="1150" i="1" spc="1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.dS</a:t>
            </a:r>
            <a:r>
              <a:rPr sz="1150" i="1" spc="33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cos</a:t>
            </a:r>
            <a:r>
              <a:rPr sz="1150" i="1" spc="114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8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i="1" spc="-515" dirty="0">
                <a:latin typeface="Times New Roman"/>
                <a:cs typeface="Times New Roman"/>
              </a:rPr>
              <a:t>—</a:t>
            </a:r>
            <a:r>
              <a:rPr sz="1150" i="1" spc="14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F</a:t>
            </a:r>
            <a:r>
              <a:rPr sz="1150" i="1" dirty="0">
                <a:latin typeface="Times New Roman"/>
                <a:cs typeface="Times New Roman"/>
              </a:rPr>
              <a:t>	.dS</a:t>
            </a:r>
            <a:r>
              <a:rPr sz="1150" i="1" spc="31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cos</a:t>
            </a:r>
            <a:r>
              <a:rPr sz="1150" i="1" spc="10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8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i="1" spc="-25" dirty="0">
                <a:latin typeface="Times New Roman"/>
                <a:cs typeface="Times New Roman"/>
              </a:rPr>
              <a:t>...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43793" y="5205472"/>
            <a:ext cx="51201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i="1" spc="-10" dirty="0">
                <a:latin typeface="Times New Roman"/>
                <a:cs typeface="Times New Roman"/>
              </a:rPr>
              <a:t>(</a:t>
            </a:r>
            <a:r>
              <a:rPr sz="1100" spc="-10" dirty="0">
                <a:latin typeface="Times New Roman"/>
                <a:cs typeface="Times New Roman"/>
              </a:rPr>
              <a:t>JO</a:t>
            </a:r>
            <a:r>
              <a:rPr sz="1100" i="1" spc="-10" dirty="0">
                <a:latin typeface="Times New Roman"/>
                <a:cs typeface="Times New Roman"/>
              </a:rPr>
              <a:t>.3)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0156" y="2227709"/>
            <a:ext cx="5771468" cy="174488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0664" y="264803"/>
            <a:ext cx="6840598" cy="430246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427990">
              <a:lnSpc>
                <a:spcPts val="1340"/>
              </a:lnSpc>
              <a:spcBef>
                <a:spcPts val="175"/>
              </a:spcBef>
            </a:pPr>
            <a:r>
              <a:rPr sz="1150" spc="-10" dirty="0">
                <a:latin typeface="Times New Roman"/>
                <a:cs typeface="Times New Roman"/>
              </a:rPr>
              <a:t>Bila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persamaan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11.1 </a:t>
            </a:r>
            <a:r>
              <a:rPr sz="1150" dirty="0">
                <a:latin typeface="Times New Roman"/>
                <a:cs typeface="Times New Roman"/>
              </a:rPr>
              <a:t>dan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persamaan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11.2,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dimasukkan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ke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dalam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persamaan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11.3, </a:t>
            </a:r>
            <a:r>
              <a:rPr sz="1150" spc="-40" dirty="0">
                <a:latin typeface="Times New Roman"/>
                <a:cs typeface="Times New Roman"/>
              </a:rPr>
              <a:t>maka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persamaan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menjadi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443230">
              <a:lnSpc>
                <a:spcPct val="100000"/>
              </a:lnSpc>
              <a:spcBef>
                <a:spcPts val="509"/>
              </a:spcBef>
              <a:tabLst>
                <a:tab pos="4569460" algn="l"/>
              </a:tabLst>
            </a:pPr>
            <a:r>
              <a:rPr sz="1150" i="1" dirty="0">
                <a:latin typeface="Times New Roman"/>
                <a:cs typeface="Times New Roman"/>
              </a:rPr>
              <a:t>U</a:t>
            </a:r>
            <a:r>
              <a:rPr sz="1150" i="1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</a:t>
            </a:r>
            <a:r>
              <a:rPr sz="1150" spc="135" dirty="0">
                <a:latin typeface="Times New Roman"/>
                <a:cs typeface="Times New Roman"/>
              </a:rPr>
              <a:t>  </a:t>
            </a:r>
            <a:r>
              <a:rPr sz="1150" spc="75" dirty="0">
                <a:latin typeface="Times New Roman"/>
                <a:cs typeface="Times New Roman"/>
              </a:rPr>
              <a:t>..................................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.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.....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i="1" spc="-10" dirty="0">
                <a:latin typeface="Times New Roman"/>
                <a:cs typeface="Times New Roman"/>
              </a:rPr>
              <a:t>(11.4)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42696" y="5688597"/>
            <a:ext cx="34134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25" dirty="0">
                <a:latin typeface="Times New Roman"/>
                <a:cs typeface="Times New Roman"/>
              </a:rPr>
              <a:t>203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792" y="803766"/>
            <a:ext cx="6773364" cy="432811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01955" marR="5080" indent="-389890">
              <a:lnSpc>
                <a:spcPts val="1320"/>
              </a:lnSpc>
              <a:spcBef>
                <a:spcPts val="195"/>
              </a:spcBef>
              <a:tabLst>
                <a:tab pos="401955" algn="l"/>
              </a:tabLst>
            </a:pPr>
            <a:r>
              <a:rPr sz="1150" b="1" spc="-25" dirty="0">
                <a:latin typeface="Times New Roman"/>
                <a:cs typeface="Times New Roman"/>
              </a:rPr>
              <a:t>b.</a:t>
            </a:r>
            <a:r>
              <a:rPr sz="1150" b="1" dirty="0">
                <a:latin typeface="Times New Roman"/>
                <a:cs typeface="Times New Roman"/>
              </a:rPr>
              <a:t>	</a:t>
            </a:r>
            <a:r>
              <a:rPr sz="1150" b="1" spc="-25" dirty="0">
                <a:latin typeface="Times New Roman"/>
                <a:cs typeface="Times New Roman"/>
              </a:rPr>
              <a:t>Kerja</a:t>
            </a:r>
            <a:r>
              <a:rPr sz="1150" b="1" spc="2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total</a:t>
            </a:r>
            <a:r>
              <a:rPr sz="1150" b="1" spc="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oleh</a:t>
            </a:r>
            <a:r>
              <a:rPr sz="1150" b="1" spc="1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gaya</a:t>
            </a:r>
            <a:r>
              <a:rPr sz="1150" b="1" spc="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aksi</a:t>
            </a:r>
            <a:r>
              <a:rPr sz="1150" b="1" spc="2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dan</a:t>
            </a:r>
            <a:r>
              <a:rPr sz="1150" b="1" spc="20" dirty="0">
                <a:latin typeface="Times New Roman"/>
                <a:cs typeface="Times New Roman"/>
              </a:rPr>
              <a:t> </a:t>
            </a:r>
            <a:r>
              <a:rPr sz="1150" b="1" spc="-30" dirty="0">
                <a:latin typeface="Times New Roman"/>
                <a:cs typeface="Times New Roman"/>
              </a:rPr>
              <a:t>reaksi</a:t>
            </a:r>
            <a:r>
              <a:rPr sz="1150" b="1" spc="40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pada</a:t>
            </a:r>
            <a:r>
              <a:rPr sz="1150" b="1" spc="10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2</a:t>
            </a:r>
            <a:r>
              <a:rPr sz="1150" b="1" spc="-5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buah</a:t>
            </a:r>
            <a:r>
              <a:rPr sz="1150" b="1" spc="35" dirty="0">
                <a:latin typeface="Times New Roman"/>
                <a:cs typeface="Times New Roman"/>
              </a:rPr>
              <a:t> </a:t>
            </a:r>
            <a:r>
              <a:rPr sz="1150" b="1" dirty="0">
                <a:latin typeface="Times New Roman"/>
                <a:cs typeface="Times New Roman"/>
              </a:rPr>
              <a:t>body</a:t>
            </a:r>
            <a:r>
              <a:rPr sz="1150" b="1" spc="25" dirty="0">
                <a:latin typeface="Times New Roman"/>
                <a:cs typeface="Times New Roman"/>
              </a:rPr>
              <a:t> </a:t>
            </a:r>
            <a:r>
              <a:rPr sz="1150" b="1" spc="-10" dirty="0">
                <a:latin typeface="Times New Roman"/>
                <a:cs typeface="Times New Roman"/>
              </a:rPr>
              <a:t>yang</a:t>
            </a:r>
            <a:r>
              <a:rPr sz="1150" b="1" spc="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dihubungkan </a:t>
            </a:r>
            <a:r>
              <a:rPr sz="1150" b="1" spc="-35" dirty="0">
                <a:latin typeface="Times New Roman"/>
                <a:cs typeface="Times New Roman"/>
              </a:rPr>
              <a:t>adalah</a:t>
            </a:r>
            <a:r>
              <a:rPr sz="1150" b="1" spc="10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sama</a:t>
            </a:r>
            <a:r>
              <a:rPr sz="1150" b="1" spc="-10" dirty="0">
                <a:latin typeface="Times New Roman"/>
                <a:cs typeface="Times New Roman"/>
              </a:rPr>
              <a:t> </a:t>
            </a:r>
            <a:r>
              <a:rPr sz="1150" b="1" spc="-25" dirty="0">
                <a:latin typeface="Times New Roman"/>
                <a:cs typeface="Times New Roman"/>
              </a:rPr>
              <a:t>dengan</a:t>
            </a:r>
            <a:r>
              <a:rPr sz="1150" b="1" spc="25" dirty="0">
                <a:latin typeface="Times New Roman"/>
                <a:cs typeface="Times New Roman"/>
              </a:rPr>
              <a:t> </a:t>
            </a:r>
            <a:r>
              <a:rPr sz="1150" b="1" spc="-20" dirty="0">
                <a:latin typeface="Times New Roman"/>
                <a:cs typeface="Times New Roman"/>
              </a:rPr>
              <a:t>nol.</a:t>
            </a:r>
            <a:endParaRPr sz="1150">
              <a:latin typeface="Times New Roman"/>
              <a:cs typeface="Times New Roman"/>
            </a:endParaRPr>
          </a:p>
          <a:p>
            <a:pPr marL="403225">
              <a:lnSpc>
                <a:spcPct val="100000"/>
              </a:lnSpc>
              <a:spcBef>
                <a:spcPts val="505"/>
              </a:spcBef>
            </a:pPr>
            <a:r>
              <a:rPr sz="1150" spc="-45" dirty="0">
                <a:latin typeface="Times New Roman"/>
                <a:cs typeface="Times New Roman"/>
              </a:rPr>
              <a:t>Pada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Gambar </a:t>
            </a:r>
            <a:r>
              <a:rPr sz="1150" spc="-30" dirty="0">
                <a:latin typeface="Times New Roman"/>
                <a:cs typeface="Times New Roman"/>
              </a:rPr>
              <a:t>11.2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bawah,</a:t>
            </a:r>
            <a:r>
              <a:rPr sz="1150" spc="-35" dirty="0">
                <a:latin typeface="Times New Roman"/>
                <a:cs typeface="Times New Roman"/>
              </a:rPr>
              <a:t> menjelaskan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selama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hubungan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body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135" dirty="0">
                <a:latin typeface="Times New Roman"/>
                <a:cs typeface="Times New Roman"/>
              </a:rPr>
              <a:t>7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dan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body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0374" y="1179917"/>
            <a:ext cx="2026493" cy="50013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150" spc="-30" dirty="0">
                <a:latin typeface="Times New Roman"/>
                <a:cs typeface="Times New Roman"/>
              </a:rPr>
              <a:t>tidak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lepas,</a:t>
            </a:r>
            <a:r>
              <a:rPr sz="1150" spc="-40" dirty="0">
                <a:latin typeface="Times New Roman"/>
                <a:cs typeface="Times New Roman"/>
              </a:rPr>
              <a:t> maka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berlaku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438150">
              <a:lnSpc>
                <a:spcPct val="100000"/>
              </a:lnSpc>
              <a:spcBef>
                <a:spcPts val="540"/>
              </a:spcBef>
            </a:pPr>
            <a:r>
              <a:rPr sz="1150" i="1" dirty="0">
                <a:latin typeface="Times New Roman"/>
                <a:cs typeface="Times New Roman"/>
              </a:rPr>
              <a:t>F</a:t>
            </a:r>
            <a:r>
              <a:rPr sz="1150" i="1" spc="9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,</a:t>
            </a:r>
            <a:r>
              <a:rPr sz="1150" i="1" spc="160" dirty="0">
                <a:latin typeface="Times New Roman"/>
                <a:cs typeface="Times New Roman"/>
              </a:rPr>
              <a:t> </a:t>
            </a:r>
            <a:r>
              <a:rPr sz="1150" i="1" spc="-475" dirty="0">
                <a:latin typeface="Times New Roman"/>
                <a:cs typeface="Times New Roman"/>
              </a:rPr>
              <a:t>—</a:t>
            </a:r>
            <a:r>
              <a:rPr sz="1150" i="1" spc="17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F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718" y="3939663"/>
            <a:ext cx="6840598" cy="209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9845" algn="ctr">
              <a:lnSpc>
                <a:spcPct val="100000"/>
              </a:lnSpc>
              <a:spcBef>
                <a:spcPts val="100"/>
              </a:spcBef>
            </a:pPr>
            <a:r>
              <a:rPr sz="900" b="1" i="1" spc="-40" dirty="0">
                <a:latin typeface="Times New Roman"/>
                <a:cs typeface="Times New Roman"/>
              </a:rPr>
              <a:t>Crambar</a:t>
            </a:r>
            <a:r>
              <a:rPr sz="900" b="1" i="1" spc="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11.2.</a:t>
            </a:r>
            <a:r>
              <a:rPr sz="900" b="1" i="1" spc="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Kerja</a:t>
            </a:r>
            <a:r>
              <a:rPr sz="900" b="1" i="1" spc="55" dirty="0">
                <a:latin typeface="Times New Roman"/>
                <a:cs typeface="Times New Roman"/>
              </a:rPr>
              <a:t> </a:t>
            </a:r>
            <a:r>
              <a:rPr sz="900" b="1" spc="-35" dirty="0">
                <a:latin typeface="Times New Roman"/>
                <a:cs typeface="Times New Roman"/>
              </a:rPr>
              <a:t>To/nf</a:t>
            </a:r>
            <a:r>
              <a:rPr sz="900" b="1" spc="10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Olelı</a:t>
            </a:r>
            <a:r>
              <a:rPr sz="900" b="1" i="1" spc="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Gaya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Aksi</a:t>
            </a:r>
            <a:r>
              <a:rPr sz="900" b="1" i="1" spc="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Jan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Reaksi</a:t>
            </a:r>
            <a:r>
              <a:rPr sz="900" b="1" i="1" spc="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Paha</a:t>
            </a:r>
            <a:r>
              <a:rPr sz="900" b="1" i="1" spc="-4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2</a:t>
            </a:r>
            <a:r>
              <a:rPr sz="900" b="1" i="1" spc="-1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B</a:t>
            </a:r>
            <a:r>
              <a:rPr sz="900" b="1" dirty="0">
                <a:latin typeface="Times New Roman"/>
                <a:cs typeface="Times New Roman"/>
              </a:rPr>
              <a:t>u</a:t>
            </a:r>
            <a:r>
              <a:rPr sz="900" b="1" i="1" dirty="0">
                <a:latin typeface="Times New Roman"/>
                <a:cs typeface="Times New Roman"/>
              </a:rPr>
              <a:t>ah</a:t>
            </a:r>
            <a:r>
              <a:rPr sz="900" b="1" i="1" spc="-5" dirty="0">
                <a:latin typeface="Times New Roman"/>
                <a:cs typeface="Times New Roman"/>
              </a:rPr>
              <a:t> </a:t>
            </a:r>
            <a:r>
              <a:rPr sz="900" b="1" i="1" spc="-20" dirty="0">
                <a:latin typeface="Times New Roman"/>
                <a:cs typeface="Times New Roman"/>
              </a:rPr>
              <a:t>Body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900">
              <a:latin typeface="Times New Roman"/>
              <a:cs typeface="Times New Roman"/>
            </a:endParaRPr>
          </a:p>
          <a:p>
            <a:pPr marL="465455">
              <a:lnSpc>
                <a:spcPct val="100000"/>
              </a:lnSpc>
            </a:pPr>
            <a:r>
              <a:rPr sz="1150" spc="-60" dirty="0">
                <a:latin typeface="Times New Roman"/>
                <a:cs typeface="Times New Roman"/>
              </a:rPr>
              <a:t>Prinsip</a:t>
            </a:r>
            <a:r>
              <a:rPr sz="1150" spc="-7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kerjavirtuil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80" dirty="0">
                <a:latin typeface="Times New Roman"/>
                <a:cs typeface="Times New Roman"/>
              </a:rPr>
              <a:t>dalam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65" dirty="0">
                <a:latin typeface="Times New Roman"/>
                <a:cs typeface="Times New Roman"/>
              </a:rPr>
              <a:t>pembahasan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-65" dirty="0">
                <a:latin typeface="Times New Roman"/>
                <a:cs typeface="Times New Roman"/>
              </a:rPr>
              <a:t>ini </a:t>
            </a:r>
            <a:r>
              <a:rPr sz="1150" spc="-60" dirty="0">
                <a:latin typeface="Times New Roman"/>
                <a:cs typeface="Times New Roman"/>
              </a:rPr>
              <a:t>dapat</a:t>
            </a:r>
            <a:r>
              <a:rPr sz="1150" spc="-8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dijelaskan,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65" dirty="0">
                <a:latin typeface="Times New Roman"/>
                <a:cs typeface="Times New Roman"/>
              </a:rPr>
              <a:t>dengan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60" dirty="0">
                <a:latin typeface="Times New Roman"/>
                <a:cs typeface="Times New Roman"/>
              </a:rPr>
              <a:t>penjelasan</a:t>
            </a:r>
            <a:r>
              <a:rPr sz="1150" spc="-10" dirty="0">
                <a:latin typeface="Times New Roman"/>
                <a:cs typeface="Times New Roman"/>
              </a:rPr>
              <a:t> sebagai</a:t>
            </a:r>
            <a:endParaRPr sz="1150">
              <a:latin typeface="Times New Roman"/>
              <a:cs typeface="Times New Roman"/>
            </a:endParaRPr>
          </a:p>
          <a:p>
            <a:pPr marL="13970">
              <a:lnSpc>
                <a:spcPct val="100000"/>
              </a:lnSpc>
              <a:spcBef>
                <a:spcPts val="15"/>
              </a:spcBef>
            </a:pPr>
            <a:r>
              <a:rPr sz="1100" spc="-10" dirty="0">
                <a:latin typeface="Times New Roman"/>
                <a:cs typeface="Times New Roman"/>
              </a:rPr>
              <a:t>berikut:</a:t>
            </a:r>
            <a:endParaRPr sz="1100">
              <a:latin typeface="Times New Roman"/>
              <a:cs typeface="Times New Roman"/>
            </a:endParaRPr>
          </a:p>
          <a:p>
            <a:pPr marL="13970" marR="13335" indent="450850" algn="just">
              <a:lnSpc>
                <a:spcPts val="1320"/>
              </a:lnSpc>
              <a:spcBef>
                <a:spcPts val="595"/>
              </a:spcBef>
            </a:pPr>
            <a:r>
              <a:rPr sz="1150" spc="-35" dirty="0">
                <a:latin typeface="Times New Roman"/>
                <a:cs typeface="Times New Roman"/>
              </a:rPr>
              <a:t>Pada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suatu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sistem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yang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statis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(dalam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keseimbangan)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kita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bayangkan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terjadi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suatu </a:t>
            </a:r>
            <a:r>
              <a:rPr sz="1150" spc="-30" dirty="0">
                <a:latin typeface="Times New Roman"/>
                <a:cs typeface="Times New Roman"/>
              </a:rPr>
              <a:t>perpindahan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virtuil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(maya)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pada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suatu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titik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atau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body.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Sehingga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dalam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hal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ini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persamaan </a:t>
            </a:r>
            <a:r>
              <a:rPr sz="1150" spc="-30" dirty="0">
                <a:latin typeface="Times New Roman"/>
                <a:cs typeface="Times New Roman"/>
              </a:rPr>
              <a:t>kerja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dari</a:t>
            </a:r>
            <a:r>
              <a:rPr sz="1150" spc="-40" dirty="0">
                <a:latin typeface="Times New Roman"/>
                <a:cs typeface="Times New Roman"/>
              </a:rPr>
              <a:t> gaya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yang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bekerja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pada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titik </a:t>
            </a:r>
            <a:r>
              <a:rPr sz="1150" spc="-10" dirty="0">
                <a:latin typeface="Times New Roman"/>
                <a:cs typeface="Times New Roman"/>
              </a:rPr>
              <a:t>atau </a:t>
            </a:r>
            <a:r>
              <a:rPr sz="1150" spc="-50" dirty="0">
                <a:latin typeface="Times New Roman"/>
                <a:cs typeface="Times New Roman"/>
              </a:rPr>
              <a:t>body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tersebut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dapat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kita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tuliskan.</a:t>
            </a:r>
            <a:endParaRPr sz="1150">
              <a:latin typeface="Times New Roman"/>
              <a:cs typeface="Times New Roman"/>
            </a:endParaRPr>
          </a:p>
          <a:p>
            <a:pPr marL="12700" marR="12700" indent="454025" algn="just">
              <a:lnSpc>
                <a:spcPts val="1370"/>
              </a:lnSpc>
              <a:spcBef>
                <a:spcPts val="535"/>
              </a:spcBef>
            </a:pPr>
            <a:r>
              <a:rPr sz="1150" spc="-20" dirty="0">
                <a:latin typeface="Times New Roman"/>
                <a:cs typeface="Times New Roman"/>
              </a:rPr>
              <a:t>Akan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tetapi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perpindahan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tersebut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sebenarnya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tidak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ada,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sehingga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total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kerja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oleh </a:t>
            </a:r>
            <a:r>
              <a:rPr sz="1150" spc="-10" dirty="0">
                <a:latin typeface="Times New Roman"/>
                <a:cs typeface="Times New Roman"/>
              </a:rPr>
              <a:t>gaya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spc="-600" dirty="0">
                <a:latin typeface="Times New Roman"/>
                <a:cs typeface="Times New Roman"/>
              </a:rPr>
              <a:t>—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gaya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tersebut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harus </a:t>
            </a:r>
            <a:r>
              <a:rPr sz="1150" spc="-20" dirty="0">
                <a:latin typeface="Times New Roman"/>
                <a:cs typeface="Times New Roman"/>
              </a:rPr>
              <a:t>sama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dengan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nol.</a:t>
            </a:r>
            <a:endParaRPr sz="1150">
              <a:latin typeface="Times New Roman"/>
              <a:cs typeface="Times New Roman"/>
            </a:endParaRPr>
          </a:p>
          <a:p>
            <a:pPr marL="468630" algn="just">
              <a:lnSpc>
                <a:spcPts val="1375"/>
              </a:lnSpc>
              <a:spcBef>
                <a:spcPts val="450"/>
              </a:spcBef>
            </a:pPr>
            <a:r>
              <a:rPr sz="1150" spc="-40" dirty="0">
                <a:latin typeface="Times New Roman"/>
                <a:cs typeface="Times New Roman"/>
              </a:rPr>
              <a:t>Hal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tersebut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atas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dapat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juga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djelaskan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dengan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memperhatikan</a:t>
            </a:r>
            <a:r>
              <a:rPr sz="1150" spc="8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Gambar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11.3,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di</a:t>
            </a:r>
            <a:endParaRPr sz="1150">
              <a:latin typeface="Times New Roman"/>
              <a:cs typeface="Times New Roman"/>
            </a:endParaRPr>
          </a:p>
          <a:p>
            <a:pPr marL="13970">
              <a:lnSpc>
                <a:spcPts val="1375"/>
              </a:lnSpc>
            </a:pPr>
            <a:r>
              <a:rPr sz="1150" spc="-10" dirty="0">
                <a:latin typeface="Times New Roman"/>
                <a:cs typeface="Times New Roman"/>
              </a:rPr>
              <a:t>bawah.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7409" y="1530241"/>
            <a:ext cx="3217736" cy="836768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150" spc="-45" dirty="0">
                <a:latin typeface="Times New Roman"/>
                <a:cs typeface="Times New Roman"/>
              </a:rPr>
              <a:t>Dan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untuk </a:t>
            </a:r>
            <a:r>
              <a:rPr sz="1150" spc="-30" dirty="0">
                <a:latin typeface="Times New Roman"/>
                <a:cs typeface="Times New Roman"/>
              </a:rPr>
              <a:t>setiap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gerakan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titik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0,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berlaku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590"/>
              </a:spcBef>
              <a:tabLst>
                <a:tab pos="266700" algn="l"/>
              </a:tabLst>
            </a:pPr>
            <a:r>
              <a:rPr sz="1150" i="1" spc="-50" dirty="0">
                <a:latin typeface="Times New Roman"/>
                <a:cs typeface="Times New Roman"/>
              </a:rPr>
              <a:t>U</a:t>
            </a:r>
            <a:r>
              <a:rPr sz="1150" i="1" dirty="0">
                <a:latin typeface="Times New Roman"/>
                <a:cs typeface="Times New Roman"/>
              </a:rPr>
              <a:t>	</a:t>
            </a:r>
            <a:r>
              <a:rPr sz="1150" i="1" spc="-495" dirty="0">
                <a:latin typeface="Times New Roman"/>
                <a:cs typeface="Times New Roman"/>
              </a:rPr>
              <a:t>—</a:t>
            </a:r>
            <a:r>
              <a:rPr sz="1150" i="1" spc="21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U</a:t>
            </a: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sz="1150" spc="-40" dirty="0">
                <a:latin typeface="Times New Roman"/>
                <a:cs typeface="Times New Roman"/>
              </a:rPr>
              <a:t>Sehingga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persamaan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total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kerja, </a:t>
            </a:r>
            <a:r>
              <a:rPr sz="1150" spc="-25" dirty="0">
                <a:latin typeface="Times New Roman"/>
                <a:cs typeface="Times New Roman"/>
              </a:rPr>
              <a:t>adalah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4390" y="307657"/>
            <a:ext cx="2962274" cy="145744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43687" y="1160828"/>
            <a:ext cx="818872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5"/>
              </a:lnSpc>
              <a:spcBef>
                <a:spcPts val="100"/>
              </a:spcBef>
            </a:pPr>
            <a:r>
              <a:rPr sz="1150" i="1" spc="-25" dirty="0">
                <a:latin typeface="Times New Roman"/>
                <a:cs typeface="Times New Roman"/>
              </a:rPr>
              <a:t>de</a:t>
            </a:r>
            <a:endParaRPr sz="1150">
              <a:latin typeface="Times New Roman"/>
              <a:cs typeface="Times New Roman"/>
            </a:endParaRPr>
          </a:p>
          <a:p>
            <a:pPr marR="5080" algn="r">
              <a:lnSpc>
                <a:spcPts val="1375"/>
              </a:lnSpc>
            </a:pPr>
            <a:r>
              <a:rPr sz="1150" i="1" spc="-25" dirty="0">
                <a:latin typeface="Times New Roman"/>
                <a:cs typeface="Times New Roman"/>
              </a:rPr>
              <a:t>A’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02636" y="5686351"/>
            <a:ext cx="33789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25" dirty="0">
                <a:latin typeface="Times New Roman"/>
                <a:cs typeface="Times New Roman"/>
              </a:rPr>
              <a:t>204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258" y="1900591"/>
            <a:ext cx="7102637" cy="37684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0975">
              <a:lnSpc>
                <a:spcPct val="100000"/>
              </a:lnSpc>
              <a:spcBef>
                <a:spcPts val="100"/>
              </a:spcBef>
            </a:pPr>
            <a:r>
              <a:rPr sz="900" b="1" i="1" dirty="0">
                <a:latin typeface="Times New Roman"/>
                <a:cs typeface="Times New Roman"/>
              </a:rPr>
              <a:t>Gamb</a:t>
            </a:r>
            <a:r>
              <a:rPr sz="900" b="1" i="1" spc="-2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tr</a:t>
            </a:r>
            <a:r>
              <a:rPr sz="900" b="1" i="1" spc="-30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11.3.</a:t>
            </a:r>
            <a:r>
              <a:rPr sz="900" b="1" i="1" spc="25" dirty="0">
                <a:latin typeface="Times New Roman"/>
                <a:cs typeface="Times New Roman"/>
              </a:rPr>
              <a:t> </a:t>
            </a:r>
            <a:r>
              <a:rPr sz="900" b="1" i="1" spc="-30" dirty="0">
                <a:latin typeface="Times New Roman"/>
                <a:cs typeface="Times New Roman"/>
              </a:rPr>
              <a:t>Totnl</a:t>
            </a:r>
            <a:r>
              <a:rPr sz="900" b="1" i="1" spc="5" dirty="0">
                <a:latin typeface="Times New Roman"/>
                <a:cs typeface="Times New Roman"/>
              </a:rPr>
              <a:t> </a:t>
            </a:r>
            <a:r>
              <a:rPr sz="900" b="1" i="1" spc="-10" dirty="0">
                <a:latin typeface="Times New Roman"/>
                <a:cs typeface="Times New Roman"/>
              </a:rPr>
              <a:t>Kerjn</a:t>
            </a:r>
            <a:r>
              <a:rPr sz="900" b="1" i="1" spc="-25" dirty="0">
                <a:latin typeface="Times New Roman"/>
                <a:cs typeface="Times New Roman"/>
              </a:rPr>
              <a:t> </a:t>
            </a:r>
            <a:r>
              <a:rPr sz="900" b="1" i="1" dirty="0">
                <a:latin typeface="Times New Roman"/>
                <a:cs typeface="Times New Roman"/>
              </a:rPr>
              <a:t>Oleh</a:t>
            </a:r>
            <a:r>
              <a:rPr sz="900" b="1" i="1" spc="25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rfaya</a:t>
            </a:r>
            <a:r>
              <a:rPr sz="900" i="1" spc="-60" dirty="0">
                <a:latin typeface="Times New Roman"/>
                <a:cs typeface="Times New Roman"/>
              </a:rPr>
              <a:t> </a:t>
            </a:r>
            <a:r>
              <a:rPr sz="900" i="1" dirty="0">
                <a:latin typeface="Times New Roman"/>
                <a:cs typeface="Times New Roman"/>
              </a:rPr>
              <a:t>-</a:t>
            </a:r>
            <a:r>
              <a:rPr sz="900" i="1" spc="155" dirty="0">
                <a:latin typeface="Times New Roman"/>
                <a:cs typeface="Times New Roman"/>
              </a:rPr>
              <a:t> </a:t>
            </a:r>
            <a:r>
              <a:rPr sz="900" b="1" i="1" spc="-20" dirty="0">
                <a:latin typeface="Times New Roman"/>
                <a:cs typeface="Times New Roman"/>
              </a:rPr>
              <a:t>gaya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44"/>
              </a:spcBef>
            </a:pPr>
            <a:endParaRPr sz="900">
              <a:latin typeface="Times New Roman"/>
              <a:cs typeface="Times New Roman"/>
            </a:endParaRPr>
          </a:p>
          <a:p>
            <a:pPr marL="476250">
              <a:lnSpc>
                <a:spcPct val="100000"/>
              </a:lnSpc>
            </a:pPr>
            <a:r>
              <a:rPr sz="1150" spc="-45" dirty="0">
                <a:latin typeface="Times New Roman"/>
                <a:cs typeface="Times New Roman"/>
              </a:rPr>
              <a:t>Titik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90" dirty="0">
                <a:latin typeface="Times New Roman"/>
                <a:cs typeface="Times New Roman"/>
              </a:rPr>
              <a:t>A</a:t>
            </a:r>
            <a:r>
              <a:rPr sz="1150" spc="-35" dirty="0">
                <a:latin typeface="Times New Roman"/>
                <a:cs typeface="Times New Roman"/>
              </a:rPr>
              <a:t> dalam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keseimbangan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 </a:t>
            </a:r>
            <a:r>
              <a:rPr sz="1150" spc="-25" dirty="0">
                <a:latin typeface="Times New Roman"/>
                <a:cs typeface="Times New Roman"/>
              </a:rPr>
              <a:t>bawah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pengaruli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gaya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600" dirty="0">
                <a:latin typeface="Times New Roman"/>
                <a:cs typeface="Times New Roman"/>
              </a:rPr>
              <a:t>—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gaya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F</a:t>
            </a:r>
            <a:r>
              <a:rPr sz="1150" i="1" spc="254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,</a:t>
            </a:r>
            <a:r>
              <a:rPr sz="1150" i="1" spc="-4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Ft</a:t>
            </a:r>
            <a:r>
              <a:rPr sz="1150" i="1" spc="1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,</a:t>
            </a:r>
            <a:r>
              <a:rPr sz="1150" i="1" spc="-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F</a:t>
            </a:r>
            <a:r>
              <a:rPr sz="975" i="1" baseline="-29914" dirty="0">
                <a:latin typeface="Times New Roman"/>
                <a:cs typeface="Times New Roman"/>
              </a:rPr>
              <a:t>3</a:t>
            </a:r>
            <a:r>
              <a:rPr sz="975" i="1" spc="82" baseline="-29914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,</a:t>
            </a:r>
            <a:r>
              <a:rPr sz="1150" i="1" spc="45" dirty="0">
                <a:latin typeface="Times New Roman"/>
                <a:cs typeface="Times New Roman"/>
              </a:rPr>
              <a:t> </a:t>
            </a:r>
            <a:r>
              <a:rPr sz="1150" i="1" spc="-20" dirty="0">
                <a:latin typeface="Times New Roman"/>
                <a:cs typeface="Times New Roman"/>
              </a:rPr>
              <a:t>...</a:t>
            </a:r>
            <a:r>
              <a:rPr sz="1150" i="1" spc="-13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...,</a:t>
            </a:r>
            <a:r>
              <a:rPr sz="1150" i="1" spc="1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F</a:t>
            </a:r>
            <a:r>
              <a:rPr sz="1150" i="1" spc="4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.</a:t>
            </a:r>
            <a:endParaRPr sz="1150">
              <a:latin typeface="Times New Roman"/>
              <a:cs typeface="Times New Roman"/>
            </a:endParaRPr>
          </a:p>
          <a:p>
            <a:pPr marL="101600" marR="95885" indent="373380">
              <a:lnSpc>
                <a:spcPts val="1320"/>
              </a:lnSpc>
              <a:spcBef>
                <a:spcPts val="300"/>
              </a:spcBef>
            </a:pPr>
            <a:r>
              <a:rPr sz="1150" spc="-40" dirty="0">
                <a:latin typeface="Times New Roman"/>
                <a:cs typeface="Times New Roman"/>
              </a:rPr>
              <a:t>Kemudian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titik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A</a:t>
            </a:r>
            <a:r>
              <a:rPr sz="1150" i="1" spc="-2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kita</a:t>
            </a:r>
            <a:r>
              <a:rPr sz="1150" spc="-35" dirty="0">
                <a:latin typeface="Times New Roman"/>
                <a:cs typeface="Times New Roman"/>
              </a:rPr>
              <a:t> bayangkan</a:t>
            </a:r>
            <a:r>
              <a:rPr sz="1150" spc="9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berpindah</a:t>
            </a:r>
            <a:r>
              <a:rPr sz="1150" spc="50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ke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i="1" spc="-65" dirty="0">
                <a:latin typeface="Times New Roman"/>
                <a:cs typeface="Times New Roman"/>
              </a:rPr>
              <a:t>A’</a:t>
            </a:r>
            <a:r>
              <a:rPr sz="1150" i="1" spc="-3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sejauh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ds,</a:t>
            </a:r>
            <a:r>
              <a:rPr sz="1150" i="1" spc="-10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maka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kerja </a:t>
            </a:r>
            <a:r>
              <a:rPr sz="1150" spc="-35" dirty="0">
                <a:latin typeface="Times New Roman"/>
                <a:cs typeface="Times New Roman"/>
              </a:rPr>
              <a:t>oleh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gaya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625" dirty="0">
                <a:latin typeface="Times New Roman"/>
                <a:cs typeface="Times New Roman"/>
              </a:rPr>
              <a:t>—</a:t>
            </a:r>
            <a:r>
              <a:rPr sz="1150" spc="-40" dirty="0">
                <a:latin typeface="Times New Roman"/>
                <a:cs typeface="Times New Roman"/>
              </a:rPr>
              <a:t> gaya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tersebut,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adalah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495934">
              <a:lnSpc>
                <a:spcPct val="100000"/>
              </a:lnSpc>
              <a:spcBef>
                <a:spcPts val="1200"/>
              </a:spcBef>
            </a:pPr>
            <a:r>
              <a:rPr sz="1150" i="1" dirty="0">
                <a:latin typeface="Times New Roman"/>
                <a:cs typeface="Times New Roman"/>
              </a:rPr>
              <a:t>dU</a:t>
            </a:r>
            <a:r>
              <a:rPr sz="1150" i="1" spc="285" dirty="0">
                <a:latin typeface="Times New Roman"/>
                <a:cs typeface="Times New Roman"/>
              </a:rPr>
              <a:t> </a:t>
            </a:r>
            <a:r>
              <a:rPr sz="1150" i="1" spc="-725" dirty="0">
                <a:latin typeface="Times New Roman"/>
                <a:cs typeface="Times New Roman"/>
              </a:rPr>
              <a:t>—</a:t>
            </a:r>
            <a:r>
              <a:rPr sz="1150" i="1" spc="-720" dirty="0">
                <a:latin typeface="Times New Roman"/>
                <a:cs typeface="Times New Roman"/>
              </a:rPr>
              <a:t>—</a:t>
            </a:r>
            <a:r>
              <a:rPr sz="1150" i="1" spc="175" dirty="0">
                <a:latin typeface="Times New Roman"/>
                <a:cs typeface="Times New Roman"/>
              </a:rPr>
              <a:t> </a:t>
            </a:r>
            <a:r>
              <a:rPr sz="1150" i="1" spc="-10" dirty="0">
                <a:latin typeface="Times New Roman"/>
                <a:cs typeface="Times New Roman"/>
              </a:rPr>
              <a:t>F,.de</a:t>
            </a:r>
            <a:r>
              <a:rPr sz="1150" i="1" spc="-6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+</a:t>
            </a:r>
            <a:r>
              <a:rPr sz="1150" i="1" spc="4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F</a:t>
            </a:r>
            <a:r>
              <a:rPr sz="1150" i="1" spc="300" dirty="0">
                <a:latin typeface="Times New Roman"/>
                <a:cs typeface="Times New Roman"/>
              </a:rPr>
              <a:t> </a:t>
            </a:r>
            <a:r>
              <a:rPr sz="1150" i="1" spc="-30" dirty="0">
                <a:latin typeface="Times New Roman"/>
                <a:cs typeface="Times New Roman"/>
              </a:rPr>
              <a:t>.ds</a:t>
            </a:r>
            <a:r>
              <a:rPr sz="1150" i="1" spc="-8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+..........+</a:t>
            </a:r>
            <a:r>
              <a:rPr sz="1150" i="1" spc="10" dirty="0">
                <a:latin typeface="Times New Roman"/>
                <a:cs typeface="Times New Roman"/>
              </a:rPr>
              <a:t> </a:t>
            </a:r>
            <a:r>
              <a:rPr sz="1150" i="1" spc="-10" dirty="0">
                <a:latin typeface="Times New Roman"/>
                <a:cs typeface="Times New Roman"/>
              </a:rPr>
              <a:t>F„.ds</a:t>
            </a:r>
            <a:endParaRPr sz="1150">
              <a:latin typeface="Times New Roman"/>
              <a:cs typeface="Times New Roman"/>
            </a:endParaRPr>
          </a:p>
          <a:p>
            <a:pPr marL="500380">
              <a:lnSpc>
                <a:spcPct val="100000"/>
              </a:lnSpc>
              <a:spcBef>
                <a:spcPts val="1045"/>
              </a:spcBef>
            </a:pPr>
            <a:r>
              <a:rPr sz="1150" i="1" spc="-735" dirty="0">
                <a:latin typeface="Times New Roman"/>
                <a:cs typeface="Times New Roman"/>
              </a:rPr>
              <a:t>—</a:t>
            </a:r>
            <a:r>
              <a:rPr sz="1150" i="1" spc="-730" dirty="0">
                <a:latin typeface="Times New Roman"/>
                <a:cs typeface="Times New Roman"/>
              </a:rPr>
              <a:t>—</a:t>
            </a:r>
            <a:r>
              <a:rPr sz="1150" i="1" spc="27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Û</a:t>
            </a:r>
            <a:r>
              <a:rPr sz="1150" i="1" spc="22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+</a:t>
            </a:r>
            <a:r>
              <a:rPr sz="1150" i="1" spc="-1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F</a:t>
            </a:r>
            <a:r>
              <a:rPr sz="1150" i="1" spc="254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+</a:t>
            </a:r>
            <a:r>
              <a:rPr sz="1150" i="1" spc="-8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...............+</a:t>
            </a:r>
            <a:r>
              <a:rPr sz="1150" i="1" spc="-70" dirty="0">
                <a:latin typeface="Times New Roman"/>
                <a:cs typeface="Times New Roman"/>
              </a:rPr>
              <a:t> </a:t>
            </a:r>
            <a:r>
              <a:rPr sz="1150" i="1" spc="175" dirty="0">
                <a:latin typeface="Times New Roman"/>
                <a:cs typeface="Times New Roman"/>
              </a:rPr>
              <a:t>i</a:t>
            </a:r>
            <a:r>
              <a:rPr sz="1125" i="1" spc="262" baseline="-22222" dirty="0">
                <a:latin typeface="Times New Roman"/>
                <a:cs typeface="Times New Roman"/>
              </a:rPr>
              <a:t>n</a:t>
            </a:r>
            <a:r>
              <a:rPr sz="1125" i="1" spc="682" baseline="-22222" dirty="0">
                <a:latin typeface="Times New Roman"/>
                <a:cs typeface="Times New Roman"/>
              </a:rPr>
              <a:t> </a:t>
            </a:r>
            <a:r>
              <a:rPr sz="1150" i="1" spc="-25" dirty="0">
                <a:latin typeface="Times New Roman"/>
                <a:cs typeface="Times New Roman"/>
              </a:rPr>
              <a:t>ds</a:t>
            </a:r>
            <a:endParaRPr sz="1150">
              <a:latin typeface="Times New Roman"/>
              <a:cs typeface="Times New Roman"/>
            </a:endParaRPr>
          </a:p>
          <a:p>
            <a:pPr marL="494030">
              <a:lnSpc>
                <a:spcPct val="100000"/>
              </a:lnSpc>
              <a:spcBef>
                <a:spcPts val="1019"/>
              </a:spcBef>
            </a:pPr>
            <a:r>
              <a:rPr sz="1150" i="1" spc="-725" dirty="0">
                <a:latin typeface="Times New Roman"/>
                <a:cs typeface="Times New Roman"/>
              </a:rPr>
              <a:t>—</a:t>
            </a:r>
            <a:r>
              <a:rPr sz="1150" i="1" spc="-720" dirty="0">
                <a:latin typeface="Times New Roman"/>
                <a:cs typeface="Times New Roman"/>
              </a:rPr>
              <a:t>—</a:t>
            </a:r>
            <a:r>
              <a:rPr sz="1150" i="1" spc="130" dirty="0">
                <a:latin typeface="Times New Roman"/>
                <a:cs typeface="Times New Roman"/>
              </a:rPr>
              <a:t> </a:t>
            </a:r>
            <a:r>
              <a:rPr sz="1150" i="1" spc="-20" dirty="0">
                <a:latin typeface="Times New Roman"/>
                <a:cs typeface="Times New Roman"/>
              </a:rPr>
              <a:t>R.ds</a:t>
            </a:r>
            <a:endParaRPr sz="1150">
              <a:latin typeface="Times New Roman"/>
              <a:cs typeface="Times New Roman"/>
            </a:endParaRPr>
          </a:p>
          <a:p>
            <a:pPr marL="462915" marR="346075" indent="9525">
              <a:lnSpc>
                <a:spcPct val="140900"/>
              </a:lnSpc>
            </a:pPr>
            <a:r>
              <a:rPr sz="1150" spc="-40" dirty="0">
                <a:latin typeface="Times New Roman"/>
                <a:cs typeface="Times New Roman"/>
              </a:rPr>
              <a:t>Oleh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karena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titik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A</a:t>
            </a:r>
            <a:r>
              <a:rPr sz="1150" i="1" spc="-6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sebenarnya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dalam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keseimbangan,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maka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seliarusnya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berlaku </a:t>
            </a:r>
            <a:r>
              <a:rPr sz="1150" dirty="0">
                <a:latin typeface="Times New Roman"/>
                <a:cs typeface="Times New Roman"/>
              </a:rPr>
              <a:t>fi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=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0,</a:t>
            </a:r>
            <a:r>
              <a:rPr sz="1150" i="1" spc="18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jadi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471805">
              <a:lnSpc>
                <a:spcPct val="100000"/>
              </a:lnSpc>
              <a:spcBef>
                <a:spcPts val="495"/>
              </a:spcBef>
            </a:pPr>
            <a:r>
              <a:rPr sz="1150" i="1" dirty="0">
                <a:latin typeface="Times New Roman"/>
                <a:cs typeface="Times New Roman"/>
              </a:rPr>
              <a:t>dU</a:t>
            </a:r>
            <a:r>
              <a:rPr sz="1150" i="1" spc="100" dirty="0">
                <a:latin typeface="Times New Roman"/>
                <a:cs typeface="Times New Roman"/>
              </a:rPr>
              <a:t> </a:t>
            </a:r>
            <a:r>
              <a:rPr sz="1150" i="1" spc="-495" dirty="0">
                <a:latin typeface="Times New Roman"/>
                <a:cs typeface="Times New Roman"/>
              </a:rPr>
              <a:t>—</a:t>
            </a:r>
            <a:r>
              <a:rPr sz="1150" i="1" spc="140" dirty="0">
                <a:latin typeface="Times New Roman"/>
                <a:cs typeface="Times New Roman"/>
              </a:rPr>
              <a:t> </a:t>
            </a:r>
            <a:r>
              <a:rPr sz="1150" i="1" spc="-50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  <a:p>
            <a:pPr marL="93980" algn="just">
              <a:lnSpc>
                <a:spcPct val="100000"/>
              </a:lnSpc>
              <a:spcBef>
                <a:spcPts val="1090"/>
              </a:spcBef>
            </a:pPr>
            <a:r>
              <a:rPr sz="1150" spc="-40" dirty="0">
                <a:latin typeface="Times New Roman"/>
                <a:cs typeface="Times New Roman"/>
              </a:rPr>
              <a:t>Dari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uraian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diatas</a:t>
            </a:r>
            <a:r>
              <a:rPr sz="1150" spc="-7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dapat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disimpulkan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 marL="318135" marR="107314" indent="-223520" algn="just">
              <a:lnSpc>
                <a:spcPts val="1320"/>
              </a:lnSpc>
              <a:spcBef>
                <a:spcPts val="610"/>
              </a:spcBef>
              <a:buAutoNum type="arabicPeriod"/>
              <a:tabLst>
                <a:tab pos="318135" algn="l"/>
              </a:tabLst>
            </a:pPr>
            <a:r>
              <a:rPr sz="1150" spc="-60" dirty="0">
                <a:latin typeface="Times New Roman"/>
                <a:cs typeface="Times New Roman"/>
              </a:rPr>
              <a:t>Bila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suatu </a:t>
            </a:r>
            <a:r>
              <a:rPr sz="1150" spc="-40" dirty="0">
                <a:latin typeface="Times New Roman"/>
                <a:cs typeface="Times New Roman"/>
              </a:rPr>
              <a:t>partikel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-65" dirty="0">
                <a:latin typeface="Times New Roman"/>
                <a:cs typeface="Times New Roman"/>
              </a:rPr>
              <a:t>berada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60" dirty="0">
                <a:latin typeface="Times New Roman"/>
                <a:cs typeface="Times New Roman"/>
              </a:rPr>
              <a:t>dalam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keseimbangan,</a:t>
            </a:r>
            <a:r>
              <a:rPr sz="1150" spc="100" dirty="0">
                <a:latin typeface="Times New Roman"/>
                <a:cs typeface="Times New Roman"/>
              </a:rPr>
              <a:t> </a:t>
            </a:r>
            <a:r>
              <a:rPr sz="1150" spc="-60" dirty="0">
                <a:latin typeface="Times New Roman"/>
                <a:cs typeface="Times New Roman"/>
              </a:rPr>
              <a:t>maka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total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kerja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virtuil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dari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gaya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420" dirty="0">
                <a:latin typeface="Times New Roman"/>
                <a:cs typeface="Times New Roman"/>
              </a:rPr>
              <a:t>—</a:t>
            </a:r>
            <a:r>
              <a:rPr sz="1150" spc="-20" dirty="0">
                <a:latin typeface="Times New Roman"/>
                <a:cs typeface="Times New Roman"/>
              </a:rPr>
              <a:t>gaya </a:t>
            </a:r>
            <a:r>
              <a:rPr sz="1150" spc="-45" dirty="0">
                <a:latin typeface="Times New Roman"/>
                <a:cs typeface="Times New Roman"/>
              </a:rPr>
              <a:t>yang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bekerja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padanya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adalah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nol, </a:t>
            </a:r>
            <a:r>
              <a:rPr sz="1150" spc="-55" dirty="0">
                <a:latin typeface="Times New Roman"/>
                <a:cs typeface="Times New Roman"/>
              </a:rPr>
              <a:t>untuk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setiap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perpindahan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virtuil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dari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partikel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tersebut.</a:t>
            </a:r>
            <a:endParaRPr sz="1150">
              <a:latin typeface="Times New Roman"/>
              <a:cs typeface="Times New Roman"/>
            </a:endParaRPr>
          </a:p>
          <a:p>
            <a:pPr marL="318135" marR="107314" indent="-225425" algn="just">
              <a:lnSpc>
                <a:spcPts val="1320"/>
              </a:lnSpc>
              <a:spcBef>
                <a:spcPts val="600"/>
              </a:spcBef>
              <a:buAutoNum type="arabicPeriod"/>
              <a:tabLst>
                <a:tab pos="320675" algn="l"/>
              </a:tabLst>
            </a:pPr>
            <a:r>
              <a:rPr sz="1150" spc="-70" dirty="0">
                <a:latin typeface="Times New Roman"/>
                <a:cs typeface="Times New Roman"/>
              </a:rPr>
              <a:t>Hal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-65" dirty="0">
                <a:latin typeface="Times New Roman"/>
                <a:cs typeface="Times New Roman"/>
              </a:rPr>
              <a:t>di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atas</a:t>
            </a:r>
            <a:r>
              <a:rPr sz="1150" spc="-90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dapat </a:t>
            </a:r>
            <a:r>
              <a:rPr sz="1150" spc="-65" dirty="0">
                <a:latin typeface="Times New Roman"/>
                <a:cs typeface="Times New Roman"/>
              </a:rPr>
              <a:t>dikembangkan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60" dirty="0">
                <a:latin typeface="Times New Roman"/>
                <a:cs typeface="Times New Roman"/>
              </a:rPr>
              <a:t>untuk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suatu </a:t>
            </a:r>
            <a:r>
              <a:rPr sz="1150" spc="-45" dirty="0">
                <a:latin typeface="Times New Roman"/>
                <a:cs typeface="Times New Roman"/>
              </a:rPr>
              <a:t>rigid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70" dirty="0">
                <a:latin typeface="Times New Roman"/>
                <a:cs typeface="Times New Roman"/>
              </a:rPr>
              <a:t>body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yang</a:t>
            </a:r>
            <a:r>
              <a:rPr sz="1150" spc="-100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berada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dalam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keseimbangan,</a:t>
            </a:r>
            <a:r>
              <a:rPr sz="1150" spc="-30" dirty="0">
                <a:latin typeface="Times New Roman"/>
                <a:cs typeface="Times New Roman"/>
              </a:rPr>
              <a:t> 	</a:t>
            </a:r>
            <a:r>
              <a:rPr sz="1150" spc="-55" dirty="0">
                <a:latin typeface="Times New Roman"/>
                <a:cs typeface="Times New Roman"/>
              </a:rPr>
              <a:t>maka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total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kerjavirtuil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oleh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gaya</a:t>
            </a:r>
            <a:r>
              <a:rPr sz="1150" spc="-75" dirty="0">
                <a:latin typeface="Times New Roman"/>
                <a:cs typeface="Times New Roman"/>
              </a:rPr>
              <a:t> </a:t>
            </a:r>
            <a:r>
              <a:rPr sz="1150" spc="-600" dirty="0">
                <a:latin typeface="Times New Roman"/>
                <a:cs typeface="Times New Roman"/>
              </a:rPr>
              <a:t>—</a:t>
            </a:r>
            <a:r>
              <a:rPr sz="1150" spc="-8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gaya</a:t>
            </a:r>
            <a:r>
              <a:rPr sz="1150" spc="-9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yang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bekerja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padanya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adalah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sama dengan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nol,</a:t>
            </a:r>
            <a:r>
              <a:rPr sz="1150" spc="-20" dirty="0">
                <a:latin typeface="Times New Roman"/>
                <a:cs typeface="Times New Roman"/>
              </a:rPr>
              <a:t> 	</a:t>
            </a:r>
            <a:r>
              <a:rPr sz="1150" spc="-55" dirty="0">
                <a:latin typeface="Times New Roman"/>
                <a:cs typeface="Times New Roman"/>
              </a:rPr>
              <a:t>untuk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setiap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perpindahan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virtuil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dari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body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tersebut.</a:t>
            </a:r>
            <a:endParaRPr sz="1150">
              <a:latin typeface="Times New Roman"/>
              <a:cs typeface="Times New Roman"/>
            </a:endParaRPr>
          </a:p>
          <a:p>
            <a:pPr marL="318770" marR="110489" indent="-228600" algn="just">
              <a:lnSpc>
                <a:spcPts val="1300"/>
              </a:lnSpc>
              <a:spcBef>
                <a:spcPts val="595"/>
              </a:spcBef>
              <a:buAutoNum type="arabicPeriod"/>
              <a:tabLst>
                <a:tab pos="320040" algn="l"/>
              </a:tabLst>
            </a:pPr>
            <a:r>
              <a:rPr sz="1150" spc="-10" dirty="0">
                <a:latin typeface="Times New Roman"/>
                <a:cs typeface="Times New Roman"/>
              </a:rPr>
              <a:t>Hal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atas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dapat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dikembangkan</a:t>
            </a:r>
            <a:r>
              <a:rPr sz="1150" dirty="0">
                <a:latin typeface="Times New Roman"/>
                <a:cs typeface="Times New Roman"/>
              </a:rPr>
              <a:t> lebih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lanjut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lagi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untuk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suatu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sistem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rigid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body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yang 	</a:t>
            </a:r>
            <a:r>
              <a:rPr sz="1150" spc="-40" dirty="0">
                <a:latin typeface="Times New Roman"/>
                <a:cs typeface="Times New Roman"/>
              </a:rPr>
              <a:t>dihubungkan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dan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di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sini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hanya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105" dirty="0">
                <a:latin typeface="Times New Roman"/>
                <a:cs typeface="Times New Roman"/>
              </a:rPr>
              <a:t>keTja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oleh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gaya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600" dirty="0">
                <a:latin typeface="Times New Roman"/>
                <a:cs typeface="Times New Roman"/>
              </a:rPr>
              <a:t>—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gaya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luar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saja</a:t>
            </a:r>
            <a:r>
              <a:rPr sz="1150" spc="-7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yang </a:t>
            </a:r>
            <a:r>
              <a:rPr sz="1150" spc="-10" dirty="0">
                <a:latin typeface="Times New Roman"/>
                <a:cs typeface="Times New Roman"/>
              </a:rPr>
              <a:t>diperhitungkan.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38017" r="40529" b="14140"/>
          <a:stretch/>
        </p:blipFill>
        <p:spPr bwMode="auto">
          <a:xfrm>
            <a:off x="0" y="6590"/>
            <a:ext cx="8476259" cy="622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65475" y="358286"/>
            <a:ext cx="5299073" cy="6259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65472" y="394898"/>
            <a:ext cx="5299073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Menggerakkan</a:t>
            </a:r>
            <a:r>
              <a:rPr lang="en-US" sz="1400" dirty="0" smtClean="0"/>
              <a:t> </a:t>
            </a:r>
            <a:r>
              <a:rPr lang="en-US" sz="1400" dirty="0" err="1" smtClean="0"/>
              <a:t>ekspresi</a:t>
            </a:r>
            <a:r>
              <a:rPr lang="en-US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 smtClean="0"/>
              <a:t>energi</a:t>
            </a:r>
            <a:r>
              <a:rPr lang="en-US" sz="1400" dirty="0" smtClean="0"/>
              <a:t> </a:t>
            </a:r>
            <a:r>
              <a:rPr lang="en-US" sz="1400" dirty="0" err="1" smtClean="0"/>
              <a:t>potensial</a:t>
            </a:r>
            <a:r>
              <a:rPr lang="en-US" sz="1400" dirty="0" smtClean="0"/>
              <a:t> total </a:t>
            </a:r>
            <a:r>
              <a:rPr lang="en-US" sz="1400" dirty="0" err="1" smtClean="0"/>
              <a:t>sistem</a:t>
            </a:r>
            <a:r>
              <a:rPr lang="en-US" sz="1400" dirty="0" smtClean="0"/>
              <a:t> : 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3177189" y="2611586"/>
            <a:ext cx="5299070" cy="658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65475" y="2679307"/>
            <a:ext cx="529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Tentukan</a:t>
            </a:r>
            <a:r>
              <a:rPr lang="en-US" sz="1400" dirty="0" smtClean="0"/>
              <a:t> </a:t>
            </a:r>
            <a:r>
              <a:rPr lang="en-US" sz="1400" dirty="0" err="1" smtClean="0"/>
              <a:t>posisi</a:t>
            </a:r>
            <a:r>
              <a:rPr lang="en-US" sz="1400" dirty="0" smtClean="0"/>
              <a:t> </a:t>
            </a:r>
            <a:r>
              <a:rPr lang="en-US" sz="1400" dirty="0" err="1" smtClean="0"/>
              <a:t>kesetimbangan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menetapkan</a:t>
            </a:r>
            <a:r>
              <a:rPr lang="en-US" sz="1400" dirty="0" smtClean="0"/>
              <a:t> </a:t>
            </a:r>
            <a:r>
              <a:rPr lang="en-US" sz="1400" dirty="0" err="1" smtClean="0"/>
              <a:t>turunan</a:t>
            </a:r>
            <a:r>
              <a:rPr lang="en-US" sz="1400" dirty="0" smtClean="0"/>
              <a:t> </a:t>
            </a:r>
            <a:r>
              <a:rPr lang="en-US" sz="1400" dirty="0" err="1" smtClean="0"/>
              <a:t>energi</a:t>
            </a:r>
            <a:r>
              <a:rPr lang="en-US" sz="1400" dirty="0" smtClean="0"/>
              <a:t> </a:t>
            </a:r>
            <a:r>
              <a:rPr lang="en-US" sz="1400" dirty="0" err="1" smtClean="0"/>
              <a:t>potensial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nol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661275" y="6590"/>
            <a:ext cx="814984" cy="388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4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5" t="34302" r="38956" b="17297"/>
          <a:stretch/>
        </p:blipFill>
        <p:spPr bwMode="auto">
          <a:xfrm>
            <a:off x="0" y="0"/>
            <a:ext cx="8464549" cy="623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875" y="0"/>
            <a:ext cx="8194674" cy="1136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6075" y="29845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Mengevaluasi</a:t>
            </a:r>
            <a:r>
              <a:rPr lang="en-US" sz="1600" dirty="0" smtClean="0"/>
              <a:t> </a:t>
            </a:r>
            <a:r>
              <a:rPr lang="en-US" sz="1600" dirty="0" err="1" smtClean="0"/>
              <a:t>stabilitas</a:t>
            </a:r>
            <a:r>
              <a:rPr lang="en-US" sz="1600" dirty="0" smtClean="0"/>
              <a:t> </a:t>
            </a:r>
            <a:r>
              <a:rPr lang="en-US" sz="1600" dirty="0" err="1" smtClean="0"/>
              <a:t>posisi</a:t>
            </a:r>
            <a:r>
              <a:rPr lang="en-US" sz="1600" dirty="0" smtClean="0"/>
              <a:t> </a:t>
            </a:r>
            <a:r>
              <a:rPr lang="en-US" sz="1600" dirty="0" err="1" smtClean="0"/>
              <a:t>kesetimbangan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menentukan</a:t>
            </a:r>
            <a:r>
              <a:rPr lang="en-US" sz="1600" dirty="0" smtClean="0"/>
              <a:t> </a:t>
            </a:r>
            <a:r>
              <a:rPr lang="en-US" sz="1600" dirty="0" err="1" smtClean="0"/>
              <a:t>turunan</a:t>
            </a:r>
            <a:r>
              <a:rPr lang="en-US" sz="1600" dirty="0" smtClean="0"/>
              <a:t> </a:t>
            </a:r>
            <a:r>
              <a:rPr lang="en-US" sz="1600" dirty="0" err="1" smtClean="0"/>
              <a:t>kedua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enenrgi</a:t>
            </a:r>
            <a:r>
              <a:rPr lang="en-US" sz="1600" dirty="0" smtClean="0"/>
              <a:t> </a:t>
            </a:r>
            <a:r>
              <a:rPr lang="en-US" sz="1600" dirty="0" err="1" smtClean="0"/>
              <a:t>potensial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6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0136" y="2982255"/>
            <a:ext cx="5647348" cy="17718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3763" y="898269"/>
            <a:ext cx="2676802" cy="146193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30587" y="2497190"/>
            <a:ext cx="2176193" cy="6063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438" y="191394"/>
            <a:ext cx="6771640" cy="763028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b="1" dirty="0">
                <a:latin typeface="Times New Roman"/>
                <a:cs typeface="Times New Roman"/>
              </a:rPr>
              <a:t>11.2.</a:t>
            </a:r>
            <a:r>
              <a:rPr sz="1400" b="1" spc="31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SOAL</a:t>
            </a:r>
            <a:r>
              <a:rPr sz="1400" b="1" spc="-25" dirty="0">
                <a:latin typeface="Times New Roman"/>
                <a:cs typeface="Times New Roman"/>
              </a:rPr>
              <a:t> </a:t>
            </a:r>
            <a:r>
              <a:rPr sz="1400" b="1" spc="-690" dirty="0">
                <a:latin typeface="Times New Roman"/>
                <a:cs typeface="Times New Roman"/>
              </a:rPr>
              <a:t>—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SOAL</a:t>
            </a:r>
            <a:r>
              <a:rPr sz="1400" b="1" spc="-10" dirty="0">
                <a:latin typeface="Times New Roman"/>
                <a:cs typeface="Times New Roman"/>
              </a:rPr>
              <a:t> LATIHAN</a:t>
            </a:r>
            <a:endParaRPr sz="1400">
              <a:latin typeface="Times New Roman"/>
              <a:cs typeface="Times New Roman"/>
            </a:endParaRPr>
          </a:p>
          <a:p>
            <a:pPr marL="315595" marR="5080" indent="-302260">
              <a:lnSpc>
                <a:spcPts val="1300"/>
              </a:lnSpc>
              <a:spcBef>
                <a:spcPts val="745"/>
              </a:spcBef>
              <a:tabLst>
                <a:tab pos="317500" algn="l"/>
              </a:tabLst>
            </a:pPr>
            <a:r>
              <a:rPr sz="1100" spc="-25" dirty="0">
                <a:latin typeface="Times New Roman"/>
                <a:cs typeface="Times New Roman"/>
              </a:rPr>
              <a:t>1.</a:t>
            </a:r>
            <a:r>
              <a:rPr sz="1100" dirty="0">
                <a:latin typeface="Times New Roman"/>
                <a:cs typeface="Times New Roman"/>
              </a:rPr>
              <a:t>		Pada</a:t>
            </a:r>
            <a:r>
              <a:rPr sz="1100" spc="34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Gambar</a:t>
            </a:r>
            <a:r>
              <a:rPr sz="1100" spc="3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11.4</a:t>
            </a:r>
            <a:r>
              <a:rPr sz="1100" spc="30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di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bawah,</a:t>
            </a:r>
            <a:r>
              <a:rPr sz="1100" spc="34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tentukan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besarnya</a:t>
            </a:r>
            <a:r>
              <a:rPr sz="1100" spc="38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gaya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i="1" dirty="0">
                <a:latin typeface="Times New Roman"/>
                <a:cs typeface="Times New Roman"/>
              </a:rPr>
              <a:t>P,</a:t>
            </a:r>
            <a:r>
              <a:rPr sz="1100" i="1" spc="31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agar</a:t>
            </a:r>
            <a:r>
              <a:rPr sz="1100" spc="29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sistem</a:t>
            </a:r>
            <a:r>
              <a:rPr sz="1100" spc="4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dalam keseimbangan.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Abaikan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berat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i="1" spc="-10" dirty="0">
                <a:latin typeface="Times New Roman"/>
                <a:cs typeface="Times New Roman"/>
              </a:rPr>
              <a:t>pulley.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6146" y="5697579"/>
            <a:ext cx="33530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25" dirty="0">
                <a:latin typeface="Times New Roman"/>
                <a:cs typeface="Times New Roman"/>
              </a:rPr>
              <a:t>205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8403" y="2611534"/>
            <a:ext cx="6784570" cy="358047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315595" marR="5080" indent="-303530" algn="just">
              <a:lnSpc>
                <a:spcPct val="94800"/>
              </a:lnSpc>
              <a:spcBef>
                <a:spcPts val="170"/>
              </a:spcBef>
            </a:pPr>
            <a:r>
              <a:rPr sz="1150" spc="-35" dirty="0">
                <a:latin typeface="Times New Roman"/>
                <a:cs typeface="Times New Roman"/>
              </a:rPr>
              <a:t>2.</a:t>
            </a:r>
            <a:r>
              <a:rPr sz="1150" spc="128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Suatu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penjepit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i="1" spc="-25" dirty="0">
                <a:latin typeface="Times New Roman"/>
                <a:cs typeface="Times New Roman"/>
              </a:rPr>
              <a:t>ABC,</a:t>
            </a:r>
            <a:r>
              <a:rPr sz="1150" i="1" spc="-13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dipergunakan</a:t>
            </a:r>
            <a:r>
              <a:rPr sz="1150" spc="7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untuk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menjepit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benda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i="1" spc="5" dirty="0">
                <a:latin typeface="Times New Roman"/>
                <a:cs typeface="Times New Roman"/>
              </a:rPr>
              <a:t>Q</a:t>
            </a:r>
            <a:r>
              <a:rPr sz="1150" i="1" spc="-13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dengan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memberikan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gaya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i="1" spc="-80" dirty="0">
                <a:latin typeface="Times New Roman"/>
                <a:cs typeface="Times New Roman"/>
              </a:rPr>
              <a:t>P</a:t>
            </a:r>
            <a:r>
              <a:rPr sz="1150" i="1" spc="-25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pada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titik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i="1" spc="30" dirty="0">
                <a:latin typeface="Times New Roman"/>
                <a:cs typeface="Times New Roman"/>
              </a:rPr>
              <a:t>C.</a:t>
            </a:r>
            <a:r>
              <a:rPr sz="1150" i="1" spc="-14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Tentukan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tekanan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yang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diterima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benda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i="1" spc="-45" dirty="0">
                <a:latin typeface="Times New Roman"/>
                <a:cs typeface="Times New Roman"/>
              </a:rPr>
              <a:t>Q</a:t>
            </a:r>
            <a:r>
              <a:rPr sz="1150" i="1" spc="-5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tersebut.</a:t>
            </a:r>
            <a:r>
              <a:rPr sz="1150" spc="-25" dirty="0">
                <a:latin typeface="Times New Roman"/>
                <a:cs typeface="Times New Roman"/>
              </a:rPr>
              <a:t> (lihat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Gambar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11.5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di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bawah)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2901" y="4844295"/>
            <a:ext cx="676646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65" dirty="0">
                <a:latin typeface="Cambria"/>
                <a:cs typeface="Cambria"/>
              </a:rPr>
              <a:t>cfambar</a:t>
            </a:r>
            <a:r>
              <a:rPr sz="1000" b="1" i="1" spc="70" dirty="0">
                <a:latin typeface="Cambria"/>
                <a:cs typeface="Cambria"/>
              </a:rPr>
              <a:t> </a:t>
            </a:r>
            <a:r>
              <a:rPr sz="1000" i="1" dirty="0">
                <a:latin typeface="Cambria"/>
                <a:cs typeface="Cambria"/>
              </a:rPr>
              <a:t>11.$.</a:t>
            </a:r>
            <a:r>
              <a:rPr sz="1000" i="1" spc="45" dirty="0">
                <a:latin typeface="Cambria"/>
                <a:cs typeface="Cambria"/>
              </a:rPr>
              <a:t> </a:t>
            </a:r>
            <a:r>
              <a:rPr sz="1000" b="1" i="1" spc="-10" dirty="0">
                <a:latin typeface="Cambria"/>
                <a:cs typeface="Cambria"/>
              </a:rPr>
              <a:t>Soal</a:t>
            </a:r>
            <a:r>
              <a:rPr sz="1000" b="1" i="1" spc="50" dirty="0">
                <a:latin typeface="Cambria"/>
                <a:cs typeface="Cambria"/>
              </a:rPr>
              <a:t> </a:t>
            </a:r>
            <a:r>
              <a:rPr sz="1000" b="1" i="1" spc="-40" dirty="0">
                <a:latin typeface="Cambria"/>
                <a:cs typeface="Cambria"/>
              </a:rPr>
              <a:t>Latihan</a:t>
            </a:r>
            <a:r>
              <a:rPr sz="1000" b="1" i="1" spc="60" dirty="0">
                <a:latin typeface="Cambria"/>
                <a:cs typeface="Cambria"/>
              </a:rPr>
              <a:t> </a:t>
            </a:r>
            <a:r>
              <a:rPr sz="1000" i="1" dirty="0">
                <a:latin typeface="Cambria"/>
                <a:cs typeface="Cambria"/>
              </a:rPr>
              <a:t>No.</a:t>
            </a:r>
            <a:r>
              <a:rPr sz="1000" i="1" spc="100" dirty="0">
                <a:latin typeface="Cambria"/>
                <a:cs typeface="Cambria"/>
              </a:rPr>
              <a:t> </a:t>
            </a:r>
            <a:r>
              <a:rPr sz="1000" i="1" spc="-50" dirty="0">
                <a:latin typeface="Cambria"/>
                <a:cs typeface="Cambria"/>
              </a:rPr>
              <a:t>2</a:t>
            </a:r>
            <a:endParaRPr sz="1000">
              <a:latin typeface="Cambria"/>
              <a:cs typeface="Cambria"/>
            </a:endParaRPr>
          </a:p>
          <a:p>
            <a:pPr marL="318770" marR="5080" indent="-306705">
              <a:lnSpc>
                <a:spcPts val="1320"/>
              </a:lnSpc>
              <a:spcBef>
                <a:spcPts val="1045"/>
              </a:spcBef>
              <a:tabLst>
                <a:tab pos="317500" algn="l"/>
              </a:tabLst>
            </a:pPr>
            <a:r>
              <a:rPr sz="1150" spc="-25" dirty="0">
                <a:latin typeface="Times New Roman"/>
                <a:cs typeface="Times New Roman"/>
              </a:rPr>
              <a:t>3.</a:t>
            </a:r>
            <a:r>
              <a:rPr sz="1150" dirty="0">
                <a:latin typeface="Times New Roman"/>
                <a:cs typeface="Times New Roman"/>
              </a:rPr>
              <a:t>	</a:t>
            </a:r>
            <a:r>
              <a:rPr sz="1150" spc="-10" dirty="0">
                <a:latin typeface="Times New Roman"/>
                <a:cs typeface="Times New Roman"/>
              </a:rPr>
              <a:t>Pada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sistem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seperti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Gambar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95" dirty="0">
                <a:latin typeface="Times New Roman"/>
                <a:cs typeface="Times New Roman"/>
              </a:rPr>
              <a:t>1</a:t>
            </a:r>
            <a:r>
              <a:rPr sz="1150" spc="-1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i.6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</a:t>
            </a:r>
            <a:r>
              <a:rPr sz="1150" spc="114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bawah,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tentukan</a:t>
            </a:r>
            <a:r>
              <a:rPr sz="1150" spc="12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harga</a:t>
            </a:r>
            <a:r>
              <a:rPr sz="1150" spc="15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8</a:t>
            </a:r>
            <a:r>
              <a:rPr sz="1150" i="1" spc="-1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yang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menentukan </a:t>
            </a:r>
            <a:r>
              <a:rPr sz="1150" spc="-45" dirty="0">
                <a:latin typeface="Times New Roman"/>
                <a:cs typeface="Times New Roman"/>
              </a:rPr>
              <a:t>keseimbangan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sistem.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Diketahui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panjang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pegas</a:t>
            </a:r>
            <a:r>
              <a:rPr sz="1150" spc="-50" dirty="0">
                <a:latin typeface="Times New Roman"/>
                <a:cs typeface="Times New Roman"/>
              </a:rPr>
              <a:t> dalam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keadaan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tidak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teregang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adalah</a:t>
            </a:r>
            <a:endParaRPr sz="1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5861" y="3036152"/>
            <a:ext cx="4704055" cy="13608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4370" y="381764"/>
            <a:ext cx="2738860" cy="15270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76875" y="2050675"/>
            <a:ext cx="6853527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7785" algn="ctr">
              <a:lnSpc>
                <a:spcPct val="100000"/>
              </a:lnSpc>
              <a:spcBef>
                <a:spcPts val="100"/>
              </a:spcBef>
            </a:pPr>
            <a:r>
              <a:rPr sz="1000" b="1" i="1" spc="-50" dirty="0">
                <a:latin typeface="Cambria"/>
                <a:cs typeface="Cambria"/>
              </a:rPr>
              <a:t>Gombar</a:t>
            </a:r>
            <a:r>
              <a:rPr sz="1000" b="1" i="1" spc="75" dirty="0">
                <a:latin typeface="Cambria"/>
                <a:cs typeface="Cambria"/>
              </a:rPr>
              <a:t> </a:t>
            </a:r>
            <a:r>
              <a:rPr sz="1000" b="1" i="1" spc="-50" dirty="0">
                <a:latin typeface="Cambria"/>
                <a:cs typeface="Cambria"/>
              </a:rPr>
              <a:t>11.6.</a:t>
            </a:r>
            <a:r>
              <a:rPr sz="1000" b="1" i="1" spc="40" dirty="0">
                <a:latin typeface="Cambria"/>
                <a:cs typeface="Cambria"/>
              </a:rPr>
              <a:t> </a:t>
            </a:r>
            <a:r>
              <a:rPr sz="1000" i="1" dirty="0">
                <a:latin typeface="Cambria"/>
                <a:cs typeface="Cambria"/>
              </a:rPr>
              <a:t>Soal</a:t>
            </a:r>
            <a:r>
              <a:rPr sz="1000" i="1" spc="20" dirty="0">
                <a:latin typeface="Cambria"/>
                <a:cs typeface="Cambria"/>
              </a:rPr>
              <a:t> </a:t>
            </a:r>
            <a:r>
              <a:rPr sz="1000" b="1" i="1" spc="-55" dirty="0">
                <a:latin typeface="Cambria"/>
                <a:cs typeface="Cambria"/>
              </a:rPr>
              <a:t>Latihan</a:t>
            </a:r>
            <a:r>
              <a:rPr sz="1000" b="1" i="1" spc="10" dirty="0">
                <a:latin typeface="Cambria"/>
                <a:cs typeface="Cambria"/>
              </a:rPr>
              <a:t> </a:t>
            </a:r>
            <a:r>
              <a:rPr sz="1000" i="1" dirty="0">
                <a:latin typeface="Cambria"/>
                <a:cs typeface="Cambria"/>
              </a:rPr>
              <a:t>No.</a:t>
            </a:r>
            <a:r>
              <a:rPr sz="1000" i="1" spc="70" dirty="0">
                <a:latin typeface="Cambria"/>
                <a:cs typeface="Cambria"/>
              </a:rPr>
              <a:t> </a:t>
            </a:r>
            <a:r>
              <a:rPr sz="1000" i="1" spc="-50" dirty="0">
                <a:latin typeface="Cambria"/>
                <a:cs typeface="Cambria"/>
              </a:rPr>
              <a:t>S</a:t>
            </a:r>
            <a:endParaRPr sz="10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25"/>
              </a:spcBef>
            </a:pPr>
            <a:endParaRPr sz="1000">
              <a:latin typeface="Cambria"/>
              <a:cs typeface="Cambria"/>
            </a:endParaRPr>
          </a:p>
          <a:p>
            <a:pPr marL="312420" marR="5080" indent="-300355" algn="just">
              <a:lnSpc>
                <a:spcPct val="99600"/>
              </a:lnSpc>
            </a:pPr>
            <a:r>
              <a:rPr sz="1100" spc="-5" dirty="0">
                <a:latin typeface="Times New Roman"/>
                <a:cs typeface="Times New Roman"/>
              </a:rPr>
              <a:t>4.</a:t>
            </a:r>
            <a:r>
              <a:rPr sz="1100" spc="127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Sebuah</a:t>
            </a:r>
            <a:r>
              <a:rPr sz="1100" spc="13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balok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dengan</a:t>
            </a:r>
            <a:r>
              <a:rPr sz="1100" spc="10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berat</a:t>
            </a:r>
            <a:r>
              <a:rPr sz="1100" spc="10" dirty="0">
                <a:latin typeface="Times New Roman"/>
                <a:cs typeface="Times New Roman"/>
              </a:rPr>
              <a:t> </a:t>
            </a:r>
            <a:r>
              <a:rPr sz="1100" i="1" spc="5" dirty="0">
                <a:latin typeface="Times New Roman"/>
                <a:cs typeface="Times New Roman"/>
              </a:rPr>
              <a:t>Q</a:t>
            </a:r>
            <a:r>
              <a:rPr sz="1100" i="1" spc="-1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didukung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oleh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10" dirty="0">
                <a:latin typeface="Times New Roman"/>
                <a:cs typeface="Times New Roman"/>
              </a:rPr>
              <a:t>2</a:t>
            </a:r>
            <a:r>
              <a:rPr sz="110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buah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roll </a:t>
            </a:r>
            <a:r>
              <a:rPr sz="1100" dirty="0">
                <a:latin typeface="Times New Roman"/>
                <a:cs typeface="Times New Roman"/>
              </a:rPr>
              <a:t>yang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sama,</a:t>
            </a:r>
            <a:r>
              <a:rPr sz="1100" spc="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dan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beratnya</a:t>
            </a:r>
            <a:r>
              <a:rPr sz="1100" spc="1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iF,</a:t>
            </a:r>
            <a:r>
              <a:rPr sz="1100" spc="-2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sertajari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95" dirty="0">
                <a:latin typeface="Times New Roman"/>
                <a:cs typeface="Times New Roman"/>
              </a:rPr>
              <a:t>—</a:t>
            </a:r>
            <a:r>
              <a:rPr sz="1100" spc="-70" dirty="0">
                <a:latin typeface="Times New Roman"/>
                <a:cs typeface="Times New Roman"/>
              </a:rPr>
              <a:t>jari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i="1" spc="-60" dirty="0">
                <a:latin typeface="Times New Roman"/>
                <a:cs typeface="Times New Roman"/>
              </a:rPr>
              <a:t>r.</a:t>
            </a:r>
            <a:r>
              <a:rPr sz="1100" i="1" spc="3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Roll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tersebut</a:t>
            </a:r>
            <a:r>
              <a:rPr sz="1100" spc="-1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berada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di</a:t>
            </a:r>
            <a:r>
              <a:rPr sz="1100" spc="-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atas </a:t>
            </a:r>
            <a:r>
              <a:rPr sz="1100" spc="-20" dirty="0">
                <a:latin typeface="Times New Roman"/>
                <a:cs typeface="Times New Roman"/>
              </a:rPr>
              <a:t>bidang </a:t>
            </a:r>
            <a:r>
              <a:rPr sz="1100" spc="-10" dirty="0">
                <a:latin typeface="Times New Roman"/>
                <a:cs typeface="Times New Roman"/>
              </a:rPr>
              <a:t>miring</a:t>
            </a:r>
            <a:r>
              <a:rPr sz="1100" spc="-3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dengan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sudut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kemiringan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8,</a:t>
            </a:r>
            <a:r>
              <a:rPr sz="1100" spc="-15" dirty="0">
                <a:latin typeface="Times New Roman"/>
                <a:cs typeface="Times New Roman"/>
              </a:rPr>
              <a:t> seperti</a:t>
            </a:r>
            <a:r>
              <a:rPr sz="1100" spc="6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terlihat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pada</a:t>
            </a:r>
            <a:r>
              <a:rPr sz="1100" spc="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Gambar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11.7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di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bawah.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Bil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tidak</a:t>
            </a:r>
            <a:r>
              <a:rPr sz="1100" spc="8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akan</a:t>
            </a:r>
            <a:r>
              <a:rPr sz="1100" spc="9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terjadi</a:t>
            </a:r>
            <a:r>
              <a:rPr sz="1100" spc="7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slip</a:t>
            </a:r>
            <a:r>
              <a:rPr sz="1100" spc="30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antar</a:t>
            </a:r>
            <a:r>
              <a:rPr sz="1100" dirty="0">
                <a:latin typeface="Times New Roman"/>
                <a:cs typeface="Times New Roman"/>
              </a:rPr>
              <a:t>a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balok </a:t>
            </a:r>
            <a:r>
              <a:rPr sz="1100" spc="-20" dirty="0">
                <a:latin typeface="Times New Roman"/>
                <a:cs typeface="Times New Roman"/>
              </a:rPr>
              <a:t>dengan</a:t>
            </a:r>
            <a:r>
              <a:rPr sz="1100" spc="-1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roll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25" dirty="0">
                <a:latin typeface="Times New Roman"/>
                <a:cs typeface="Times New Roman"/>
              </a:rPr>
              <a:t>dan</a:t>
            </a:r>
            <a:r>
              <a:rPr sz="1100" spc="-5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antara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roll </a:t>
            </a:r>
            <a:r>
              <a:rPr sz="1100" spc="-25" dirty="0">
                <a:latin typeface="Times New Roman"/>
                <a:cs typeface="Times New Roman"/>
              </a:rPr>
              <a:t>dengan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bidang </a:t>
            </a:r>
            <a:r>
              <a:rPr sz="1100" spc="-15" dirty="0">
                <a:latin typeface="Times New Roman"/>
                <a:cs typeface="Times New Roman"/>
              </a:rPr>
              <a:t>miring,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tentukan</a:t>
            </a:r>
            <a:r>
              <a:rPr sz="1100" spc="2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besarnya</a:t>
            </a:r>
            <a:r>
              <a:rPr sz="1100" spc="-10" dirty="0">
                <a:latin typeface="Times New Roman"/>
                <a:cs typeface="Times New Roman"/>
              </a:rPr>
              <a:t> gaya</a:t>
            </a:r>
            <a:r>
              <a:rPr sz="1100" spc="-40" dirty="0">
                <a:latin typeface="Times New Roman"/>
                <a:cs typeface="Times New Roman"/>
              </a:rPr>
              <a:t> </a:t>
            </a:r>
            <a:r>
              <a:rPr sz="1100" i="1" spc="-55" dirty="0">
                <a:latin typeface="Times New Roman"/>
                <a:cs typeface="Times New Roman"/>
              </a:rPr>
              <a:t>P</a:t>
            </a:r>
            <a:r>
              <a:rPr sz="1100" i="1" spc="-7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yang</a:t>
            </a:r>
            <a:r>
              <a:rPr sz="1100" spc="-45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harus </a:t>
            </a:r>
            <a:r>
              <a:rPr sz="1100" spc="-15" dirty="0">
                <a:latin typeface="Times New Roman"/>
                <a:cs typeface="Times New Roman"/>
              </a:rPr>
              <a:t>diberikan</a:t>
            </a:r>
            <a:r>
              <a:rPr sz="1100" spc="75" dirty="0">
                <a:latin typeface="Times New Roman"/>
                <a:cs typeface="Times New Roman"/>
              </a:rPr>
              <a:t> </a:t>
            </a:r>
            <a:r>
              <a:rPr sz="1100" spc="-20" dirty="0">
                <a:latin typeface="Times New Roman"/>
                <a:cs typeface="Times New Roman"/>
              </a:rPr>
              <a:t>pada</a:t>
            </a:r>
            <a:r>
              <a:rPr sz="1100" spc="15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balok,</a:t>
            </a:r>
            <a:r>
              <a:rPr sz="1100" spc="-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agar</a:t>
            </a:r>
            <a:r>
              <a:rPr sz="1100" spc="-50" dirty="0">
                <a:latin typeface="Times New Roman"/>
                <a:cs typeface="Times New Roman"/>
              </a:rPr>
              <a:t> </a:t>
            </a:r>
            <a:r>
              <a:rPr sz="1100" spc="-15" dirty="0">
                <a:latin typeface="Times New Roman"/>
                <a:cs typeface="Times New Roman"/>
              </a:rPr>
              <a:t>sistem</a:t>
            </a:r>
            <a:r>
              <a:rPr sz="1100" spc="35" dirty="0">
                <a:latin typeface="Times New Roman"/>
                <a:cs typeface="Times New Roman"/>
              </a:rPr>
              <a:t> </a:t>
            </a:r>
            <a:r>
              <a:rPr sz="1100" spc="-30" dirty="0">
                <a:latin typeface="Times New Roman"/>
                <a:cs typeface="Times New Roman"/>
              </a:rPr>
              <a:t>dalam</a:t>
            </a:r>
            <a:r>
              <a:rPr sz="1100" spc="55" dirty="0">
                <a:latin typeface="Times New Roman"/>
                <a:cs typeface="Times New Roman"/>
              </a:rPr>
              <a:t> </a:t>
            </a:r>
            <a:r>
              <a:rPr sz="1100" spc="-5" dirty="0">
                <a:latin typeface="Times New Roman"/>
                <a:cs typeface="Times New Roman"/>
              </a:rPr>
              <a:t>keseimbangan.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0540" y="5700468"/>
            <a:ext cx="338753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65"/>
              </a:lnSpc>
            </a:pPr>
            <a:r>
              <a:rPr sz="1250" spc="-20" dirty="0">
                <a:latin typeface="Times New Roman"/>
                <a:cs typeface="Times New Roman"/>
              </a:rPr>
              <a:t>206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1302" y="977244"/>
            <a:ext cx="140501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0" dirty="0">
                <a:latin typeface="Times New Roman"/>
                <a:cs typeface="Times New Roman"/>
              </a:rPr>
              <a:t>B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057" y="4498461"/>
            <a:ext cx="241696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40" dirty="0">
                <a:latin typeface="Cambria"/>
                <a:cs typeface="Cambria"/>
              </a:rPr>
              <a:t>Gambar</a:t>
            </a:r>
            <a:r>
              <a:rPr sz="1000" b="1" i="1" spc="35" dirty="0">
                <a:latin typeface="Cambria"/>
                <a:cs typeface="Cambria"/>
              </a:rPr>
              <a:t> </a:t>
            </a:r>
            <a:r>
              <a:rPr sz="1000" b="1" i="1" spc="-30" dirty="0">
                <a:latin typeface="Cambria"/>
                <a:cs typeface="Cambria"/>
              </a:rPr>
              <a:t>11.7.</a:t>
            </a:r>
            <a:r>
              <a:rPr sz="1000" b="1" i="1" spc="15" dirty="0">
                <a:latin typeface="Cambria"/>
                <a:cs typeface="Cambria"/>
              </a:rPr>
              <a:t> </a:t>
            </a:r>
            <a:r>
              <a:rPr sz="1000" b="1" i="1" spc="-10" dirty="0">
                <a:latin typeface="Cambria"/>
                <a:cs typeface="Cambria"/>
              </a:rPr>
              <a:t>Soal</a:t>
            </a:r>
            <a:r>
              <a:rPr sz="1000" b="1" i="1" spc="-25" dirty="0">
                <a:latin typeface="Cambria"/>
                <a:cs typeface="Cambria"/>
              </a:rPr>
              <a:t> </a:t>
            </a:r>
            <a:r>
              <a:rPr sz="1000" b="1" i="1" spc="-30" dirty="0">
                <a:latin typeface="Cambria"/>
                <a:cs typeface="Cambria"/>
              </a:rPr>
              <a:t>Latihan</a:t>
            </a:r>
            <a:r>
              <a:rPr sz="1000" b="1" i="1" spc="-25" dirty="0">
                <a:latin typeface="Cambria"/>
                <a:cs typeface="Cambria"/>
              </a:rPr>
              <a:t> </a:t>
            </a:r>
            <a:r>
              <a:rPr sz="1000" i="1" dirty="0">
                <a:latin typeface="Cambria"/>
                <a:cs typeface="Cambria"/>
              </a:rPr>
              <a:t>No.</a:t>
            </a:r>
            <a:r>
              <a:rPr sz="1000" i="1" spc="-10" dirty="0">
                <a:latin typeface="Cambria"/>
                <a:cs typeface="Cambria"/>
              </a:rPr>
              <a:t> </a:t>
            </a:r>
            <a:r>
              <a:rPr sz="1000" i="1" spc="-50" dirty="0">
                <a:latin typeface="Cambria"/>
                <a:cs typeface="Cambria"/>
              </a:rPr>
              <a:t>4</a:t>
            </a:r>
            <a:endParaRPr sz="10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6697" y="4902496"/>
            <a:ext cx="6934552" cy="502879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37820" marR="43180" indent="-300355" algn="just">
              <a:lnSpc>
                <a:spcPct val="103499"/>
              </a:lnSpc>
              <a:spcBef>
                <a:spcPts val="55"/>
              </a:spcBef>
            </a:pPr>
            <a:r>
              <a:rPr sz="1050" spc="20" dirty="0">
                <a:latin typeface="Times New Roman"/>
                <a:cs typeface="Times New Roman"/>
              </a:rPr>
              <a:t>5.</a:t>
            </a:r>
            <a:r>
              <a:rPr sz="1050" spc="1250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Times New Roman"/>
                <a:cs typeface="Times New Roman"/>
              </a:rPr>
              <a:t>Pada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sistem</a:t>
            </a:r>
            <a:r>
              <a:rPr sz="1050" spc="100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Times New Roman"/>
                <a:cs typeface="Times New Roman"/>
              </a:rPr>
              <a:t>seperti</a:t>
            </a:r>
            <a:r>
              <a:rPr sz="1050" spc="65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Times New Roman"/>
                <a:cs typeface="Times New Roman"/>
              </a:rPr>
              <a:t>Gambar</a:t>
            </a:r>
            <a:r>
              <a:rPr sz="1050" spc="3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11.8</a:t>
            </a:r>
            <a:r>
              <a:rPr sz="1050" spc="15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Times New Roman"/>
                <a:cs typeface="Times New Roman"/>
              </a:rPr>
              <a:t>di</a:t>
            </a:r>
            <a:r>
              <a:rPr sz="1050" spc="10" dirty="0">
                <a:latin typeface="Times New Roman"/>
                <a:cs typeface="Times New Roman"/>
              </a:rPr>
              <a:t> bawah,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Times New Roman"/>
                <a:cs typeface="Times New Roman"/>
              </a:rPr>
              <a:t>beban</a:t>
            </a:r>
            <a:r>
              <a:rPr sz="1050" spc="50" dirty="0">
                <a:latin typeface="Times New Roman"/>
                <a:cs typeface="Times New Roman"/>
              </a:rPr>
              <a:t> </a:t>
            </a:r>
            <a:r>
              <a:rPr sz="1050" i="1" spc="20" dirty="0">
                <a:latin typeface="Times New Roman"/>
                <a:cs typeface="Times New Roman"/>
              </a:rPr>
              <a:t>Q</a:t>
            </a:r>
            <a:r>
              <a:rPr sz="1050" i="1" spc="-5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dapat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Times New Roman"/>
                <a:cs typeface="Times New Roman"/>
              </a:rPr>
              <a:t>sliding</a:t>
            </a:r>
            <a:r>
              <a:rPr sz="1050" spc="45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terliadap</a:t>
            </a:r>
            <a:r>
              <a:rPr sz="1050" spc="70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Times New Roman"/>
                <a:cs typeface="Times New Roman"/>
              </a:rPr>
              <a:t>poros</a:t>
            </a:r>
            <a:r>
              <a:rPr sz="1050" spc="20" dirty="0">
                <a:latin typeface="Times New Roman"/>
                <a:cs typeface="Times New Roman"/>
              </a:rPr>
              <a:t> </a:t>
            </a:r>
            <a:r>
              <a:rPr sz="1050" i="1" spc="30" dirty="0">
                <a:latin typeface="Times New Roman"/>
                <a:cs typeface="Times New Roman"/>
              </a:rPr>
              <a:t>AB</a:t>
            </a:r>
            <a:r>
              <a:rPr sz="1050" i="1" spc="10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Times New Roman"/>
                <a:cs typeface="Times New Roman"/>
              </a:rPr>
              <a:t>yang</a:t>
            </a:r>
            <a:r>
              <a:rPr sz="1050" spc="114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Times New Roman"/>
                <a:cs typeface="Times New Roman"/>
              </a:rPr>
              <a:t>berputar</a:t>
            </a:r>
            <a:r>
              <a:rPr sz="1050" spc="135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dengan</a:t>
            </a:r>
            <a:r>
              <a:rPr sz="1050" spc="170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Times New Roman"/>
                <a:cs typeface="Times New Roman"/>
              </a:rPr>
              <a:t>kecepatan</a:t>
            </a:r>
            <a:r>
              <a:rPr sz="1050" spc="160" dirty="0">
                <a:latin typeface="Times New Roman"/>
                <a:cs typeface="Times New Roman"/>
              </a:rPr>
              <a:t> </a:t>
            </a:r>
            <a:r>
              <a:rPr sz="1050" spc="-30" dirty="0">
                <a:latin typeface="Times New Roman"/>
                <a:cs typeface="Times New Roman"/>
              </a:rPr>
              <a:t>n</a:t>
            </a:r>
            <a:r>
              <a:rPr sz="1050" spc="105" dirty="0">
                <a:latin typeface="Times New Roman"/>
                <a:cs typeface="Times New Roman"/>
              </a:rPr>
              <a:t> </a:t>
            </a:r>
            <a:r>
              <a:rPr sz="1050" i="1" spc="15" dirty="0">
                <a:latin typeface="Times New Roman"/>
                <a:cs typeface="Times New Roman"/>
              </a:rPr>
              <a:t>rpm.</a:t>
            </a:r>
            <a:r>
              <a:rPr sz="1050" i="1" spc="65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Data</a:t>
            </a:r>
            <a:r>
              <a:rPr sz="1050" spc="110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sistem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spc="25" dirty="0">
                <a:latin typeface="Times New Roman"/>
                <a:cs typeface="Times New Roman"/>
              </a:rPr>
              <a:t>yang</a:t>
            </a:r>
            <a:r>
              <a:rPr sz="1050" spc="105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diketahui</a:t>
            </a:r>
            <a:r>
              <a:rPr sz="1050" spc="140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Times New Roman"/>
                <a:cs typeface="Times New Roman"/>
              </a:rPr>
              <a:t>adalah</a:t>
            </a:r>
            <a:r>
              <a:rPr sz="1050" spc="225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Times New Roman"/>
                <a:cs typeface="Times New Roman"/>
              </a:rPr>
              <a:t>V</a:t>
            </a:r>
            <a:r>
              <a:rPr sz="1050" spc="180" dirty="0">
                <a:latin typeface="Times New Roman"/>
                <a:cs typeface="Times New Roman"/>
              </a:rPr>
              <a:t> </a:t>
            </a:r>
            <a:r>
              <a:rPr sz="1050" spc="35" dirty="0">
                <a:latin typeface="Times New Roman"/>
                <a:cs typeface="Times New Roman"/>
              </a:rPr>
              <a:t>=</a:t>
            </a:r>
            <a:r>
              <a:rPr sz="1050" spc="120" dirty="0">
                <a:latin typeface="Times New Roman"/>
                <a:cs typeface="Times New Roman"/>
              </a:rPr>
              <a:t> </a:t>
            </a:r>
            <a:r>
              <a:rPr sz="1050" i="1" spc="10" dirty="0">
                <a:latin typeface="Times New Roman"/>
                <a:cs typeface="Times New Roman"/>
              </a:rPr>
              <a:t>10</a:t>
            </a:r>
            <a:r>
              <a:rPr sz="1050" i="1" spc="5" dirty="0">
                <a:latin typeface="Times New Roman"/>
                <a:cs typeface="Times New Roman"/>
              </a:rPr>
              <a:t> </a:t>
            </a:r>
            <a:r>
              <a:rPr sz="1050" i="1" spc="10" dirty="0">
                <a:latin typeface="Times New Roman"/>
                <a:cs typeface="Times New Roman"/>
              </a:rPr>
              <a:t>lb,</a:t>
            </a:r>
            <a:r>
              <a:rPr sz="1050" i="1" spc="5" dirty="0">
                <a:latin typeface="Times New Roman"/>
                <a:cs typeface="Times New Roman"/>
              </a:rPr>
              <a:t> </a:t>
            </a:r>
            <a:r>
              <a:rPr sz="1050" i="1" spc="45" dirty="0">
                <a:latin typeface="Times New Roman"/>
                <a:cs typeface="Times New Roman"/>
              </a:rPr>
              <a:t>Q</a:t>
            </a:r>
            <a:r>
              <a:rPr sz="1050" i="1" spc="85" dirty="0">
                <a:latin typeface="Times New Roman"/>
                <a:cs typeface="Times New Roman"/>
              </a:rPr>
              <a:t> </a:t>
            </a:r>
            <a:r>
              <a:rPr sz="1050" i="1" spc="-375" dirty="0">
                <a:latin typeface="Times New Roman"/>
                <a:cs typeface="Times New Roman"/>
              </a:rPr>
              <a:t>—</a:t>
            </a:r>
            <a:r>
              <a:rPr sz="1050" i="1" spc="100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20</a:t>
            </a:r>
            <a:r>
              <a:rPr sz="1050" i="1" spc="20" dirty="0">
                <a:latin typeface="Times New Roman"/>
                <a:cs typeface="Times New Roman"/>
              </a:rPr>
              <a:t> </a:t>
            </a:r>
            <a:r>
              <a:rPr sz="1050" i="1" dirty="0">
                <a:latin typeface="Times New Roman"/>
                <a:cs typeface="Times New Roman"/>
              </a:rPr>
              <a:t>lb,</a:t>
            </a:r>
            <a:r>
              <a:rPr sz="1050" i="1" spc="75" dirty="0">
                <a:latin typeface="Times New Roman"/>
                <a:cs typeface="Times New Roman"/>
              </a:rPr>
              <a:t> </a:t>
            </a:r>
            <a:r>
              <a:rPr sz="1050" i="1" spc="-25" dirty="0">
                <a:latin typeface="Times New Roman"/>
                <a:cs typeface="Times New Roman"/>
              </a:rPr>
              <a:t>L</a:t>
            </a:r>
            <a:r>
              <a:rPr sz="1050" i="1" spc="105" dirty="0">
                <a:latin typeface="Times New Roman"/>
                <a:cs typeface="Times New Roman"/>
              </a:rPr>
              <a:t> </a:t>
            </a:r>
            <a:r>
              <a:rPr sz="1050" i="1" spc="-655" dirty="0">
                <a:latin typeface="Times New Roman"/>
                <a:cs typeface="Times New Roman"/>
              </a:rPr>
              <a:t>—</a:t>
            </a:r>
            <a:r>
              <a:rPr sz="1050" i="1" spc="-650" dirty="0">
                <a:latin typeface="Times New Roman"/>
                <a:cs typeface="Times New Roman"/>
              </a:rPr>
              <a:t>—</a:t>
            </a:r>
            <a:r>
              <a:rPr sz="1050" i="1" spc="50" dirty="0">
                <a:latin typeface="Times New Roman"/>
                <a:cs typeface="Times New Roman"/>
              </a:rPr>
              <a:t> </a:t>
            </a:r>
            <a:r>
              <a:rPr sz="1050" i="1" spc="10" dirty="0">
                <a:latin typeface="Times New Roman"/>
                <a:cs typeface="Times New Roman"/>
              </a:rPr>
              <a:t>10</a:t>
            </a:r>
            <a:r>
              <a:rPr sz="1050" i="1" spc="15" dirty="0">
                <a:latin typeface="Times New Roman"/>
                <a:cs typeface="Times New Roman"/>
              </a:rPr>
              <a:t> </a:t>
            </a:r>
            <a:r>
              <a:rPr sz="1050" i="1" spc="25" dirty="0">
                <a:latin typeface="Times New Roman"/>
                <a:cs typeface="Times New Roman"/>
              </a:rPr>
              <a:t>in</a:t>
            </a:r>
            <a:r>
              <a:rPr sz="1050" i="1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dan</a:t>
            </a:r>
            <a:r>
              <a:rPr sz="1050" spc="130" dirty="0">
                <a:latin typeface="Times New Roman"/>
                <a:cs typeface="Times New Roman"/>
              </a:rPr>
              <a:t> </a:t>
            </a:r>
            <a:r>
              <a:rPr sz="1050" i="1" spc="45" dirty="0">
                <a:latin typeface="Times New Roman"/>
                <a:cs typeface="Times New Roman"/>
              </a:rPr>
              <a:t>8 </a:t>
            </a:r>
            <a:r>
              <a:rPr sz="1050" i="1" spc="-405" dirty="0">
                <a:latin typeface="Times New Roman"/>
                <a:cs typeface="Times New Roman"/>
              </a:rPr>
              <a:t>—</a:t>
            </a:r>
            <a:r>
              <a:rPr sz="1050" i="1" spc="85" dirty="0">
                <a:latin typeface="Times New Roman"/>
                <a:cs typeface="Times New Roman"/>
              </a:rPr>
              <a:t> </a:t>
            </a:r>
            <a:r>
              <a:rPr sz="1050" i="1" spc="20" dirty="0">
                <a:latin typeface="Times New Roman"/>
                <a:cs typeface="Times New Roman"/>
              </a:rPr>
              <a:t>30</a:t>
            </a:r>
            <a:r>
              <a:rPr sz="975" i="1" spc="30" baseline="29914" dirty="0">
                <a:latin typeface="Times New Roman"/>
                <a:cs typeface="Times New Roman"/>
              </a:rPr>
              <a:t>0</a:t>
            </a:r>
            <a:r>
              <a:rPr sz="975" i="1" spc="157" baseline="29914" dirty="0">
                <a:latin typeface="Times New Roman"/>
                <a:cs typeface="Times New Roman"/>
              </a:rPr>
              <a:t> </a:t>
            </a:r>
            <a:r>
              <a:rPr sz="1050" i="1" spc="10" dirty="0">
                <a:latin typeface="Times New Roman"/>
                <a:cs typeface="Times New Roman"/>
              </a:rPr>
              <a:t>.</a:t>
            </a:r>
            <a:r>
              <a:rPr sz="1050" i="1" spc="-3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Tentukan</a:t>
            </a:r>
            <a:r>
              <a:rPr sz="1050" spc="85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Times New Roman"/>
                <a:cs typeface="Times New Roman"/>
              </a:rPr>
              <a:t>putaran</a:t>
            </a:r>
            <a:r>
              <a:rPr sz="1050" spc="75" dirty="0">
                <a:latin typeface="Times New Roman"/>
                <a:cs typeface="Times New Roman"/>
              </a:rPr>
              <a:t> </a:t>
            </a:r>
            <a:r>
              <a:rPr sz="1050" i="1" spc="30" dirty="0">
                <a:latin typeface="Times New Roman"/>
                <a:cs typeface="Times New Roman"/>
              </a:rPr>
              <a:t>n</a:t>
            </a:r>
            <a:r>
              <a:rPr sz="1050" i="1" spc="-5" dirty="0">
                <a:latin typeface="Times New Roman"/>
                <a:cs typeface="Times New Roman"/>
              </a:rPr>
              <a:t> </a:t>
            </a:r>
            <a:r>
              <a:rPr sz="1050" spc="20" dirty="0">
                <a:latin typeface="Times New Roman"/>
                <a:cs typeface="Times New Roman"/>
              </a:rPr>
              <a:t>agar</a:t>
            </a:r>
            <a:r>
              <a:rPr sz="1050" spc="60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beban</a:t>
            </a:r>
            <a:r>
              <a:rPr sz="1050" spc="55" dirty="0">
                <a:latin typeface="Times New Roman"/>
                <a:cs typeface="Times New Roman"/>
              </a:rPr>
              <a:t> </a:t>
            </a:r>
            <a:r>
              <a:rPr sz="1050" i="1" spc="5" dirty="0">
                <a:latin typeface="Times New Roman"/>
                <a:cs typeface="Times New Roman"/>
              </a:rPr>
              <a:t>Q</a:t>
            </a:r>
            <a:r>
              <a:rPr sz="1050" i="1" spc="70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pada</a:t>
            </a:r>
            <a:r>
              <a:rPr sz="1050" spc="40" dirty="0">
                <a:latin typeface="Times New Roman"/>
                <a:cs typeface="Times New Roman"/>
              </a:rPr>
              <a:t> </a:t>
            </a:r>
            <a:r>
              <a:rPr sz="1050" spc="15" dirty="0">
                <a:latin typeface="Times New Roman"/>
                <a:cs typeface="Times New Roman"/>
              </a:rPr>
              <a:t>saatnya</a:t>
            </a:r>
            <a:r>
              <a:rPr sz="1050" spc="5" dirty="0">
                <a:latin typeface="Times New Roman"/>
                <a:cs typeface="Times New Roman"/>
              </a:rPr>
              <a:t> </a:t>
            </a:r>
            <a:r>
              <a:rPr sz="1050" dirty="0">
                <a:latin typeface="Times New Roman"/>
                <a:cs typeface="Times New Roman"/>
              </a:rPr>
              <a:t>akan</a:t>
            </a:r>
            <a:r>
              <a:rPr sz="1050" spc="110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terangkat.</a:t>
            </a:r>
            <a:r>
              <a:rPr sz="1050" spc="75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Abaikan</a:t>
            </a:r>
            <a:r>
              <a:rPr sz="1050" spc="170" dirty="0">
                <a:latin typeface="Times New Roman"/>
                <a:cs typeface="Times New Roman"/>
              </a:rPr>
              <a:t> </a:t>
            </a:r>
            <a:r>
              <a:rPr sz="1050" spc="5" dirty="0">
                <a:latin typeface="Times New Roman"/>
                <a:cs typeface="Times New Roman"/>
              </a:rPr>
              <a:t>berat</a:t>
            </a:r>
            <a:r>
              <a:rPr sz="1050" spc="95" dirty="0">
                <a:latin typeface="Times New Roman"/>
                <a:cs typeface="Times New Roman"/>
              </a:rPr>
              <a:t> </a:t>
            </a:r>
            <a:r>
              <a:rPr sz="1050" spc="10" dirty="0">
                <a:latin typeface="Times New Roman"/>
                <a:cs typeface="Times New Roman"/>
              </a:rPr>
              <a:t>batang.</a:t>
            </a:r>
            <a:endParaRPr sz="1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7704" y="3759258"/>
            <a:ext cx="5080546" cy="150909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32704" y="339096"/>
            <a:ext cx="2970546" cy="240287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706128" y="2751513"/>
            <a:ext cx="2311805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i="1" dirty="0">
                <a:latin typeface="Times New Roman"/>
                <a:cs typeface="Times New Roman"/>
              </a:rPr>
              <a:t>G</a:t>
            </a:r>
            <a:r>
              <a:rPr sz="950" i="1" spc="-40" dirty="0">
                <a:latin typeface="Times New Roman"/>
                <a:cs typeface="Times New Roman"/>
              </a:rPr>
              <a:t> </a:t>
            </a:r>
            <a:r>
              <a:rPr sz="950" b="1" i="1" dirty="0">
                <a:latin typeface="Times New Roman"/>
                <a:cs typeface="Times New Roman"/>
              </a:rPr>
              <a:t>imbor 11.8.</a:t>
            </a:r>
            <a:r>
              <a:rPr sz="950" b="1" i="1" spc="5" dirty="0">
                <a:latin typeface="Times New Roman"/>
                <a:cs typeface="Times New Roman"/>
              </a:rPr>
              <a:t> </a:t>
            </a:r>
            <a:r>
              <a:rPr sz="950" b="1" i="1" dirty="0">
                <a:latin typeface="Times New Roman"/>
                <a:cs typeface="Times New Roman"/>
              </a:rPr>
              <a:t>Soal</a:t>
            </a:r>
            <a:r>
              <a:rPr sz="950" b="1" i="1" spc="25" dirty="0">
                <a:latin typeface="Times New Roman"/>
                <a:cs typeface="Times New Roman"/>
              </a:rPr>
              <a:t> </a:t>
            </a:r>
            <a:r>
              <a:rPr sz="950" b="1" i="1" spc="-20" dirty="0">
                <a:latin typeface="Times New Roman"/>
                <a:cs typeface="Times New Roman"/>
              </a:rPr>
              <a:t>L‹itilian</a:t>
            </a:r>
            <a:r>
              <a:rPr sz="950" b="1" i="1" spc="35" dirty="0">
                <a:latin typeface="Times New Roman"/>
                <a:cs typeface="Times New Roman"/>
              </a:rPr>
              <a:t> </a:t>
            </a:r>
            <a:r>
              <a:rPr sz="950" b="1" i="1" dirty="0">
                <a:latin typeface="Times New Roman"/>
                <a:cs typeface="Times New Roman"/>
              </a:rPr>
              <a:t>No.</a:t>
            </a:r>
            <a:r>
              <a:rPr sz="950" b="1" i="1" spc="15" dirty="0">
                <a:latin typeface="Times New Roman"/>
                <a:cs typeface="Times New Roman"/>
              </a:rPr>
              <a:t> </a:t>
            </a:r>
            <a:r>
              <a:rPr sz="950" i="1" spc="-50" dirty="0">
                <a:latin typeface="Times New Roman"/>
                <a:cs typeface="Times New Roman"/>
              </a:rPr>
              <a:t>5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7185" y="5661648"/>
            <a:ext cx="326687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150" spc="-25" dirty="0">
                <a:latin typeface="Times New Roman"/>
                <a:cs typeface="Times New Roman"/>
              </a:rPr>
              <a:t>207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9320" y="2988806"/>
            <a:ext cx="173256" cy="1897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50" spc="-25" dirty="0">
                <a:latin typeface="Times New Roman"/>
                <a:cs typeface="Times New Roman"/>
              </a:rPr>
              <a:t>6.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4079" y="2988806"/>
            <a:ext cx="6169123" cy="83292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4445" algn="just">
              <a:lnSpc>
                <a:spcPts val="1320"/>
              </a:lnSpc>
              <a:spcBef>
                <a:spcPts val="195"/>
              </a:spcBef>
            </a:pPr>
            <a:r>
              <a:rPr sz="1150" dirty="0">
                <a:latin typeface="Times New Roman"/>
                <a:cs typeface="Times New Roman"/>
              </a:rPr>
              <a:t>Sebuah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balok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dengan</a:t>
            </a:r>
            <a:r>
              <a:rPr sz="1150" spc="204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berat</a:t>
            </a:r>
            <a:r>
              <a:rPr sz="1150" spc="27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didukung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oleh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i="1" dirty="0">
                <a:latin typeface="Times New Roman"/>
                <a:cs typeface="Times New Roman"/>
              </a:rPr>
              <a:t>2</a:t>
            </a:r>
            <a:r>
              <a:rPr sz="1150" i="1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buah</a:t>
            </a:r>
            <a:r>
              <a:rPr sz="1150" spc="20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roll</a:t>
            </a:r>
            <a:r>
              <a:rPr sz="1150" spc="18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yang</a:t>
            </a:r>
            <a:r>
              <a:rPr sz="1150" spc="14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sama,</a:t>
            </a:r>
            <a:r>
              <a:rPr sz="1150" spc="165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dan </a:t>
            </a:r>
            <a:r>
              <a:rPr sz="1150" spc="-20" dirty="0">
                <a:latin typeface="Times New Roman"/>
                <a:cs typeface="Times New Roman"/>
              </a:rPr>
              <a:t>beratnya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i="1" spc="-190" dirty="0">
                <a:latin typeface="Times New Roman"/>
                <a:cs typeface="Times New Roman"/>
              </a:rPr>
              <a:t>FzW,</a:t>
            </a:r>
            <a:r>
              <a:rPr sz="1150" i="1" spc="12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serta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jari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229" dirty="0">
                <a:latin typeface="Times New Roman"/>
                <a:cs typeface="Times New Roman"/>
              </a:rPr>
              <a:t>—</a:t>
            </a:r>
            <a:r>
              <a:rPr sz="1150" spc="-25" dirty="0">
                <a:latin typeface="Times New Roman"/>
                <a:cs typeface="Times New Roman"/>
              </a:rPr>
              <a:t>jari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i="1" spc="-160" dirty="0">
                <a:latin typeface="Times New Roman"/>
                <a:cs typeface="Times New Roman"/>
              </a:rPr>
              <a:t>n.</a:t>
            </a:r>
            <a:r>
              <a:rPr sz="1150" i="1" spc="85" dirty="0">
                <a:latin typeface="Times New Roman"/>
                <a:cs typeface="Times New Roman"/>
              </a:rPr>
              <a:t> </a:t>
            </a:r>
            <a:r>
              <a:rPr sz="1150" spc="-30" dirty="0">
                <a:latin typeface="Times New Roman"/>
                <a:cs typeface="Times New Roman"/>
              </a:rPr>
              <a:t>Roll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tersebut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berada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di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atas </a:t>
            </a:r>
            <a:r>
              <a:rPr sz="1150" spc="-30" dirty="0">
                <a:latin typeface="Times New Roman"/>
                <a:cs typeface="Times New Roman"/>
              </a:rPr>
              <a:t>bidang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35" dirty="0">
                <a:latin typeface="Times New Roman"/>
                <a:cs typeface="Times New Roman"/>
              </a:rPr>
              <a:t>miring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dengan </a:t>
            </a:r>
            <a:r>
              <a:rPr sz="1150" spc="-20" dirty="0">
                <a:latin typeface="Times New Roman"/>
                <a:cs typeface="Times New Roman"/>
              </a:rPr>
              <a:t>sudut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kemiringan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8,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seperti</a:t>
            </a:r>
            <a:r>
              <a:rPr sz="1150" spc="-20" dirty="0">
                <a:latin typeface="Times New Roman"/>
                <a:cs typeface="Times New Roman"/>
              </a:rPr>
              <a:t> terlihat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pada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25" dirty="0">
                <a:latin typeface="Times New Roman"/>
                <a:cs typeface="Times New Roman"/>
              </a:rPr>
              <a:t>Gambar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11.9,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di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bawah.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Bila</a:t>
            </a:r>
            <a:r>
              <a:rPr sz="1150" spc="-5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dianggap </a:t>
            </a:r>
            <a:r>
              <a:rPr sz="1150" spc="-45" dirty="0">
                <a:latin typeface="Times New Roman"/>
                <a:cs typeface="Times New Roman"/>
              </a:rPr>
              <a:t>tidak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akan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terjadi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slip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antara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-65" dirty="0">
                <a:latin typeface="Times New Roman"/>
                <a:cs typeface="Times New Roman"/>
              </a:rPr>
              <a:t>balok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-60" dirty="0">
                <a:latin typeface="Times New Roman"/>
                <a:cs typeface="Times New Roman"/>
              </a:rPr>
              <a:t>dengan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-55" dirty="0">
                <a:latin typeface="Times New Roman"/>
                <a:cs typeface="Times New Roman"/>
              </a:rPr>
              <a:t>roll</a:t>
            </a:r>
            <a:r>
              <a:rPr sz="1150" spc="-50" dirty="0">
                <a:latin typeface="Times New Roman"/>
                <a:cs typeface="Times New Roman"/>
              </a:rPr>
              <a:t> dan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spc="-45" dirty="0">
                <a:latin typeface="Times New Roman"/>
                <a:cs typeface="Times New Roman"/>
              </a:rPr>
              <a:t>antara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-40" dirty="0">
                <a:latin typeface="Times New Roman"/>
                <a:cs typeface="Times New Roman"/>
              </a:rPr>
              <a:t>roll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dengan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-50" dirty="0">
                <a:latin typeface="Times New Roman"/>
                <a:cs typeface="Times New Roman"/>
              </a:rPr>
              <a:t>bidang</a:t>
            </a:r>
            <a:r>
              <a:rPr sz="1150" spc="-45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miring,</a:t>
            </a:r>
            <a:endParaRPr sz="1150">
              <a:latin typeface="Times New Roman"/>
              <a:cs typeface="Times New Roman"/>
            </a:endParaRPr>
          </a:p>
          <a:p>
            <a:pPr marL="18415" algn="just">
              <a:lnSpc>
                <a:spcPts val="1100"/>
              </a:lnSpc>
              <a:spcBef>
                <a:spcPts val="720"/>
              </a:spcBef>
            </a:pPr>
            <a:r>
              <a:rPr sz="1100" dirty="0">
                <a:latin typeface="Times New Roman"/>
                <a:cs typeface="Times New Roman"/>
              </a:rPr>
              <a:t>tentukan</a:t>
            </a:r>
            <a:r>
              <a:rPr sz="1100" spc="60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percepatan</a:t>
            </a:r>
            <a:r>
              <a:rPr sz="1100" spc="415" dirty="0">
                <a:latin typeface="Times New Roman"/>
                <a:cs typeface="Times New Roman"/>
              </a:rPr>
              <a:t>  </a:t>
            </a:r>
            <a:r>
              <a:rPr sz="1100" dirty="0">
                <a:latin typeface="Times New Roman"/>
                <a:cs typeface="Times New Roman"/>
              </a:rPr>
              <a:t>dari</a:t>
            </a:r>
            <a:r>
              <a:rPr sz="1100" spc="2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balok</a:t>
            </a:r>
            <a:r>
              <a:rPr sz="1100" spc="50" dirty="0">
                <a:latin typeface="Times New Roman"/>
                <a:cs typeface="Times New Roman"/>
              </a:rPr>
              <a:t> </a:t>
            </a:r>
            <a:r>
              <a:rPr sz="1100" spc="-10" dirty="0">
                <a:latin typeface="Times New Roman"/>
                <a:cs typeface="Times New Roman"/>
              </a:rPr>
              <a:t>tersebut.</a:t>
            </a:r>
            <a:endParaRPr sz="1100">
              <a:latin typeface="Times New Roman"/>
              <a:cs typeface="Times New Roman"/>
            </a:endParaRPr>
          </a:p>
          <a:p>
            <a:pPr marL="1223010">
              <a:lnSpc>
                <a:spcPts val="560"/>
              </a:lnSpc>
            </a:pPr>
            <a:r>
              <a:rPr sz="650" i="1" spc="-25" dirty="0">
                <a:latin typeface="Times New Roman"/>
                <a:cs typeface="Times New Roman"/>
              </a:rPr>
              <a:t>X-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46197" y="5284447"/>
            <a:ext cx="2345422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35" dirty="0">
                <a:latin typeface="Times New Roman"/>
                <a:cs typeface="Times New Roman"/>
              </a:rPr>
              <a:t>G‹unbnr</a:t>
            </a:r>
            <a:r>
              <a:rPr sz="1000" b="1" i="1" spc="30" dirty="0">
                <a:latin typeface="Times New Roman"/>
                <a:cs typeface="Times New Roman"/>
              </a:rPr>
              <a:t> </a:t>
            </a:r>
            <a:r>
              <a:rPr sz="1000" b="1" i="1" spc="-25" dirty="0">
                <a:latin typeface="Times New Roman"/>
                <a:cs typeface="Times New Roman"/>
              </a:rPr>
              <a:t>11.9.</a:t>
            </a:r>
            <a:r>
              <a:rPr sz="1000" b="1" i="1" spc="-60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Soiil</a:t>
            </a:r>
            <a:r>
              <a:rPr sz="1000" i="1" spc="-5" dirty="0">
                <a:latin typeface="Times New Roman"/>
                <a:cs typeface="Times New Roman"/>
              </a:rPr>
              <a:t> </a:t>
            </a:r>
            <a:r>
              <a:rPr sz="1000" i="1" dirty="0">
                <a:latin typeface="Times New Roman"/>
                <a:cs typeface="Times New Roman"/>
              </a:rPr>
              <a:t>Liitiltiin</a:t>
            </a:r>
            <a:r>
              <a:rPr sz="1000" i="1" spc="55" dirty="0">
                <a:latin typeface="Times New Roman"/>
                <a:cs typeface="Times New Roman"/>
              </a:rPr>
              <a:t> </a:t>
            </a:r>
            <a:r>
              <a:rPr sz="1000" i="1" spc="-20" dirty="0">
                <a:latin typeface="Times New Roman"/>
                <a:cs typeface="Times New Roman"/>
              </a:rPr>
              <a:t>No.6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1289</Words>
  <Application>Microsoft Office PowerPoint</Application>
  <PresentationFormat>Custom</PresentationFormat>
  <Paragraphs>119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Rudy Yulianto</dc:creator>
  <cp:lastModifiedBy>Rudy Yulianto</cp:lastModifiedBy>
  <cp:revision>5</cp:revision>
  <dcterms:created xsi:type="dcterms:W3CDTF">2025-06-14T07:30:00Z</dcterms:created>
  <dcterms:modified xsi:type="dcterms:W3CDTF">2025-06-14T08:14:09Z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2009-01-08T00:00:00Z</vt:filetime>
  </property>
  <property fmtid="{D5CDD505-2E9C-101B-9397-08002B2CF9AE}" pid="3" name="Creator">
    <vt:lpwstr>Canon </vt:lpwstr>
  </property>
  <property fmtid="{D5CDD505-2E9C-101B-9397-08002B2CF9AE}" pid="4" name="LastSaved">
    <vt:filetime>2025-06-14T00:00:00Z</vt:filetime>
  </property>
</Properties>
</file>