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E36A5-ED63-46BB-AFA1-0817A6AD983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025C-6E25-4804-9D1B-BFF10492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2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025C-6E25-4804-9D1B-BFF10492F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025C-6E25-4804-9D1B-BFF10492F6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2B2D-0F08-4569-B043-C0601D3328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D745-6CC1-4103-BC2B-509C863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15833" r="29722" b="61042"/>
          <a:stretch/>
        </p:blipFill>
        <p:spPr bwMode="auto">
          <a:xfrm>
            <a:off x="0" y="1052736"/>
            <a:ext cx="8244408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PERT. 6</a:t>
            </a:r>
            <a:endParaRPr lang="en-US" sz="3200" b="1" dirty="0"/>
          </a:p>
        </p:txBody>
      </p:sp>
      <p:sp>
        <p:nvSpPr>
          <p:cNvPr id="5" name="Heptagon 4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93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r="14729" b="6250"/>
          <a:stretch/>
        </p:blipFill>
        <p:spPr bwMode="auto">
          <a:xfrm>
            <a:off x="15240" y="0"/>
            <a:ext cx="9128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83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5081" b="6250"/>
          <a:stretch/>
        </p:blipFill>
        <p:spPr bwMode="auto">
          <a:xfrm>
            <a:off x="0" y="0"/>
            <a:ext cx="91492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017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r="14963" b="6250"/>
          <a:stretch/>
        </p:blipFill>
        <p:spPr bwMode="auto">
          <a:xfrm>
            <a:off x="45720" y="0"/>
            <a:ext cx="9098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390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4963" b="6250"/>
          <a:stretch/>
        </p:blipFill>
        <p:spPr bwMode="auto">
          <a:xfrm>
            <a:off x="15240" y="0"/>
            <a:ext cx="9128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3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4963" b="6250"/>
          <a:stretch/>
        </p:blipFill>
        <p:spPr bwMode="auto">
          <a:xfrm>
            <a:off x="0" y="0"/>
            <a:ext cx="9128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26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36003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err="1" smtClean="0"/>
              <a:t>Contoh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ragam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getaran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 yang </a:t>
            </a:r>
            <a:r>
              <a:rPr lang="en-US" sz="2400" dirty="0" err="1" smtClean="0"/>
              <a:t>disimulasi</a:t>
            </a:r>
            <a:r>
              <a:rPr lang="en-US" sz="2400" dirty="0" smtClean="0"/>
              <a:t> 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disederhanakan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numerik</a:t>
            </a:r>
            <a:r>
              <a:rPr lang="en-US" sz="2400" dirty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*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(W) = 14,3 </a:t>
            </a:r>
            <a:r>
              <a:rPr lang="en-US" sz="2400" dirty="0" err="1" smtClean="0"/>
              <a:t>kN</a:t>
            </a:r>
            <a:r>
              <a:rPr lang="en-US" sz="2400" dirty="0" smtClean="0"/>
              <a:t> = 14300 N</a:t>
            </a:r>
            <a:br>
              <a:rPr lang="en-US" sz="2400" dirty="0" smtClean="0"/>
            </a:br>
            <a:r>
              <a:rPr lang="en-US" sz="2400" dirty="0" smtClean="0"/>
              <a:t>*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ban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Bradley Hand ITC" pitchFamily="66" charset="0"/>
              </a:rPr>
              <a:t>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1,35 m</a:t>
            </a:r>
            <a:br>
              <a:rPr lang="en-US" sz="2400" dirty="0" smtClean="0"/>
            </a:br>
            <a:r>
              <a:rPr lang="en-US" sz="2400" dirty="0" smtClean="0"/>
              <a:t>*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ban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>
                <a:latin typeface="Bradley Hand ITC" pitchFamily="66" charset="0"/>
              </a:rPr>
              <a:t>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/>
              <a:t>= </a:t>
            </a:r>
            <a:r>
              <a:rPr lang="en-US" sz="2400" dirty="0" smtClean="0"/>
              <a:t>1,65 m</a:t>
            </a:r>
            <a:br>
              <a:rPr lang="en-US" sz="2400" dirty="0" smtClean="0"/>
            </a:br>
            <a:r>
              <a:rPr lang="en-US" sz="2400" dirty="0" smtClean="0"/>
              <a:t>* </a:t>
            </a:r>
            <a:r>
              <a:rPr lang="en-US" sz="2400" dirty="0" err="1" smtClean="0"/>
              <a:t>Jari-jari</a:t>
            </a:r>
            <a:r>
              <a:rPr lang="en-US" sz="2400" dirty="0" smtClean="0"/>
              <a:t> ban (r) = 1,2 m</a:t>
            </a:r>
            <a:br>
              <a:rPr lang="en-US" sz="2400" dirty="0" smtClean="0"/>
            </a:br>
            <a:r>
              <a:rPr lang="en-US" sz="2400" dirty="0" smtClean="0"/>
              <a:t>* </a:t>
            </a:r>
            <a:r>
              <a:rPr lang="en-US" sz="2400" dirty="0" err="1" smtClean="0"/>
              <a:t>Kekakuan</a:t>
            </a:r>
            <a:r>
              <a:rPr lang="en-US" sz="2400" dirty="0" smtClean="0"/>
              <a:t> </a:t>
            </a:r>
            <a:r>
              <a:rPr lang="en-US" sz="2400" dirty="0" err="1" smtClean="0"/>
              <a:t>pegas</a:t>
            </a:r>
            <a:r>
              <a:rPr lang="en-US" sz="2400" dirty="0" smtClean="0"/>
              <a:t> di ban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(k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3520 N/m</a:t>
            </a:r>
            <a:br>
              <a:rPr lang="en-US" sz="2400" dirty="0" smtClean="0"/>
            </a:br>
            <a:r>
              <a:rPr lang="en-US" sz="2400" dirty="0" smtClean="0"/>
              <a:t>* </a:t>
            </a:r>
            <a:r>
              <a:rPr lang="en-US" sz="2400" dirty="0" err="1"/>
              <a:t>Kekakuan</a:t>
            </a:r>
            <a:r>
              <a:rPr lang="en-US" sz="2400" dirty="0"/>
              <a:t> </a:t>
            </a:r>
            <a:r>
              <a:rPr lang="en-US" sz="2400" dirty="0" err="1"/>
              <a:t>pegas</a:t>
            </a:r>
            <a:r>
              <a:rPr lang="en-US" sz="2400" dirty="0"/>
              <a:t> di ban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/>
              <a:t>= </a:t>
            </a:r>
            <a:r>
              <a:rPr lang="en-US" sz="2400" dirty="0" smtClean="0"/>
              <a:t>3813 N/m</a:t>
            </a:r>
            <a:br>
              <a:rPr lang="en-US" sz="2400" dirty="0" smtClean="0"/>
            </a:br>
            <a:r>
              <a:rPr lang="en-US" sz="2400" dirty="0" smtClean="0"/>
              <a:t>* </a:t>
            </a:r>
            <a:r>
              <a:rPr lang="en-US" sz="2400" dirty="0" err="1" smtClean="0"/>
              <a:t>Percepatan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</a:t>
            </a:r>
            <a:r>
              <a:rPr lang="en-US" sz="2400" dirty="0" smtClean="0"/>
              <a:t> (g) = 10 m/s</a:t>
            </a:r>
            <a:r>
              <a:rPr lang="en-US" sz="2400" baseline="30000" dirty="0" smtClean="0"/>
              <a:t>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t="36102" r="27906" b="15209"/>
          <a:stretch/>
        </p:blipFill>
        <p:spPr bwMode="auto">
          <a:xfrm>
            <a:off x="395536" y="3717032"/>
            <a:ext cx="826615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eptagon 4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38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312377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gerak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08" y="3033926"/>
            <a:ext cx="8784976" cy="3347402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err="1" smtClean="0">
                <a:solidFill>
                  <a:schemeClr val="tx1"/>
                </a:solidFill>
              </a:rPr>
              <a:t>Penyelesaian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Massa </a:t>
            </a:r>
            <a:r>
              <a:rPr lang="en-US" sz="2400" dirty="0" err="1" smtClean="0">
                <a:solidFill>
                  <a:schemeClr val="tx1"/>
                </a:solidFill>
              </a:rPr>
              <a:t>mobil</a:t>
            </a:r>
            <a:r>
              <a:rPr lang="en-US" sz="2400" dirty="0" smtClean="0">
                <a:solidFill>
                  <a:schemeClr val="tx1"/>
                </a:solidFill>
              </a:rPr>
              <a:t> (m):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m = W/g = 14300 N/10 m/s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= 1430 kg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Momen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Puntir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pusat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mobil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J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</a:rPr>
              <a:t>J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 = (W/g). </a:t>
            </a: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= (14300 N/10 m/s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)(1,2 m)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= 1430 kg (1,44 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= 2059,2 kg/m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u="sng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042" r="33001" b="34479"/>
          <a:stretch/>
        </p:blipFill>
        <p:spPr bwMode="auto">
          <a:xfrm>
            <a:off x="323528" y="511706"/>
            <a:ext cx="8424936" cy="252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eptagon 4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50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22723"/>
          </a:xfrm>
        </p:spPr>
        <p:txBody>
          <a:bodyPr>
            <a:normAutofit/>
          </a:bodyPr>
          <a:lstStyle/>
          <a:p>
            <a:pPr algn="l"/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30417" r="44715" b="10686"/>
          <a:stretch/>
        </p:blipFill>
        <p:spPr bwMode="auto">
          <a:xfrm>
            <a:off x="0" y="116632"/>
            <a:ext cx="88924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37291" r="33236" b="50642"/>
          <a:stretch/>
        </p:blipFill>
        <p:spPr bwMode="auto">
          <a:xfrm>
            <a:off x="0" y="3789040"/>
            <a:ext cx="9144000" cy="10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822723"/>
            <a:ext cx="9144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{(k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– </a:t>
            </a:r>
            <a:r>
              <a:rPr lang="el-GR" sz="2000" dirty="0" smtClean="0"/>
              <a:t>ω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m)(k</a:t>
            </a:r>
            <a:r>
              <a:rPr lang="en-US" sz="2000" baseline="-25000" dirty="0" smtClean="0"/>
              <a:t>1</a:t>
            </a:r>
            <a:r>
              <a:rPr lang="en-US" sz="2000" dirty="0" smtClean="0">
                <a:latin typeface="Agency FB" pitchFamily="34" charset="0"/>
              </a:rPr>
              <a:t>l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/>
              <a:t>k</a:t>
            </a:r>
            <a:r>
              <a:rPr lang="en-US" sz="2000" baseline="-25000" dirty="0"/>
              <a:t>1</a:t>
            </a:r>
            <a:r>
              <a:rPr lang="en-US" sz="2000" dirty="0">
                <a:latin typeface="Agency FB" pitchFamily="34" charset="0"/>
              </a:rPr>
              <a:t>l</a:t>
            </a:r>
            <a:r>
              <a:rPr lang="en-US" sz="2000" baseline="-25000" dirty="0"/>
              <a:t>1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l-GR" sz="2000" dirty="0"/>
              <a:t>ω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J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)} – {(k</a:t>
            </a:r>
            <a:r>
              <a:rPr lang="en-US" sz="2000" baseline="-25000" dirty="0" smtClean="0"/>
              <a:t>1</a:t>
            </a:r>
            <a:r>
              <a:rPr lang="en-US" sz="2000" dirty="0" smtClean="0">
                <a:latin typeface="Agency FB" pitchFamily="34" charset="0"/>
              </a:rPr>
              <a:t>l</a:t>
            </a:r>
            <a:r>
              <a:rPr lang="en-US" sz="2000" baseline="-25000" dirty="0" smtClean="0"/>
              <a:t>1</a:t>
            </a:r>
            <a:r>
              <a:rPr lang="en-US" sz="2000" baseline="30000" dirty="0"/>
              <a:t> </a:t>
            </a:r>
            <a:r>
              <a:rPr lang="en-US" sz="2000" dirty="0" smtClean="0"/>
              <a:t>– k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latin typeface="Agency FB" pitchFamily="34" charset="0"/>
              </a:rPr>
              <a:t>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)(</a:t>
            </a:r>
            <a:r>
              <a:rPr lang="en-US" sz="2000" dirty="0"/>
              <a:t>k</a:t>
            </a:r>
            <a:r>
              <a:rPr lang="en-US" sz="2000" baseline="-25000" dirty="0"/>
              <a:t>1</a:t>
            </a:r>
            <a:r>
              <a:rPr lang="en-US" sz="2000" dirty="0">
                <a:latin typeface="Agency FB" pitchFamily="34" charset="0"/>
              </a:rPr>
              <a:t>l</a:t>
            </a:r>
            <a:r>
              <a:rPr lang="en-US" sz="2000" baseline="-25000" dirty="0"/>
              <a:t>1</a:t>
            </a:r>
            <a:r>
              <a:rPr lang="en-US" sz="2000" baseline="30000" dirty="0"/>
              <a:t> </a:t>
            </a:r>
            <a:r>
              <a:rPr lang="en-US" sz="2000" dirty="0"/>
              <a:t>– k</a:t>
            </a:r>
            <a:r>
              <a:rPr lang="en-US" sz="2000" baseline="-25000" dirty="0"/>
              <a:t>2</a:t>
            </a:r>
            <a:r>
              <a:rPr lang="en-US" sz="2000" dirty="0">
                <a:latin typeface="Agency FB" pitchFamily="34" charset="0"/>
              </a:rPr>
              <a:t>l</a:t>
            </a:r>
            <a:r>
              <a:rPr lang="en-US" sz="2000" baseline="-25000" dirty="0"/>
              <a:t>2</a:t>
            </a:r>
            <a:r>
              <a:rPr lang="en-US" sz="2000" dirty="0" smtClean="0"/>
              <a:t>)} = 0</a:t>
            </a:r>
          </a:p>
          <a:p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masukkan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nilainya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:</a:t>
            </a:r>
          </a:p>
          <a:p>
            <a:r>
              <a:rPr lang="en-US" sz="1300" dirty="0" smtClean="0"/>
              <a:t>{(3520 + 3813 - </a:t>
            </a:r>
            <a:r>
              <a:rPr lang="el-GR" sz="1300" dirty="0" smtClean="0"/>
              <a:t>ω</a:t>
            </a:r>
            <a:r>
              <a:rPr lang="en-US" sz="1300" baseline="30000" dirty="0" smtClean="0"/>
              <a:t>2</a:t>
            </a:r>
            <a:r>
              <a:rPr lang="en-US" sz="1300" dirty="0" smtClean="0"/>
              <a:t>.1430 )(3520 x 1,35</a:t>
            </a:r>
            <a:r>
              <a:rPr lang="en-US" sz="1300" baseline="30000" dirty="0" smtClean="0"/>
              <a:t>2</a:t>
            </a:r>
            <a:r>
              <a:rPr lang="en-US" sz="1300" dirty="0" smtClean="0"/>
              <a:t> + </a:t>
            </a:r>
            <a:r>
              <a:rPr lang="en-US" sz="1300" dirty="0"/>
              <a:t>3520 x 1,35</a:t>
            </a:r>
            <a:r>
              <a:rPr lang="en-US" sz="1300" baseline="30000" dirty="0"/>
              <a:t>2</a:t>
            </a:r>
            <a:r>
              <a:rPr lang="en-US" sz="1300" dirty="0"/>
              <a:t> </a:t>
            </a:r>
            <a:r>
              <a:rPr lang="en-US" sz="1300" dirty="0" smtClean="0"/>
              <a:t>- </a:t>
            </a:r>
            <a:r>
              <a:rPr lang="el-GR" sz="1300" dirty="0"/>
              <a:t>ω</a:t>
            </a:r>
            <a:r>
              <a:rPr lang="en-US" sz="1300" baseline="30000" dirty="0" smtClean="0"/>
              <a:t>2</a:t>
            </a:r>
            <a:r>
              <a:rPr lang="en-US" sz="1300" dirty="0" smtClean="0"/>
              <a:t> .</a:t>
            </a:r>
            <a:r>
              <a:rPr lang="en-US" sz="1300" dirty="0"/>
              <a:t> </a:t>
            </a:r>
            <a:r>
              <a:rPr lang="en-US" sz="1300" dirty="0" smtClean="0"/>
              <a:t>2059,2)} – {(</a:t>
            </a:r>
            <a:r>
              <a:rPr lang="en-US" sz="1300" dirty="0"/>
              <a:t>3520 x </a:t>
            </a:r>
            <a:r>
              <a:rPr lang="en-US" sz="1300" dirty="0" smtClean="0"/>
              <a:t>1,35 - 3813 </a:t>
            </a:r>
            <a:r>
              <a:rPr lang="en-US" sz="1300" dirty="0"/>
              <a:t>x </a:t>
            </a:r>
            <a:r>
              <a:rPr lang="en-US" sz="1300" dirty="0" smtClean="0"/>
              <a:t>1,65)(</a:t>
            </a:r>
            <a:r>
              <a:rPr lang="en-US" sz="1300" dirty="0"/>
              <a:t>3520 x 1,35 - 3813 x 1,65</a:t>
            </a:r>
            <a:r>
              <a:rPr lang="en-US" sz="1300" dirty="0" smtClean="0"/>
              <a:t>)  = 0</a:t>
            </a:r>
          </a:p>
          <a:p>
            <a:r>
              <a:rPr lang="en-US" sz="1600" dirty="0" smtClean="0"/>
              <a:t>{{7333 + 1430 </a:t>
            </a:r>
            <a:r>
              <a:rPr lang="el-GR" sz="1600" dirty="0" smtClean="0"/>
              <a:t>ω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)(6415,2 + </a:t>
            </a:r>
            <a:r>
              <a:rPr lang="en-US" sz="1600" dirty="0"/>
              <a:t>6415,2 </a:t>
            </a:r>
            <a:r>
              <a:rPr lang="en-US" sz="1600" dirty="0" smtClean="0"/>
              <a:t>– 2059,2</a:t>
            </a:r>
            <a:r>
              <a:rPr lang="el-GR" sz="1600" dirty="0"/>
              <a:t>ω</a:t>
            </a:r>
            <a:r>
              <a:rPr lang="en-US" sz="1600" baseline="30000" dirty="0"/>
              <a:t>2</a:t>
            </a:r>
            <a:r>
              <a:rPr lang="en-US" sz="1600" dirty="0" smtClean="0"/>
              <a:t>)} – {(4752 – 6291,45)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/>
              <a:t>4752 – 6291,45</a:t>
            </a:r>
            <a:r>
              <a:rPr lang="en-US" sz="1600" dirty="0" smtClean="0"/>
              <a:t>) = 0</a:t>
            </a:r>
          </a:p>
          <a:p>
            <a:r>
              <a:rPr lang="en-US" sz="1600" dirty="0"/>
              <a:t>{{7333 + 1430 </a:t>
            </a:r>
            <a:r>
              <a:rPr lang="el-GR" sz="1600" dirty="0"/>
              <a:t>ω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)(12830,4 - </a:t>
            </a:r>
            <a:r>
              <a:rPr lang="en-US" sz="1600" dirty="0"/>
              <a:t>2059,2</a:t>
            </a:r>
            <a:r>
              <a:rPr lang="el-GR" sz="1600" dirty="0"/>
              <a:t>ω</a:t>
            </a:r>
            <a:r>
              <a:rPr lang="en-US" sz="1600" baseline="30000" dirty="0"/>
              <a:t>2</a:t>
            </a:r>
            <a:r>
              <a:rPr lang="en-US" sz="1600" dirty="0"/>
              <a:t>)} </a:t>
            </a:r>
            <a:r>
              <a:rPr lang="en-US" sz="1600" dirty="0" smtClean="0"/>
              <a:t> - {(-1539,45)(-</a:t>
            </a:r>
            <a:r>
              <a:rPr lang="en-US" sz="1600" dirty="0"/>
              <a:t>1539,45</a:t>
            </a:r>
            <a:r>
              <a:rPr lang="en-US" sz="1600" dirty="0" smtClean="0"/>
              <a:t>)} = 0</a:t>
            </a:r>
          </a:p>
          <a:p>
            <a:r>
              <a:rPr lang="en-US" sz="1600" dirty="0" smtClean="0"/>
              <a:t>{94085,3232 – 15100,1136</a:t>
            </a:r>
            <a:r>
              <a:rPr lang="el-GR" sz="1600" dirty="0"/>
              <a:t> ω</a:t>
            </a:r>
            <a:r>
              <a:rPr lang="en-US" sz="1600" baseline="30000" dirty="0" smtClean="0"/>
              <a:t>2</a:t>
            </a:r>
            <a:r>
              <a:rPr lang="en-US" sz="1600" dirty="0"/>
              <a:t> </a:t>
            </a:r>
            <a:r>
              <a:rPr lang="en-US" sz="1600" dirty="0" smtClean="0"/>
              <a:t>+ 18347,472</a:t>
            </a:r>
            <a:r>
              <a:rPr lang="el-GR" sz="1600" dirty="0"/>
              <a:t> ω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– 14302,0592</a:t>
            </a:r>
            <a:r>
              <a:rPr lang="el-GR" sz="1600" dirty="0"/>
              <a:t> </a:t>
            </a:r>
            <a:r>
              <a:rPr lang="el-GR" sz="1600" dirty="0" smtClean="0"/>
              <a:t>ω</a:t>
            </a:r>
            <a:r>
              <a:rPr lang="en-US" sz="1600" baseline="30000" dirty="0"/>
              <a:t>4</a:t>
            </a:r>
            <a:r>
              <a:rPr lang="en-US" sz="1600" dirty="0" smtClean="0"/>
              <a:t>} – {-3078,9} = 0</a:t>
            </a:r>
          </a:p>
          <a:p>
            <a:r>
              <a:rPr lang="en-US" sz="1600" dirty="0"/>
              <a:t>{</a:t>
            </a:r>
            <a:r>
              <a:rPr lang="en-US" sz="1600" dirty="0" smtClean="0"/>
              <a:t>94085,3232 + 3247,3584 </a:t>
            </a:r>
            <a:r>
              <a:rPr lang="el-GR" sz="1600" dirty="0"/>
              <a:t>ω</a:t>
            </a:r>
            <a:r>
              <a:rPr lang="en-US" sz="1600" baseline="30000" dirty="0" smtClean="0"/>
              <a:t>2 </a:t>
            </a:r>
            <a:r>
              <a:rPr lang="en-US" sz="1600" dirty="0"/>
              <a:t>– 14302,0592</a:t>
            </a:r>
            <a:r>
              <a:rPr lang="el-GR" sz="1600" dirty="0"/>
              <a:t> ω</a:t>
            </a:r>
            <a:r>
              <a:rPr lang="en-US" sz="1600" baseline="30000" dirty="0"/>
              <a:t>4</a:t>
            </a:r>
            <a:r>
              <a:rPr lang="en-US" sz="1600" dirty="0"/>
              <a:t>} </a:t>
            </a:r>
            <a:r>
              <a:rPr lang="en-US" sz="1600" dirty="0" smtClean="0"/>
              <a:t> + 3078,9 = 0</a:t>
            </a:r>
            <a:endParaRPr lang="en-US" sz="1600" dirty="0"/>
          </a:p>
          <a:p>
            <a:r>
              <a:rPr lang="en-US" sz="1600" dirty="0"/>
              <a:t>– 14302,0592</a:t>
            </a:r>
            <a:r>
              <a:rPr lang="el-GR" sz="1600" dirty="0"/>
              <a:t> ω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+ </a:t>
            </a:r>
            <a:r>
              <a:rPr lang="en-US" sz="1600" dirty="0"/>
              <a:t>3247,3584 </a:t>
            </a:r>
            <a:r>
              <a:rPr lang="el-GR" sz="1600" dirty="0"/>
              <a:t>ω</a:t>
            </a:r>
            <a:r>
              <a:rPr lang="en-US" sz="1600" baseline="30000" dirty="0"/>
              <a:t>2 </a:t>
            </a:r>
            <a:r>
              <a:rPr lang="en-US" sz="1600" dirty="0" smtClean="0"/>
              <a:t>+ 97164,2232 = 0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7" name="Heptagon 6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248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– </a:t>
            </a:r>
            <a:r>
              <a:rPr lang="en-US" sz="2000" dirty="0"/>
              <a:t>14302,0592</a:t>
            </a:r>
            <a:r>
              <a:rPr lang="el-GR" sz="2000" dirty="0"/>
              <a:t> ω</a:t>
            </a:r>
            <a:r>
              <a:rPr lang="en-US" sz="2000" baseline="30000" dirty="0"/>
              <a:t>4</a:t>
            </a:r>
            <a:r>
              <a:rPr lang="en-US" sz="2000" dirty="0"/>
              <a:t> + 3247,3584 </a:t>
            </a:r>
            <a:r>
              <a:rPr lang="el-GR" sz="2000" dirty="0"/>
              <a:t>ω</a:t>
            </a:r>
            <a:r>
              <a:rPr lang="en-US" sz="2000" baseline="30000" dirty="0"/>
              <a:t>2 </a:t>
            </a:r>
            <a:r>
              <a:rPr lang="en-US" sz="2000" dirty="0"/>
              <a:t>+ 97164,2232 = </a:t>
            </a:r>
            <a:r>
              <a:rPr lang="en-US" sz="2000" dirty="0" smtClean="0"/>
              <a:t>0</a:t>
            </a:r>
            <a:br>
              <a:rPr lang="en-US" sz="2000" dirty="0" smtClean="0"/>
            </a:br>
            <a:r>
              <a:rPr lang="en-US" sz="2000" dirty="0" err="1" smtClean="0"/>
              <a:t>atau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14302,0592</a:t>
            </a:r>
            <a:r>
              <a:rPr lang="el-GR" sz="2000" dirty="0" smtClean="0"/>
              <a:t> </a:t>
            </a:r>
            <a:r>
              <a:rPr lang="el-GR" sz="2000" dirty="0"/>
              <a:t>ω</a:t>
            </a:r>
            <a:r>
              <a:rPr lang="en-US" sz="2000" baseline="30000" dirty="0"/>
              <a:t>4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3247,3584 </a:t>
            </a:r>
            <a:r>
              <a:rPr lang="el-GR" sz="2000" dirty="0"/>
              <a:t>ω</a:t>
            </a:r>
            <a:r>
              <a:rPr lang="en-US" sz="2000" baseline="30000" dirty="0"/>
              <a:t>2 </a:t>
            </a:r>
            <a:r>
              <a:rPr lang="en-US" sz="2000" dirty="0" smtClean="0"/>
              <a:t>- </a:t>
            </a:r>
            <a:r>
              <a:rPr lang="en-US" sz="2000" dirty="0"/>
              <a:t>97164,2232 = </a:t>
            </a:r>
            <a:r>
              <a:rPr lang="en-US" sz="2000" dirty="0" smtClean="0"/>
              <a:t>0</a:t>
            </a:r>
            <a:br>
              <a:rPr lang="en-US" sz="2000" dirty="0" smtClean="0"/>
            </a:br>
            <a:r>
              <a:rPr lang="en-US" sz="2000" dirty="0"/>
              <a:t>14302,0592</a:t>
            </a:r>
            <a:r>
              <a:rPr lang="el-GR" sz="2000" dirty="0"/>
              <a:t> ω</a:t>
            </a:r>
            <a:r>
              <a:rPr lang="en-US" sz="2000" baseline="30000" dirty="0"/>
              <a:t>4</a:t>
            </a:r>
            <a:r>
              <a:rPr lang="en-US" sz="2000" dirty="0"/>
              <a:t> - 3247,3584 </a:t>
            </a:r>
            <a:r>
              <a:rPr lang="el-GR" sz="2000" dirty="0"/>
              <a:t>ω</a:t>
            </a:r>
            <a:r>
              <a:rPr lang="en-US" sz="2000" baseline="30000" dirty="0"/>
              <a:t>2 </a:t>
            </a:r>
            <a:r>
              <a:rPr lang="en-US" sz="2000" dirty="0" smtClean="0"/>
              <a:t>=  </a:t>
            </a:r>
            <a:r>
              <a:rPr lang="en-US" sz="2000" dirty="0"/>
              <a:t>97164,2232</a:t>
            </a:r>
            <a:br>
              <a:rPr lang="en-US" sz="2000" dirty="0"/>
            </a:br>
            <a:r>
              <a:rPr lang="el-GR" sz="2000" dirty="0"/>
              <a:t>ω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/>
              <a:t>14302,0592</a:t>
            </a:r>
            <a:r>
              <a:rPr lang="el-GR" sz="2000" dirty="0"/>
              <a:t> </a:t>
            </a:r>
            <a:r>
              <a:rPr lang="el-GR" sz="2000" dirty="0" smtClean="0"/>
              <a:t>ω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smtClean="0"/>
              <a:t>3247,3584) = 97164,2232</a:t>
            </a:r>
            <a:br>
              <a:rPr lang="en-US" sz="2000" dirty="0" smtClean="0"/>
            </a:br>
            <a:r>
              <a:rPr lang="en-US" sz="2000" dirty="0" err="1" smtClean="0"/>
              <a:t>sehingga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l-GR" sz="2000" dirty="0" smtClean="0"/>
              <a:t>ω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97164,2232			</a:t>
            </a:r>
            <a:r>
              <a:rPr lang="el-GR" sz="2000" dirty="0" smtClean="0"/>
              <a:t> </a:t>
            </a:r>
            <a:r>
              <a:rPr lang="el-GR" sz="2000" dirty="0"/>
              <a:t>ω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(97164,2232)</a:t>
            </a:r>
            <a:r>
              <a:rPr lang="en-US" sz="2000" baseline="30000" dirty="0" smtClean="0"/>
              <a:t>0,5</a:t>
            </a:r>
            <a:r>
              <a:rPr lang="en-US" sz="2000" dirty="0" smtClean="0"/>
              <a:t> = 311,7118 rad/s</a:t>
            </a:r>
            <a:br>
              <a:rPr lang="en-US" sz="2000" dirty="0" smtClean="0"/>
            </a:br>
            <a:r>
              <a:rPr lang="en-US" sz="2000" dirty="0"/>
              <a:t>14302,0592</a:t>
            </a:r>
            <a:r>
              <a:rPr lang="el-GR" sz="2000" dirty="0"/>
              <a:t> ω</a:t>
            </a:r>
            <a:r>
              <a:rPr lang="en-US" sz="2000" baseline="30000" dirty="0"/>
              <a:t>2</a:t>
            </a:r>
            <a:r>
              <a:rPr lang="en-US" sz="2000" dirty="0"/>
              <a:t> - </a:t>
            </a:r>
            <a:r>
              <a:rPr lang="en-US" sz="2000" dirty="0" smtClean="0"/>
              <a:t>3247,3584 = 97164,2232</a:t>
            </a:r>
            <a:br>
              <a:rPr lang="en-US" sz="2000" dirty="0" smtClean="0"/>
            </a:br>
            <a:r>
              <a:rPr lang="en-US" sz="2000" dirty="0"/>
              <a:t>14302,0592</a:t>
            </a:r>
            <a:r>
              <a:rPr lang="el-GR" sz="2000" dirty="0"/>
              <a:t> ω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= 97164,2232 + 3247,3584</a:t>
            </a:r>
            <a:br>
              <a:rPr lang="en-US" sz="2000" dirty="0" smtClean="0"/>
            </a:br>
            <a:r>
              <a:rPr lang="en-US" sz="2000" dirty="0"/>
              <a:t>14302,0592</a:t>
            </a:r>
            <a:r>
              <a:rPr lang="el-GR" sz="2000" dirty="0"/>
              <a:t> ω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= 100411,5816</a:t>
            </a:r>
            <a:br>
              <a:rPr lang="en-US" sz="2000" dirty="0" smtClean="0"/>
            </a:br>
            <a:r>
              <a:rPr lang="el-GR" sz="2000" dirty="0" smtClean="0"/>
              <a:t>ω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100411,5816 / 14302,0592 </a:t>
            </a:r>
            <a:br>
              <a:rPr lang="en-US" sz="2000" dirty="0" smtClean="0"/>
            </a:br>
            <a:r>
              <a:rPr lang="el-GR" sz="2000" dirty="0" smtClean="0"/>
              <a:t>ω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7,0208			</a:t>
            </a:r>
            <a:r>
              <a:rPr lang="el-GR" sz="2000" dirty="0"/>
              <a:t> ω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(7,0208)</a:t>
            </a:r>
            <a:r>
              <a:rPr lang="en-US" sz="2000" baseline="30000" dirty="0" smtClean="0"/>
              <a:t>0,5</a:t>
            </a:r>
            <a:r>
              <a:rPr lang="en-US" sz="2000" dirty="0" smtClean="0"/>
              <a:t> = 2,6497 rad/s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Rasio</a:t>
            </a:r>
            <a:r>
              <a:rPr lang="en-US" sz="2000" dirty="0" smtClean="0"/>
              <a:t> </a:t>
            </a:r>
            <a:r>
              <a:rPr lang="en-US" sz="2000" dirty="0" err="1" smtClean="0"/>
              <a:t>Amplitudo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   X      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/>
              </a:rPr>
              <a:t>    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baseline="30000" dirty="0" smtClean="0">
                <a:sym typeface="Symbol"/>
              </a:rPr>
              <a:t> = </a:t>
            </a:r>
            <a:r>
              <a:rPr lang="el-GR" sz="3100" baseline="30000" dirty="0"/>
              <a:t>ω</a:t>
            </a:r>
            <a:r>
              <a:rPr lang="en-US" sz="3100" baseline="-25000" dirty="0"/>
              <a:t>1</a:t>
            </a:r>
            <a:r>
              <a:rPr lang="en-US" sz="3100" baseline="30000" dirty="0"/>
              <a:t> </a:t>
            </a:r>
            <a:r>
              <a:rPr lang="en-US" sz="3100" baseline="30000" dirty="0" smtClean="0"/>
              <a:t>x</a:t>
            </a:r>
            <a:r>
              <a:rPr lang="en-US" sz="3100" dirty="0" smtClean="0"/>
              <a:t> </a:t>
            </a:r>
            <a:r>
              <a:rPr lang="en-US" sz="2200" baseline="30000" dirty="0" smtClean="0"/>
              <a:t>(</a:t>
            </a:r>
            <a:r>
              <a:rPr lang="en-US" sz="3200" baseline="30000" dirty="0" smtClean="0">
                <a:latin typeface="Bradley Hand ITC" pitchFamily="66" charset="0"/>
              </a:rPr>
              <a:t>l</a:t>
            </a:r>
            <a:r>
              <a:rPr lang="en-US" sz="2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/</a:t>
            </a:r>
            <a:r>
              <a:rPr lang="en-US" sz="2200" baseline="30000" dirty="0" smtClean="0"/>
              <a:t>360</a:t>
            </a:r>
            <a:r>
              <a:rPr lang="en-US" sz="2200" dirty="0" smtClean="0"/>
              <a:t> </a:t>
            </a:r>
            <a:r>
              <a:rPr lang="en-US" sz="2200" baseline="30000" dirty="0" err="1" smtClean="0"/>
              <a:t>derajat</a:t>
            </a:r>
            <a:r>
              <a:rPr lang="en-US" sz="2200" baseline="30000" dirty="0" smtClean="0"/>
              <a:t>)</a:t>
            </a:r>
            <a:r>
              <a:rPr lang="en-US" sz="3200" baseline="30000" dirty="0" smtClean="0"/>
              <a:t> = </a:t>
            </a:r>
            <a:r>
              <a:rPr lang="en-US" sz="2700" baseline="30000" dirty="0"/>
              <a:t>311,7118 </a:t>
            </a:r>
            <a:r>
              <a:rPr lang="en-US" sz="2700" baseline="30000" dirty="0" smtClean="0"/>
              <a:t>rad/s x (</a:t>
            </a:r>
            <a:r>
              <a:rPr lang="en-US" sz="2700" baseline="30000" dirty="0"/>
              <a:t>1,35 </a:t>
            </a:r>
            <a:r>
              <a:rPr lang="en-US" sz="2700" baseline="30000" dirty="0" smtClean="0"/>
              <a:t>m</a:t>
            </a:r>
            <a:r>
              <a:rPr lang="en-US" sz="2700" dirty="0" smtClean="0"/>
              <a:t>/ </a:t>
            </a:r>
            <a:r>
              <a:rPr lang="en-US" sz="2700" baseline="30000" dirty="0" smtClean="0"/>
              <a:t>360</a:t>
            </a:r>
            <a:r>
              <a:rPr lang="en-US" sz="2700" dirty="0" smtClean="0"/>
              <a:t> </a:t>
            </a:r>
            <a:r>
              <a:rPr lang="en-US" sz="2200" baseline="30000" dirty="0" err="1" smtClean="0"/>
              <a:t>derajat</a:t>
            </a:r>
            <a:r>
              <a:rPr lang="en-US" sz="2700" baseline="30000" dirty="0" smtClean="0"/>
              <a:t> ) =  1,1689 </a:t>
            </a:r>
            <a:r>
              <a:rPr lang="en-US" sz="2700" baseline="30000" dirty="0" err="1" smtClean="0"/>
              <a:t>rad.m</a:t>
            </a:r>
            <a:r>
              <a:rPr lang="en-US" sz="2700" baseline="30000" dirty="0" smtClean="0"/>
              <a:t>/</a:t>
            </a:r>
            <a:r>
              <a:rPr lang="en-US" sz="2700" baseline="30000" dirty="0" err="1" smtClean="0"/>
              <a:t>s.derajat</a:t>
            </a:r>
            <a:r>
              <a:rPr lang="en-US" sz="2700" baseline="30000" dirty="0" smtClean="0"/>
              <a:t/>
            </a:r>
            <a:br>
              <a:rPr lang="en-US" sz="2700" baseline="30000" dirty="0" smtClean="0"/>
            </a:br>
            <a:r>
              <a:rPr lang="en-US" sz="2700" baseline="30000" dirty="0"/>
              <a:t/>
            </a:r>
            <a:br>
              <a:rPr lang="en-US" sz="2700" baseline="30000" dirty="0"/>
            </a:br>
            <a:r>
              <a:rPr lang="en-US" sz="2700" baseline="30000" dirty="0" smtClean="0"/>
              <a:t>   X</a:t>
            </a:r>
            <a:br>
              <a:rPr lang="en-US" sz="2700" baseline="30000" dirty="0" smtClean="0"/>
            </a:br>
            <a:r>
              <a:rPr lang="en-US" sz="2700" baseline="30000" dirty="0"/>
              <a:t> </a:t>
            </a:r>
            <a:r>
              <a:rPr lang="en-US" sz="2700" baseline="30000" dirty="0" smtClean="0"/>
              <a:t>  </a:t>
            </a:r>
            <a:r>
              <a:rPr lang="en-US" sz="2700" baseline="30000" dirty="0" smtClean="0">
                <a:sym typeface="Symbol"/>
              </a:rPr>
              <a:t>     </a:t>
            </a:r>
            <a:r>
              <a:rPr lang="en-US" sz="2200" dirty="0" smtClean="0">
                <a:sym typeface="Symbol"/>
              </a:rPr>
              <a:t></a:t>
            </a:r>
            <a:r>
              <a:rPr lang="en-US" sz="22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baseline="30000" dirty="0" smtClean="0">
                <a:sym typeface="Symbol"/>
              </a:rPr>
              <a:t> </a:t>
            </a:r>
            <a:r>
              <a:rPr lang="en-US" sz="2800" baseline="30000" dirty="0">
                <a:sym typeface="Symbol"/>
              </a:rPr>
              <a:t>= </a:t>
            </a:r>
            <a:r>
              <a:rPr lang="el-GR" sz="2200" baseline="30000" dirty="0"/>
              <a:t>ω</a:t>
            </a:r>
            <a:r>
              <a:rPr lang="en-US" sz="2200" baseline="-25000" dirty="0"/>
              <a:t>1</a:t>
            </a:r>
            <a:r>
              <a:rPr lang="en-US" sz="2200" baseline="30000" dirty="0"/>
              <a:t> x</a:t>
            </a:r>
            <a:r>
              <a:rPr lang="en-US" sz="2200" dirty="0"/>
              <a:t> </a:t>
            </a:r>
            <a:r>
              <a:rPr lang="en-US" sz="2200" baseline="30000" dirty="0"/>
              <a:t>(</a:t>
            </a:r>
            <a:r>
              <a:rPr lang="en-US" sz="2200" baseline="30000" dirty="0">
                <a:latin typeface="Bradley Hand ITC" pitchFamily="66" charset="0"/>
              </a:rPr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baseline="30000" dirty="0"/>
              <a:t>/360</a:t>
            </a:r>
            <a:r>
              <a:rPr lang="en-US" sz="2200" dirty="0"/>
              <a:t> </a:t>
            </a:r>
            <a:r>
              <a:rPr lang="en-US" sz="2200" baseline="30000" dirty="0" err="1"/>
              <a:t>derajat</a:t>
            </a:r>
            <a:r>
              <a:rPr lang="en-US" sz="2200" baseline="30000" dirty="0"/>
              <a:t>) = </a:t>
            </a:r>
            <a:r>
              <a:rPr lang="en-US" sz="2000" dirty="0"/>
              <a:t>2,6497 </a:t>
            </a:r>
            <a:r>
              <a:rPr lang="en-US" sz="2000" dirty="0" smtClean="0"/>
              <a:t>rad/s </a:t>
            </a:r>
            <a:r>
              <a:rPr lang="en-US" sz="2000" baseline="30000" dirty="0" smtClean="0"/>
              <a:t>x</a:t>
            </a:r>
            <a:r>
              <a:rPr lang="en-US" sz="2000" dirty="0" smtClean="0"/>
              <a:t> (1,65 m/360 </a:t>
            </a:r>
            <a:r>
              <a:rPr lang="en-US" sz="2000" dirty="0" err="1" smtClean="0"/>
              <a:t>derajat</a:t>
            </a:r>
            <a:r>
              <a:rPr lang="en-US" sz="2000" dirty="0" smtClean="0"/>
              <a:t>) =  0,0121 </a:t>
            </a:r>
            <a:r>
              <a:rPr lang="en-US" sz="2000" dirty="0" err="1" smtClean="0"/>
              <a:t>rad.m</a:t>
            </a:r>
            <a:r>
              <a:rPr lang="en-US" sz="2000" dirty="0" smtClean="0"/>
              <a:t>/</a:t>
            </a:r>
            <a:r>
              <a:rPr lang="en-US" sz="2000" dirty="0" err="1" smtClean="0"/>
              <a:t>s.derajat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baseline="30000" dirty="0"/>
              <a:t/>
            </a:r>
            <a:br>
              <a:rPr lang="en-US" sz="2200" baseline="30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	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1909330"/>
            <a:ext cx="122413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70961" y="3284984"/>
            <a:ext cx="122413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0938" y="4823988"/>
            <a:ext cx="144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ouble Bracket 8"/>
          <p:cNvSpPr/>
          <p:nvPr/>
        </p:nvSpPr>
        <p:spPr>
          <a:xfrm flipH="1">
            <a:off x="97654" y="4499952"/>
            <a:ext cx="441895" cy="648072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46593" y="5589240"/>
            <a:ext cx="144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ouble Bracket 10"/>
          <p:cNvSpPr/>
          <p:nvPr/>
        </p:nvSpPr>
        <p:spPr>
          <a:xfrm flipH="1">
            <a:off x="91998" y="5300424"/>
            <a:ext cx="441895" cy="648072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ptagon 11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6-18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89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r="15549" b="82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eptagon 4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7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4963" b="6250"/>
          <a:stretch/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18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4963" b="6250"/>
          <a:stretch/>
        </p:blipFill>
        <p:spPr bwMode="auto">
          <a:xfrm>
            <a:off x="0" y="0"/>
            <a:ext cx="9694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22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4964" b="6250"/>
          <a:stretch/>
        </p:blipFill>
        <p:spPr bwMode="auto">
          <a:xfrm>
            <a:off x="-10464" y="0"/>
            <a:ext cx="9154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57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5198" b="6250"/>
          <a:stretch/>
        </p:blipFill>
        <p:spPr bwMode="auto">
          <a:xfrm>
            <a:off x="0" y="0"/>
            <a:ext cx="9304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20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4846" b="6250"/>
          <a:stretch/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4963" b="6250"/>
          <a:stretch/>
        </p:blipFill>
        <p:spPr bwMode="auto">
          <a:xfrm>
            <a:off x="0" y="351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08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r="14963" b="6250"/>
          <a:stretch/>
        </p:blipFill>
        <p:spPr bwMode="auto">
          <a:xfrm>
            <a:off x="-8730" y="0"/>
            <a:ext cx="9152729" cy="690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31692"/>
            <a:ext cx="864096" cy="7920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6-9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71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249</Words>
  <Application>Microsoft Office PowerPoint</Application>
  <PresentationFormat>On-screen Show (4:3)</PresentationFormat>
  <Paragraphs>38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Contoh Tentukan ragam normal getaran mobil  yang disimulasi  oleh sistem dua derajat kebebasan yang disederhanakan  dengan nilai-nilai numerik sebagai berikut: * Berat mobil (W) = 14,3 kN = 14300 N * Panjang  pusat mobil ke ban belakang (l1) = 1,35 m * Panjang pusat mobil ke ban depan (l2) = 1,65 m * Jari-jari ban (r) = 1,2 m * Kekakuan pegas di ban belakang (k1) = 3520 N/m * Kekakuan pegas di ban depan (k2) = 3813 N/m * Percepatan gravitasi (g) = 10 m/s2     </vt:lpstr>
      <vt:lpstr>Persamaan gerak sistem:        </vt:lpstr>
      <vt:lpstr>PowerPoint Presentation</vt:lpstr>
      <vt:lpstr>      – 14302,0592 ω4 + 3247,3584 ω2 + 97164,2232 = 0 atau 14302,0592 ω4 - 3247,3584 ω2 - 97164,2232 = 0 14302,0592 ω4 - 3247,3584 ω2 =  97164,2232 ω2 (14302,0592 ω2 - 3247,3584) = 97164,2232 sehingga: ω12 = 97164,2232    ω1 = (97164,2232)0,5 = 311,7118 rad/s 14302,0592 ω2 - 3247,3584 = 97164,2232 14302,0592 ω2 = 97164,2232 + 3247,3584 14302,0592 ω2 = 100411,5816 ω22 = 100411,5816 / 14302,0592  ω22 = 7,0208    ω2 = (7,0208)0,5 = 2,6497 rad/s  Rasio Amplitudo:           X              1  = ω1 x (l1 /360 derajat) = 311,7118 rad/s x (1,35 m/ 360 derajat ) =  1,1689 rad.m/s.derajat     X         2  = ω1 x (l1 /360 derajat) = 2,6497 rad/s x (1,65 m/360 derajat) =  0,0121 rad.m/s.derajat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Rudy Yulianto</cp:lastModifiedBy>
  <cp:revision>24</cp:revision>
  <dcterms:created xsi:type="dcterms:W3CDTF">2025-02-26T12:17:31Z</dcterms:created>
  <dcterms:modified xsi:type="dcterms:W3CDTF">2025-04-21T10:10:56Z</dcterms:modified>
</cp:coreProperties>
</file>