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9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0F3F-71D5-4C30-A608-DCBF0C3287B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B749-11A7-4DC3-A3E5-B3FD5113A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4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0F3F-71D5-4C30-A608-DCBF0C3287B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B749-11A7-4DC3-A3E5-B3FD5113A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3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0F3F-71D5-4C30-A608-DCBF0C3287B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B749-11A7-4DC3-A3E5-B3FD5113A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63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0F3F-71D5-4C30-A608-DCBF0C3287B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B749-11A7-4DC3-A3E5-B3FD5113A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73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0F3F-71D5-4C30-A608-DCBF0C3287B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B749-11A7-4DC3-A3E5-B3FD5113A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8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0F3F-71D5-4C30-A608-DCBF0C3287B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B749-11A7-4DC3-A3E5-B3FD5113A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3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0F3F-71D5-4C30-A608-DCBF0C3287B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B749-11A7-4DC3-A3E5-B3FD5113A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2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0F3F-71D5-4C30-A608-DCBF0C3287B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B749-11A7-4DC3-A3E5-B3FD5113A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0F3F-71D5-4C30-A608-DCBF0C3287B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B749-11A7-4DC3-A3E5-B3FD5113A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43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0F3F-71D5-4C30-A608-DCBF0C3287B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B749-11A7-4DC3-A3E5-B3FD5113A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1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10F3F-71D5-4C30-A608-DCBF0C3287B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B749-11A7-4DC3-A3E5-B3FD5113A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8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10F3F-71D5-4C30-A608-DCBF0C3287BD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B749-11A7-4DC3-A3E5-B3FD5113A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6" t="25833" r="19415" b="33126"/>
          <a:stretch/>
        </p:blipFill>
        <p:spPr bwMode="auto">
          <a:xfrm>
            <a:off x="0" y="3867"/>
            <a:ext cx="9144000" cy="300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2" t="30746" r="19508" b="13407"/>
          <a:stretch/>
        </p:blipFill>
        <p:spPr bwMode="auto">
          <a:xfrm>
            <a:off x="1714" y="3006147"/>
            <a:ext cx="9142286" cy="385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397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PERT.10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2183877"/>
            <a:ext cx="6480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(10.1)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6296" y="2644054"/>
            <a:ext cx="6480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(10.1)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8767" y="6550223"/>
            <a:ext cx="6480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(10.2)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91880" y="4782355"/>
            <a:ext cx="50405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10.1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59732" y="5773101"/>
            <a:ext cx="6480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10.1</a:t>
            </a:r>
          </a:p>
        </p:txBody>
      </p:sp>
      <p:sp>
        <p:nvSpPr>
          <p:cNvPr id="6" name="Heptagon 5"/>
          <p:cNvSpPr/>
          <p:nvPr/>
        </p:nvSpPr>
        <p:spPr>
          <a:xfrm>
            <a:off x="8316416" y="6237312"/>
            <a:ext cx="827584" cy="6206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10-1</a:t>
            </a:r>
          </a:p>
        </p:txBody>
      </p:sp>
    </p:spTree>
    <p:extLst>
      <p:ext uri="{BB962C8B-B14F-4D97-AF65-F5344CB8AC3E}">
        <p14:creationId xmlns:p14="http://schemas.microsoft.com/office/powerpoint/2010/main" val="2397545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0" t="24375" r="19531" b="26209"/>
          <a:stretch/>
        </p:blipFill>
        <p:spPr bwMode="auto">
          <a:xfrm>
            <a:off x="-27032" y="0"/>
            <a:ext cx="917103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2422" y="4328533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(10.11)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4784" y="6195901"/>
            <a:ext cx="1008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(10.11)</a:t>
            </a:r>
          </a:p>
        </p:txBody>
      </p:sp>
      <p:sp>
        <p:nvSpPr>
          <p:cNvPr id="5" name="Heptagon 4"/>
          <p:cNvSpPr/>
          <p:nvPr/>
        </p:nvSpPr>
        <p:spPr>
          <a:xfrm>
            <a:off x="8172400" y="6237312"/>
            <a:ext cx="971600" cy="6206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10-10</a:t>
            </a:r>
          </a:p>
        </p:txBody>
      </p:sp>
    </p:spTree>
    <p:extLst>
      <p:ext uri="{BB962C8B-B14F-4D97-AF65-F5344CB8AC3E}">
        <p14:creationId xmlns:p14="http://schemas.microsoft.com/office/powerpoint/2010/main" val="2632189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5" t="26875" r="19415" b="17742"/>
          <a:stretch/>
        </p:blipFill>
        <p:spPr bwMode="auto">
          <a:xfrm>
            <a:off x="0" y="7354"/>
            <a:ext cx="9144000" cy="536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83360" y="4869160"/>
            <a:ext cx="5760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10.6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0" t="35416" r="19297" b="54584"/>
          <a:stretch/>
        </p:blipFill>
        <p:spPr bwMode="auto">
          <a:xfrm>
            <a:off x="0" y="5229200"/>
            <a:ext cx="9144000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eptagon 4"/>
          <p:cNvSpPr/>
          <p:nvPr/>
        </p:nvSpPr>
        <p:spPr>
          <a:xfrm>
            <a:off x="8172400" y="6237312"/>
            <a:ext cx="971600" cy="6206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10-11</a:t>
            </a:r>
          </a:p>
        </p:txBody>
      </p:sp>
    </p:spTree>
    <p:extLst>
      <p:ext uri="{BB962C8B-B14F-4D97-AF65-F5344CB8AC3E}">
        <p14:creationId xmlns:p14="http://schemas.microsoft.com/office/powerpoint/2010/main" val="3259508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8" t="26042" r="19415" b="12500"/>
          <a:stretch/>
        </p:blipFill>
        <p:spPr bwMode="auto">
          <a:xfrm>
            <a:off x="-92876" y="-17492"/>
            <a:ext cx="9236876" cy="687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5958" y="1484784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(</a:t>
            </a:r>
            <a:r>
              <a:rPr lang="en-US" b="1" dirty="0"/>
              <a:t>10.13)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0697" y="4549770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(10.14)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0697" y="6436093"/>
            <a:ext cx="8640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(10.15)</a:t>
            </a:r>
          </a:p>
        </p:txBody>
      </p:sp>
      <p:sp>
        <p:nvSpPr>
          <p:cNvPr id="6" name="Heptagon 5"/>
          <p:cNvSpPr/>
          <p:nvPr/>
        </p:nvSpPr>
        <p:spPr>
          <a:xfrm>
            <a:off x="8172400" y="6237312"/>
            <a:ext cx="971600" cy="6206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10-12</a:t>
            </a:r>
          </a:p>
        </p:txBody>
      </p:sp>
    </p:spTree>
    <p:extLst>
      <p:ext uri="{BB962C8B-B14F-4D97-AF65-F5344CB8AC3E}">
        <p14:creationId xmlns:p14="http://schemas.microsoft.com/office/powerpoint/2010/main" val="4214318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2" t="27083" r="19531" b="18952"/>
          <a:stretch/>
        </p:blipFill>
        <p:spPr bwMode="auto">
          <a:xfrm>
            <a:off x="4344" y="-22009"/>
            <a:ext cx="9139655" cy="3947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8" t="27722" r="19395" b="36139"/>
          <a:stretch/>
        </p:blipFill>
        <p:spPr bwMode="auto">
          <a:xfrm>
            <a:off x="4345" y="3925643"/>
            <a:ext cx="9139655" cy="289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eptagon 3"/>
          <p:cNvSpPr/>
          <p:nvPr/>
        </p:nvSpPr>
        <p:spPr>
          <a:xfrm>
            <a:off x="8172400" y="6237312"/>
            <a:ext cx="971600" cy="6206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10-13</a:t>
            </a:r>
          </a:p>
        </p:txBody>
      </p:sp>
    </p:spTree>
    <p:extLst>
      <p:ext uri="{BB962C8B-B14F-4D97-AF65-F5344CB8AC3E}">
        <p14:creationId xmlns:p14="http://schemas.microsoft.com/office/powerpoint/2010/main" val="1521539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6" t="27916" r="19297" b="11693"/>
          <a:stretch/>
        </p:blipFill>
        <p:spPr bwMode="auto">
          <a:xfrm>
            <a:off x="0" y="0"/>
            <a:ext cx="9144000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9" t="36593" r="19055" b="49092"/>
          <a:stretch/>
        </p:blipFill>
        <p:spPr bwMode="auto">
          <a:xfrm>
            <a:off x="-878" y="5157192"/>
            <a:ext cx="9144877" cy="1680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eptagon 3"/>
          <p:cNvSpPr/>
          <p:nvPr/>
        </p:nvSpPr>
        <p:spPr>
          <a:xfrm>
            <a:off x="8172400" y="6237312"/>
            <a:ext cx="971600" cy="6206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10-14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75856" y="4880193"/>
            <a:ext cx="5040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10.7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6409156"/>
            <a:ext cx="5040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10.7</a:t>
            </a:r>
          </a:p>
        </p:txBody>
      </p:sp>
    </p:spTree>
    <p:extLst>
      <p:ext uri="{BB962C8B-B14F-4D97-AF65-F5344CB8AC3E}">
        <p14:creationId xmlns:p14="http://schemas.microsoft.com/office/powerpoint/2010/main" val="2949603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0" t="30833" r="19531" b="32258"/>
          <a:stretch/>
        </p:blipFill>
        <p:spPr bwMode="auto">
          <a:xfrm>
            <a:off x="0" y="34672"/>
            <a:ext cx="9144000" cy="325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2" t="31553" r="19508" b="27318"/>
          <a:stretch/>
        </p:blipFill>
        <p:spPr bwMode="auto">
          <a:xfrm>
            <a:off x="0" y="3284984"/>
            <a:ext cx="9144000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099483"/>
            <a:ext cx="93610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(10.16)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3062" y="2972020"/>
            <a:ext cx="93610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(10.17)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2049" y="6502309"/>
            <a:ext cx="93610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(10.18)</a:t>
            </a:r>
          </a:p>
        </p:txBody>
      </p:sp>
      <p:sp>
        <p:nvSpPr>
          <p:cNvPr id="7" name="Heptagon 6"/>
          <p:cNvSpPr/>
          <p:nvPr/>
        </p:nvSpPr>
        <p:spPr>
          <a:xfrm>
            <a:off x="8172400" y="6237312"/>
            <a:ext cx="971600" cy="6206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10-15</a:t>
            </a:r>
          </a:p>
        </p:txBody>
      </p:sp>
    </p:spTree>
    <p:extLst>
      <p:ext uri="{BB962C8B-B14F-4D97-AF65-F5344CB8AC3E}">
        <p14:creationId xmlns:p14="http://schemas.microsoft.com/office/powerpoint/2010/main" val="3037493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8" t="26459" r="19296" b="43125"/>
          <a:stretch/>
        </p:blipFill>
        <p:spPr bwMode="auto">
          <a:xfrm>
            <a:off x="-26050" y="0"/>
            <a:ext cx="917004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eptagon 3"/>
          <p:cNvSpPr/>
          <p:nvPr/>
        </p:nvSpPr>
        <p:spPr>
          <a:xfrm>
            <a:off x="8172400" y="6237312"/>
            <a:ext cx="971600" cy="6206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10-16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74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018458"/>
          </a:xfrm>
        </p:spPr>
        <p:txBody>
          <a:bodyPr>
            <a:normAutofit/>
          </a:bodyPr>
          <a:lstStyle/>
          <a:p>
            <a:pPr marL="355600" indent="-355600" algn="just"/>
            <a:r>
              <a:rPr lang="en-US" sz="2400" dirty="0"/>
              <a:t>2).	</a:t>
            </a:r>
            <a:r>
              <a:rPr lang="en-US" sz="3200" dirty="0" err="1"/>
              <a:t>Mesin</a:t>
            </a:r>
            <a:r>
              <a:rPr lang="en-US" sz="3200" dirty="0"/>
              <a:t> 200 kg </a:t>
            </a:r>
            <a:r>
              <a:rPr lang="en-US" sz="3200" dirty="0" err="1"/>
              <a:t>dipasang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ujung</a:t>
            </a:r>
            <a:r>
              <a:rPr lang="en-US" sz="3200" dirty="0"/>
              <a:t> </a:t>
            </a:r>
            <a:r>
              <a:rPr lang="en-US" sz="3200" dirty="0" err="1"/>
              <a:t>balok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kekakuan</a:t>
            </a:r>
            <a:r>
              <a:rPr lang="en-US" sz="3200" dirty="0"/>
              <a:t> (k) = 7,5 x 10</a:t>
            </a:r>
            <a:r>
              <a:rPr lang="en-US" sz="3200" baseline="30000" dirty="0"/>
              <a:t>7 </a:t>
            </a:r>
            <a:r>
              <a:rPr lang="en-US" sz="3200" dirty="0"/>
              <a:t>N/cm yang </a:t>
            </a:r>
            <a:r>
              <a:rPr lang="en-US" sz="3200" dirty="0" err="1"/>
              <a:t>mempunyai</a:t>
            </a:r>
            <a:r>
              <a:rPr lang="en-US" sz="3200" dirty="0"/>
              <a:t> Modulus </a:t>
            </a:r>
            <a:r>
              <a:rPr lang="en-US" sz="3200" dirty="0" err="1"/>
              <a:t>Elastisitas</a:t>
            </a:r>
            <a:r>
              <a:rPr lang="en-US" sz="3200" dirty="0"/>
              <a:t> (E) = 200 x 10</a:t>
            </a:r>
            <a:r>
              <a:rPr lang="en-US" sz="3200" baseline="30000" dirty="0"/>
              <a:t>11</a:t>
            </a:r>
            <a:r>
              <a:rPr lang="en-US" sz="3200" dirty="0"/>
              <a:t> N/dm</a:t>
            </a:r>
            <a:r>
              <a:rPr lang="en-US" sz="3200" baseline="30000" dirty="0"/>
              <a:t>2</a:t>
            </a:r>
            <a:r>
              <a:rPr lang="en-US" sz="3200" dirty="0"/>
              <a:t> ;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Momen</a:t>
            </a:r>
            <a:r>
              <a:rPr lang="en-US" sz="3200" dirty="0"/>
              <a:t> </a:t>
            </a:r>
            <a:r>
              <a:rPr lang="en-US" sz="3200" dirty="0" err="1"/>
              <a:t>penampang</a:t>
            </a:r>
            <a:r>
              <a:rPr lang="en-US" sz="3200" dirty="0"/>
              <a:t> </a:t>
            </a:r>
            <a:r>
              <a:rPr lang="en-US" sz="3200" dirty="0" err="1"/>
              <a:t>Inersia</a:t>
            </a:r>
            <a:r>
              <a:rPr lang="en-US" sz="3200" dirty="0"/>
              <a:t> (I) = 1,8 x 10</a:t>
            </a:r>
            <a:r>
              <a:rPr lang="en-US" sz="3200" baseline="30000" dirty="0"/>
              <a:t>-6</a:t>
            </a:r>
            <a:r>
              <a:rPr lang="en-US" sz="3200" dirty="0"/>
              <a:t> m</a:t>
            </a:r>
            <a:r>
              <a:rPr lang="en-US" sz="3200" baseline="30000" dirty="0"/>
              <a:t>4</a:t>
            </a:r>
            <a:r>
              <a:rPr lang="en-US" sz="3200" dirty="0"/>
              <a:t>.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asumsi</a:t>
            </a:r>
            <a:r>
              <a:rPr lang="en-US" sz="3200" dirty="0"/>
              <a:t> </a:t>
            </a:r>
            <a:r>
              <a:rPr lang="en-US" sz="3200" dirty="0" err="1"/>
              <a:t>massa</a:t>
            </a:r>
            <a:r>
              <a:rPr lang="en-US" sz="3200" dirty="0"/>
              <a:t> </a:t>
            </a:r>
            <a:r>
              <a:rPr lang="en-US" sz="3200" dirty="0" err="1"/>
              <a:t>balok</a:t>
            </a:r>
            <a:r>
              <a:rPr lang="en-US" sz="3200" dirty="0"/>
              <a:t> </a:t>
            </a:r>
            <a:r>
              <a:rPr lang="en-US" sz="3200" dirty="0" err="1"/>
              <a:t>kecil</a:t>
            </a:r>
            <a:r>
              <a:rPr lang="en-US" sz="3200" dirty="0"/>
              <a:t> </a:t>
            </a:r>
            <a:r>
              <a:rPr lang="en-US" sz="3200" dirty="0" err="1"/>
              <a:t>dibandingkan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massa</a:t>
            </a:r>
            <a:r>
              <a:rPr lang="en-US" sz="3200" dirty="0"/>
              <a:t> </a:t>
            </a:r>
            <a:r>
              <a:rPr lang="en-US" sz="3200" dirty="0" err="1"/>
              <a:t>mesin</a:t>
            </a:r>
            <a:r>
              <a:rPr lang="en-US" sz="3200" dirty="0"/>
              <a:t>. </a:t>
            </a:r>
            <a:r>
              <a:rPr lang="en-US" sz="3200" dirty="0" err="1"/>
              <a:t>Hitung</a:t>
            </a:r>
            <a:r>
              <a:rPr lang="en-US" sz="3200" dirty="0"/>
              <a:t>: </a:t>
            </a:r>
            <a:r>
              <a:rPr lang="en-US" sz="3200" dirty="0" err="1"/>
              <a:t>Panjang</a:t>
            </a:r>
            <a:r>
              <a:rPr lang="en-US" sz="3200" dirty="0"/>
              <a:t> </a:t>
            </a:r>
            <a:r>
              <a:rPr lang="en-US" sz="3200" dirty="0" err="1"/>
              <a:t>balok</a:t>
            </a:r>
            <a:r>
              <a:rPr lang="en-US" sz="3200" dirty="0"/>
              <a:t> </a:t>
            </a:r>
            <a:r>
              <a:rPr lang="en-US" sz="3200" dirty="0" err="1"/>
              <a:t>tersebut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satuan</a:t>
            </a:r>
            <a:r>
              <a:rPr lang="en-US" sz="3200" dirty="0"/>
              <a:t> m ?</a:t>
            </a:r>
          </a:p>
        </p:txBody>
      </p:sp>
      <p:sp>
        <p:nvSpPr>
          <p:cNvPr id="3" name="Heptagon 2"/>
          <p:cNvSpPr/>
          <p:nvPr/>
        </p:nvSpPr>
        <p:spPr>
          <a:xfrm>
            <a:off x="8172400" y="6237312"/>
            <a:ext cx="971600" cy="6206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10-17</a:t>
            </a:r>
          </a:p>
        </p:txBody>
      </p:sp>
    </p:spTree>
    <p:extLst>
      <p:ext uri="{BB962C8B-B14F-4D97-AF65-F5344CB8AC3E}">
        <p14:creationId xmlns:p14="http://schemas.microsoft.com/office/powerpoint/2010/main" val="1198715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1" t="29375" r="19649" b="112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0041" y="3593002"/>
            <a:ext cx="5760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10.2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49410" y="6338636"/>
            <a:ext cx="7920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b="1" dirty="0"/>
              <a:t>10.3)</a:t>
            </a:r>
          </a:p>
        </p:txBody>
      </p:sp>
      <p:sp>
        <p:nvSpPr>
          <p:cNvPr id="6" name="Heptagon 5"/>
          <p:cNvSpPr/>
          <p:nvPr/>
        </p:nvSpPr>
        <p:spPr>
          <a:xfrm>
            <a:off x="8316416" y="6237312"/>
            <a:ext cx="827584" cy="6206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10-2</a:t>
            </a:r>
          </a:p>
        </p:txBody>
      </p:sp>
    </p:spTree>
    <p:extLst>
      <p:ext uri="{BB962C8B-B14F-4D97-AF65-F5344CB8AC3E}">
        <p14:creationId xmlns:p14="http://schemas.microsoft.com/office/powerpoint/2010/main" val="123021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3" t="27916" r="19400" b="1697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Heptagon 5"/>
          <p:cNvSpPr/>
          <p:nvPr/>
        </p:nvSpPr>
        <p:spPr>
          <a:xfrm>
            <a:off x="8316416" y="6237312"/>
            <a:ext cx="827584" cy="6206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10-3</a:t>
            </a:r>
          </a:p>
        </p:txBody>
      </p:sp>
    </p:spTree>
    <p:extLst>
      <p:ext uri="{BB962C8B-B14F-4D97-AF65-F5344CB8AC3E}">
        <p14:creationId xmlns:p14="http://schemas.microsoft.com/office/powerpoint/2010/main" val="191102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6" t="29374" r="19531" b="1532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0232" y="1700808"/>
            <a:ext cx="93610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(10.4)</a:t>
            </a:r>
          </a:p>
        </p:txBody>
      </p:sp>
      <p:sp>
        <p:nvSpPr>
          <p:cNvPr id="4" name="Heptagon 3"/>
          <p:cNvSpPr/>
          <p:nvPr/>
        </p:nvSpPr>
        <p:spPr>
          <a:xfrm>
            <a:off x="8316416" y="6237312"/>
            <a:ext cx="827584" cy="6206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10-4</a:t>
            </a:r>
          </a:p>
        </p:txBody>
      </p:sp>
    </p:spTree>
    <p:extLst>
      <p:ext uri="{BB962C8B-B14F-4D97-AF65-F5344CB8AC3E}">
        <p14:creationId xmlns:p14="http://schemas.microsoft.com/office/powerpoint/2010/main" val="1332941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0" t="24792" r="19883" b="1713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48264" y="6093296"/>
            <a:ext cx="7920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(10.5)</a:t>
            </a:r>
          </a:p>
        </p:txBody>
      </p:sp>
      <p:sp>
        <p:nvSpPr>
          <p:cNvPr id="4" name="Heptagon 3"/>
          <p:cNvSpPr/>
          <p:nvPr/>
        </p:nvSpPr>
        <p:spPr>
          <a:xfrm>
            <a:off x="8316416" y="6237312"/>
            <a:ext cx="827584" cy="6206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10-5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3848" y="4233862"/>
            <a:ext cx="6480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10.3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E019C-B591-92F1-A250-191761945F5C}"/>
              </a:ext>
            </a:extLst>
          </p:cNvPr>
          <p:cNvSpPr txBox="1"/>
          <p:nvPr/>
        </p:nvSpPr>
        <p:spPr>
          <a:xfrm>
            <a:off x="1043608" y="5847074"/>
            <a:ext cx="403244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e = </a:t>
            </a:r>
            <a:r>
              <a:rPr lang="en-US" sz="2000" b="1" dirty="0" err="1">
                <a:ea typeface="SimSun" panose="02010600030101010101" pitchFamily="2" charset="-122"/>
              </a:rPr>
              <a:t>Δl</a:t>
            </a:r>
            <a:r>
              <a:rPr lang="en-US" sz="2000" b="1" dirty="0">
                <a:ea typeface="SimSun" panose="02010600030101010101" pitchFamily="2" charset="-122"/>
              </a:rPr>
              <a:t>/L;	</a:t>
            </a:r>
          </a:p>
          <a:p>
            <a:r>
              <a:rPr lang="el-GR" sz="2000" b="1" dirty="0">
                <a:ea typeface="SimSun" panose="02010600030101010101" pitchFamily="2" charset="-122"/>
              </a:rPr>
              <a:t>σ</a:t>
            </a:r>
            <a:r>
              <a:rPr lang="en-US" sz="2000" b="1" dirty="0">
                <a:ea typeface="SimSun" panose="02010600030101010101" pitchFamily="2" charset="-122"/>
              </a:rPr>
              <a:t> = F/A;	</a:t>
            </a:r>
          </a:p>
          <a:p>
            <a:endParaRPr lang="en-ID" sz="1600" b="1" dirty="0"/>
          </a:p>
        </p:txBody>
      </p:sp>
    </p:spTree>
    <p:extLst>
      <p:ext uri="{BB962C8B-B14F-4D97-AF65-F5344CB8AC3E}">
        <p14:creationId xmlns:p14="http://schemas.microsoft.com/office/powerpoint/2010/main" val="109147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ptagon 2"/>
          <p:cNvSpPr/>
          <p:nvPr/>
        </p:nvSpPr>
        <p:spPr>
          <a:xfrm>
            <a:off x="8316416" y="6237312"/>
            <a:ext cx="827584" cy="6206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10-6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60232" y="91371"/>
            <a:ext cx="93610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24039" y="1550364"/>
            <a:ext cx="93610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00561" y="2725162"/>
            <a:ext cx="93610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00471" y="3886089"/>
            <a:ext cx="93610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682CAB-250E-7101-7D5B-88168845062B}"/>
              </a:ext>
            </a:extLst>
          </p:cNvPr>
          <p:cNvSpPr txBox="1"/>
          <p:nvPr/>
        </p:nvSpPr>
        <p:spPr>
          <a:xfrm>
            <a:off x="107504" y="260648"/>
            <a:ext cx="525658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a typeface="SimSun" panose="02010600030101010101" pitchFamily="2" charset="-122"/>
              </a:rPr>
              <a:t>E =  </a:t>
            </a:r>
            <a:r>
              <a:rPr lang="el-GR" sz="2000" b="1" dirty="0">
                <a:ea typeface="SimSun" panose="02010600030101010101" pitchFamily="2" charset="-122"/>
              </a:rPr>
              <a:t>σ</a:t>
            </a:r>
            <a:r>
              <a:rPr lang="en-US" sz="2000" b="1" dirty="0">
                <a:ea typeface="SimSun" panose="02010600030101010101" pitchFamily="2" charset="-122"/>
              </a:rPr>
              <a:t>/e  = (F/A)/(</a:t>
            </a:r>
            <a:r>
              <a:rPr lang="en-US" sz="2000" b="1" dirty="0" err="1">
                <a:ea typeface="SimSun" panose="02010600030101010101" pitchFamily="2" charset="-122"/>
              </a:rPr>
              <a:t>Δl</a:t>
            </a:r>
            <a:r>
              <a:rPr lang="en-US" sz="2000" b="1" dirty="0">
                <a:ea typeface="SimSun" panose="02010600030101010101" pitchFamily="2" charset="-122"/>
              </a:rPr>
              <a:t>/L), dan </a:t>
            </a:r>
          </a:p>
          <a:p>
            <a:r>
              <a:rPr lang="en-US" sz="2000" b="1" dirty="0">
                <a:ea typeface="SimSun" panose="02010600030101010101" pitchFamily="2" charset="-122"/>
              </a:rPr>
              <a:t>k = (A . L)/l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Dimana:</a:t>
            </a:r>
          </a:p>
          <a:p>
            <a:r>
              <a:rPr lang="en-US" sz="2000" dirty="0"/>
              <a:t>k = </a:t>
            </a:r>
            <a:r>
              <a:rPr lang="en-US" sz="2000" dirty="0" err="1"/>
              <a:t>Konstanta</a:t>
            </a:r>
            <a:r>
              <a:rPr lang="en-US" sz="2000" dirty="0"/>
              <a:t> </a:t>
            </a:r>
            <a:r>
              <a:rPr lang="en-US" sz="2000" dirty="0" err="1"/>
              <a:t>pegas</a:t>
            </a:r>
            <a:r>
              <a:rPr lang="en-US" sz="2000" dirty="0"/>
              <a:t> </a:t>
            </a:r>
            <a:r>
              <a:rPr lang="en-US" sz="2000" dirty="0" err="1"/>
              <a:t>batang</a:t>
            </a:r>
            <a:r>
              <a:rPr lang="en-US" sz="2000" dirty="0"/>
              <a:t> rigid (N/m)</a:t>
            </a:r>
          </a:p>
          <a:p>
            <a:r>
              <a:rPr lang="en-US" sz="2000" dirty="0"/>
              <a:t>E = Modulus </a:t>
            </a:r>
            <a:r>
              <a:rPr lang="en-US" sz="2000" dirty="0" err="1"/>
              <a:t>elastisitas</a:t>
            </a:r>
            <a:r>
              <a:rPr lang="en-US" sz="2000" dirty="0"/>
              <a:t> (N/m</a:t>
            </a:r>
            <a:r>
              <a:rPr lang="en-US" sz="2000" baseline="30000" dirty="0"/>
              <a:t>2</a:t>
            </a:r>
            <a:r>
              <a:rPr lang="en-US" sz="2000" dirty="0"/>
              <a:t>) </a:t>
            </a:r>
          </a:p>
          <a:p>
            <a:r>
              <a:rPr lang="en-US" sz="2000" dirty="0"/>
              <a:t>l</a:t>
            </a:r>
            <a:r>
              <a:rPr lang="en-US" sz="2000" baseline="-25000" dirty="0"/>
              <a:t>0</a:t>
            </a:r>
            <a:r>
              <a:rPr lang="en-US" sz="2000" dirty="0"/>
              <a:t> = Panjang </a:t>
            </a:r>
            <a:r>
              <a:rPr lang="en-US" sz="2000" dirty="0" err="1"/>
              <a:t>batang</a:t>
            </a:r>
            <a:r>
              <a:rPr lang="en-US" sz="2000" dirty="0"/>
              <a:t> </a:t>
            </a:r>
            <a:r>
              <a:rPr lang="en-US" sz="2000" dirty="0" err="1"/>
              <a:t>awal</a:t>
            </a:r>
            <a:r>
              <a:rPr lang="en-US" sz="2000" dirty="0"/>
              <a:t> (m)</a:t>
            </a:r>
          </a:p>
          <a:p>
            <a:r>
              <a:rPr lang="en-US" sz="2000" dirty="0"/>
              <a:t>A = Luas </a:t>
            </a:r>
            <a:r>
              <a:rPr lang="en-US" sz="2000" dirty="0" err="1"/>
              <a:t>penampang</a:t>
            </a:r>
            <a:r>
              <a:rPr lang="en-US" sz="2000" dirty="0"/>
              <a:t> </a:t>
            </a:r>
            <a:r>
              <a:rPr lang="en-US" sz="2000" dirty="0" err="1"/>
              <a:t>batang</a:t>
            </a:r>
            <a:r>
              <a:rPr lang="en-US" sz="2000" dirty="0"/>
              <a:t> (m</a:t>
            </a:r>
            <a:r>
              <a:rPr lang="en-US" sz="2000" baseline="30000" dirty="0"/>
              <a:t>2</a:t>
            </a:r>
            <a:r>
              <a:rPr lang="en-US" sz="2000" dirty="0"/>
              <a:t>)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4106654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0" t="29166" r="19180" b="1572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8316416" y="6237312"/>
            <a:ext cx="827584" cy="6206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10-7</a:t>
            </a:r>
          </a:p>
        </p:txBody>
      </p:sp>
    </p:spTree>
    <p:extLst>
      <p:ext uri="{BB962C8B-B14F-4D97-AF65-F5344CB8AC3E}">
        <p14:creationId xmlns:p14="http://schemas.microsoft.com/office/powerpoint/2010/main" val="356412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8" t="24375" r="19180" b="13507"/>
          <a:stretch/>
        </p:blipFill>
        <p:spPr bwMode="auto">
          <a:xfrm>
            <a:off x="0" y="0"/>
            <a:ext cx="9144000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5" t="26109" r="19282" b="26512"/>
          <a:stretch/>
        </p:blipFill>
        <p:spPr bwMode="auto">
          <a:xfrm>
            <a:off x="0" y="3212976"/>
            <a:ext cx="9144000" cy="369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80271" y="3645024"/>
            <a:ext cx="5760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10.4</a:t>
            </a:r>
          </a:p>
        </p:txBody>
      </p:sp>
      <p:sp>
        <p:nvSpPr>
          <p:cNvPr id="5" name="Heptagon 4"/>
          <p:cNvSpPr/>
          <p:nvPr/>
        </p:nvSpPr>
        <p:spPr>
          <a:xfrm>
            <a:off x="8316416" y="6237312"/>
            <a:ext cx="827584" cy="6206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10-8</a:t>
            </a:r>
          </a:p>
        </p:txBody>
      </p:sp>
    </p:spTree>
    <p:extLst>
      <p:ext uri="{BB962C8B-B14F-4D97-AF65-F5344CB8AC3E}">
        <p14:creationId xmlns:p14="http://schemas.microsoft.com/office/powerpoint/2010/main" val="970653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8" t="25417" r="19415" b="8670"/>
          <a:stretch/>
        </p:blipFill>
        <p:spPr bwMode="auto">
          <a:xfrm>
            <a:off x="0" y="0"/>
            <a:ext cx="9144000" cy="482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9" t="29738" r="19508" b="37198"/>
          <a:stretch/>
        </p:blipFill>
        <p:spPr bwMode="auto">
          <a:xfrm>
            <a:off x="0" y="4821739"/>
            <a:ext cx="9144000" cy="204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4288" y="6500083"/>
            <a:ext cx="9283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(10.10)</a:t>
            </a:r>
          </a:p>
        </p:txBody>
      </p:sp>
      <p:sp>
        <p:nvSpPr>
          <p:cNvPr id="5" name="Heptagon 4"/>
          <p:cNvSpPr/>
          <p:nvPr/>
        </p:nvSpPr>
        <p:spPr>
          <a:xfrm>
            <a:off x="8316416" y="6237312"/>
            <a:ext cx="827584" cy="62068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10-9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928" y="5692421"/>
            <a:ext cx="9283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(10.10)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0071" y="4821739"/>
            <a:ext cx="5760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10.5</a:t>
            </a:r>
          </a:p>
        </p:txBody>
      </p:sp>
    </p:spTree>
    <p:extLst>
      <p:ext uri="{BB962C8B-B14F-4D97-AF65-F5344CB8AC3E}">
        <p14:creationId xmlns:p14="http://schemas.microsoft.com/office/powerpoint/2010/main" val="3196808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222</Words>
  <Application>Microsoft Office PowerPoint</Application>
  <PresentationFormat>On-screen Show 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SimSun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2). Mesin 200 kg dipasang pada ujung balok dengan kekakuan (k) = 7,5 x 107 N/cm yang mempunyai Modulus Elastisitas (E) = 200 x 1011 N/dm2 ; dan Momen penampang Inersia (I) = 1,8 x 10-6 m4. Dengan asumsi massa balok kecil dibandingkan dengan massa mesin. Hitung: Panjang balok tersebut dalam satuan m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Rudy Yulianto</dc:creator>
  <cp:lastModifiedBy>Anisa .</cp:lastModifiedBy>
  <cp:revision>14</cp:revision>
  <dcterms:created xsi:type="dcterms:W3CDTF">2025-02-27T10:19:07Z</dcterms:created>
  <dcterms:modified xsi:type="dcterms:W3CDTF">2025-12-08T02:51:57Z</dcterms:modified>
</cp:coreProperties>
</file>