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sldIdLst>
    <p:sldId id="256" r:id="rId2"/>
    <p:sldId id="273" r:id="rId3"/>
    <p:sldId id="274" r:id="rId4"/>
    <p:sldId id="276" r:id="rId5"/>
    <p:sldId id="257" r:id="rId6"/>
    <p:sldId id="258" r:id="rId7"/>
    <p:sldId id="259" r:id="rId8"/>
    <p:sldId id="260" r:id="rId9"/>
    <p:sldId id="261" r:id="rId10"/>
    <p:sldId id="275" r:id="rId11"/>
    <p:sldId id="265" r:id="rId12"/>
    <p:sldId id="266" r:id="rId13"/>
    <p:sldId id="277" r:id="rId14"/>
    <p:sldId id="279" r:id="rId15"/>
    <p:sldId id="280" r:id="rId16"/>
    <p:sldId id="281" r:id="rId17"/>
    <p:sldId id="28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64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59A1A-F41C-494D-B460-E51E1CADE4C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6B9F333-0648-4627-B44B-4BD56647542A}" type="datetimeFigureOut">
              <a:rPr lang="en-US" smtClean="0"/>
              <a:pPr/>
              <a:t>10/12/2024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59A1A-F41C-494D-B460-E51E1CADE4C5}"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6B9F333-0648-4627-B44B-4BD56647542A}" type="datetimeFigureOut">
              <a:rPr lang="en-US" smtClean="0"/>
              <a:pPr/>
              <a:t>10/12/2024</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7159A1A-F41C-494D-B460-E51E1CADE4C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24.png"/><Relationship Id="rId4" Type="http://schemas.openxmlformats.org/officeDocument/2006/relationships/image" Target="../media/image23.png"/></Relationships>
</file>

<file path=ppt/slides/_rels/slide1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04800" y="1143000"/>
            <a:ext cx="8534400" cy="53340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Pentagon 4"/>
          <p:cNvSpPr/>
          <p:nvPr/>
        </p:nvSpPr>
        <p:spPr>
          <a:xfrm>
            <a:off x="457200" y="457200"/>
            <a:ext cx="39624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a:latin typeface="Times New Roman" pitchFamily="18" charset="0"/>
                <a:cs typeface="Times New Roman" pitchFamily="18" charset="0"/>
              </a:rPr>
              <a:t>PRINSIP – PRINSIP KONVEKSI</a:t>
            </a:r>
          </a:p>
        </p:txBody>
      </p:sp>
      <p:sp>
        <p:nvSpPr>
          <p:cNvPr id="10" name="TextBox 9"/>
          <p:cNvSpPr txBox="1"/>
          <p:nvPr/>
        </p:nvSpPr>
        <p:spPr>
          <a:xfrm>
            <a:off x="685800" y="1600200"/>
            <a:ext cx="7772400" cy="4247317"/>
          </a:xfrm>
          <a:prstGeom prst="rect">
            <a:avLst/>
          </a:prstGeom>
          <a:noFill/>
          <a:ln>
            <a:noFill/>
          </a:ln>
        </p:spPr>
        <p:txBody>
          <a:bodyPr wrap="square" rtlCol="0">
            <a:spAutoFit/>
          </a:bodyPr>
          <a:lstStyle/>
          <a:p>
            <a:pPr algn="just">
              <a:lnSpc>
                <a:spcPct val="150000"/>
              </a:lnSpc>
            </a:pPr>
            <a:r>
              <a:rPr lang="en-US" dirty="0" err="1">
                <a:latin typeface="Times New Roman" pitchFamily="18" charset="0"/>
                <a:cs typeface="Times New Roman" pitchFamily="18" charset="0"/>
              </a:rPr>
              <a:t>Konveksi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proses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perpindahan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panas</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kalor</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disertai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perpindahan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partikel</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partikel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perantaranya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Contohnya</a:t>
            </a:r>
            <a:r>
              <a:rPr lang="en-US" dirty="0">
                <a:latin typeface="Times New Roman" pitchFamily="18" charset="0"/>
                <a:cs typeface="Times New Roman" pitchFamily="18" charset="0"/>
              </a:rPr>
              <a:t> </a:t>
            </a:r>
            <a:r>
              <a:rPr lang="pt-BR" dirty="0">
                <a:latin typeface="Times New Roman" pitchFamily="18" charset="0"/>
                <a:cs typeface="Times New Roman" pitchFamily="18" charset="0"/>
              </a:rPr>
              <a:t>saat kita memasak air, bagian air yang panas hanya yang terkena nyala kompor saja, lalu mengapa pada akhirnnya keseluruhan air mendidih? Hal ini terjadi karena saat panci bagian bawah terkena nyala api, volume air yang dekat dengan nyala api akan memuai dan menyebabkan masaa jenisnya berkurang, sehingga lebih ringan dari sebelumnya. Posisi air bagian bawah, akan digantikan dengan air yang berada pada bagian atas karena massa jenisnya lebih besar. Proses ini akan berlangsung terus-menerus sampai suhu air secara keseluruhan sama. Perpindahan kalor ini disertai perpindahan partikel-partikel perantaranya.</a:t>
            </a:r>
            <a:endParaRPr lang="en-US" dirty="0">
              <a:latin typeface="Times New Roman" pitchFamily="18" charset="0"/>
              <a:cs typeface="Times New Roman" pitchFamily="18" charset="0"/>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118281"/>
            <a:ext cx="7482238" cy="3764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657600" y="4526590"/>
            <a:ext cx="3409292" cy="369332"/>
          </a:xfrm>
          <a:prstGeom prst="rect">
            <a:avLst/>
          </a:prstGeom>
          <a:noFill/>
        </p:spPr>
        <p:txBody>
          <a:bodyPr wrap="square" rtlCol="0">
            <a:spAutoFit/>
          </a:bodyPr>
          <a:lstStyle/>
          <a:p>
            <a:r>
              <a:rPr lang="id-ID" dirty="0"/>
              <a:t>Perpindahan panas &gt;&gt;&gt;</a:t>
            </a:r>
          </a:p>
        </p:txBody>
      </p:sp>
      <p:cxnSp>
        <p:nvCxnSpPr>
          <p:cNvPr id="4" name="Straight Arrow Connector 3"/>
          <p:cNvCxnSpPr/>
          <p:nvPr/>
        </p:nvCxnSpPr>
        <p:spPr>
          <a:xfrm flipV="1">
            <a:off x="5590728" y="3658405"/>
            <a:ext cx="288032" cy="868185"/>
          </a:xfrm>
          <a:prstGeom prst="straightConnector1">
            <a:avLst/>
          </a:prstGeom>
          <a:ln>
            <a:solidFill>
              <a:srgbClr val="FF0000"/>
            </a:solidFill>
            <a:tailEnd type="arrow"/>
          </a:ln>
        </p:spPr>
        <p:style>
          <a:lnRef idx="3">
            <a:schemeClr val="accent3"/>
          </a:lnRef>
          <a:fillRef idx="0">
            <a:schemeClr val="accent3"/>
          </a:fillRef>
          <a:effectRef idx="2">
            <a:schemeClr val="accent3"/>
          </a:effectRef>
          <a:fontRef idx="minor">
            <a:schemeClr val="tx1"/>
          </a:fontRef>
        </p:style>
      </p:cxnSp>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9361" y="507512"/>
            <a:ext cx="2105769" cy="966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Freeform 6"/>
          <p:cNvSpPr/>
          <p:nvPr/>
        </p:nvSpPr>
        <p:spPr>
          <a:xfrm>
            <a:off x="5878760" y="2362261"/>
            <a:ext cx="1042286" cy="3042927"/>
          </a:xfrm>
          <a:custGeom>
            <a:avLst/>
            <a:gdLst>
              <a:gd name="connsiteX0" fmla="*/ 835572 w 835572"/>
              <a:gd name="connsiteY0" fmla="*/ 2664373 h 2664373"/>
              <a:gd name="connsiteX1" fmla="*/ 804041 w 835572"/>
              <a:gd name="connsiteY1" fmla="*/ 1671145 h 2664373"/>
              <a:gd name="connsiteX2" fmla="*/ 756745 w 835572"/>
              <a:gd name="connsiteY2" fmla="*/ 1387366 h 2664373"/>
              <a:gd name="connsiteX3" fmla="*/ 725214 w 835572"/>
              <a:gd name="connsiteY3" fmla="*/ 1292773 h 2664373"/>
              <a:gd name="connsiteX4" fmla="*/ 709448 w 835572"/>
              <a:gd name="connsiteY4" fmla="*/ 1245476 h 2664373"/>
              <a:gd name="connsiteX5" fmla="*/ 662152 w 835572"/>
              <a:gd name="connsiteY5" fmla="*/ 1072056 h 2664373"/>
              <a:gd name="connsiteX6" fmla="*/ 599090 w 835572"/>
              <a:gd name="connsiteY6" fmla="*/ 945932 h 2664373"/>
              <a:gd name="connsiteX7" fmla="*/ 536028 w 835572"/>
              <a:gd name="connsiteY7" fmla="*/ 851338 h 2664373"/>
              <a:gd name="connsiteX8" fmla="*/ 520262 w 835572"/>
              <a:gd name="connsiteY8" fmla="*/ 804042 h 2664373"/>
              <a:gd name="connsiteX9" fmla="*/ 488731 w 835572"/>
              <a:gd name="connsiteY9" fmla="*/ 756745 h 2664373"/>
              <a:gd name="connsiteX10" fmla="*/ 441434 w 835572"/>
              <a:gd name="connsiteY10" fmla="*/ 677918 h 2664373"/>
              <a:gd name="connsiteX11" fmla="*/ 378372 w 835572"/>
              <a:gd name="connsiteY11" fmla="*/ 567559 h 2664373"/>
              <a:gd name="connsiteX12" fmla="*/ 331076 w 835572"/>
              <a:gd name="connsiteY12" fmla="*/ 472966 h 2664373"/>
              <a:gd name="connsiteX13" fmla="*/ 299545 w 835572"/>
              <a:gd name="connsiteY13" fmla="*/ 409904 h 2664373"/>
              <a:gd name="connsiteX14" fmla="*/ 252248 w 835572"/>
              <a:gd name="connsiteY14" fmla="*/ 362607 h 2664373"/>
              <a:gd name="connsiteX15" fmla="*/ 189186 w 835572"/>
              <a:gd name="connsiteY15" fmla="*/ 252249 h 2664373"/>
              <a:gd name="connsiteX16" fmla="*/ 157655 w 835572"/>
              <a:gd name="connsiteY16" fmla="*/ 204952 h 2664373"/>
              <a:gd name="connsiteX17" fmla="*/ 110359 w 835572"/>
              <a:gd name="connsiteY17" fmla="*/ 173421 h 2664373"/>
              <a:gd name="connsiteX18" fmla="*/ 47296 w 835572"/>
              <a:gd name="connsiteY18" fmla="*/ 78828 h 2664373"/>
              <a:gd name="connsiteX19" fmla="*/ 0 w 835572"/>
              <a:gd name="connsiteY19" fmla="*/ 0 h 2664373"/>
              <a:gd name="connsiteX20" fmla="*/ 31531 w 835572"/>
              <a:gd name="connsiteY20" fmla="*/ 110359 h 2664373"/>
              <a:gd name="connsiteX21" fmla="*/ 78828 w 835572"/>
              <a:gd name="connsiteY21" fmla="*/ 173421 h 2664373"/>
              <a:gd name="connsiteX22" fmla="*/ 110359 w 835572"/>
              <a:gd name="connsiteY22" fmla="*/ 220718 h 2664373"/>
              <a:gd name="connsiteX23" fmla="*/ 189186 w 835572"/>
              <a:gd name="connsiteY23" fmla="*/ 362607 h 2664373"/>
              <a:gd name="connsiteX24" fmla="*/ 157655 w 835572"/>
              <a:gd name="connsiteY24" fmla="*/ 315311 h 2664373"/>
              <a:gd name="connsiteX25" fmla="*/ 126124 w 835572"/>
              <a:gd name="connsiteY25" fmla="*/ 252249 h 2664373"/>
              <a:gd name="connsiteX26" fmla="*/ 78828 w 835572"/>
              <a:gd name="connsiteY26" fmla="*/ 110359 h 2664373"/>
              <a:gd name="connsiteX27" fmla="*/ 47296 w 835572"/>
              <a:gd name="connsiteY27" fmla="*/ 15766 h 2664373"/>
              <a:gd name="connsiteX28" fmla="*/ 157655 w 835572"/>
              <a:gd name="connsiteY28" fmla="*/ 63063 h 2664373"/>
              <a:gd name="connsiteX29" fmla="*/ 204952 w 835572"/>
              <a:gd name="connsiteY29" fmla="*/ 78828 h 2664373"/>
              <a:gd name="connsiteX30" fmla="*/ 252248 w 835572"/>
              <a:gd name="connsiteY30" fmla="*/ 110359 h 2664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35572" h="2664373">
                <a:moveTo>
                  <a:pt x="835572" y="2664373"/>
                </a:moveTo>
                <a:cubicBezTo>
                  <a:pt x="769068" y="2265333"/>
                  <a:pt x="834319" y="2685449"/>
                  <a:pt x="804041" y="1671145"/>
                </a:cubicBezTo>
                <a:cubicBezTo>
                  <a:pt x="801205" y="1576130"/>
                  <a:pt x="786939" y="1477947"/>
                  <a:pt x="756745" y="1387366"/>
                </a:cubicBezTo>
                <a:lnTo>
                  <a:pt x="725214" y="1292773"/>
                </a:lnTo>
                <a:lnTo>
                  <a:pt x="709448" y="1245476"/>
                </a:lnTo>
                <a:cubicBezTo>
                  <a:pt x="693293" y="1148545"/>
                  <a:pt x="701781" y="1157919"/>
                  <a:pt x="662152" y="1072056"/>
                </a:cubicBezTo>
                <a:cubicBezTo>
                  <a:pt x="642455" y="1029379"/>
                  <a:pt x="613954" y="990523"/>
                  <a:pt x="599090" y="945932"/>
                </a:cubicBezTo>
                <a:cubicBezTo>
                  <a:pt x="576273" y="877483"/>
                  <a:pt x="595075" y="910386"/>
                  <a:pt x="536028" y="851338"/>
                </a:cubicBezTo>
                <a:cubicBezTo>
                  <a:pt x="530773" y="835573"/>
                  <a:pt x="527694" y="818906"/>
                  <a:pt x="520262" y="804042"/>
                </a:cubicBezTo>
                <a:cubicBezTo>
                  <a:pt x="511788" y="787095"/>
                  <a:pt x="498773" y="772813"/>
                  <a:pt x="488731" y="756745"/>
                </a:cubicBezTo>
                <a:cubicBezTo>
                  <a:pt x="472490" y="730760"/>
                  <a:pt x="456315" y="704704"/>
                  <a:pt x="441434" y="677918"/>
                </a:cubicBezTo>
                <a:cubicBezTo>
                  <a:pt x="374754" y="557895"/>
                  <a:pt x="444446" y="666671"/>
                  <a:pt x="378372" y="567559"/>
                </a:cubicBezTo>
                <a:cubicBezTo>
                  <a:pt x="349468" y="480845"/>
                  <a:pt x="379974" y="558538"/>
                  <a:pt x="331076" y="472966"/>
                </a:cubicBezTo>
                <a:cubicBezTo>
                  <a:pt x="319416" y="452561"/>
                  <a:pt x="313205" y="429028"/>
                  <a:pt x="299545" y="409904"/>
                </a:cubicBezTo>
                <a:cubicBezTo>
                  <a:pt x="286586" y="391761"/>
                  <a:pt x="266522" y="379735"/>
                  <a:pt x="252248" y="362607"/>
                </a:cubicBezTo>
                <a:cubicBezTo>
                  <a:pt x="217329" y="320705"/>
                  <a:pt x="217223" y="301313"/>
                  <a:pt x="189186" y="252249"/>
                </a:cubicBezTo>
                <a:cubicBezTo>
                  <a:pt x="179785" y="235798"/>
                  <a:pt x="171053" y="218350"/>
                  <a:pt x="157655" y="204952"/>
                </a:cubicBezTo>
                <a:cubicBezTo>
                  <a:pt x="144257" y="191554"/>
                  <a:pt x="126124" y="183931"/>
                  <a:pt x="110359" y="173421"/>
                </a:cubicBezTo>
                <a:cubicBezTo>
                  <a:pt x="72871" y="60960"/>
                  <a:pt x="126028" y="196926"/>
                  <a:pt x="47296" y="78828"/>
                </a:cubicBezTo>
                <a:cubicBezTo>
                  <a:pt x="-34572" y="-43974"/>
                  <a:pt x="98203" y="98206"/>
                  <a:pt x="0" y="0"/>
                </a:cubicBezTo>
                <a:cubicBezTo>
                  <a:pt x="3414" y="13657"/>
                  <a:pt x="21476" y="92764"/>
                  <a:pt x="31531" y="110359"/>
                </a:cubicBezTo>
                <a:cubicBezTo>
                  <a:pt x="44568" y="133173"/>
                  <a:pt x="63555" y="152039"/>
                  <a:pt x="78828" y="173421"/>
                </a:cubicBezTo>
                <a:cubicBezTo>
                  <a:pt x="89841" y="188840"/>
                  <a:pt x="99849" y="204952"/>
                  <a:pt x="110359" y="220718"/>
                </a:cubicBezTo>
                <a:cubicBezTo>
                  <a:pt x="138108" y="303966"/>
                  <a:pt x="116905" y="254185"/>
                  <a:pt x="189186" y="362607"/>
                </a:cubicBezTo>
                <a:cubicBezTo>
                  <a:pt x="199696" y="378372"/>
                  <a:pt x="166129" y="332258"/>
                  <a:pt x="157655" y="315311"/>
                </a:cubicBezTo>
                <a:cubicBezTo>
                  <a:pt x="147145" y="294290"/>
                  <a:pt x="134852" y="274070"/>
                  <a:pt x="126124" y="252249"/>
                </a:cubicBezTo>
                <a:cubicBezTo>
                  <a:pt x="126111" y="252216"/>
                  <a:pt x="86716" y="134024"/>
                  <a:pt x="78828" y="110359"/>
                </a:cubicBezTo>
                <a:lnTo>
                  <a:pt x="47296" y="15766"/>
                </a:lnTo>
                <a:cubicBezTo>
                  <a:pt x="158225" y="52743"/>
                  <a:pt x="21271" y="4614"/>
                  <a:pt x="157655" y="63063"/>
                </a:cubicBezTo>
                <a:cubicBezTo>
                  <a:pt x="172930" y="69609"/>
                  <a:pt x="189186" y="73573"/>
                  <a:pt x="204952" y="78828"/>
                </a:cubicBezTo>
                <a:lnTo>
                  <a:pt x="252248" y="110359"/>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9" name="Straight Arrow Connector 8"/>
          <p:cNvCxnSpPr/>
          <p:nvPr/>
        </p:nvCxnSpPr>
        <p:spPr>
          <a:xfrm flipV="1">
            <a:off x="2494384" y="2578285"/>
            <a:ext cx="1512168" cy="2508182"/>
          </a:xfrm>
          <a:prstGeom prst="straightConnector1">
            <a:avLst/>
          </a:prstGeom>
          <a:ln>
            <a:solidFill>
              <a:srgbClr val="FF0000"/>
            </a:solidFill>
            <a:tailEnd type="arrow"/>
          </a:ln>
        </p:spPr>
        <p:style>
          <a:lnRef idx="3">
            <a:schemeClr val="accent4"/>
          </a:lnRef>
          <a:fillRef idx="0">
            <a:schemeClr val="accent4"/>
          </a:fillRef>
          <a:effectRef idx="2">
            <a:schemeClr val="accent4"/>
          </a:effectRef>
          <a:fontRef idx="minor">
            <a:schemeClr val="tx1"/>
          </a:fontRef>
        </p:style>
      </p:cxnSp>
      <p:sp>
        <p:nvSpPr>
          <p:cNvPr id="10" name="Rectangle 9"/>
          <p:cNvSpPr/>
          <p:nvPr/>
        </p:nvSpPr>
        <p:spPr>
          <a:xfrm>
            <a:off x="1018728" y="5089793"/>
            <a:ext cx="2638872" cy="369332"/>
          </a:xfrm>
          <a:prstGeom prst="rect">
            <a:avLst/>
          </a:prstGeom>
        </p:spPr>
        <p:txBody>
          <a:bodyPr wrap="square">
            <a:spAutoFit/>
          </a:bodyPr>
          <a:lstStyle/>
          <a:p>
            <a:r>
              <a:rPr lang="en-US" b="1" dirty="0">
                <a:solidFill>
                  <a:srgbClr val="FF0000"/>
                </a:solidFill>
                <a:latin typeface="Times New Roman" pitchFamily="18" charset="0"/>
                <a:cs typeface="Times New Roman" pitchFamily="18" charset="0"/>
              </a:rPr>
              <a:t> 500000 &lt; Re &lt; 1000000</a:t>
            </a:r>
            <a:endParaRPr lang="id-ID" b="1" dirty="0">
              <a:solidFill>
                <a:srgbClr val="FF0000"/>
              </a:solidFill>
              <a:latin typeface="Times New Roman" pitchFamily="18" charset="0"/>
              <a:cs typeface="Times New Roman" pitchFamily="18" charset="0"/>
            </a:endParaRPr>
          </a:p>
        </p:txBody>
      </p:sp>
      <p:sp>
        <p:nvSpPr>
          <p:cNvPr id="11" name="Rectangle 10"/>
          <p:cNvSpPr/>
          <p:nvPr/>
        </p:nvSpPr>
        <p:spPr>
          <a:xfrm>
            <a:off x="6028536" y="5405188"/>
            <a:ext cx="1785020" cy="369332"/>
          </a:xfrm>
          <a:prstGeom prst="rect">
            <a:avLst/>
          </a:prstGeom>
        </p:spPr>
        <p:txBody>
          <a:bodyPr wrap="square">
            <a:spAutoFit/>
          </a:bodyPr>
          <a:lstStyle/>
          <a:p>
            <a:r>
              <a:rPr lang="en-US" b="1" dirty="0">
                <a:solidFill>
                  <a:srgbClr val="FF0000"/>
                </a:solidFill>
                <a:latin typeface="Times New Roman" pitchFamily="18" charset="0"/>
                <a:cs typeface="Times New Roman" pitchFamily="18" charset="0"/>
              </a:rPr>
              <a:t> Re  &gt; 1000000</a:t>
            </a:r>
            <a:endParaRPr lang="id-ID" b="1" dirty="0">
              <a:solidFill>
                <a:srgbClr val="FF0000"/>
              </a:solidFill>
              <a:latin typeface="Times New Roman" pitchFamily="18" charset="0"/>
              <a:cs typeface="Times New Roman" pitchFamily="18" charset="0"/>
            </a:endParaRPr>
          </a:p>
        </p:txBody>
      </p:sp>
      <p:sp>
        <p:nvSpPr>
          <p:cNvPr id="12" name="Rectangle 11"/>
          <p:cNvSpPr/>
          <p:nvPr/>
        </p:nvSpPr>
        <p:spPr>
          <a:xfrm>
            <a:off x="1233450" y="3015762"/>
            <a:ext cx="2036068" cy="369332"/>
          </a:xfrm>
          <a:prstGeom prst="rect">
            <a:avLst/>
          </a:prstGeom>
        </p:spPr>
        <p:txBody>
          <a:bodyPr wrap="square">
            <a:spAutoFit/>
          </a:bodyPr>
          <a:lstStyle/>
          <a:p>
            <a:r>
              <a:rPr lang="en-US" b="1" dirty="0">
                <a:solidFill>
                  <a:srgbClr val="FF0000"/>
                </a:solidFill>
                <a:latin typeface="Times New Roman" pitchFamily="18" charset="0"/>
                <a:cs typeface="Times New Roman" pitchFamily="18" charset="0"/>
              </a:rPr>
              <a:t>         Re  &lt; 500000</a:t>
            </a:r>
            <a:endParaRPr lang="id-ID" b="1" dirty="0">
              <a:solidFill>
                <a:srgbClr val="FF0000"/>
              </a:solidFill>
              <a:latin typeface="Times New Roman" pitchFamily="18" charset="0"/>
              <a:cs typeface="Times New Roman" pitchFamily="18" charset="0"/>
            </a:endParaRPr>
          </a:p>
        </p:txBody>
      </p:sp>
      <p:cxnSp>
        <p:nvCxnSpPr>
          <p:cNvPr id="13" name="Straight Arrow Connector 12"/>
          <p:cNvCxnSpPr/>
          <p:nvPr/>
        </p:nvCxnSpPr>
        <p:spPr>
          <a:xfrm flipH="1" flipV="1">
            <a:off x="2300944" y="3335360"/>
            <a:ext cx="193440" cy="548364"/>
          </a:xfrm>
          <a:prstGeom prst="straightConnector1">
            <a:avLst/>
          </a:prstGeom>
          <a:ln>
            <a:solidFill>
              <a:srgbClr val="FF0000"/>
            </a:solidFill>
            <a:tailEnd type="arrow"/>
          </a:ln>
        </p:spPr>
        <p:style>
          <a:lnRef idx="3">
            <a:schemeClr val="accent3"/>
          </a:lnRef>
          <a:fillRef idx="0">
            <a:schemeClr val="accent3"/>
          </a:fillRef>
          <a:effectRef idx="2">
            <a:schemeClr val="accent3"/>
          </a:effectRef>
          <a:fontRef idx="minor">
            <a:schemeClr val="tx1"/>
          </a:fontRef>
        </p:style>
      </p:cxnSp>
      <p:sp>
        <p:nvSpPr>
          <p:cNvPr id="15" name="Pentagon 14"/>
          <p:cNvSpPr/>
          <p:nvPr/>
        </p:nvSpPr>
        <p:spPr>
          <a:xfrm>
            <a:off x="304800" y="304800"/>
            <a:ext cx="39624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a:latin typeface="Times New Roman" pitchFamily="18" charset="0"/>
                <a:cs typeface="Times New Roman" pitchFamily="18" charset="0"/>
              </a:rPr>
              <a:t>ALIRAN  DALAM REYNOLD</a:t>
            </a:r>
          </a:p>
        </p:txBody>
      </p:sp>
    </p:spTree>
    <p:extLst>
      <p:ext uri="{BB962C8B-B14F-4D97-AF65-F5344CB8AC3E}">
        <p14:creationId xmlns:p14="http://schemas.microsoft.com/office/powerpoint/2010/main" val="26730627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cstate="print"/>
          <a:srcRect/>
          <a:stretch>
            <a:fillRect/>
          </a:stretch>
        </p:blipFill>
        <p:spPr bwMode="auto">
          <a:xfrm>
            <a:off x="857250" y="1252538"/>
            <a:ext cx="7162800" cy="4157662"/>
          </a:xfrm>
          <a:prstGeom prst="rect">
            <a:avLst/>
          </a:prstGeom>
          <a:noFill/>
          <a:ln w="9525">
            <a:noFill/>
            <a:miter lim="800000"/>
            <a:headEnd/>
            <a:tailEnd/>
          </a:ln>
        </p:spPr>
      </p:pic>
      <p:sp>
        <p:nvSpPr>
          <p:cNvPr id="4" name="TextBox 3"/>
          <p:cNvSpPr txBox="1"/>
          <p:nvPr/>
        </p:nvSpPr>
        <p:spPr>
          <a:xfrm>
            <a:off x="838200" y="5410200"/>
            <a:ext cx="7848600" cy="646331"/>
          </a:xfrm>
          <a:prstGeom prst="rect">
            <a:avLst/>
          </a:prstGeom>
          <a:noFill/>
        </p:spPr>
        <p:txBody>
          <a:bodyPr wrap="square" rtlCol="0">
            <a:spAutoFit/>
          </a:bodyPr>
          <a:lstStyle/>
          <a:p>
            <a:pPr algn="ctr"/>
            <a:r>
              <a:rPr lang="en-US" dirty="0" err="1">
                <a:latin typeface="Times New Roman" pitchFamily="18" charset="0"/>
                <a:cs typeface="Times New Roman" pitchFamily="18" charset="0"/>
              </a:rPr>
              <a:t>Gambar</a:t>
            </a:r>
            <a:r>
              <a:rPr lang="en-US" dirty="0">
                <a:latin typeface="Times New Roman" pitchFamily="18" charset="0"/>
                <a:cs typeface="Times New Roman" pitchFamily="18" charset="0"/>
              </a:rPr>
              <a:t> 4. </a:t>
            </a:r>
            <a:r>
              <a:rPr lang="en-US" dirty="0" err="1">
                <a:latin typeface="Times New Roman" pitchFamily="18" charset="0"/>
                <a:cs typeface="Times New Roman" pitchFamily="18" charset="0"/>
              </a:rPr>
              <a:t>Unsur</a:t>
            </a:r>
            <a:r>
              <a:rPr lang="en-US" dirty="0">
                <a:latin typeface="Times New Roman" pitchFamily="18" charset="0"/>
                <a:cs typeface="Times New Roman" pitchFamily="18" charset="0"/>
              </a:rPr>
              <a:t> volume </a:t>
            </a:r>
            <a:r>
              <a:rPr lang="en-US" dirty="0" err="1">
                <a:latin typeface="Times New Roman" pitchFamily="18" charset="0"/>
                <a:cs typeface="Times New Roman" pitchFamily="18" charset="0"/>
              </a:rPr>
              <a:t>atur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neraca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lapisan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batas</a:t>
            </a:r>
            <a:r>
              <a:rPr lang="en-US" dirty="0">
                <a:latin typeface="Times New Roman" pitchFamily="18" charset="0"/>
                <a:cs typeface="Times New Roman" pitchFamily="18" charset="0"/>
              </a:rPr>
              <a:t> laminar.</a:t>
            </a:r>
          </a:p>
          <a:p>
            <a:pPr algn="ctr"/>
            <a:endParaRPr lang="en-US" dirty="0">
              <a:latin typeface="Times New Roman" pitchFamily="18" charset="0"/>
              <a:cs typeface="Times New Roman" pitchFamily="18" charset="0"/>
            </a:endParaRPr>
          </a:p>
        </p:txBody>
      </p:sp>
      <p:sp>
        <p:nvSpPr>
          <p:cNvPr id="5" name="Pentagon 4"/>
          <p:cNvSpPr/>
          <p:nvPr/>
        </p:nvSpPr>
        <p:spPr>
          <a:xfrm>
            <a:off x="304800" y="457200"/>
            <a:ext cx="73914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b="1" dirty="0">
                <a:latin typeface="Times New Roman" pitchFamily="18" charset="0"/>
                <a:cs typeface="Times New Roman" pitchFamily="18" charset="0"/>
              </a:rPr>
              <a:t>LAPISAN BATAS LAMINAR PADA PELAT RATA</a:t>
            </a:r>
            <a:endParaRPr lang="en-US" sz="2400" dirty="0">
              <a:latin typeface="Times New Roman" pitchFamily="18" charset="0"/>
              <a:cs typeface="Times New Roman" pitchFamily="18" charset="0"/>
            </a:endParaRP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685800"/>
            <a:ext cx="8153400" cy="5078313"/>
          </a:xfrm>
          <a:prstGeom prst="rect">
            <a:avLst/>
          </a:prstGeom>
          <a:noFill/>
        </p:spPr>
        <p:txBody>
          <a:bodyPr wrap="square" rtlCol="0">
            <a:spAutoFit/>
          </a:bodyPr>
          <a:lstStyle/>
          <a:p>
            <a:pPr algn="just">
              <a:lnSpc>
                <a:spcPct val="150000"/>
              </a:lnSpc>
            </a:pPr>
            <a:r>
              <a:rPr lang="en-US" sz="2000" dirty="0" err="1">
                <a:latin typeface="Times New Roman" pitchFamily="18" charset="0"/>
                <a:cs typeface="Times New Roman" pitchFamily="18" charset="0"/>
              </a:rPr>
              <a:t>Untuk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menyederhanakan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analisis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diandaikan</a:t>
            </a:r>
            <a:r>
              <a:rPr lang="en-US" sz="2000" dirty="0">
                <a:latin typeface="Times New Roman" pitchFamily="18" charset="0"/>
                <a:cs typeface="Times New Roman" pitchFamily="18" charset="0"/>
              </a:rPr>
              <a:t>:</a:t>
            </a:r>
            <a:endParaRPr lang="id-ID" sz="2000" dirty="0">
              <a:latin typeface="Times New Roman" pitchFamily="18" charset="0"/>
              <a:cs typeface="Times New Roman" pitchFamily="18" charset="0"/>
            </a:endParaRPr>
          </a:p>
          <a:p>
            <a:pPr marL="171450" indent="-171450" algn="just">
              <a:lnSpc>
                <a:spcPct val="150000"/>
              </a:lnSpc>
            </a:pPr>
            <a:r>
              <a:rPr lang="id-ID" sz="2000" dirty="0">
                <a:latin typeface="Times New Roman" pitchFamily="18" charset="0"/>
                <a:cs typeface="Times New Roman" pitchFamily="18" charset="0"/>
              </a:rPr>
              <a:t>- Alirannya adalah aliran dua dimensi, yakni distribusi kecepatannya sama dibidang manapun yang tegak lurus pada sumbu z (sejajar dengan permukaan kertas).</a:t>
            </a:r>
            <a:endParaRPr lang="en-US" sz="2000" dirty="0">
              <a:latin typeface="Times New Roman" pitchFamily="18" charset="0"/>
              <a:cs typeface="Times New Roman" pitchFamily="18" charset="0"/>
            </a:endParaRPr>
          </a:p>
          <a:p>
            <a:pPr lvl="0" algn="just">
              <a:lnSpc>
                <a:spcPct val="150000"/>
              </a:lnSpc>
            </a:pPr>
            <a:r>
              <a:rPr lang="en-US" sz="2000" dirty="0">
                <a:latin typeface="Times New Roman" pitchFamily="18" charset="0"/>
                <a:cs typeface="Times New Roman" pitchFamily="18" charset="0"/>
              </a:rPr>
              <a:t>-</a:t>
            </a:r>
            <a:r>
              <a:rPr lang="id-ID"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Fluida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mampu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mampat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aliran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stedi</a:t>
            </a:r>
            <a:r>
              <a:rPr lang="en-US" sz="2000" dirty="0">
                <a:latin typeface="Times New Roman" pitchFamily="18" charset="0"/>
                <a:cs typeface="Times New Roman" pitchFamily="18" charset="0"/>
              </a:rPr>
              <a:t>/</a:t>
            </a:r>
            <a:r>
              <a:rPr lang="en-US" sz="2000" dirty="0" err="1">
                <a:latin typeface="Times New Roman" pitchFamily="18" charset="0"/>
                <a:cs typeface="Times New Roman" pitchFamily="18" charset="0"/>
              </a:rPr>
              <a:t>tunak</a:t>
            </a:r>
            <a:r>
              <a:rPr lang="en-US" sz="2000" dirty="0">
                <a:latin typeface="Times New Roman" pitchFamily="18" charset="0"/>
                <a:cs typeface="Times New Roman" pitchFamily="18" charset="0"/>
              </a:rPr>
              <a:t>.</a:t>
            </a:r>
          </a:p>
          <a:p>
            <a:pPr lvl="0" algn="just">
              <a:lnSpc>
                <a:spcPct val="150000"/>
              </a:lnSpc>
            </a:pPr>
            <a:r>
              <a:rPr lang="en-US" sz="2000" dirty="0">
                <a:latin typeface="Times New Roman" pitchFamily="18" charset="0"/>
                <a:cs typeface="Times New Roman" pitchFamily="18" charset="0"/>
              </a:rPr>
              <a:t>-</a:t>
            </a:r>
            <a:r>
              <a:rPr lang="id-ID"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Tidak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terdapat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perubahan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tekanan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diarah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tegak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lurus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pelat</a:t>
            </a:r>
            <a:endParaRPr lang="en-US" sz="2000" dirty="0">
              <a:latin typeface="Times New Roman" pitchFamily="18" charset="0"/>
              <a:cs typeface="Times New Roman" pitchFamily="18" charset="0"/>
            </a:endParaRPr>
          </a:p>
          <a:p>
            <a:pPr lvl="0" algn="just">
              <a:lnSpc>
                <a:spcPct val="150000"/>
              </a:lnSpc>
            </a:pPr>
            <a:r>
              <a:rPr lang="en-US" sz="2000" dirty="0">
                <a:latin typeface="Times New Roman" pitchFamily="18" charset="0"/>
                <a:cs typeface="Times New Roman" pitchFamily="18" charset="0"/>
              </a:rPr>
              <a:t>-</a:t>
            </a:r>
            <a:r>
              <a:rPr lang="id-ID"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Viskositas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tetap</a:t>
            </a:r>
            <a:endParaRPr lang="en-US" sz="2000" dirty="0">
              <a:latin typeface="Times New Roman" pitchFamily="18" charset="0"/>
              <a:cs typeface="Times New Roman" pitchFamily="18" charset="0"/>
            </a:endParaRPr>
          </a:p>
          <a:p>
            <a:pPr lvl="0" algn="just">
              <a:lnSpc>
                <a:spcPct val="150000"/>
              </a:lnSpc>
            </a:pPr>
            <a:r>
              <a:rPr lang="en-US" sz="2000" dirty="0">
                <a:latin typeface="Times New Roman" pitchFamily="18" charset="0"/>
                <a:cs typeface="Times New Roman" pitchFamily="18" charset="0"/>
              </a:rPr>
              <a:t>-</a:t>
            </a:r>
            <a:r>
              <a:rPr lang="id-ID" sz="2000" dirty="0">
                <a:latin typeface="Times New Roman" pitchFamily="18" charset="0"/>
                <a:cs typeface="Times New Roman" pitchFamily="18" charset="0"/>
              </a:rPr>
              <a:t> </a:t>
            </a:r>
            <a:r>
              <a:rPr lang="en-US" sz="2000" dirty="0">
                <a:latin typeface="Times New Roman" pitchFamily="18" charset="0"/>
                <a:cs typeface="Times New Roman" pitchFamily="18" charset="0"/>
              </a:rPr>
              <a:t>Gaya </a:t>
            </a:r>
            <a:r>
              <a:rPr lang="en-US" sz="2000" dirty="0" err="1">
                <a:latin typeface="Times New Roman" pitchFamily="18" charset="0"/>
                <a:cs typeface="Times New Roman" pitchFamily="18" charset="0"/>
              </a:rPr>
              <a:t>geser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viskos</a:t>
            </a:r>
            <a:r>
              <a:rPr lang="en-US" sz="2000" dirty="0">
                <a:latin typeface="Times New Roman" pitchFamily="18" charset="0"/>
                <a:cs typeface="Times New Roman" pitchFamily="18" charset="0"/>
              </a:rPr>
              <a:t> di </a:t>
            </a:r>
            <a:r>
              <a:rPr lang="en-US" sz="2000" dirty="0" err="1">
                <a:latin typeface="Times New Roman" pitchFamily="18" charset="0"/>
                <a:cs typeface="Times New Roman" pitchFamily="18" charset="0"/>
              </a:rPr>
              <a:t>arah</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y </a:t>
            </a:r>
            <a:r>
              <a:rPr lang="en-US" sz="2000" dirty="0" err="1">
                <a:latin typeface="Times New Roman" pitchFamily="18" charset="0"/>
                <a:cs typeface="Times New Roman" pitchFamily="18" charset="0"/>
              </a:rPr>
              <a:t>dapat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diabaikan</a:t>
            </a:r>
            <a:endParaRPr lang="en-US" sz="2000" dirty="0">
              <a:latin typeface="Times New Roman" pitchFamily="18" charset="0"/>
              <a:cs typeface="Times New Roman" pitchFamily="18" charset="0"/>
            </a:endParaRPr>
          </a:p>
          <a:p>
            <a:pPr algn="just">
              <a:lnSpc>
                <a:spcPct val="150000"/>
              </a:lnSpc>
            </a:pPr>
            <a:r>
              <a:rPr lang="en-US" sz="2000" dirty="0">
                <a:latin typeface="Times New Roman" pitchFamily="18" charset="0"/>
                <a:cs typeface="Times New Roman" pitchFamily="18" charset="0"/>
              </a:rPr>
              <a:t>Kita </a:t>
            </a:r>
            <a:r>
              <a:rPr lang="en-US" sz="2000" dirty="0" err="1">
                <a:latin typeface="Times New Roman" pitchFamily="18" charset="0"/>
                <a:cs typeface="Times New Roman" pitchFamily="18" charset="0"/>
              </a:rPr>
              <a:t>terapkan</a:t>
            </a:r>
            <a:r>
              <a:rPr lang="en-US" sz="2000" dirty="0">
                <a:latin typeface="Times New Roman" pitchFamily="18" charset="0"/>
                <a:cs typeface="Times New Roman" pitchFamily="18" charset="0"/>
              </a:rPr>
              <a:t> hukum </a:t>
            </a:r>
            <a:r>
              <a:rPr lang="en-US" sz="2000" dirty="0" err="1">
                <a:latin typeface="Times New Roman" pitchFamily="18" charset="0"/>
                <a:cs typeface="Times New Roman" pitchFamily="18" charset="0"/>
              </a:rPr>
              <a:t>kedua</a:t>
            </a:r>
            <a:r>
              <a:rPr lang="en-US" sz="2000" dirty="0">
                <a:latin typeface="Times New Roman" pitchFamily="18" charset="0"/>
                <a:cs typeface="Times New Roman" pitchFamily="18" charset="0"/>
              </a:rPr>
              <a:t> Newton </a:t>
            </a:r>
            <a:r>
              <a:rPr lang="en-US" sz="2000" dirty="0" err="1">
                <a:latin typeface="Times New Roman" pitchFamily="18" charset="0"/>
                <a:cs typeface="Times New Roman" pitchFamily="18" charset="0"/>
              </a:rPr>
              <a:t>tentang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gerak</a:t>
            </a:r>
            <a:r>
              <a:rPr lang="en-US" sz="2000" dirty="0">
                <a:latin typeface="Times New Roman" pitchFamily="18" charset="0"/>
                <a:cs typeface="Times New Roman" pitchFamily="18" charset="0"/>
              </a:rPr>
              <a:t> :</a:t>
            </a:r>
          </a:p>
          <a:p>
            <a:pPr lvl="0" algn="just">
              <a:lnSpc>
                <a:spcPct val="150000"/>
              </a:lnSpc>
            </a:pPr>
            <a:endParaRPr lang="en-US" dirty="0">
              <a:latin typeface="Times New Roman" pitchFamily="18" charset="0"/>
              <a:cs typeface="Times New Roman" pitchFamily="18" charset="0"/>
            </a:endParaRPr>
          </a:p>
          <a:p>
            <a:pPr algn="just">
              <a:lnSpc>
                <a:spcPct val="150000"/>
              </a:lnSpc>
            </a:pPr>
            <a:endParaRPr lang="en-US" dirty="0">
              <a:latin typeface="Times New Roman" pitchFamily="18" charset="0"/>
              <a:cs typeface="Times New Roman" pitchFamily="18" charset="0"/>
            </a:endParaRPr>
          </a:p>
        </p:txBody>
      </p:sp>
      <p:sp>
        <p:nvSpPr>
          <p:cNvPr id="2560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5603" name="Rectangle 3"/>
          <p:cNvSpPr>
            <a:spLocks noChangeArrowheads="1"/>
          </p:cNvSpPr>
          <p:nvPr/>
        </p:nvSpPr>
        <p:spPr bwMode="auto">
          <a:xfrm>
            <a:off x="90488" y="809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560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560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5607"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85850" y="5723276"/>
            <a:ext cx="180474" cy="381000"/>
          </a:xfrm>
          <a:prstGeom prst="rect">
            <a:avLst/>
          </a:prstGeom>
          <a:noFill/>
        </p:spPr>
      </p:pic>
      <p:sp>
        <p:nvSpPr>
          <p:cNvPr id="11" name="TextBox 10"/>
          <p:cNvSpPr txBox="1"/>
          <p:nvPr/>
        </p:nvSpPr>
        <p:spPr>
          <a:xfrm>
            <a:off x="1143000" y="5763429"/>
            <a:ext cx="4876800" cy="646331"/>
          </a:xfrm>
          <a:prstGeom prst="rect">
            <a:avLst/>
          </a:prstGeom>
          <a:noFill/>
        </p:spPr>
        <p:txBody>
          <a:bodyPr wrap="square" rtlCol="0">
            <a:spAutoFit/>
          </a:bodyPr>
          <a:lstStyle/>
          <a:p>
            <a:pPr algn="just"/>
            <a:r>
              <a:rPr lang="en-US" i="1" dirty="0" err="1">
                <a:latin typeface="Times New Roman" pitchFamily="18" charset="0"/>
                <a:cs typeface="Times New Roman" pitchFamily="18" charset="0"/>
              </a:rPr>
              <a:t>Fx</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tambahan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fluks</a:t>
            </a:r>
            <a:r>
              <a:rPr lang="en-US" dirty="0">
                <a:latin typeface="Times New Roman" pitchFamily="18" charset="0"/>
                <a:cs typeface="Times New Roman" pitchFamily="18" charset="0"/>
              </a:rPr>
              <a:t> momentum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arah</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x</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3" name="Rectangle 2"/>
              <p:cNvSpPr/>
              <p:nvPr/>
            </p:nvSpPr>
            <p:spPr>
              <a:xfrm>
                <a:off x="2667000" y="4865042"/>
                <a:ext cx="2212272" cy="93211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nor/>
                        </m:rPr>
                        <a:rPr lang="en-US" sz="2800" i="0">
                          <a:latin typeface="Times New Roman" pitchFamily="18" charset="0"/>
                          <a:cs typeface="Times New Roman" pitchFamily="18" charset="0"/>
                        </a:rPr>
                        <m:t>Σ</m:t>
                      </m:r>
                      <m:sSub>
                        <m:sSubPr>
                          <m:ctrlPr>
                            <a:rPr lang="id-ID" sz="2800" i="1">
                              <a:latin typeface="Cambria Math" panose="02040503050406030204" pitchFamily="18" charset="0"/>
                            </a:rPr>
                          </m:ctrlPr>
                        </m:sSubPr>
                        <m:e>
                          <m:r>
                            <m:rPr>
                              <m:nor/>
                            </m:rPr>
                            <a:rPr lang="en-US" sz="2800" i="0">
                              <a:latin typeface="Times New Roman" pitchFamily="18" charset="0"/>
                              <a:cs typeface="Times New Roman" pitchFamily="18" charset="0"/>
                            </a:rPr>
                            <m:t>F</m:t>
                          </m:r>
                        </m:e>
                        <m:sub>
                          <m:r>
                            <m:rPr>
                              <m:nor/>
                            </m:rPr>
                            <a:rPr lang="en-US" sz="2800" i="0">
                              <a:latin typeface="Times New Roman" pitchFamily="18" charset="0"/>
                              <a:cs typeface="Times New Roman" pitchFamily="18" charset="0"/>
                            </a:rPr>
                            <m:t>x</m:t>
                          </m:r>
                        </m:sub>
                      </m:sSub>
                      <m:r>
                        <m:rPr>
                          <m:nor/>
                        </m:rPr>
                        <a:rPr lang="en-US" sz="2800" i="0">
                          <a:latin typeface="Times New Roman" pitchFamily="18" charset="0"/>
                          <a:cs typeface="Times New Roman" pitchFamily="18" charset="0"/>
                        </a:rPr>
                        <m:t>=</m:t>
                      </m:r>
                      <m:f>
                        <m:fPr>
                          <m:ctrlPr>
                            <a:rPr lang="id-ID" sz="2800" i="1">
                              <a:latin typeface="Cambria Math" panose="02040503050406030204" pitchFamily="18" charset="0"/>
                            </a:rPr>
                          </m:ctrlPr>
                        </m:fPr>
                        <m:num>
                          <m:sSub>
                            <m:sSubPr>
                              <m:ctrlPr>
                                <a:rPr lang="id-ID" sz="2800" i="1">
                                  <a:latin typeface="Cambria Math" panose="02040503050406030204" pitchFamily="18" charset="0"/>
                                </a:rPr>
                              </m:ctrlPr>
                            </m:sSubPr>
                            <m:e>
                              <m:r>
                                <m:rPr>
                                  <m:nor/>
                                </m:rPr>
                                <a:rPr lang="en-US" sz="2800" i="0">
                                  <a:latin typeface="Times New Roman" pitchFamily="18" charset="0"/>
                                  <a:cs typeface="Times New Roman" pitchFamily="18" charset="0"/>
                                </a:rPr>
                                <m:t>d</m:t>
                              </m:r>
                              <m:r>
                                <m:rPr>
                                  <m:nor/>
                                </m:rPr>
                                <a:rPr lang="en-US" sz="2800" i="0">
                                  <a:latin typeface="Times New Roman" pitchFamily="18" charset="0"/>
                                  <a:cs typeface="Times New Roman" pitchFamily="18" charset="0"/>
                                </a:rPr>
                                <m:t>(</m:t>
                              </m:r>
                              <m:r>
                                <m:rPr>
                                  <m:nor/>
                                </m:rPr>
                                <a:rPr lang="en-US" sz="2800" i="0">
                                  <a:latin typeface="Times New Roman" pitchFamily="18" charset="0"/>
                                  <a:cs typeface="Times New Roman" pitchFamily="18" charset="0"/>
                                </a:rPr>
                                <m:t>mv</m:t>
                              </m:r>
                              <m:r>
                                <m:rPr>
                                  <m:nor/>
                                </m:rPr>
                                <a:rPr lang="en-US" sz="2800" i="0">
                                  <a:latin typeface="Times New Roman" pitchFamily="18" charset="0"/>
                                  <a:cs typeface="Times New Roman" pitchFamily="18" charset="0"/>
                                </a:rPr>
                                <m:t>)</m:t>
                              </m:r>
                            </m:e>
                            <m:sub>
                              <m:r>
                                <m:rPr>
                                  <m:nor/>
                                </m:rPr>
                                <a:rPr lang="en-US" sz="2800" i="0">
                                  <a:latin typeface="Times New Roman" pitchFamily="18" charset="0"/>
                                  <a:cs typeface="Times New Roman" pitchFamily="18" charset="0"/>
                                </a:rPr>
                                <m:t>x</m:t>
                              </m:r>
                            </m:sub>
                          </m:sSub>
                        </m:num>
                        <m:den>
                          <m:r>
                            <m:rPr>
                              <m:nor/>
                            </m:rPr>
                            <a:rPr lang="en-US" sz="2800" i="0">
                              <a:latin typeface="Times New Roman" pitchFamily="18" charset="0"/>
                              <a:cs typeface="Times New Roman" pitchFamily="18" charset="0"/>
                            </a:rPr>
                            <m:t>dt</m:t>
                          </m:r>
                        </m:den>
                      </m:f>
                    </m:oMath>
                  </m:oMathPara>
                </a14:m>
                <a:endParaRPr lang="id-ID" dirty="0">
                  <a:latin typeface="Times New Roman" pitchFamily="18" charset="0"/>
                  <a:cs typeface="Times New Roman" pitchFamily="18"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2667000" y="4865042"/>
                <a:ext cx="2212272" cy="932115"/>
              </a:xfrm>
              <a:prstGeom prst="rect">
                <a:avLst/>
              </a:prstGeom>
              <a:blipFill rotWithShape="1">
                <a:blip r:embed="rId3"/>
                <a:stretch>
                  <a:fillRect r="-7459" b="-654"/>
                </a:stretch>
              </a:blipFill>
            </p:spPr>
            <p:txBody>
              <a:bodyPr/>
              <a:lstStyle/>
              <a:p>
                <a:r>
                  <a:rPr lang="id-ID">
                    <a:noFill/>
                  </a:rPr>
                  <a:t> </a:t>
                </a:r>
              </a:p>
            </p:txBody>
          </p:sp>
        </mc:Fallback>
      </mc:AlternateContent>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ntagon 2"/>
          <p:cNvSpPr/>
          <p:nvPr/>
        </p:nvSpPr>
        <p:spPr>
          <a:xfrm>
            <a:off x="323850" y="304800"/>
            <a:ext cx="295275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lvl="0" algn="ctr"/>
            <a:r>
              <a:rPr lang="id-ID" sz="2400" b="1" dirty="0">
                <a:latin typeface="Times New Roman" pitchFamily="18" charset="0"/>
                <a:cs typeface="Times New Roman" pitchFamily="18" charset="0"/>
              </a:rPr>
              <a:t>NERACA MASSA</a:t>
            </a:r>
            <a:endParaRPr lang="en-US" sz="2400"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779" y="1110507"/>
            <a:ext cx="7337821" cy="5137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Arrow Connector 5"/>
          <p:cNvCxnSpPr/>
          <p:nvPr/>
        </p:nvCxnSpPr>
        <p:spPr>
          <a:xfrm flipV="1">
            <a:off x="2727960" y="2194560"/>
            <a:ext cx="685800" cy="152400"/>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320869" y="1996440"/>
            <a:ext cx="2604239" cy="369332"/>
          </a:xfrm>
          <a:prstGeom prst="rect">
            <a:avLst/>
          </a:prstGeom>
          <a:noFill/>
        </p:spPr>
        <p:txBody>
          <a:bodyPr wrap="none" rtlCol="0">
            <a:spAutoFit/>
          </a:bodyPr>
          <a:lstStyle/>
          <a:p>
            <a:r>
              <a:rPr lang="id-ID" b="1" dirty="0">
                <a:solidFill>
                  <a:srgbClr val="0070C0"/>
                </a:solidFill>
                <a:latin typeface="Times New Roman" pitchFamily="18" charset="0"/>
                <a:cs typeface="Times New Roman" pitchFamily="18" charset="0"/>
              </a:rPr>
              <a:t>Unsur dari fluida udara</a:t>
            </a:r>
          </a:p>
        </p:txBody>
      </p:sp>
      <p:sp>
        <p:nvSpPr>
          <p:cNvPr id="8" name="TextBox 7"/>
          <p:cNvSpPr txBox="1"/>
          <p:nvPr/>
        </p:nvSpPr>
        <p:spPr>
          <a:xfrm>
            <a:off x="3320869" y="463034"/>
            <a:ext cx="5198493" cy="369332"/>
          </a:xfrm>
          <a:prstGeom prst="rect">
            <a:avLst/>
          </a:prstGeom>
          <a:noFill/>
        </p:spPr>
        <p:txBody>
          <a:bodyPr wrap="square" rtlCol="0">
            <a:spAutoFit/>
          </a:bodyPr>
          <a:lstStyle/>
          <a:p>
            <a:r>
              <a:rPr lang="id-ID" b="1" dirty="0">
                <a:solidFill>
                  <a:srgbClr val="FF0000"/>
                </a:solidFill>
                <a:latin typeface="Times New Roman" pitchFamily="18" charset="0"/>
                <a:cs typeface="Times New Roman" pitchFamily="18" charset="0"/>
              </a:rPr>
              <a:t>Ingat persamaan aliran massa m = ρ u A,</a:t>
            </a:r>
          </a:p>
        </p:txBody>
      </p:sp>
      <p:sp>
        <p:nvSpPr>
          <p:cNvPr id="9" name="TextBox 8"/>
          <p:cNvSpPr txBox="1"/>
          <p:nvPr/>
        </p:nvSpPr>
        <p:spPr>
          <a:xfrm>
            <a:off x="403979" y="3272800"/>
            <a:ext cx="2579552" cy="1477328"/>
          </a:xfrm>
          <a:prstGeom prst="rect">
            <a:avLst/>
          </a:prstGeom>
          <a:noFill/>
          <a:ln>
            <a:solidFill>
              <a:srgbClr val="FFC000"/>
            </a:solidFill>
          </a:ln>
        </p:spPr>
        <p:txBody>
          <a:bodyPr wrap="none" rtlCol="0">
            <a:spAutoFit/>
          </a:bodyPr>
          <a:lstStyle/>
          <a:p>
            <a:r>
              <a:rPr lang="id-ID" b="1" dirty="0">
                <a:solidFill>
                  <a:srgbClr val="FFC000"/>
                </a:solidFill>
                <a:latin typeface="Times New Roman" pitchFamily="18" charset="0"/>
                <a:cs typeface="Times New Roman" pitchFamily="18" charset="0"/>
              </a:rPr>
              <a:t>Massa muka kiri</a:t>
            </a:r>
          </a:p>
          <a:p>
            <a:r>
              <a:rPr lang="id-ID" b="1" dirty="0">
                <a:solidFill>
                  <a:srgbClr val="FF0000"/>
                </a:solidFill>
                <a:latin typeface="Times New Roman" pitchFamily="18" charset="0"/>
                <a:cs typeface="Times New Roman" pitchFamily="18" charset="0"/>
              </a:rPr>
              <a:t>m = ρ u A</a:t>
            </a:r>
            <a:endParaRPr lang="id-ID" dirty="0"/>
          </a:p>
          <a:p>
            <a:r>
              <a:rPr lang="id-ID" b="1" dirty="0">
                <a:solidFill>
                  <a:srgbClr val="FFC000"/>
                </a:solidFill>
                <a:latin typeface="Times New Roman" pitchFamily="18" charset="0"/>
                <a:cs typeface="Times New Roman" pitchFamily="18" charset="0"/>
              </a:rPr>
              <a:t>m = ρ u dy     dA/dx </a:t>
            </a:r>
          </a:p>
          <a:p>
            <a:r>
              <a:rPr lang="id-ID" b="1" dirty="0">
                <a:solidFill>
                  <a:srgbClr val="FFC000"/>
                </a:solidFill>
                <a:latin typeface="Times New Roman" pitchFamily="18" charset="0"/>
                <a:cs typeface="Times New Roman" pitchFamily="18" charset="0"/>
              </a:rPr>
              <a:t>	       = d(xy)/dx </a:t>
            </a:r>
          </a:p>
          <a:p>
            <a:r>
              <a:rPr lang="id-ID" b="1" dirty="0">
                <a:solidFill>
                  <a:srgbClr val="FFC000"/>
                </a:solidFill>
                <a:latin typeface="Times New Roman" pitchFamily="18" charset="0"/>
                <a:cs typeface="Times New Roman" pitchFamily="18" charset="0"/>
              </a:rPr>
              <a:t>	       = dy</a:t>
            </a:r>
          </a:p>
        </p:txBody>
      </p:sp>
      <p:cxnSp>
        <p:nvCxnSpPr>
          <p:cNvPr id="10" name="Straight Arrow Connector 9"/>
          <p:cNvCxnSpPr/>
          <p:nvPr/>
        </p:nvCxnSpPr>
        <p:spPr>
          <a:xfrm flipH="1" flipV="1">
            <a:off x="2209800" y="3457466"/>
            <a:ext cx="2590800" cy="1419334"/>
          </a:xfrm>
          <a:prstGeom prst="straightConnector1">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4202312" y="4311837"/>
            <a:ext cx="293488" cy="260163"/>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Oval 17"/>
          <p:cNvSpPr/>
          <p:nvPr/>
        </p:nvSpPr>
        <p:spPr>
          <a:xfrm>
            <a:off x="1050957" y="3892413"/>
            <a:ext cx="244443" cy="244240"/>
          </a:xfrm>
          <a:prstGeom prst="ellipse">
            <a:avLst/>
          </a:prstGeom>
          <a:no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1" name="Oval 20"/>
          <p:cNvSpPr/>
          <p:nvPr/>
        </p:nvSpPr>
        <p:spPr>
          <a:xfrm>
            <a:off x="1295400" y="3906220"/>
            <a:ext cx="244443" cy="244240"/>
          </a:xfrm>
          <a:prstGeom prst="ellipse">
            <a:avLst/>
          </a:prstGeom>
          <a:no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22" name="Straight Arrow Connector 21"/>
          <p:cNvCxnSpPr/>
          <p:nvPr/>
        </p:nvCxnSpPr>
        <p:spPr>
          <a:xfrm flipV="1">
            <a:off x="1532620" y="3962400"/>
            <a:ext cx="296180" cy="86352"/>
          </a:xfrm>
          <a:prstGeom prst="straightConnector1">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9" name="Freeform 28"/>
          <p:cNvSpPr/>
          <p:nvPr/>
        </p:nvSpPr>
        <p:spPr>
          <a:xfrm>
            <a:off x="1173178" y="4148667"/>
            <a:ext cx="3029134" cy="601461"/>
          </a:xfrm>
          <a:custGeom>
            <a:avLst/>
            <a:gdLst>
              <a:gd name="connsiteX0" fmla="*/ 159360 w 3498543"/>
              <a:gd name="connsiteY0" fmla="*/ 0 h 711200"/>
              <a:gd name="connsiteX1" fmla="*/ 345626 w 3498543"/>
              <a:gd name="connsiteY1" fmla="*/ 711200 h 711200"/>
              <a:gd name="connsiteX2" fmla="*/ 3224293 w 3498543"/>
              <a:gd name="connsiteY2" fmla="*/ 364066 h 711200"/>
              <a:gd name="connsiteX3" fmla="*/ 3215826 w 3498543"/>
              <a:gd name="connsiteY3" fmla="*/ 372533 h 711200"/>
            </a:gdLst>
            <a:ahLst/>
            <a:cxnLst>
              <a:cxn ang="0">
                <a:pos x="connsiteX0" y="connsiteY0"/>
              </a:cxn>
              <a:cxn ang="0">
                <a:pos x="connsiteX1" y="connsiteY1"/>
              </a:cxn>
              <a:cxn ang="0">
                <a:pos x="connsiteX2" y="connsiteY2"/>
              </a:cxn>
              <a:cxn ang="0">
                <a:pos x="connsiteX3" y="connsiteY3"/>
              </a:cxn>
            </a:cxnLst>
            <a:rect l="l" t="t" r="r" b="b"/>
            <a:pathLst>
              <a:path w="3498543" h="711200">
                <a:moveTo>
                  <a:pt x="159360" y="0"/>
                </a:moveTo>
                <a:cubicBezTo>
                  <a:pt x="-2918" y="325261"/>
                  <a:pt x="-165196" y="650522"/>
                  <a:pt x="345626" y="711200"/>
                </a:cubicBezTo>
                <a:lnTo>
                  <a:pt x="3224293" y="364066"/>
                </a:lnTo>
                <a:cubicBezTo>
                  <a:pt x="3702660" y="307622"/>
                  <a:pt x="3459243" y="340077"/>
                  <a:pt x="3215826" y="372533"/>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mc:AlternateContent xmlns:mc="http://schemas.openxmlformats.org/markup-compatibility/2006" xmlns:a14="http://schemas.microsoft.com/office/drawing/2010/main">
        <mc:Choice Requires="a14">
          <p:sp>
            <p:nvSpPr>
              <p:cNvPr id="30" name="TextBox 29"/>
              <p:cNvSpPr txBox="1"/>
              <p:nvPr/>
            </p:nvSpPr>
            <p:spPr>
              <a:xfrm>
                <a:off x="5791200" y="2498883"/>
                <a:ext cx="3048000" cy="1539717"/>
              </a:xfrm>
              <a:prstGeom prst="rect">
                <a:avLst/>
              </a:prstGeom>
              <a:noFill/>
              <a:ln>
                <a:solidFill>
                  <a:schemeClr val="accent4"/>
                </a:solidFill>
              </a:ln>
            </p:spPr>
            <p:txBody>
              <a:bodyPr wrap="square" rtlCol="0">
                <a:spAutoFit/>
              </a:bodyPr>
              <a:lstStyle/>
              <a:p>
                <a:r>
                  <a:rPr lang="id-ID" b="1" dirty="0">
                    <a:solidFill>
                      <a:srgbClr val="92D050"/>
                    </a:solidFill>
                    <a:latin typeface="Times New Roman" pitchFamily="18" charset="0"/>
                    <a:cs typeface="Times New Roman" pitchFamily="18" charset="0"/>
                  </a:rPr>
                  <a:t>Massa kanan     </a:t>
                </a:r>
              </a:p>
              <a:p>
                <a:r>
                  <a:rPr lang="id-ID" b="1" dirty="0">
                    <a:solidFill>
                      <a:srgbClr val="FFC000"/>
                    </a:solidFill>
                    <a:latin typeface="Times New Roman" pitchFamily="18" charset="0"/>
                    <a:cs typeface="Times New Roman" pitchFamily="18" charset="0"/>
                  </a:rPr>
                  <a:t>	</a:t>
                </a:r>
                <a:r>
                  <a:rPr lang="id-ID" b="1" dirty="0">
                    <a:solidFill>
                      <a:srgbClr val="92D050"/>
                    </a:solidFill>
                    <a:latin typeface="Times New Roman" pitchFamily="18" charset="0"/>
                    <a:cs typeface="Times New Roman" pitchFamily="18" charset="0"/>
                  </a:rPr>
                  <a:t>u = u + diffparsial u</a:t>
                </a:r>
              </a:p>
              <a:p>
                <a:r>
                  <a:rPr lang="id-ID" b="1" dirty="0">
                    <a:solidFill>
                      <a:srgbClr val="FF0000"/>
                    </a:solidFill>
                    <a:latin typeface="Times New Roman" pitchFamily="18" charset="0"/>
                    <a:cs typeface="Times New Roman" pitchFamily="18" charset="0"/>
                  </a:rPr>
                  <a:t>m = ρ u A</a:t>
                </a:r>
                <a:endParaRPr lang="id-ID" dirty="0"/>
              </a:p>
              <a:p>
                <a:pPr/>
                <a14:m>
                  <m:oMathPara xmlns:m="http://schemas.openxmlformats.org/officeDocument/2006/math">
                    <m:oMathParaPr>
                      <m:jc m:val="center"/>
                    </m:oMathParaPr>
                    <m:oMath xmlns:m="http://schemas.openxmlformats.org/officeDocument/2006/math">
                      <m:r>
                        <m:rPr>
                          <m:nor/>
                        </m:rPr>
                        <a:rPr lang="id-ID" b="1" i="0" smtClean="0">
                          <a:solidFill>
                            <a:srgbClr val="92D050"/>
                          </a:solidFill>
                          <a:latin typeface="Times New Roman" pitchFamily="18" charset="0"/>
                          <a:cs typeface="Times New Roman" pitchFamily="18" charset="0"/>
                        </a:rPr>
                        <m:t>m</m:t>
                      </m:r>
                      <m:r>
                        <m:rPr>
                          <m:nor/>
                        </m:rPr>
                        <a:rPr lang="id-ID" b="1" i="0" smtClean="0">
                          <a:solidFill>
                            <a:srgbClr val="92D050"/>
                          </a:solidFill>
                          <a:latin typeface="Times New Roman" pitchFamily="18" charset="0"/>
                          <a:cs typeface="Times New Roman" pitchFamily="18" charset="0"/>
                        </a:rPr>
                        <m:t> = </m:t>
                      </m:r>
                      <m:r>
                        <m:rPr>
                          <m:nor/>
                        </m:rPr>
                        <a:rPr lang="en-US" b="1" i="0" smtClean="0">
                          <a:solidFill>
                            <a:srgbClr val="92D050"/>
                          </a:solidFill>
                          <a:latin typeface="Times New Roman" pitchFamily="18" charset="0"/>
                          <a:cs typeface="Times New Roman" pitchFamily="18" charset="0"/>
                        </a:rPr>
                        <m:t>ρ</m:t>
                      </m:r>
                      <m:d>
                        <m:dPr>
                          <m:begChr m:val="["/>
                          <m:endChr m:val="]"/>
                          <m:ctrlPr>
                            <a:rPr lang="id-ID" b="1" i="1">
                              <a:solidFill>
                                <a:srgbClr val="92D050"/>
                              </a:solidFill>
                              <a:latin typeface="Cambria Math" panose="02040503050406030204" pitchFamily="18" charset="0"/>
                            </a:rPr>
                          </m:ctrlPr>
                        </m:dPr>
                        <m:e>
                          <m:r>
                            <m:rPr>
                              <m:nor/>
                            </m:rPr>
                            <a:rPr lang="en-US" b="1" i="0">
                              <a:solidFill>
                                <a:srgbClr val="92D050"/>
                              </a:solidFill>
                              <a:latin typeface="Times New Roman" pitchFamily="18" charset="0"/>
                              <a:cs typeface="Times New Roman" pitchFamily="18" charset="0"/>
                            </a:rPr>
                            <m:t>u</m:t>
                          </m:r>
                          <m:r>
                            <m:rPr>
                              <m:nor/>
                            </m:rPr>
                            <a:rPr lang="en-US" b="1" i="0">
                              <a:solidFill>
                                <a:srgbClr val="92D050"/>
                              </a:solidFill>
                              <a:latin typeface="Times New Roman" pitchFamily="18" charset="0"/>
                              <a:cs typeface="Times New Roman" pitchFamily="18" charset="0"/>
                            </a:rPr>
                            <m:t>+</m:t>
                          </m:r>
                          <m:f>
                            <m:fPr>
                              <m:ctrlPr>
                                <a:rPr lang="id-ID" b="1" i="1">
                                  <a:solidFill>
                                    <a:srgbClr val="92D050"/>
                                  </a:solidFill>
                                  <a:latin typeface="Cambria Math" panose="02040503050406030204" pitchFamily="18" charset="0"/>
                                </a:rPr>
                              </m:ctrlPr>
                            </m:fPr>
                            <m:num>
                              <m:r>
                                <m:rPr>
                                  <m:nor/>
                                </m:rPr>
                                <a:rPr lang="en-US" b="1" i="0">
                                  <a:solidFill>
                                    <a:srgbClr val="92D050"/>
                                  </a:solidFill>
                                  <a:latin typeface="Times New Roman" pitchFamily="18" charset="0"/>
                                  <a:cs typeface="Times New Roman" pitchFamily="18" charset="0"/>
                                </a:rPr>
                                <m:t>∂</m:t>
                              </m:r>
                              <m:r>
                                <m:rPr>
                                  <m:nor/>
                                </m:rPr>
                                <a:rPr lang="en-US" b="1" i="0">
                                  <a:solidFill>
                                    <a:srgbClr val="92D050"/>
                                  </a:solidFill>
                                  <a:latin typeface="Times New Roman" pitchFamily="18" charset="0"/>
                                  <a:cs typeface="Times New Roman" pitchFamily="18" charset="0"/>
                                </a:rPr>
                                <m:t>u</m:t>
                              </m:r>
                            </m:num>
                            <m:den>
                              <m:r>
                                <m:rPr>
                                  <m:nor/>
                                </m:rPr>
                                <a:rPr lang="en-US" b="1" i="0">
                                  <a:solidFill>
                                    <a:srgbClr val="92D050"/>
                                  </a:solidFill>
                                  <a:latin typeface="Times New Roman" pitchFamily="18" charset="0"/>
                                  <a:cs typeface="Times New Roman" pitchFamily="18" charset="0"/>
                                </a:rPr>
                                <m:t>∂</m:t>
                              </m:r>
                              <m:r>
                                <m:rPr>
                                  <m:nor/>
                                </m:rPr>
                                <a:rPr lang="en-US" b="1" i="0">
                                  <a:solidFill>
                                    <a:srgbClr val="92D050"/>
                                  </a:solidFill>
                                  <a:latin typeface="Times New Roman" pitchFamily="18" charset="0"/>
                                  <a:cs typeface="Times New Roman" pitchFamily="18" charset="0"/>
                                </a:rPr>
                                <m:t>x</m:t>
                              </m:r>
                              <m:r>
                                <m:rPr>
                                  <m:nor/>
                                </m:rPr>
                                <a:rPr lang="en-US" b="1" i="0">
                                  <a:solidFill>
                                    <a:srgbClr val="92D050"/>
                                  </a:solidFill>
                                  <a:latin typeface="Times New Roman" pitchFamily="18" charset="0"/>
                                  <a:cs typeface="Times New Roman" pitchFamily="18" charset="0"/>
                                </a:rPr>
                                <m:t> </m:t>
                              </m:r>
                            </m:den>
                          </m:f>
                          <m:r>
                            <m:rPr>
                              <m:nor/>
                            </m:rPr>
                            <a:rPr lang="en-US" b="1" i="0">
                              <a:solidFill>
                                <a:srgbClr val="92D050"/>
                              </a:solidFill>
                              <a:latin typeface="Times New Roman" pitchFamily="18" charset="0"/>
                              <a:cs typeface="Times New Roman" pitchFamily="18" charset="0"/>
                            </a:rPr>
                            <m:t> </m:t>
                          </m:r>
                          <m:r>
                            <m:rPr>
                              <m:nor/>
                            </m:rPr>
                            <a:rPr lang="en-US" b="1" i="0">
                              <a:solidFill>
                                <a:srgbClr val="92D050"/>
                              </a:solidFill>
                              <a:latin typeface="Times New Roman" pitchFamily="18" charset="0"/>
                              <a:cs typeface="Times New Roman" pitchFamily="18" charset="0"/>
                            </a:rPr>
                            <m:t>dx</m:t>
                          </m:r>
                        </m:e>
                      </m:d>
                      <m:r>
                        <m:rPr>
                          <m:nor/>
                        </m:rPr>
                        <a:rPr lang="en-US" b="1" i="0">
                          <a:solidFill>
                            <a:srgbClr val="92D050"/>
                          </a:solidFill>
                          <a:latin typeface="Times New Roman" pitchFamily="18" charset="0"/>
                          <a:cs typeface="Times New Roman" pitchFamily="18" charset="0"/>
                        </a:rPr>
                        <m:t>dy</m:t>
                      </m:r>
                    </m:oMath>
                  </m:oMathPara>
                </a14:m>
                <a:endParaRPr lang="id-ID" b="1" dirty="0">
                  <a:solidFill>
                    <a:srgbClr val="92D050"/>
                  </a:solidFill>
                  <a:latin typeface="Times New Roman" pitchFamily="18" charset="0"/>
                  <a:cs typeface="Times New Roman" pitchFamily="18" charset="0"/>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5791200" y="2498883"/>
                <a:ext cx="3048000" cy="1539717"/>
              </a:xfrm>
              <a:prstGeom prst="rect">
                <a:avLst/>
              </a:prstGeom>
              <a:blipFill rotWithShape="1">
                <a:blip r:embed="rId3"/>
                <a:stretch>
                  <a:fillRect l="-1394" t="-1569" r="-3187"/>
                </a:stretch>
              </a:blipFill>
              <a:ln>
                <a:solidFill>
                  <a:schemeClr val="accent4"/>
                </a:solidFill>
              </a:ln>
            </p:spPr>
            <p:txBody>
              <a:bodyPr/>
              <a:lstStyle/>
              <a:p>
                <a:r>
                  <a:rPr lang="id-ID">
                    <a:noFill/>
                  </a:rPr>
                  <a:t> </a:t>
                </a:r>
              </a:p>
            </p:txBody>
          </p:sp>
        </mc:Fallback>
      </mc:AlternateContent>
      <p:sp>
        <p:nvSpPr>
          <p:cNvPr id="31" name="Oval 30"/>
          <p:cNvSpPr/>
          <p:nvPr/>
        </p:nvSpPr>
        <p:spPr>
          <a:xfrm>
            <a:off x="6839774" y="4322996"/>
            <a:ext cx="914400" cy="498008"/>
          </a:xfrm>
          <a:prstGeom prst="ellipse">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32" name="Straight Arrow Connector 31"/>
          <p:cNvCxnSpPr>
            <a:stCxn id="31" idx="0"/>
            <a:endCxn id="35" idx="4"/>
          </p:cNvCxnSpPr>
          <p:nvPr/>
        </p:nvCxnSpPr>
        <p:spPr>
          <a:xfrm flipV="1">
            <a:off x="7296974" y="4011464"/>
            <a:ext cx="166394" cy="311532"/>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6968068" y="3380105"/>
            <a:ext cx="990600" cy="631359"/>
          </a:xfrm>
          <a:prstGeom prst="ellipse">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37" name="Straight Arrow Connector 36"/>
          <p:cNvCxnSpPr/>
          <p:nvPr/>
        </p:nvCxnSpPr>
        <p:spPr>
          <a:xfrm flipV="1">
            <a:off x="6534974" y="3053619"/>
            <a:ext cx="762000" cy="167643"/>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6253870" y="5638800"/>
            <a:ext cx="2265492" cy="923330"/>
          </a:xfrm>
          <a:prstGeom prst="rect">
            <a:avLst/>
          </a:prstGeom>
          <a:noFill/>
          <a:ln>
            <a:solidFill>
              <a:srgbClr val="00B0F0"/>
            </a:solidFill>
          </a:ln>
        </p:spPr>
        <p:txBody>
          <a:bodyPr wrap="none" rtlCol="0">
            <a:spAutoFit/>
          </a:bodyPr>
          <a:lstStyle/>
          <a:p>
            <a:r>
              <a:rPr lang="id-ID" b="1" dirty="0">
                <a:solidFill>
                  <a:srgbClr val="00B0F0"/>
                </a:solidFill>
                <a:latin typeface="Times New Roman" pitchFamily="18" charset="0"/>
                <a:cs typeface="Times New Roman" pitchFamily="18" charset="0"/>
              </a:rPr>
              <a:t>Massa  bawah</a:t>
            </a:r>
          </a:p>
          <a:p>
            <a:r>
              <a:rPr lang="id-ID" b="1" dirty="0">
                <a:solidFill>
                  <a:srgbClr val="00B0F0"/>
                </a:solidFill>
                <a:latin typeface="Times New Roman" pitchFamily="18" charset="0"/>
                <a:cs typeface="Times New Roman" pitchFamily="18" charset="0"/>
              </a:rPr>
              <a:t>m = </a:t>
            </a:r>
            <a:r>
              <a:rPr lang="id-ID" b="1" dirty="0">
                <a:solidFill>
                  <a:srgbClr val="FF0000"/>
                </a:solidFill>
                <a:latin typeface="Times New Roman" pitchFamily="18" charset="0"/>
                <a:cs typeface="Times New Roman" pitchFamily="18" charset="0"/>
              </a:rPr>
              <a:t>ρ u A </a:t>
            </a:r>
            <a:r>
              <a:rPr lang="id-ID" b="1" dirty="0">
                <a:solidFill>
                  <a:srgbClr val="00B0F0"/>
                </a:solidFill>
                <a:latin typeface="Times New Roman" pitchFamily="18" charset="0"/>
                <a:cs typeface="Times New Roman" pitchFamily="18" charset="0"/>
              </a:rPr>
              <a:t>= ρ v dx     </a:t>
            </a:r>
          </a:p>
          <a:p>
            <a:r>
              <a:rPr lang="id-ID" b="1" dirty="0">
                <a:solidFill>
                  <a:srgbClr val="00B0F0"/>
                </a:solidFill>
                <a:latin typeface="Times New Roman" pitchFamily="18" charset="0"/>
                <a:cs typeface="Times New Roman" pitchFamily="18" charset="0"/>
              </a:rPr>
              <a:t>dA/dy  = d(xy)/dy</a:t>
            </a:r>
          </a:p>
        </p:txBody>
      </p:sp>
      <p:sp>
        <p:nvSpPr>
          <p:cNvPr id="49" name="Oval 48"/>
          <p:cNvSpPr/>
          <p:nvPr/>
        </p:nvSpPr>
        <p:spPr>
          <a:xfrm>
            <a:off x="7648885" y="5978345"/>
            <a:ext cx="244443" cy="244240"/>
          </a:xfrm>
          <a:prstGeom prst="ellipse">
            <a:avLst/>
          </a:prstGeom>
          <a:no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0" name="Oval 49"/>
          <p:cNvSpPr/>
          <p:nvPr/>
        </p:nvSpPr>
        <p:spPr>
          <a:xfrm>
            <a:off x="7885671" y="5991803"/>
            <a:ext cx="244443" cy="244240"/>
          </a:xfrm>
          <a:prstGeom prst="ellipse">
            <a:avLst/>
          </a:prstGeom>
          <a:no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3" name="Freeform 52"/>
          <p:cNvSpPr/>
          <p:nvPr/>
        </p:nvSpPr>
        <p:spPr>
          <a:xfrm>
            <a:off x="5251622" y="6141308"/>
            <a:ext cx="2496064" cy="129555"/>
          </a:xfrm>
          <a:custGeom>
            <a:avLst/>
            <a:gdLst>
              <a:gd name="connsiteX0" fmla="*/ 2496064 w 2496064"/>
              <a:gd name="connsiteY0" fmla="*/ 98854 h 129555"/>
              <a:gd name="connsiteX1" fmla="*/ 926756 w 2496064"/>
              <a:gd name="connsiteY1" fmla="*/ 123568 h 129555"/>
              <a:gd name="connsiteX2" fmla="*/ 0 w 2496064"/>
              <a:gd name="connsiteY2" fmla="*/ 0 h 129555"/>
              <a:gd name="connsiteX3" fmla="*/ 0 w 2496064"/>
              <a:gd name="connsiteY3" fmla="*/ 0 h 129555"/>
            </a:gdLst>
            <a:ahLst/>
            <a:cxnLst>
              <a:cxn ang="0">
                <a:pos x="connsiteX0" y="connsiteY0"/>
              </a:cxn>
              <a:cxn ang="0">
                <a:pos x="connsiteX1" y="connsiteY1"/>
              </a:cxn>
              <a:cxn ang="0">
                <a:pos x="connsiteX2" y="connsiteY2"/>
              </a:cxn>
              <a:cxn ang="0">
                <a:pos x="connsiteX3" y="connsiteY3"/>
              </a:cxn>
            </a:cxnLst>
            <a:rect l="l" t="t" r="r" b="b"/>
            <a:pathLst>
              <a:path w="2496064" h="129555">
                <a:moveTo>
                  <a:pt x="2496064" y="98854"/>
                </a:moveTo>
                <a:cubicBezTo>
                  <a:pt x="1919415" y="119449"/>
                  <a:pt x="1342767" y="140044"/>
                  <a:pt x="926756" y="123568"/>
                </a:cubicBezTo>
                <a:cubicBezTo>
                  <a:pt x="510745" y="107092"/>
                  <a:pt x="0" y="0"/>
                  <a:pt x="0" y="0"/>
                </a:cubicBezTo>
                <a:lnTo>
                  <a:pt x="0" y="0"/>
                </a:lnTo>
              </a:path>
            </a:pathLst>
          </a:custGeom>
          <a:ln>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mc:AlternateContent xmlns:mc="http://schemas.openxmlformats.org/markup-compatibility/2006" xmlns:a14="http://schemas.microsoft.com/office/drawing/2010/main">
        <mc:Choice Requires="a14">
          <p:sp>
            <p:nvSpPr>
              <p:cNvPr id="54" name="TextBox 53"/>
              <p:cNvSpPr txBox="1"/>
              <p:nvPr/>
            </p:nvSpPr>
            <p:spPr>
              <a:xfrm>
                <a:off x="762000" y="4810340"/>
                <a:ext cx="3048000" cy="1539717"/>
              </a:xfrm>
              <a:prstGeom prst="rect">
                <a:avLst/>
              </a:prstGeom>
              <a:noFill/>
              <a:ln>
                <a:solidFill>
                  <a:schemeClr val="accent5"/>
                </a:solidFill>
              </a:ln>
            </p:spPr>
            <p:txBody>
              <a:bodyPr wrap="square" rtlCol="0">
                <a:spAutoFit/>
              </a:bodyPr>
              <a:lstStyle/>
              <a:p>
                <a:r>
                  <a:rPr lang="id-ID" b="1" dirty="0">
                    <a:solidFill>
                      <a:srgbClr val="7030A0"/>
                    </a:solidFill>
                    <a:latin typeface="Times New Roman" pitchFamily="18" charset="0"/>
                    <a:cs typeface="Times New Roman" pitchFamily="18" charset="0"/>
                  </a:rPr>
                  <a:t>Massa atas     </a:t>
                </a:r>
              </a:p>
              <a:p>
                <a:r>
                  <a:rPr lang="id-ID" b="1" dirty="0">
                    <a:solidFill>
                      <a:srgbClr val="7030A0"/>
                    </a:solidFill>
                    <a:latin typeface="Times New Roman" pitchFamily="18" charset="0"/>
                    <a:cs typeface="Times New Roman" pitchFamily="18" charset="0"/>
                  </a:rPr>
                  <a:t>	v = v + diffparsial v</a:t>
                </a:r>
              </a:p>
              <a:p>
                <a:r>
                  <a:rPr lang="id-ID" b="1" dirty="0">
                    <a:solidFill>
                      <a:srgbClr val="FF0000"/>
                    </a:solidFill>
                    <a:latin typeface="Times New Roman" pitchFamily="18" charset="0"/>
                    <a:cs typeface="Times New Roman" pitchFamily="18" charset="0"/>
                  </a:rPr>
                  <a:t>m = ρ u A</a:t>
                </a:r>
                <a:endParaRPr lang="id-ID" dirty="0"/>
              </a:p>
              <a:p>
                <a:pPr/>
                <a14:m>
                  <m:oMathPara xmlns:m="http://schemas.openxmlformats.org/officeDocument/2006/math">
                    <m:oMathParaPr>
                      <m:jc m:val="center"/>
                    </m:oMathParaPr>
                    <m:oMath xmlns:m="http://schemas.openxmlformats.org/officeDocument/2006/math">
                      <m:r>
                        <m:rPr>
                          <m:nor/>
                        </m:rPr>
                        <a:rPr lang="id-ID" b="1" i="0" smtClean="0">
                          <a:solidFill>
                            <a:srgbClr val="7030A0"/>
                          </a:solidFill>
                          <a:latin typeface="Times New Roman" pitchFamily="18" charset="0"/>
                          <a:cs typeface="Times New Roman" pitchFamily="18" charset="0"/>
                        </a:rPr>
                        <m:t>m</m:t>
                      </m:r>
                      <m:r>
                        <m:rPr>
                          <m:nor/>
                        </m:rPr>
                        <a:rPr lang="id-ID" b="1" i="0" smtClean="0">
                          <a:solidFill>
                            <a:srgbClr val="7030A0"/>
                          </a:solidFill>
                          <a:latin typeface="Times New Roman" pitchFamily="18" charset="0"/>
                          <a:cs typeface="Times New Roman" pitchFamily="18" charset="0"/>
                        </a:rPr>
                        <m:t> = </m:t>
                      </m:r>
                      <m:r>
                        <m:rPr>
                          <m:nor/>
                        </m:rPr>
                        <a:rPr lang="en-US" b="1" i="0" smtClean="0">
                          <a:solidFill>
                            <a:srgbClr val="7030A0"/>
                          </a:solidFill>
                          <a:latin typeface="Times New Roman" pitchFamily="18" charset="0"/>
                          <a:cs typeface="Times New Roman" pitchFamily="18" charset="0"/>
                        </a:rPr>
                        <m:t>ρ</m:t>
                      </m:r>
                      <m:d>
                        <m:dPr>
                          <m:begChr m:val="["/>
                          <m:endChr m:val="]"/>
                          <m:ctrlPr>
                            <a:rPr lang="id-ID" b="1" i="1">
                              <a:solidFill>
                                <a:srgbClr val="7030A0"/>
                              </a:solidFill>
                              <a:latin typeface="Cambria Math" panose="02040503050406030204" pitchFamily="18" charset="0"/>
                            </a:rPr>
                          </m:ctrlPr>
                        </m:dPr>
                        <m:e>
                          <m:r>
                            <m:rPr>
                              <m:nor/>
                            </m:rPr>
                            <a:rPr lang="id-ID" b="1" i="0" smtClean="0">
                              <a:solidFill>
                                <a:srgbClr val="7030A0"/>
                              </a:solidFill>
                              <a:latin typeface="Times New Roman" pitchFamily="18" charset="0"/>
                              <a:cs typeface="Times New Roman" pitchFamily="18" charset="0"/>
                            </a:rPr>
                            <m:t>v</m:t>
                          </m:r>
                          <m:r>
                            <m:rPr>
                              <m:nor/>
                            </m:rPr>
                            <a:rPr lang="en-US" b="1" i="0">
                              <a:solidFill>
                                <a:srgbClr val="7030A0"/>
                              </a:solidFill>
                              <a:latin typeface="Times New Roman" pitchFamily="18" charset="0"/>
                              <a:cs typeface="Times New Roman" pitchFamily="18" charset="0"/>
                            </a:rPr>
                            <m:t>+</m:t>
                          </m:r>
                          <m:f>
                            <m:fPr>
                              <m:ctrlPr>
                                <a:rPr lang="id-ID" b="1" i="1">
                                  <a:solidFill>
                                    <a:srgbClr val="7030A0"/>
                                  </a:solidFill>
                                  <a:latin typeface="Cambria Math" panose="02040503050406030204" pitchFamily="18" charset="0"/>
                                </a:rPr>
                              </m:ctrlPr>
                            </m:fPr>
                            <m:num>
                              <m:r>
                                <m:rPr>
                                  <m:nor/>
                                </m:rPr>
                                <a:rPr lang="en-US" b="1" i="0">
                                  <a:solidFill>
                                    <a:srgbClr val="7030A0"/>
                                  </a:solidFill>
                                  <a:latin typeface="Times New Roman" pitchFamily="18" charset="0"/>
                                  <a:cs typeface="Times New Roman" pitchFamily="18" charset="0"/>
                                </a:rPr>
                                <m:t>∂</m:t>
                              </m:r>
                              <m:r>
                                <m:rPr>
                                  <m:nor/>
                                </m:rPr>
                                <a:rPr lang="id-ID" b="1" i="0" smtClean="0">
                                  <a:solidFill>
                                    <a:srgbClr val="7030A0"/>
                                  </a:solidFill>
                                  <a:latin typeface="Times New Roman" pitchFamily="18" charset="0"/>
                                  <a:cs typeface="Times New Roman" pitchFamily="18" charset="0"/>
                                </a:rPr>
                                <m:t>v</m:t>
                              </m:r>
                            </m:num>
                            <m:den>
                              <m:r>
                                <m:rPr>
                                  <m:nor/>
                                </m:rPr>
                                <a:rPr lang="en-US" b="1" i="0">
                                  <a:solidFill>
                                    <a:srgbClr val="7030A0"/>
                                  </a:solidFill>
                                  <a:latin typeface="Times New Roman" pitchFamily="18" charset="0"/>
                                  <a:cs typeface="Times New Roman" pitchFamily="18" charset="0"/>
                                </a:rPr>
                                <m:t>∂</m:t>
                              </m:r>
                              <m:r>
                                <m:rPr>
                                  <m:nor/>
                                </m:rPr>
                                <a:rPr lang="id-ID" b="1" i="0" smtClean="0">
                                  <a:solidFill>
                                    <a:srgbClr val="7030A0"/>
                                  </a:solidFill>
                                  <a:latin typeface="Times New Roman" pitchFamily="18" charset="0"/>
                                  <a:cs typeface="Times New Roman" pitchFamily="18" charset="0"/>
                                </a:rPr>
                                <m:t>y</m:t>
                              </m:r>
                              <m:r>
                                <m:rPr>
                                  <m:nor/>
                                </m:rPr>
                                <a:rPr lang="en-US" b="1" i="0">
                                  <a:solidFill>
                                    <a:srgbClr val="7030A0"/>
                                  </a:solidFill>
                                  <a:latin typeface="Times New Roman" pitchFamily="18" charset="0"/>
                                  <a:cs typeface="Times New Roman" pitchFamily="18" charset="0"/>
                                </a:rPr>
                                <m:t> </m:t>
                              </m:r>
                            </m:den>
                          </m:f>
                          <m:r>
                            <m:rPr>
                              <m:nor/>
                            </m:rPr>
                            <a:rPr lang="en-US" b="1" i="0">
                              <a:solidFill>
                                <a:srgbClr val="7030A0"/>
                              </a:solidFill>
                              <a:latin typeface="Times New Roman" pitchFamily="18" charset="0"/>
                              <a:cs typeface="Times New Roman" pitchFamily="18" charset="0"/>
                            </a:rPr>
                            <m:t> </m:t>
                          </m:r>
                          <m:r>
                            <m:rPr>
                              <m:nor/>
                            </m:rPr>
                            <a:rPr lang="en-US" b="1" i="0">
                              <a:solidFill>
                                <a:srgbClr val="7030A0"/>
                              </a:solidFill>
                              <a:latin typeface="Times New Roman" pitchFamily="18" charset="0"/>
                              <a:cs typeface="Times New Roman" pitchFamily="18" charset="0"/>
                            </a:rPr>
                            <m:t>d</m:t>
                          </m:r>
                          <m:r>
                            <m:rPr>
                              <m:nor/>
                            </m:rPr>
                            <a:rPr lang="id-ID" b="1" i="0" smtClean="0">
                              <a:solidFill>
                                <a:srgbClr val="7030A0"/>
                              </a:solidFill>
                              <a:latin typeface="Times New Roman" pitchFamily="18" charset="0"/>
                              <a:cs typeface="Times New Roman" pitchFamily="18" charset="0"/>
                            </a:rPr>
                            <m:t>y</m:t>
                          </m:r>
                        </m:e>
                      </m:d>
                      <m:r>
                        <m:rPr>
                          <m:nor/>
                        </m:rPr>
                        <a:rPr lang="en-US" b="1" i="0" smtClean="0">
                          <a:solidFill>
                            <a:srgbClr val="7030A0"/>
                          </a:solidFill>
                          <a:latin typeface="Times New Roman" pitchFamily="18" charset="0"/>
                          <a:cs typeface="Times New Roman" pitchFamily="18" charset="0"/>
                        </a:rPr>
                        <m:t>d</m:t>
                      </m:r>
                      <m:r>
                        <m:rPr>
                          <m:nor/>
                        </m:rPr>
                        <a:rPr lang="id-ID" b="1" i="0" smtClean="0">
                          <a:solidFill>
                            <a:srgbClr val="7030A0"/>
                          </a:solidFill>
                          <a:latin typeface="Times New Roman" pitchFamily="18" charset="0"/>
                          <a:cs typeface="Times New Roman" pitchFamily="18" charset="0"/>
                        </a:rPr>
                        <m:t>x</m:t>
                      </m:r>
                    </m:oMath>
                  </m:oMathPara>
                </a14:m>
                <a:endParaRPr lang="id-ID" b="1" dirty="0">
                  <a:solidFill>
                    <a:srgbClr val="7030A0"/>
                  </a:solidFill>
                  <a:latin typeface="Times New Roman" pitchFamily="18" charset="0"/>
                  <a:cs typeface="Times New Roman" pitchFamily="18" charset="0"/>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762000" y="4810340"/>
                <a:ext cx="3048000" cy="1539717"/>
              </a:xfrm>
              <a:prstGeom prst="rect">
                <a:avLst/>
              </a:prstGeom>
              <a:blipFill rotWithShape="1">
                <a:blip r:embed="rId4"/>
                <a:stretch>
                  <a:fillRect l="-1394" t="-1569" r="-1793"/>
                </a:stretch>
              </a:blipFill>
              <a:ln>
                <a:solidFill>
                  <a:schemeClr val="accent5"/>
                </a:solidFill>
              </a:ln>
            </p:spPr>
            <p:txBody>
              <a:bodyPr/>
              <a:lstStyle/>
              <a:p>
                <a:r>
                  <a:rPr lang="id-ID">
                    <a:noFill/>
                  </a:rPr>
                  <a:t> </a:t>
                </a:r>
              </a:p>
            </p:txBody>
          </p:sp>
        </mc:Fallback>
      </mc:AlternateContent>
      <p:sp>
        <p:nvSpPr>
          <p:cNvPr id="55" name="Oval 54"/>
          <p:cNvSpPr/>
          <p:nvPr/>
        </p:nvSpPr>
        <p:spPr>
          <a:xfrm rot="10800000">
            <a:off x="5466881" y="2800229"/>
            <a:ext cx="914400" cy="498008"/>
          </a:xfrm>
          <a:prstGeom prst="ellipse">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56" name="Straight Arrow Connector 55"/>
          <p:cNvCxnSpPr>
            <a:stCxn id="55" idx="0"/>
            <a:endCxn id="57" idx="4"/>
          </p:cNvCxnSpPr>
          <p:nvPr/>
        </p:nvCxnSpPr>
        <p:spPr>
          <a:xfrm flipH="1">
            <a:off x="2438803" y="3298237"/>
            <a:ext cx="3485278" cy="3021602"/>
          </a:xfrm>
          <a:prstGeom prst="straightConnector1">
            <a:avLst/>
          </a:prstGeom>
          <a:ln w="28575">
            <a:solidFill>
              <a:schemeClr val="accent5"/>
            </a:solidFill>
            <a:tailEnd type="arrow"/>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1943503" y="5688480"/>
            <a:ext cx="990600" cy="631359"/>
          </a:xfrm>
          <a:prstGeom prst="ellipse">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mc:AlternateContent xmlns:mc="http://schemas.openxmlformats.org/markup-compatibility/2006" xmlns:a14="http://schemas.microsoft.com/office/drawing/2010/main">
        <mc:Choice Requires="a14">
          <p:sp>
            <p:nvSpPr>
              <p:cNvPr id="60" name="Rectangle 59"/>
              <p:cNvSpPr/>
              <p:nvPr/>
            </p:nvSpPr>
            <p:spPr>
              <a:xfrm>
                <a:off x="3275604" y="793123"/>
                <a:ext cx="5563596" cy="1078052"/>
              </a:xfrm>
              <a:prstGeom prst="rect">
                <a:avLst/>
              </a:prstGeom>
              <a:ln>
                <a:solidFill>
                  <a:srgbClr val="FF0000"/>
                </a:solidFill>
              </a:ln>
            </p:spPr>
            <p:txBody>
              <a:bodyPr wrap="square">
                <a:spAutoFit/>
              </a:bodyPr>
              <a:lstStyle/>
              <a:p>
                <a:r>
                  <a:rPr lang="id-ID" sz="2400" b="1" dirty="0">
                    <a:latin typeface="Times New Roman" pitchFamily="18" charset="0"/>
                    <a:cs typeface="Times New Roman" pitchFamily="18" charset="0"/>
                  </a:rPr>
                  <a:t>Netto massa </a:t>
                </a:r>
              </a:p>
              <a:p>
                <a:pPr/>
                <a14:m>
                  <m:oMathPara xmlns:m="http://schemas.openxmlformats.org/officeDocument/2006/math">
                    <m:oMathParaPr>
                      <m:jc m:val="centerGroup"/>
                    </m:oMathParaPr>
                    <m:oMath xmlns:m="http://schemas.openxmlformats.org/officeDocument/2006/math">
                      <m:r>
                        <m:rPr>
                          <m:nor/>
                        </m:rPr>
                        <a:rPr lang="en-US" b="1" i="0" smtClean="0">
                          <a:solidFill>
                            <a:srgbClr val="FFC000"/>
                          </a:solidFill>
                          <a:latin typeface="Times New Roman" pitchFamily="18" charset="0"/>
                          <a:cs typeface="Times New Roman" pitchFamily="18" charset="0"/>
                        </a:rPr>
                        <m:t>ρ</m:t>
                      </m:r>
                      <m:r>
                        <m:rPr>
                          <m:nor/>
                        </m:rPr>
                        <a:rPr lang="en-US" b="1" i="0" smtClean="0">
                          <a:solidFill>
                            <a:srgbClr val="FFC000"/>
                          </a:solidFill>
                          <a:latin typeface="Times New Roman" pitchFamily="18" charset="0"/>
                          <a:cs typeface="Times New Roman" pitchFamily="18" charset="0"/>
                        </a:rPr>
                        <m:t> </m:t>
                      </m:r>
                      <m:r>
                        <m:rPr>
                          <m:nor/>
                        </m:rPr>
                        <a:rPr lang="en-US" b="1" i="0" smtClean="0">
                          <a:solidFill>
                            <a:srgbClr val="FFC000"/>
                          </a:solidFill>
                          <a:latin typeface="Times New Roman" pitchFamily="18" charset="0"/>
                          <a:cs typeface="Times New Roman" pitchFamily="18" charset="0"/>
                        </a:rPr>
                        <m:t>udy</m:t>
                      </m:r>
                      <m:r>
                        <m:rPr>
                          <m:nor/>
                        </m:rPr>
                        <a:rPr lang="id-ID" b="1" i="0" smtClean="0">
                          <a:solidFill>
                            <a:srgbClr val="FFC000"/>
                          </a:solidFill>
                          <a:latin typeface="Times New Roman" pitchFamily="18" charset="0"/>
                          <a:cs typeface="Times New Roman" pitchFamily="18" charset="0"/>
                        </a:rPr>
                        <m:t> </m:t>
                      </m:r>
                      <m:r>
                        <m:rPr>
                          <m:nor/>
                        </m:rPr>
                        <a:rPr lang="en-US" i="0">
                          <a:latin typeface="Times New Roman" pitchFamily="18" charset="0"/>
                          <a:cs typeface="Times New Roman" pitchFamily="18" charset="0"/>
                        </a:rPr>
                        <m:t>+</m:t>
                      </m:r>
                      <m:r>
                        <m:rPr>
                          <m:nor/>
                        </m:rPr>
                        <a:rPr lang="id-ID" b="0" i="0" smtClean="0">
                          <a:latin typeface="Times New Roman" pitchFamily="18" charset="0"/>
                          <a:cs typeface="Times New Roman" pitchFamily="18" charset="0"/>
                        </a:rPr>
                        <m:t> </m:t>
                      </m:r>
                      <m:r>
                        <m:rPr>
                          <m:nor/>
                        </m:rPr>
                        <a:rPr lang="en-US" b="1" i="0" smtClean="0">
                          <a:solidFill>
                            <a:srgbClr val="00B0F0"/>
                          </a:solidFill>
                          <a:latin typeface="Times New Roman" pitchFamily="18" charset="0"/>
                          <a:cs typeface="Times New Roman" pitchFamily="18" charset="0"/>
                        </a:rPr>
                        <m:t>ρ</m:t>
                      </m:r>
                      <m:r>
                        <m:rPr>
                          <m:nor/>
                        </m:rPr>
                        <a:rPr lang="en-US" b="1" i="0" smtClean="0">
                          <a:solidFill>
                            <a:srgbClr val="00B0F0"/>
                          </a:solidFill>
                          <a:latin typeface="Times New Roman" pitchFamily="18" charset="0"/>
                          <a:cs typeface="Times New Roman" pitchFamily="18" charset="0"/>
                        </a:rPr>
                        <m:t> </m:t>
                      </m:r>
                      <m:r>
                        <m:rPr>
                          <m:nor/>
                        </m:rPr>
                        <a:rPr lang="id-ID" b="1" i="0" smtClean="0">
                          <a:solidFill>
                            <a:srgbClr val="00B0F0"/>
                          </a:solidFill>
                          <a:latin typeface="Times New Roman" pitchFamily="18" charset="0"/>
                          <a:cs typeface="Times New Roman" pitchFamily="18" charset="0"/>
                        </a:rPr>
                        <m:t>v</m:t>
                      </m:r>
                      <m:r>
                        <m:rPr>
                          <m:nor/>
                        </m:rPr>
                        <a:rPr lang="en-US" b="1" i="0" smtClean="0">
                          <a:solidFill>
                            <a:srgbClr val="00B0F0"/>
                          </a:solidFill>
                          <a:latin typeface="Times New Roman" pitchFamily="18" charset="0"/>
                          <a:cs typeface="Times New Roman" pitchFamily="18" charset="0"/>
                        </a:rPr>
                        <m:t>dx</m:t>
                      </m:r>
                      <m:r>
                        <m:rPr>
                          <m:nor/>
                        </m:rPr>
                        <a:rPr lang="id-ID" b="0" i="0" smtClean="0">
                          <a:solidFill>
                            <a:srgbClr val="92D050"/>
                          </a:solidFill>
                          <a:latin typeface="Times New Roman" pitchFamily="18" charset="0"/>
                          <a:cs typeface="Times New Roman" pitchFamily="18" charset="0"/>
                        </a:rPr>
                        <m:t> </m:t>
                      </m:r>
                      <m:r>
                        <m:rPr>
                          <m:nor/>
                        </m:rPr>
                        <a:rPr lang="en-US" i="0">
                          <a:latin typeface="Times New Roman" pitchFamily="18" charset="0"/>
                          <a:cs typeface="Times New Roman" pitchFamily="18" charset="0"/>
                        </a:rPr>
                        <m:t>=</m:t>
                      </m:r>
                      <m:r>
                        <m:rPr>
                          <m:nor/>
                        </m:rPr>
                        <a:rPr lang="id-ID" b="0" i="0" smtClean="0">
                          <a:latin typeface="Times New Roman" pitchFamily="18" charset="0"/>
                          <a:cs typeface="Times New Roman" pitchFamily="18" charset="0"/>
                        </a:rPr>
                        <m:t> </m:t>
                      </m:r>
                      <m:r>
                        <m:rPr>
                          <m:nor/>
                        </m:rPr>
                        <a:rPr lang="en-US" b="1" i="0" smtClean="0">
                          <a:solidFill>
                            <a:srgbClr val="92D050"/>
                          </a:solidFill>
                          <a:latin typeface="Times New Roman" pitchFamily="18" charset="0"/>
                          <a:cs typeface="Times New Roman" pitchFamily="18" charset="0"/>
                        </a:rPr>
                        <m:t>ρ</m:t>
                      </m:r>
                      <m:d>
                        <m:dPr>
                          <m:begChr m:val="["/>
                          <m:endChr m:val="]"/>
                          <m:ctrlPr>
                            <a:rPr lang="id-ID" b="1" i="1">
                              <a:solidFill>
                                <a:srgbClr val="92D050"/>
                              </a:solidFill>
                              <a:latin typeface="Cambria Math" panose="02040503050406030204" pitchFamily="18" charset="0"/>
                            </a:rPr>
                          </m:ctrlPr>
                        </m:dPr>
                        <m:e>
                          <m:r>
                            <m:rPr>
                              <m:nor/>
                            </m:rPr>
                            <a:rPr lang="en-US" b="1" i="0">
                              <a:solidFill>
                                <a:srgbClr val="92D050"/>
                              </a:solidFill>
                              <a:latin typeface="Times New Roman" pitchFamily="18" charset="0"/>
                              <a:cs typeface="Times New Roman" pitchFamily="18" charset="0"/>
                            </a:rPr>
                            <m:t>u</m:t>
                          </m:r>
                          <m:r>
                            <m:rPr>
                              <m:nor/>
                            </m:rPr>
                            <a:rPr lang="en-US" b="1" i="0">
                              <a:solidFill>
                                <a:srgbClr val="92D050"/>
                              </a:solidFill>
                              <a:latin typeface="Times New Roman" pitchFamily="18" charset="0"/>
                              <a:cs typeface="Times New Roman" pitchFamily="18" charset="0"/>
                            </a:rPr>
                            <m:t>+</m:t>
                          </m:r>
                          <m:f>
                            <m:fPr>
                              <m:ctrlPr>
                                <a:rPr lang="id-ID" b="1" i="1">
                                  <a:solidFill>
                                    <a:srgbClr val="92D050"/>
                                  </a:solidFill>
                                  <a:latin typeface="Cambria Math" panose="02040503050406030204" pitchFamily="18" charset="0"/>
                                </a:rPr>
                              </m:ctrlPr>
                            </m:fPr>
                            <m:num>
                              <m:r>
                                <m:rPr>
                                  <m:nor/>
                                </m:rPr>
                                <a:rPr lang="en-US" b="1">
                                  <a:solidFill>
                                    <a:srgbClr val="92D050"/>
                                  </a:solidFill>
                                  <a:latin typeface="Times New Roman" pitchFamily="18" charset="0"/>
                                  <a:cs typeface="Times New Roman" pitchFamily="18" charset="0"/>
                                </a:rPr>
                                <m:t>∂</m:t>
                              </m:r>
                              <m:r>
                                <m:rPr>
                                  <m:nor/>
                                </m:rPr>
                                <a:rPr lang="en-US" b="1" i="0">
                                  <a:solidFill>
                                    <a:srgbClr val="92D050"/>
                                  </a:solidFill>
                                  <a:latin typeface="Times New Roman" pitchFamily="18" charset="0"/>
                                  <a:cs typeface="Times New Roman" pitchFamily="18" charset="0"/>
                                </a:rPr>
                                <m:t>u</m:t>
                              </m:r>
                            </m:num>
                            <m:den>
                              <m:r>
                                <m:rPr>
                                  <m:nor/>
                                </m:rPr>
                                <a:rPr lang="en-US" b="1">
                                  <a:solidFill>
                                    <a:srgbClr val="92D050"/>
                                  </a:solidFill>
                                  <a:latin typeface="Times New Roman" pitchFamily="18" charset="0"/>
                                  <a:cs typeface="Times New Roman" pitchFamily="18" charset="0"/>
                                </a:rPr>
                                <m:t>∂</m:t>
                              </m:r>
                              <m:r>
                                <m:rPr>
                                  <m:nor/>
                                </m:rPr>
                                <a:rPr lang="en-US" b="1" i="0">
                                  <a:solidFill>
                                    <a:srgbClr val="92D050"/>
                                  </a:solidFill>
                                  <a:latin typeface="Times New Roman" pitchFamily="18" charset="0"/>
                                  <a:cs typeface="Times New Roman" pitchFamily="18" charset="0"/>
                                </a:rPr>
                                <m:t>x</m:t>
                              </m:r>
                            </m:den>
                          </m:f>
                          <m:r>
                            <m:rPr>
                              <m:nor/>
                            </m:rPr>
                            <a:rPr lang="en-US" b="1" i="0">
                              <a:solidFill>
                                <a:srgbClr val="92D050"/>
                              </a:solidFill>
                              <a:latin typeface="Times New Roman" pitchFamily="18" charset="0"/>
                              <a:cs typeface="Times New Roman" pitchFamily="18" charset="0"/>
                            </a:rPr>
                            <m:t>dx</m:t>
                          </m:r>
                        </m:e>
                      </m:d>
                      <m:r>
                        <m:rPr>
                          <m:nor/>
                        </m:rPr>
                        <a:rPr lang="en-US" b="1" i="0">
                          <a:solidFill>
                            <a:srgbClr val="92D050"/>
                          </a:solidFill>
                          <a:latin typeface="Times New Roman" pitchFamily="18" charset="0"/>
                          <a:cs typeface="Times New Roman" pitchFamily="18" charset="0"/>
                        </a:rPr>
                        <m:t>dy</m:t>
                      </m:r>
                      <m:r>
                        <m:rPr>
                          <m:nor/>
                        </m:rPr>
                        <a:rPr lang="id-ID" b="0" i="0" smtClean="0">
                          <a:solidFill>
                            <a:srgbClr val="92D050"/>
                          </a:solidFill>
                          <a:latin typeface="Times New Roman" pitchFamily="18" charset="0"/>
                          <a:cs typeface="Times New Roman" pitchFamily="18" charset="0"/>
                        </a:rPr>
                        <m:t> </m:t>
                      </m:r>
                      <m:r>
                        <m:rPr>
                          <m:nor/>
                        </m:rPr>
                        <a:rPr lang="en-US" i="0">
                          <a:latin typeface="Times New Roman" pitchFamily="18" charset="0"/>
                          <a:cs typeface="Times New Roman" pitchFamily="18" charset="0"/>
                        </a:rPr>
                        <m:t>+</m:t>
                      </m:r>
                      <m:r>
                        <m:rPr>
                          <m:nor/>
                        </m:rPr>
                        <a:rPr lang="id-ID" b="0" i="0" smtClean="0">
                          <a:latin typeface="Times New Roman" pitchFamily="18" charset="0"/>
                          <a:cs typeface="Times New Roman" pitchFamily="18" charset="0"/>
                        </a:rPr>
                        <m:t> </m:t>
                      </m:r>
                      <m:r>
                        <m:rPr>
                          <m:nor/>
                        </m:rPr>
                        <a:rPr lang="en-US" b="1" i="0" smtClean="0">
                          <a:solidFill>
                            <a:srgbClr val="7030A0"/>
                          </a:solidFill>
                          <a:latin typeface="Times New Roman" pitchFamily="18" charset="0"/>
                          <a:cs typeface="Times New Roman" pitchFamily="18" charset="0"/>
                        </a:rPr>
                        <m:t>ρ</m:t>
                      </m:r>
                      <m:d>
                        <m:dPr>
                          <m:begChr m:val="["/>
                          <m:endChr m:val="]"/>
                          <m:ctrlPr>
                            <a:rPr lang="id-ID" b="1" i="1">
                              <a:solidFill>
                                <a:srgbClr val="7030A0"/>
                              </a:solidFill>
                              <a:latin typeface="Cambria Math" panose="02040503050406030204" pitchFamily="18" charset="0"/>
                            </a:rPr>
                          </m:ctrlPr>
                        </m:dPr>
                        <m:e>
                          <m:r>
                            <m:rPr>
                              <m:nor/>
                            </m:rPr>
                            <a:rPr lang="en-US" b="1" i="0">
                              <a:solidFill>
                                <a:srgbClr val="7030A0"/>
                              </a:solidFill>
                              <a:latin typeface="Times New Roman" pitchFamily="18" charset="0"/>
                              <a:cs typeface="Times New Roman" pitchFamily="18" charset="0"/>
                            </a:rPr>
                            <m:t>v</m:t>
                          </m:r>
                          <m:r>
                            <m:rPr>
                              <m:nor/>
                            </m:rPr>
                            <a:rPr lang="en-US" b="1" i="0">
                              <a:solidFill>
                                <a:srgbClr val="7030A0"/>
                              </a:solidFill>
                              <a:latin typeface="Times New Roman" pitchFamily="18" charset="0"/>
                              <a:cs typeface="Times New Roman" pitchFamily="18" charset="0"/>
                            </a:rPr>
                            <m:t>+</m:t>
                          </m:r>
                          <m:f>
                            <m:fPr>
                              <m:ctrlPr>
                                <a:rPr lang="id-ID" b="1" i="1">
                                  <a:solidFill>
                                    <a:srgbClr val="7030A0"/>
                                  </a:solidFill>
                                  <a:latin typeface="Cambria Math" panose="02040503050406030204" pitchFamily="18" charset="0"/>
                                </a:rPr>
                              </m:ctrlPr>
                            </m:fPr>
                            <m:num>
                              <m:r>
                                <m:rPr>
                                  <m:nor/>
                                </m:rPr>
                                <a:rPr lang="en-US" b="1">
                                  <a:solidFill>
                                    <a:srgbClr val="7030A0"/>
                                  </a:solidFill>
                                  <a:latin typeface="Times New Roman" pitchFamily="18" charset="0"/>
                                  <a:cs typeface="Times New Roman" pitchFamily="18" charset="0"/>
                                </a:rPr>
                                <m:t>∂</m:t>
                              </m:r>
                              <m:r>
                                <m:rPr>
                                  <m:nor/>
                                </m:rPr>
                                <a:rPr lang="en-US" b="1" i="0">
                                  <a:solidFill>
                                    <a:srgbClr val="7030A0"/>
                                  </a:solidFill>
                                  <a:latin typeface="Times New Roman" pitchFamily="18" charset="0"/>
                                  <a:cs typeface="Times New Roman" pitchFamily="18" charset="0"/>
                                </a:rPr>
                                <m:t>u</m:t>
                              </m:r>
                            </m:num>
                            <m:den>
                              <m:r>
                                <m:rPr>
                                  <m:nor/>
                                </m:rPr>
                                <a:rPr lang="en-US" b="1">
                                  <a:solidFill>
                                    <a:srgbClr val="7030A0"/>
                                  </a:solidFill>
                                  <a:latin typeface="Times New Roman" pitchFamily="18" charset="0"/>
                                  <a:cs typeface="Times New Roman" pitchFamily="18" charset="0"/>
                                </a:rPr>
                                <m:t>∂</m:t>
                              </m:r>
                              <m:r>
                                <m:rPr>
                                  <m:nor/>
                                </m:rPr>
                                <a:rPr lang="en-US" b="1" i="0">
                                  <a:solidFill>
                                    <a:srgbClr val="7030A0"/>
                                  </a:solidFill>
                                  <a:latin typeface="Times New Roman" pitchFamily="18" charset="0"/>
                                  <a:cs typeface="Times New Roman" pitchFamily="18" charset="0"/>
                                </a:rPr>
                                <m:t>y</m:t>
                              </m:r>
                            </m:den>
                          </m:f>
                          <m:r>
                            <m:rPr>
                              <m:nor/>
                            </m:rPr>
                            <a:rPr lang="en-US" b="1" i="0">
                              <a:solidFill>
                                <a:srgbClr val="7030A0"/>
                              </a:solidFill>
                              <a:latin typeface="Times New Roman" pitchFamily="18" charset="0"/>
                              <a:cs typeface="Times New Roman" pitchFamily="18" charset="0"/>
                            </a:rPr>
                            <m:t>dy</m:t>
                          </m:r>
                        </m:e>
                      </m:d>
                      <m:r>
                        <m:rPr>
                          <m:nor/>
                        </m:rPr>
                        <a:rPr lang="en-US" b="1" i="0">
                          <a:solidFill>
                            <a:srgbClr val="7030A0"/>
                          </a:solidFill>
                          <a:latin typeface="Times New Roman" pitchFamily="18" charset="0"/>
                          <a:cs typeface="Times New Roman" pitchFamily="18" charset="0"/>
                        </a:rPr>
                        <m:t>dx</m:t>
                      </m:r>
                    </m:oMath>
                  </m:oMathPara>
                </a14:m>
                <a:endParaRPr lang="id-ID" b="1" dirty="0">
                  <a:latin typeface="Times New Roman" pitchFamily="18" charset="0"/>
                  <a:cs typeface="Times New Roman" pitchFamily="18" charset="0"/>
                </a:endParaRPr>
              </a:p>
            </p:txBody>
          </p:sp>
        </mc:Choice>
        <mc:Fallback xmlns="">
          <p:sp>
            <p:nvSpPr>
              <p:cNvPr id="60" name="Rectangle 59"/>
              <p:cNvSpPr>
                <a:spLocks noRot="1" noChangeAspect="1" noMove="1" noResize="1" noEditPoints="1" noAdjustHandles="1" noChangeArrowheads="1" noChangeShapeType="1" noTextEdit="1"/>
              </p:cNvSpPr>
              <p:nvPr/>
            </p:nvSpPr>
            <p:spPr>
              <a:xfrm>
                <a:off x="3275604" y="793123"/>
                <a:ext cx="5563596" cy="1078052"/>
              </a:xfrm>
              <a:prstGeom prst="rect">
                <a:avLst/>
              </a:prstGeom>
              <a:blipFill rotWithShape="1">
                <a:blip r:embed="rId5"/>
                <a:stretch>
                  <a:fillRect l="-1530" t="-3911"/>
                </a:stretch>
              </a:blipFill>
              <a:ln>
                <a:solidFill>
                  <a:srgbClr val="FF0000"/>
                </a:solidFill>
              </a:ln>
            </p:spPr>
            <p:txBody>
              <a:bodyPr/>
              <a:lstStyle/>
              <a:p>
                <a:r>
                  <a:rPr lang="id-ID">
                    <a:noFill/>
                  </a:rPr>
                  <a:t> </a:t>
                </a:r>
              </a:p>
            </p:txBody>
          </p:sp>
        </mc:Fallback>
      </mc:AlternateContent>
      <p:cxnSp>
        <p:nvCxnSpPr>
          <p:cNvPr id="64" name="Straight Connector 63"/>
          <p:cNvCxnSpPr/>
          <p:nvPr/>
        </p:nvCxnSpPr>
        <p:spPr>
          <a:xfrm flipH="1">
            <a:off x="3716832" y="1420863"/>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H="1">
            <a:off x="3886200" y="1410324"/>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a:off x="4088274" y="1426723"/>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H="1">
            <a:off x="4511063" y="1410324"/>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H="1">
            <a:off x="4703359" y="1426723"/>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a:off x="4815532" y="1398599"/>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H="1">
            <a:off x="5340710" y="1370579"/>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H="1">
            <a:off x="6975410" y="1398598"/>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H="1">
            <a:off x="7250390" y="1370578"/>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H="1">
            <a:off x="5562600" y="1398739"/>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a:off x="6534974" y="1398739"/>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H="1">
            <a:off x="8229600" y="1371600"/>
            <a:ext cx="93168" cy="3258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9" name="Rectangle 78"/>
              <p:cNvSpPr/>
              <p:nvPr/>
            </p:nvSpPr>
            <p:spPr>
              <a:xfrm>
                <a:off x="417434" y="1195605"/>
                <a:ext cx="1592103" cy="675826"/>
              </a:xfrm>
              <a:prstGeom prst="rect">
                <a:avLst/>
              </a:prstGeom>
              <a:ln>
                <a:solidFill>
                  <a:srgbClr val="FF0000"/>
                </a:solidFill>
              </a:ln>
            </p:spPr>
            <p:txBody>
              <a:bodyPr wrap="none">
                <a:spAutoFit/>
              </a:bodyPr>
              <a:lstStyle/>
              <a:p>
                <a:pPr/>
                <a14:m>
                  <m:oMathPara xmlns:m="http://schemas.openxmlformats.org/officeDocument/2006/math">
                    <m:oMathParaPr>
                      <m:jc m:val="centerGroup"/>
                    </m:oMathParaPr>
                    <m:oMath xmlns:m="http://schemas.openxmlformats.org/officeDocument/2006/math">
                      <m:f>
                        <m:fPr>
                          <m:ctrlPr>
                            <a:rPr lang="id-ID" b="1" i="1" smtClean="0">
                              <a:solidFill>
                                <a:srgbClr val="FF0000"/>
                              </a:solidFill>
                              <a:latin typeface="Cambria Math" panose="02040503050406030204" pitchFamily="18" charset="0"/>
                            </a:rPr>
                          </m:ctrlPr>
                        </m:fPr>
                        <m:num>
                          <m:r>
                            <m:rPr>
                              <m:nor/>
                            </m:rPr>
                            <a:rPr lang="en-US" b="1">
                              <a:solidFill>
                                <a:srgbClr val="FF0000"/>
                              </a:solidFill>
                            </a:rPr>
                            <m:t>∂</m:t>
                          </m:r>
                          <m:r>
                            <a:rPr lang="en-US" b="1" i="1">
                              <a:solidFill>
                                <a:srgbClr val="FF0000"/>
                              </a:solidFill>
                              <a:latin typeface="Cambria Math"/>
                            </a:rPr>
                            <m:t>𝒖</m:t>
                          </m:r>
                        </m:num>
                        <m:den>
                          <m:r>
                            <m:rPr>
                              <m:nor/>
                            </m:rPr>
                            <a:rPr lang="en-US" b="1">
                              <a:solidFill>
                                <a:srgbClr val="FF0000"/>
                              </a:solidFill>
                            </a:rPr>
                            <m:t>∂</m:t>
                          </m:r>
                          <m:r>
                            <a:rPr lang="en-US" b="1" i="1">
                              <a:solidFill>
                                <a:srgbClr val="FF0000"/>
                              </a:solidFill>
                              <a:latin typeface="Cambria Math"/>
                            </a:rPr>
                            <m:t>𝒙</m:t>
                          </m:r>
                        </m:den>
                      </m:f>
                      <m:r>
                        <a:rPr lang="en-US" b="1" i="1">
                          <a:solidFill>
                            <a:srgbClr val="FF0000"/>
                          </a:solidFill>
                          <a:latin typeface="Cambria Math"/>
                        </a:rPr>
                        <m:t>+</m:t>
                      </m:r>
                      <m:f>
                        <m:fPr>
                          <m:ctrlPr>
                            <a:rPr lang="id-ID" b="1" i="1">
                              <a:solidFill>
                                <a:srgbClr val="FF0000"/>
                              </a:solidFill>
                              <a:latin typeface="Cambria Math" panose="02040503050406030204" pitchFamily="18" charset="0"/>
                            </a:rPr>
                          </m:ctrlPr>
                        </m:fPr>
                        <m:num>
                          <m:r>
                            <m:rPr>
                              <m:nor/>
                            </m:rPr>
                            <a:rPr lang="en-US" b="1">
                              <a:solidFill>
                                <a:srgbClr val="FF0000"/>
                              </a:solidFill>
                            </a:rPr>
                            <m:t>∂</m:t>
                          </m:r>
                          <m:r>
                            <a:rPr lang="en-US" b="1" i="1">
                              <a:solidFill>
                                <a:srgbClr val="FF0000"/>
                              </a:solidFill>
                              <a:latin typeface="Cambria Math"/>
                            </a:rPr>
                            <m:t>𝒗</m:t>
                          </m:r>
                        </m:num>
                        <m:den>
                          <m:r>
                            <m:rPr>
                              <m:nor/>
                            </m:rPr>
                            <a:rPr lang="en-US" b="1">
                              <a:solidFill>
                                <a:srgbClr val="FF0000"/>
                              </a:solidFill>
                            </a:rPr>
                            <m:t>∂</m:t>
                          </m:r>
                          <m:r>
                            <a:rPr lang="en-US" b="1" i="1">
                              <a:solidFill>
                                <a:srgbClr val="FF0000"/>
                              </a:solidFill>
                              <a:latin typeface="Cambria Math"/>
                            </a:rPr>
                            <m:t>𝒚</m:t>
                          </m:r>
                        </m:den>
                      </m:f>
                      <m:r>
                        <a:rPr lang="en-US" b="1" i="1">
                          <a:solidFill>
                            <a:srgbClr val="FF0000"/>
                          </a:solidFill>
                          <a:latin typeface="Cambria Math"/>
                        </a:rPr>
                        <m:t>=</m:t>
                      </m:r>
                      <m:r>
                        <a:rPr lang="en-US" b="1" i="1">
                          <a:solidFill>
                            <a:srgbClr val="FF0000"/>
                          </a:solidFill>
                          <a:latin typeface="Cambria Math"/>
                        </a:rPr>
                        <m:t>𝟎</m:t>
                      </m:r>
                    </m:oMath>
                  </m:oMathPara>
                </a14:m>
                <a:endParaRPr lang="id-ID" b="1" dirty="0"/>
              </a:p>
            </p:txBody>
          </p:sp>
        </mc:Choice>
        <mc:Fallback xmlns="">
          <p:sp>
            <p:nvSpPr>
              <p:cNvPr id="79" name="Rectangle 78"/>
              <p:cNvSpPr>
                <a:spLocks noRot="1" noChangeAspect="1" noMove="1" noResize="1" noEditPoints="1" noAdjustHandles="1" noChangeArrowheads="1" noChangeShapeType="1" noTextEdit="1"/>
              </p:cNvSpPr>
              <p:nvPr/>
            </p:nvSpPr>
            <p:spPr>
              <a:xfrm>
                <a:off x="417434" y="1195605"/>
                <a:ext cx="1592103" cy="675826"/>
              </a:xfrm>
              <a:prstGeom prst="rect">
                <a:avLst/>
              </a:prstGeom>
              <a:blipFill rotWithShape="1">
                <a:blip r:embed="rId6"/>
                <a:stretch>
                  <a:fillRect r="-4924"/>
                </a:stretch>
              </a:blipFill>
              <a:ln>
                <a:solidFill>
                  <a:srgbClr val="FF0000"/>
                </a:solidFill>
              </a:ln>
            </p:spPr>
            <p:txBody>
              <a:bodyPr/>
              <a:lstStyle/>
              <a:p>
                <a:r>
                  <a:rPr lang="id-ID">
                    <a:noFill/>
                  </a:rPr>
                  <a:t> </a:t>
                </a:r>
              </a:p>
            </p:txBody>
          </p:sp>
        </mc:Fallback>
      </mc:AlternateContent>
      <p:cxnSp>
        <p:nvCxnSpPr>
          <p:cNvPr id="80" name="Straight Arrow Connector 79"/>
          <p:cNvCxnSpPr/>
          <p:nvPr/>
        </p:nvCxnSpPr>
        <p:spPr>
          <a:xfrm flipH="1" flipV="1">
            <a:off x="1943503" y="1573262"/>
            <a:ext cx="1667398" cy="4324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4" name="Rectangle 83"/>
          <p:cNvSpPr/>
          <p:nvPr/>
        </p:nvSpPr>
        <p:spPr>
          <a:xfrm>
            <a:off x="1981200" y="1230868"/>
            <a:ext cx="806631" cy="369332"/>
          </a:xfrm>
          <a:prstGeom prst="rect">
            <a:avLst/>
          </a:prstGeom>
          <a:ln>
            <a:noFill/>
          </a:ln>
        </p:spPr>
        <p:txBody>
          <a:bodyPr wrap="none">
            <a:spAutoFit/>
          </a:bodyPr>
          <a:lstStyle/>
          <a:p>
            <a:r>
              <a:rPr lang="id-ID" b="1" dirty="0">
                <a:solidFill>
                  <a:srgbClr val="FF0000"/>
                </a:solidFill>
                <a:latin typeface="Times New Roman" pitchFamily="18" charset="0"/>
                <a:cs typeface="Times New Roman" pitchFamily="18" charset="0"/>
              </a:rPr>
              <a:t>: dxdy</a:t>
            </a:r>
          </a:p>
        </p:txBody>
      </p:sp>
    </p:spTree>
    <p:extLst>
      <p:ext uri="{BB962C8B-B14F-4D97-AF65-F5344CB8AC3E}">
        <p14:creationId xmlns:p14="http://schemas.microsoft.com/office/powerpoint/2010/main" val="8068495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ntagon 2"/>
          <p:cNvSpPr/>
          <p:nvPr/>
        </p:nvSpPr>
        <p:spPr>
          <a:xfrm>
            <a:off x="323850" y="304800"/>
            <a:ext cx="295275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lvl="0" algn="ctr"/>
            <a:r>
              <a:rPr lang="id-ID" sz="2400" b="1" dirty="0">
                <a:latin typeface="Times New Roman" pitchFamily="18" charset="0"/>
                <a:cs typeface="Times New Roman" pitchFamily="18" charset="0"/>
              </a:rPr>
              <a:t>Momentum</a:t>
            </a:r>
            <a:endParaRPr lang="en-US" sz="2400"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779" y="1110507"/>
            <a:ext cx="7337821" cy="5137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Arrow Connector 5"/>
          <p:cNvCxnSpPr/>
          <p:nvPr/>
        </p:nvCxnSpPr>
        <p:spPr>
          <a:xfrm flipV="1">
            <a:off x="2727960" y="2194560"/>
            <a:ext cx="685800" cy="152400"/>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320869" y="1996440"/>
            <a:ext cx="2604239" cy="369332"/>
          </a:xfrm>
          <a:prstGeom prst="rect">
            <a:avLst/>
          </a:prstGeom>
          <a:noFill/>
        </p:spPr>
        <p:txBody>
          <a:bodyPr wrap="none" rtlCol="0">
            <a:spAutoFit/>
          </a:bodyPr>
          <a:lstStyle/>
          <a:p>
            <a:r>
              <a:rPr lang="id-ID" b="1" dirty="0">
                <a:solidFill>
                  <a:srgbClr val="0070C0"/>
                </a:solidFill>
                <a:latin typeface="Times New Roman" pitchFamily="18" charset="0"/>
                <a:cs typeface="Times New Roman" pitchFamily="18" charset="0"/>
              </a:rPr>
              <a:t>Unsur dari fluida udara</a:t>
            </a:r>
          </a:p>
        </p:txBody>
      </p:sp>
      <p:sp>
        <p:nvSpPr>
          <p:cNvPr id="8" name="TextBox 7"/>
          <p:cNvSpPr txBox="1"/>
          <p:nvPr/>
        </p:nvSpPr>
        <p:spPr>
          <a:xfrm>
            <a:off x="3200400" y="228600"/>
            <a:ext cx="5486400" cy="646331"/>
          </a:xfrm>
          <a:prstGeom prst="rect">
            <a:avLst/>
          </a:prstGeom>
          <a:noFill/>
        </p:spPr>
        <p:txBody>
          <a:bodyPr wrap="square" rtlCol="0">
            <a:spAutoFit/>
          </a:bodyPr>
          <a:lstStyle/>
          <a:p>
            <a:r>
              <a:rPr lang="id-ID" b="1" dirty="0">
                <a:solidFill>
                  <a:srgbClr val="FF0000"/>
                </a:solidFill>
                <a:latin typeface="Times New Roman" pitchFamily="18" charset="0"/>
                <a:cs typeface="Times New Roman" pitchFamily="18" charset="0"/>
              </a:rPr>
              <a:t>Ingat persamaan momentum = massa x kecepatan</a:t>
            </a:r>
          </a:p>
          <a:p>
            <a:r>
              <a:rPr lang="id-ID" b="1" dirty="0">
                <a:solidFill>
                  <a:srgbClr val="FF0000"/>
                </a:solidFill>
                <a:latin typeface="Times New Roman" pitchFamily="18" charset="0"/>
                <a:cs typeface="Times New Roman" pitchFamily="18" charset="0"/>
              </a:rPr>
              <a:t>Perjanjian, kecepatan hanya untuk searah sumbu x</a:t>
            </a:r>
          </a:p>
        </p:txBody>
      </p:sp>
      <p:sp>
        <p:nvSpPr>
          <p:cNvPr id="9" name="TextBox 8"/>
          <p:cNvSpPr txBox="1"/>
          <p:nvPr/>
        </p:nvSpPr>
        <p:spPr>
          <a:xfrm>
            <a:off x="403979" y="3272800"/>
            <a:ext cx="2060179" cy="923330"/>
          </a:xfrm>
          <a:prstGeom prst="rect">
            <a:avLst/>
          </a:prstGeom>
          <a:noFill/>
          <a:ln>
            <a:solidFill>
              <a:srgbClr val="FFC000"/>
            </a:solidFill>
          </a:ln>
        </p:spPr>
        <p:txBody>
          <a:bodyPr wrap="none" rtlCol="0">
            <a:spAutoFit/>
          </a:bodyPr>
          <a:lstStyle/>
          <a:p>
            <a:r>
              <a:rPr lang="id-ID" b="1" dirty="0">
                <a:solidFill>
                  <a:srgbClr val="FFC000"/>
                </a:solidFill>
                <a:latin typeface="Times New Roman" pitchFamily="18" charset="0"/>
                <a:cs typeface="Times New Roman" pitchFamily="18" charset="0"/>
              </a:rPr>
              <a:t>Momentum kiri</a:t>
            </a:r>
          </a:p>
          <a:p>
            <a:r>
              <a:rPr lang="id-ID" b="1" dirty="0">
                <a:solidFill>
                  <a:srgbClr val="FF0000"/>
                </a:solidFill>
                <a:latin typeface="Times New Roman" pitchFamily="18" charset="0"/>
                <a:cs typeface="Times New Roman" pitchFamily="18" charset="0"/>
              </a:rPr>
              <a:t>p = m</a:t>
            </a:r>
            <a:r>
              <a:rPr lang="id-ID" b="1" baseline="-25000" dirty="0">
                <a:solidFill>
                  <a:srgbClr val="FF0000"/>
                </a:solidFill>
                <a:latin typeface="Times New Roman" pitchFamily="18" charset="0"/>
                <a:cs typeface="Times New Roman" pitchFamily="18" charset="0"/>
              </a:rPr>
              <a:t>kiri</a:t>
            </a:r>
            <a:r>
              <a:rPr lang="id-ID" b="1" dirty="0">
                <a:solidFill>
                  <a:srgbClr val="FF0000"/>
                </a:solidFill>
                <a:latin typeface="Times New Roman" pitchFamily="18" charset="0"/>
                <a:cs typeface="Times New Roman" pitchFamily="18" charset="0"/>
              </a:rPr>
              <a:t> v</a:t>
            </a:r>
            <a:endParaRPr lang="id-ID" dirty="0"/>
          </a:p>
          <a:p>
            <a:r>
              <a:rPr lang="id-ID" b="1" dirty="0">
                <a:solidFill>
                  <a:srgbClr val="FFC000"/>
                </a:solidFill>
                <a:latin typeface="Times New Roman" pitchFamily="18" charset="0"/>
                <a:cs typeface="Times New Roman" pitchFamily="18" charset="0"/>
              </a:rPr>
              <a:t>p = ρudy u = ρu</a:t>
            </a:r>
            <a:r>
              <a:rPr lang="id-ID" b="1" baseline="30000" dirty="0">
                <a:solidFill>
                  <a:srgbClr val="FFC000"/>
                </a:solidFill>
                <a:latin typeface="Times New Roman" pitchFamily="18" charset="0"/>
                <a:cs typeface="Times New Roman" pitchFamily="18" charset="0"/>
              </a:rPr>
              <a:t>2</a:t>
            </a:r>
            <a:r>
              <a:rPr lang="id-ID" b="1" dirty="0">
                <a:solidFill>
                  <a:srgbClr val="FFC000"/>
                </a:solidFill>
                <a:latin typeface="Times New Roman" pitchFamily="18" charset="0"/>
                <a:cs typeface="Times New Roman" pitchFamily="18" charset="0"/>
              </a:rPr>
              <a:t>dy</a:t>
            </a:r>
          </a:p>
        </p:txBody>
      </p:sp>
      <p:cxnSp>
        <p:nvCxnSpPr>
          <p:cNvPr id="10" name="Straight Arrow Connector 9"/>
          <p:cNvCxnSpPr/>
          <p:nvPr/>
        </p:nvCxnSpPr>
        <p:spPr>
          <a:xfrm flipH="1" flipV="1">
            <a:off x="2209800" y="3457466"/>
            <a:ext cx="2590800" cy="1419334"/>
          </a:xfrm>
          <a:prstGeom prst="straightConnector1">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5251622" y="2346960"/>
                <a:ext cx="3424485" cy="1341906"/>
              </a:xfrm>
              <a:prstGeom prst="rect">
                <a:avLst/>
              </a:prstGeom>
              <a:noFill/>
              <a:ln>
                <a:solidFill>
                  <a:schemeClr val="accent4"/>
                </a:solidFill>
              </a:ln>
            </p:spPr>
            <p:txBody>
              <a:bodyPr wrap="square" rtlCol="0">
                <a:spAutoFit/>
              </a:bodyPr>
              <a:lstStyle/>
              <a:p>
                <a:r>
                  <a:rPr lang="id-ID" b="1" dirty="0">
                    <a:solidFill>
                      <a:srgbClr val="92D050"/>
                    </a:solidFill>
                    <a:latin typeface="Times New Roman" pitchFamily="18" charset="0"/>
                    <a:cs typeface="Times New Roman" pitchFamily="18" charset="0"/>
                  </a:rPr>
                  <a:t>Momentum kanan     </a:t>
                </a:r>
              </a:p>
              <a:p>
                <a:r>
                  <a:rPr lang="id-ID" b="1" dirty="0">
                    <a:solidFill>
                      <a:srgbClr val="FF0000"/>
                    </a:solidFill>
                    <a:latin typeface="Times New Roman" pitchFamily="18" charset="0"/>
                    <a:cs typeface="Times New Roman" pitchFamily="18" charset="0"/>
                  </a:rPr>
                  <a:t>	p = m</a:t>
                </a:r>
                <a:r>
                  <a:rPr lang="id-ID" b="1" baseline="-25000" dirty="0">
                    <a:solidFill>
                      <a:srgbClr val="FF0000"/>
                    </a:solidFill>
                    <a:latin typeface="Times New Roman" pitchFamily="18" charset="0"/>
                    <a:cs typeface="Times New Roman" pitchFamily="18" charset="0"/>
                  </a:rPr>
                  <a:t>kanan</a:t>
                </a:r>
                <a:r>
                  <a:rPr lang="id-ID" b="1" dirty="0">
                    <a:solidFill>
                      <a:srgbClr val="FF0000"/>
                    </a:solidFill>
                    <a:latin typeface="Times New Roman" pitchFamily="18" charset="0"/>
                    <a:cs typeface="Times New Roman" pitchFamily="18" charset="0"/>
                  </a:rPr>
                  <a:t> v</a:t>
                </a:r>
                <a:endParaRPr lang="id-ID" dirty="0"/>
              </a:p>
              <a:p>
                <a:pPr/>
                <a14:m>
                  <m:oMathPara xmlns:m="http://schemas.openxmlformats.org/officeDocument/2006/math">
                    <m:oMathParaPr>
                      <m:jc m:val="center"/>
                    </m:oMathParaPr>
                    <m:oMath xmlns:m="http://schemas.openxmlformats.org/officeDocument/2006/math">
                      <m:r>
                        <m:rPr>
                          <m:nor/>
                        </m:rPr>
                        <a:rPr lang="id-ID" b="1">
                          <a:solidFill>
                            <a:srgbClr val="92D050"/>
                          </a:solidFill>
                          <a:latin typeface="Cambria Math"/>
                          <a:cs typeface="Times New Roman" pitchFamily="18" charset="0"/>
                        </a:rPr>
                        <m:t>p</m:t>
                      </m:r>
                      <m:r>
                        <m:rPr>
                          <m:nor/>
                        </m:rPr>
                        <a:rPr lang="id-ID" b="1" i="0" smtClean="0">
                          <a:solidFill>
                            <a:srgbClr val="92D050"/>
                          </a:solidFill>
                          <a:latin typeface="Times New Roman" pitchFamily="18" charset="0"/>
                          <a:cs typeface="Times New Roman" pitchFamily="18" charset="0"/>
                        </a:rPr>
                        <m:t> = </m:t>
                      </m:r>
                      <m:r>
                        <m:rPr>
                          <m:nor/>
                        </m:rPr>
                        <a:rPr lang="en-US" b="1" i="0" smtClean="0">
                          <a:solidFill>
                            <a:srgbClr val="92D050"/>
                          </a:solidFill>
                          <a:latin typeface="Times New Roman" pitchFamily="18" charset="0"/>
                          <a:cs typeface="Times New Roman" pitchFamily="18" charset="0"/>
                        </a:rPr>
                        <m:t>ρ</m:t>
                      </m:r>
                      <m:sSup>
                        <m:sSupPr>
                          <m:ctrlPr>
                            <a:rPr lang="en-US" b="1" i="1" smtClean="0">
                              <a:solidFill>
                                <a:srgbClr val="92D050"/>
                              </a:solidFill>
                              <a:latin typeface="Cambria Math" panose="02040503050406030204" pitchFamily="18" charset="0"/>
                              <a:cs typeface="Times New Roman" pitchFamily="18" charset="0"/>
                            </a:rPr>
                          </m:ctrlPr>
                        </m:sSupPr>
                        <m:e>
                          <m:d>
                            <m:dPr>
                              <m:begChr m:val="["/>
                              <m:endChr m:val="]"/>
                              <m:ctrlPr>
                                <a:rPr lang="id-ID" b="1" i="1">
                                  <a:solidFill>
                                    <a:srgbClr val="92D050"/>
                                  </a:solidFill>
                                  <a:latin typeface="Cambria Math" panose="02040503050406030204" pitchFamily="18" charset="0"/>
                                </a:rPr>
                              </m:ctrlPr>
                            </m:dPr>
                            <m:e>
                              <m:r>
                                <m:rPr>
                                  <m:nor/>
                                </m:rPr>
                                <a:rPr lang="en-US" b="1">
                                  <a:solidFill>
                                    <a:srgbClr val="92D050"/>
                                  </a:solidFill>
                                  <a:latin typeface="Times New Roman" pitchFamily="18" charset="0"/>
                                  <a:cs typeface="Times New Roman" pitchFamily="18" charset="0"/>
                                </a:rPr>
                                <m:t>u</m:t>
                              </m:r>
                              <m:r>
                                <m:rPr>
                                  <m:nor/>
                                </m:rPr>
                                <a:rPr lang="en-US" b="1">
                                  <a:solidFill>
                                    <a:srgbClr val="92D050"/>
                                  </a:solidFill>
                                  <a:latin typeface="Times New Roman" pitchFamily="18" charset="0"/>
                                  <a:cs typeface="Times New Roman" pitchFamily="18" charset="0"/>
                                </a:rPr>
                                <m:t>+</m:t>
                              </m:r>
                              <m:f>
                                <m:fPr>
                                  <m:ctrlPr>
                                    <a:rPr lang="id-ID" b="1" i="1">
                                      <a:solidFill>
                                        <a:srgbClr val="92D050"/>
                                      </a:solidFill>
                                      <a:latin typeface="Cambria Math" panose="02040503050406030204" pitchFamily="18" charset="0"/>
                                    </a:rPr>
                                  </m:ctrlPr>
                                </m:fPr>
                                <m:num>
                                  <m:r>
                                    <m:rPr>
                                      <m:nor/>
                                    </m:rPr>
                                    <a:rPr lang="en-US" b="1">
                                      <a:solidFill>
                                        <a:srgbClr val="92D050"/>
                                      </a:solidFill>
                                      <a:latin typeface="Times New Roman" pitchFamily="18" charset="0"/>
                                      <a:cs typeface="Times New Roman" pitchFamily="18" charset="0"/>
                                    </a:rPr>
                                    <m:t>∂</m:t>
                                  </m:r>
                                  <m:r>
                                    <m:rPr>
                                      <m:nor/>
                                    </m:rPr>
                                    <a:rPr lang="en-US" b="1">
                                      <a:solidFill>
                                        <a:srgbClr val="92D050"/>
                                      </a:solidFill>
                                      <a:latin typeface="Times New Roman" pitchFamily="18" charset="0"/>
                                      <a:cs typeface="Times New Roman" pitchFamily="18" charset="0"/>
                                    </a:rPr>
                                    <m:t>u</m:t>
                                  </m:r>
                                </m:num>
                                <m:den>
                                  <m:r>
                                    <m:rPr>
                                      <m:nor/>
                                    </m:rPr>
                                    <a:rPr lang="en-US" b="1">
                                      <a:solidFill>
                                        <a:srgbClr val="92D050"/>
                                      </a:solidFill>
                                      <a:latin typeface="Times New Roman" pitchFamily="18" charset="0"/>
                                      <a:cs typeface="Times New Roman" pitchFamily="18" charset="0"/>
                                    </a:rPr>
                                    <m:t>∂</m:t>
                                  </m:r>
                                  <m:r>
                                    <m:rPr>
                                      <m:nor/>
                                    </m:rPr>
                                    <a:rPr lang="en-US" b="1">
                                      <a:solidFill>
                                        <a:srgbClr val="92D050"/>
                                      </a:solidFill>
                                      <a:latin typeface="Times New Roman" pitchFamily="18" charset="0"/>
                                      <a:cs typeface="Times New Roman" pitchFamily="18" charset="0"/>
                                    </a:rPr>
                                    <m:t>x</m:t>
                                  </m:r>
                                  <m:r>
                                    <m:rPr>
                                      <m:nor/>
                                    </m:rPr>
                                    <a:rPr lang="en-US" b="1">
                                      <a:solidFill>
                                        <a:srgbClr val="92D050"/>
                                      </a:solidFill>
                                      <a:latin typeface="Times New Roman" pitchFamily="18" charset="0"/>
                                      <a:cs typeface="Times New Roman" pitchFamily="18" charset="0"/>
                                    </a:rPr>
                                    <m:t> </m:t>
                                  </m:r>
                                </m:den>
                              </m:f>
                              <m:r>
                                <m:rPr>
                                  <m:nor/>
                                </m:rPr>
                                <a:rPr lang="en-US" b="1">
                                  <a:solidFill>
                                    <a:srgbClr val="92D050"/>
                                  </a:solidFill>
                                  <a:latin typeface="Times New Roman" pitchFamily="18" charset="0"/>
                                  <a:cs typeface="Times New Roman" pitchFamily="18" charset="0"/>
                                </a:rPr>
                                <m:t> </m:t>
                              </m:r>
                              <m:r>
                                <m:rPr>
                                  <m:nor/>
                                </m:rPr>
                                <a:rPr lang="en-US" b="1">
                                  <a:solidFill>
                                    <a:srgbClr val="92D050"/>
                                  </a:solidFill>
                                  <a:latin typeface="Times New Roman" pitchFamily="18" charset="0"/>
                                  <a:cs typeface="Times New Roman" pitchFamily="18" charset="0"/>
                                </a:rPr>
                                <m:t>dx</m:t>
                              </m:r>
                            </m:e>
                          </m:d>
                        </m:e>
                        <m:sup>
                          <m:r>
                            <a:rPr lang="id-ID" b="1" i="1" smtClean="0">
                              <a:solidFill>
                                <a:srgbClr val="92D050"/>
                              </a:solidFill>
                              <a:latin typeface="Cambria Math"/>
                              <a:cs typeface="Times New Roman" pitchFamily="18" charset="0"/>
                            </a:rPr>
                            <m:t>𝟐</m:t>
                          </m:r>
                        </m:sup>
                      </m:sSup>
                      <m:r>
                        <m:rPr>
                          <m:nor/>
                        </m:rPr>
                        <a:rPr lang="en-US" b="1" i="0">
                          <a:solidFill>
                            <a:srgbClr val="92D050"/>
                          </a:solidFill>
                          <a:latin typeface="Times New Roman" pitchFamily="18" charset="0"/>
                          <a:cs typeface="Times New Roman" pitchFamily="18" charset="0"/>
                        </a:rPr>
                        <m:t>dy</m:t>
                      </m:r>
                    </m:oMath>
                  </m:oMathPara>
                </a14:m>
                <a:endParaRPr lang="id-ID" b="1" dirty="0">
                  <a:solidFill>
                    <a:srgbClr val="92D050"/>
                  </a:solidFill>
                  <a:latin typeface="Times New Roman" pitchFamily="18" charset="0"/>
                  <a:cs typeface="Times New Roman" pitchFamily="18" charset="0"/>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5251622" y="2346960"/>
                <a:ext cx="3424485" cy="1341906"/>
              </a:xfrm>
              <a:prstGeom prst="rect">
                <a:avLst/>
              </a:prstGeom>
              <a:blipFill rotWithShape="1">
                <a:blip r:embed="rId3"/>
                <a:stretch>
                  <a:fillRect l="-1241" t="-1802"/>
                </a:stretch>
              </a:blipFill>
              <a:ln>
                <a:solidFill>
                  <a:schemeClr val="accent4"/>
                </a:solidFill>
              </a:ln>
            </p:spPr>
            <p:txBody>
              <a:bodyPr/>
              <a:lstStyle/>
              <a:p>
                <a:r>
                  <a:rPr lang="id-ID">
                    <a:noFill/>
                  </a:rPr>
                  <a:t> </a:t>
                </a:r>
              </a:p>
            </p:txBody>
          </p:sp>
        </mc:Fallback>
      </mc:AlternateContent>
      <p:sp>
        <p:nvSpPr>
          <p:cNvPr id="48" name="TextBox 47"/>
          <p:cNvSpPr txBox="1"/>
          <p:nvPr/>
        </p:nvSpPr>
        <p:spPr>
          <a:xfrm>
            <a:off x="6253870" y="5638800"/>
            <a:ext cx="2585330" cy="646331"/>
          </a:xfrm>
          <a:prstGeom prst="rect">
            <a:avLst/>
          </a:prstGeom>
          <a:noFill/>
          <a:ln>
            <a:solidFill>
              <a:srgbClr val="00B0F0"/>
            </a:solidFill>
          </a:ln>
        </p:spPr>
        <p:txBody>
          <a:bodyPr wrap="square" rtlCol="0">
            <a:spAutoFit/>
          </a:bodyPr>
          <a:lstStyle/>
          <a:p>
            <a:r>
              <a:rPr lang="id-ID" b="1" dirty="0">
                <a:solidFill>
                  <a:srgbClr val="00B0F0"/>
                </a:solidFill>
                <a:latin typeface="Times New Roman" pitchFamily="18" charset="0"/>
                <a:cs typeface="Times New Roman" pitchFamily="18" charset="0"/>
              </a:rPr>
              <a:t>Massa  bawah</a:t>
            </a:r>
          </a:p>
          <a:p>
            <a:r>
              <a:rPr lang="id-ID" b="1" dirty="0">
                <a:solidFill>
                  <a:srgbClr val="00B0F0"/>
                </a:solidFill>
                <a:latin typeface="Times New Roman" pitchFamily="18" charset="0"/>
                <a:cs typeface="Times New Roman" pitchFamily="18" charset="0"/>
              </a:rPr>
              <a:t>p = </a:t>
            </a:r>
            <a:r>
              <a:rPr lang="id-ID" b="1" dirty="0">
                <a:solidFill>
                  <a:srgbClr val="FF0000"/>
                </a:solidFill>
                <a:latin typeface="Times New Roman" pitchFamily="18" charset="0"/>
                <a:cs typeface="Times New Roman" pitchFamily="18" charset="0"/>
              </a:rPr>
              <a:t>m</a:t>
            </a:r>
            <a:r>
              <a:rPr lang="id-ID" b="1" baseline="-25000" dirty="0">
                <a:solidFill>
                  <a:srgbClr val="FF0000"/>
                </a:solidFill>
                <a:latin typeface="Times New Roman" pitchFamily="18" charset="0"/>
                <a:cs typeface="Times New Roman" pitchFamily="18" charset="0"/>
              </a:rPr>
              <a:t>bawah</a:t>
            </a:r>
            <a:r>
              <a:rPr lang="id-ID" b="1" dirty="0">
                <a:solidFill>
                  <a:srgbClr val="FF0000"/>
                </a:solidFill>
                <a:latin typeface="Times New Roman" pitchFamily="18" charset="0"/>
                <a:cs typeface="Times New Roman" pitchFamily="18" charset="0"/>
              </a:rPr>
              <a:t> v </a:t>
            </a:r>
            <a:r>
              <a:rPr lang="id-ID" b="1" dirty="0">
                <a:solidFill>
                  <a:srgbClr val="00B0F0"/>
                </a:solidFill>
                <a:latin typeface="Times New Roman" pitchFamily="18" charset="0"/>
                <a:cs typeface="Times New Roman" pitchFamily="18" charset="0"/>
              </a:rPr>
              <a:t>= ρ v </a:t>
            </a:r>
            <a:r>
              <a:rPr lang="id-ID" b="1" dirty="0">
                <a:solidFill>
                  <a:srgbClr val="FFC000"/>
                </a:solidFill>
                <a:latin typeface="Times New Roman" pitchFamily="18" charset="0"/>
                <a:cs typeface="Times New Roman" pitchFamily="18" charset="0"/>
              </a:rPr>
              <a:t>u </a:t>
            </a:r>
            <a:r>
              <a:rPr lang="id-ID" b="1" dirty="0">
                <a:solidFill>
                  <a:srgbClr val="00B0F0"/>
                </a:solidFill>
                <a:latin typeface="Times New Roman" pitchFamily="18" charset="0"/>
                <a:cs typeface="Times New Roman" pitchFamily="18" charset="0"/>
              </a:rPr>
              <a:t>dx     </a:t>
            </a:r>
            <a:endParaRPr lang="id-ID" b="1" dirty="0">
              <a:solidFill>
                <a:srgbClr val="FF0000"/>
              </a:solidFill>
              <a:latin typeface="Times New Roman" pitchFamily="18" charset="0"/>
              <a:cs typeface="Times New Roman" pitchFamily="18" charset="0"/>
            </a:endParaRPr>
          </a:p>
        </p:txBody>
      </p:sp>
      <p:sp>
        <p:nvSpPr>
          <p:cNvPr id="49" name="Oval 48"/>
          <p:cNvSpPr/>
          <p:nvPr/>
        </p:nvSpPr>
        <p:spPr>
          <a:xfrm>
            <a:off x="8010639" y="5330486"/>
            <a:ext cx="244443" cy="244240"/>
          </a:xfrm>
          <a:prstGeom prst="ellipse">
            <a:avLst/>
          </a:prstGeom>
          <a:no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mc:AlternateContent xmlns:mc="http://schemas.openxmlformats.org/markup-compatibility/2006" xmlns:a14="http://schemas.microsoft.com/office/drawing/2010/main">
        <mc:Choice Requires="a14">
          <p:sp>
            <p:nvSpPr>
              <p:cNvPr id="54" name="TextBox 53"/>
              <p:cNvSpPr txBox="1"/>
              <p:nvPr/>
            </p:nvSpPr>
            <p:spPr>
              <a:xfrm>
                <a:off x="761999" y="4810340"/>
                <a:ext cx="3749063" cy="1422056"/>
              </a:xfrm>
              <a:prstGeom prst="rect">
                <a:avLst/>
              </a:prstGeom>
              <a:noFill/>
              <a:ln>
                <a:solidFill>
                  <a:schemeClr val="accent5"/>
                </a:solidFill>
              </a:ln>
            </p:spPr>
            <p:txBody>
              <a:bodyPr wrap="square" rtlCol="0">
                <a:spAutoFit/>
              </a:bodyPr>
              <a:lstStyle/>
              <a:p>
                <a:r>
                  <a:rPr lang="id-ID" b="1" dirty="0">
                    <a:solidFill>
                      <a:srgbClr val="7030A0"/>
                    </a:solidFill>
                    <a:latin typeface="Times New Roman" pitchFamily="18" charset="0"/>
                    <a:cs typeface="Times New Roman" pitchFamily="18" charset="0"/>
                  </a:rPr>
                  <a:t>Massa atas     </a:t>
                </a:r>
              </a:p>
              <a:p>
                <a:r>
                  <a:rPr lang="id-ID" b="1" dirty="0">
                    <a:solidFill>
                      <a:srgbClr val="7030A0"/>
                    </a:solidFill>
                    <a:latin typeface="Times New Roman" pitchFamily="18" charset="0"/>
                    <a:cs typeface="Times New Roman" pitchFamily="18" charset="0"/>
                  </a:rPr>
                  <a:t>	v = v + diffparsial v</a:t>
                </a:r>
              </a:p>
              <a:p>
                <a:r>
                  <a:rPr lang="id-ID" b="1" dirty="0">
                    <a:solidFill>
                      <a:srgbClr val="FF0000"/>
                    </a:solidFill>
                    <a:latin typeface="Times New Roman" pitchFamily="18" charset="0"/>
                    <a:cs typeface="Times New Roman" pitchFamily="18" charset="0"/>
                  </a:rPr>
                  <a:t>p = m</a:t>
                </a:r>
                <a:r>
                  <a:rPr lang="id-ID" b="1" baseline="-25000" dirty="0">
                    <a:solidFill>
                      <a:srgbClr val="FF0000"/>
                    </a:solidFill>
                    <a:latin typeface="Times New Roman" pitchFamily="18" charset="0"/>
                    <a:cs typeface="Times New Roman" pitchFamily="18" charset="0"/>
                  </a:rPr>
                  <a:t>atas </a:t>
                </a:r>
                <a:r>
                  <a:rPr lang="id-ID" b="1" dirty="0">
                    <a:solidFill>
                      <a:srgbClr val="FF0000"/>
                    </a:solidFill>
                    <a:latin typeface="Times New Roman" pitchFamily="18" charset="0"/>
                    <a:cs typeface="Times New Roman" pitchFamily="18" charset="0"/>
                  </a:rPr>
                  <a:t> v</a:t>
                </a:r>
                <a:endParaRPr lang="id-ID" dirty="0"/>
              </a:p>
              <a:p>
                <a14:m>
                  <m:oMath xmlns:m="http://schemas.openxmlformats.org/officeDocument/2006/math">
                    <m:r>
                      <m:rPr>
                        <m:nor/>
                      </m:rPr>
                      <a:rPr lang="id-ID" b="1" i="0" smtClean="0">
                        <a:solidFill>
                          <a:srgbClr val="7030A0"/>
                        </a:solidFill>
                        <a:latin typeface="Times New Roman" pitchFamily="18" charset="0"/>
                        <a:cs typeface="Times New Roman" pitchFamily="18" charset="0"/>
                      </a:rPr>
                      <m:t>m</m:t>
                    </m:r>
                    <m:r>
                      <m:rPr>
                        <m:nor/>
                      </m:rPr>
                      <a:rPr lang="id-ID" b="1" i="0" smtClean="0">
                        <a:solidFill>
                          <a:srgbClr val="7030A0"/>
                        </a:solidFill>
                        <a:latin typeface="Times New Roman" pitchFamily="18" charset="0"/>
                        <a:cs typeface="Times New Roman" pitchFamily="18" charset="0"/>
                      </a:rPr>
                      <m:t> = </m:t>
                    </m:r>
                    <m:r>
                      <m:rPr>
                        <m:nor/>
                      </m:rPr>
                      <a:rPr lang="en-US" b="1" i="0" smtClean="0">
                        <a:solidFill>
                          <a:srgbClr val="7030A0"/>
                        </a:solidFill>
                        <a:latin typeface="Times New Roman" pitchFamily="18" charset="0"/>
                        <a:cs typeface="Times New Roman" pitchFamily="18" charset="0"/>
                      </a:rPr>
                      <m:t>ρ</m:t>
                    </m:r>
                    <m:d>
                      <m:dPr>
                        <m:begChr m:val="["/>
                        <m:endChr m:val="]"/>
                        <m:ctrlPr>
                          <a:rPr lang="id-ID" b="1" i="1">
                            <a:solidFill>
                              <a:srgbClr val="7030A0"/>
                            </a:solidFill>
                            <a:latin typeface="Cambria Math" panose="02040503050406030204" pitchFamily="18" charset="0"/>
                          </a:rPr>
                        </m:ctrlPr>
                      </m:dPr>
                      <m:e>
                        <m:r>
                          <m:rPr>
                            <m:nor/>
                          </m:rPr>
                          <a:rPr lang="id-ID" b="1" i="0" smtClean="0">
                            <a:solidFill>
                              <a:srgbClr val="7030A0"/>
                            </a:solidFill>
                            <a:latin typeface="Times New Roman" pitchFamily="18" charset="0"/>
                            <a:cs typeface="Times New Roman" pitchFamily="18" charset="0"/>
                          </a:rPr>
                          <m:t>v</m:t>
                        </m:r>
                        <m:r>
                          <m:rPr>
                            <m:nor/>
                          </m:rPr>
                          <a:rPr lang="en-US" b="1" i="0">
                            <a:solidFill>
                              <a:srgbClr val="7030A0"/>
                            </a:solidFill>
                            <a:latin typeface="Times New Roman" pitchFamily="18" charset="0"/>
                            <a:cs typeface="Times New Roman" pitchFamily="18" charset="0"/>
                          </a:rPr>
                          <m:t>+</m:t>
                        </m:r>
                        <m:f>
                          <m:fPr>
                            <m:ctrlPr>
                              <a:rPr lang="id-ID" b="1" i="1">
                                <a:solidFill>
                                  <a:srgbClr val="7030A0"/>
                                </a:solidFill>
                                <a:latin typeface="Cambria Math" panose="02040503050406030204" pitchFamily="18" charset="0"/>
                              </a:rPr>
                            </m:ctrlPr>
                          </m:fPr>
                          <m:num>
                            <m:r>
                              <m:rPr>
                                <m:nor/>
                              </m:rPr>
                              <a:rPr lang="en-US" b="1" i="0">
                                <a:solidFill>
                                  <a:srgbClr val="7030A0"/>
                                </a:solidFill>
                                <a:latin typeface="Times New Roman" pitchFamily="18" charset="0"/>
                                <a:cs typeface="Times New Roman" pitchFamily="18" charset="0"/>
                              </a:rPr>
                              <m:t>∂</m:t>
                            </m:r>
                            <m:r>
                              <m:rPr>
                                <m:nor/>
                              </m:rPr>
                              <a:rPr lang="id-ID" b="1" i="0" smtClean="0">
                                <a:solidFill>
                                  <a:srgbClr val="7030A0"/>
                                </a:solidFill>
                                <a:latin typeface="Times New Roman" pitchFamily="18" charset="0"/>
                                <a:cs typeface="Times New Roman" pitchFamily="18" charset="0"/>
                              </a:rPr>
                              <m:t>v</m:t>
                            </m:r>
                          </m:num>
                          <m:den>
                            <m:r>
                              <m:rPr>
                                <m:nor/>
                              </m:rPr>
                              <a:rPr lang="en-US" b="1" i="0">
                                <a:solidFill>
                                  <a:srgbClr val="7030A0"/>
                                </a:solidFill>
                                <a:latin typeface="Times New Roman" pitchFamily="18" charset="0"/>
                                <a:cs typeface="Times New Roman" pitchFamily="18" charset="0"/>
                              </a:rPr>
                              <m:t>∂</m:t>
                            </m:r>
                            <m:r>
                              <m:rPr>
                                <m:nor/>
                              </m:rPr>
                              <a:rPr lang="id-ID" b="1" i="0" smtClean="0">
                                <a:solidFill>
                                  <a:srgbClr val="7030A0"/>
                                </a:solidFill>
                                <a:latin typeface="Times New Roman" pitchFamily="18" charset="0"/>
                                <a:cs typeface="Times New Roman" pitchFamily="18" charset="0"/>
                              </a:rPr>
                              <m:t>y</m:t>
                            </m:r>
                            <m:r>
                              <m:rPr>
                                <m:nor/>
                              </m:rPr>
                              <a:rPr lang="en-US" b="1" i="0">
                                <a:solidFill>
                                  <a:srgbClr val="7030A0"/>
                                </a:solidFill>
                                <a:latin typeface="Times New Roman" pitchFamily="18" charset="0"/>
                                <a:cs typeface="Times New Roman" pitchFamily="18" charset="0"/>
                              </a:rPr>
                              <m:t> </m:t>
                            </m:r>
                          </m:den>
                        </m:f>
                        <m:r>
                          <m:rPr>
                            <m:nor/>
                          </m:rPr>
                          <a:rPr lang="en-US" b="1" i="0">
                            <a:solidFill>
                              <a:srgbClr val="7030A0"/>
                            </a:solidFill>
                            <a:latin typeface="Times New Roman" pitchFamily="18" charset="0"/>
                            <a:cs typeface="Times New Roman" pitchFamily="18" charset="0"/>
                          </a:rPr>
                          <m:t> </m:t>
                        </m:r>
                        <m:r>
                          <m:rPr>
                            <m:nor/>
                          </m:rPr>
                          <a:rPr lang="en-US" b="1" i="0">
                            <a:solidFill>
                              <a:srgbClr val="7030A0"/>
                            </a:solidFill>
                            <a:latin typeface="Times New Roman" pitchFamily="18" charset="0"/>
                            <a:cs typeface="Times New Roman" pitchFamily="18" charset="0"/>
                          </a:rPr>
                          <m:t>d</m:t>
                        </m:r>
                        <m:r>
                          <m:rPr>
                            <m:nor/>
                          </m:rPr>
                          <a:rPr lang="id-ID" b="1" i="0" smtClean="0">
                            <a:solidFill>
                              <a:srgbClr val="7030A0"/>
                            </a:solidFill>
                            <a:latin typeface="Times New Roman" pitchFamily="18" charset="0"/>
                            <a:cs typeface="Times New Roman" pitchFamily="18" charset="0"/>
                          </a:rPr>
                          <m:t>y</m:t>
                        </m:r>
                      </m:e>
                    </m:d>
                    <m:r>
                      <m:rPr>
                        <m:nor/>
                      </m:rPr>
                      <a:rPr lang="en-US" b="1" i="0" smtClean="0">
                        <a:solidFill>
                          <a:srgbClr val="7030A0"/>
                        </a:solidFill>
                        <a:latin typeface="Times New Roman" pitchFamily="18" charset="0"/>
                        <a:cs typeface="Times New Roman" pitchFamily="18" charset="0"/>
                      </a:rPr>
                      <m:t>d</m:t>
                    </m:r>
                    <m:r>
                      <m:rPr>
                        <m:nor/>
                      </m:rPr>
                      <a:rPr lang="id-ID" b="1" i="0" smtClean="0">
                        <a:solidFill>
                          <a:srgbClr val="7030A0"/>
                        </a:solidFill>
                        <a:latin typeface="Times New Roman" pitchFamily="18" charset="0"/>
                        <a:cs typeface="Times New Roman" pitchFamily="18" charset="0"/>
                      </a:rPr>
                      <m:t>x</m:t>
                    </m:r>
                  </m:oMath>
                </a14:m>
                <a:r>
                  <a:rPr lang="id-ID" b="1" dirty="0">
                    <a:solidFill>
                      <a:srgbClr val="7030A0"/>
                    </a:solidFill>
                    <a:latin typeface="Times New Roman" pitchFamily="18" charset="0"/>
                    <a:cs typeface="Times New Roman" pitchFamily="18" charset="0"/>
                  </a:rPr>
                  <a:t> </a:t>
                </a:r>
                <a14:m>
                  <m:oMath xmlns:m="http://schemas.openxmlformats.org/officeDocument/2006/math">
                    <m:d>
                      <m:dPr>
                        <m:begChr m:val="["/>
                        <m:endChr m:val="]"/>
                        <m:ctrlPr>
                          <a:rPr lang="id-ID" b="1" i="1">
                            <a:solidFill>
                              <a:srgbClr val="92D050"/>
                            </a:solidFill>
                            <a:latin typeface="Cambria Math" panose="02040503050406030204" pitchFamily="18" charset="0"/>
                          </a:rPr>
                        </m:ctrlPr>
                      </m:dPr>
                      <m:e>
                        <m:r>
                          <m:rPr>
                            <m:nor/>
                          </m:rPr>
                          <a:rPr lang="en-US" b="1">
                            <a:solidFill>
                              <a:srgbClr val="92D050"/>
                            </a:solidFill>
                            <a:latin typeface="Times New Roman" pitchFamily="18" charset="0"/>
                            <a:cs typeface="Times New Roman" pitchFamily="18" charset="0"/>
                          </a:rPr>
                          <m:t>u</m:t>
                        </m:r>
                        <m:r>
                          <m:rPr>
                            <m:nor/>
                          </m:rPr>
                          <a:rPr lang="en-US" b="1">
                            <a:solidFill>
                              <a:srgbClr val="92D050"/>
                            </a:solidFill>
                            <a:latin typeface="Times New Roman" pitchFamily="18" charset="0"/>
                            <a:cs typeface="Times New Roman" pitchFamily="18" charset="0"/>
                          </a:rPr>
                          <m:t>+</m:t>
                        </m:r>
                        <m:f>
                          <m:fPr>
                            <m:ctrlPr>
                              <a:rPr lang="id-ID" b="1" i="1">
                                <a:solidFill>
                                  <a:srgbClr val="92D050"/>
                                </a:solidFill>
                                <a:latin typeface="Cambria Math" panose="02040503050406030204" pitchFamily="18" charset="0"/>
                              </a:rPr>
                            </m:ctrlPr>
                          </m:fPr>
                          <m:num>
                            <m:r>
                              <m:rPr>
                                <m:nor/>
                              </m:rPr>
                              <a:rPr lang="en-US" b="1">
                                <a:solidFill>
                                  <a:srgbClr val="92D050"/>
                                </a:solidFill>
                                <a:latin typeface="Times New Roman" pitchFamily="18" charset="0"/>
                                <a:cs typeface="Times New Roman" pitchFamily="18" charset="0"/>
                              </a:rPr>
                              <m:t>∂</m:t>
                            </m:r>
                            <m:r>
                              <m:rPr>
                                <m:nor/>
                              </m:rPr>
                              <a:rPr lang="en-US" b="1">
                                <a:solidFill>
                                  <a:srgbClr val="92D050"/>
                                </a:solidFill>
                                <a:latin typeface="Times New Roman" pitchFamily="18" charset="0"/>
                                <a:cs typeface="Times New Roman" pitchFamily="18" charset="0"/>
                              </a:rPr>
                              <m:t>u</m:t>
                            </m:r>
                          </m:num>
                          <m:den>
                            <m:r>
                              <m:rPr>
                                <m:nor/>
                              </m:rPr>
                              <a:rPr lang="en-US" b="1">
                                <a:solidFill>
                                  <a:srgbClr val="92D050"/>
                                </a:solidFill>
                                <a:latin typeface="Times New Roman" pitchFamily="18" charset="0"/>
                                <a:cs typeface="Times New Roman" pitchFamily="18" charset="0"/>
                              </a:rPr>
                              <m:t>∂</m:t>
                            </m:r>
                            <m:r>
                              <m:rPr>
                                <m:nor/>
                              </m:rPr>
                              <a:rPr lang="en-US" b="1">
                                <a:solidFill>
                                  <a:srgbClr val="92D050"/>
                                </a:solidFill>
                                <a:latin typeface="Times New Roman" pitchFamily="18" charset="0"/>
                                <a:cs typeface="Times New Roman" pitchFamily="18" charset="0"/>
                              </a:rPr>
                              <m:t>x</m:t>
                            </m:r>
                            <m:r>
                              <m:rPr>
                                <m:nor/>
                              </m:rPr>
                              <a:rPr lang="en-US" b="1">
                                <a:solidFill>
                                  <a:srgbClr val="92D050"/>
                                </a:solidFill>
                                <a:latin typeface="Times New Roman" pitchFamily="18" charset="0"/>
                                <a:cs typeface="Times New Roman" pitchFamily="18" charset="0"/>
                              </a:rPr>
                              <m:t> </m:t>
                            </m:r>
                          </m:den>
                        </m:f>
                        <m:r>
                          <m:rPr>
                            <m:nor/>
                          </m:rPr>
                          <a:rPr lang="en-US" b="1">
                            <a:solidFill>
                              <a:srgbClr val="92D050"/>
                            </a:solidFill>
                            <a:latin typeface="Times New Roman" pitchFamily="18" charset="0"/>
                            <a:cs typeface="Times New Roman" pitchFamily="18" charset="0"/>
                          </a:rPr>
                          <m:t> </m:t>
                        </m:r>
                        <m:r>
                          <m:rPr>
                            <m:nor/>
                          </m:rPr>
                          <a:rPr lang="en-US" b="1">
                            <a:solidFill>
                              <a:srgbClr val="92D050"/>
                            </a:solidFill>
                            <a:latin typeface="Times New Roman" pitchFamily="18" charset="0"/>
                            <a:cs typeface="Times New Roman" pitchFamily="18" charset="0"/>
                          </a:rPr>
                          <m:t>dx</m:t>
                        </m:r>
                      </m:e>
                    </m:d>
                  </m:oMath>
                </a14:m>
                <a:endParaRPr lang="id-ID" b="1" dirty="0">
                  <a:solidFill>
                    <a:srgbClr val="7030A0"/>
                  </a:solidFill>
                  <a:latin typeface="Times New Roman" pitchFamily="18" charset="0"/>
                  <a:cs typeface="Times New Roman" pitchFamily="18" charset="0"/>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761999" y="4810340"/>
                <a:ext cx="3749063" cy="1422056"/>
              </a:xfrm>
              <a:prstGeom prst="rect">
                <a:avLst/>
              </a:prstGeom>
              <a:blipFill rotWithShape="1">
                <a:blip r:embed="rId4"/>
                <a:stretch>
                  <a:fillRect l="-1135" t="-1702"/>
                </a:stretch>
              </a:blipFill>
              <a:ln>
                <a:solidFill>
                  <a:schemeClr val="accent5"/>
                </a:solidFill>
              </a:ln>
            </p:spPr>
            <p:txBody>
              <a:bodyPr/>
              <a:lstStyle/>
              <a:p>
                <a:r>
                  <a:rPr lang="id-ID">
                    <a:noFill/>
                  </a:rPr>
                  <a:t> </a:t>
                </a:r>
              </a:p>
            </p:txBody>
          </p:sp>
        </mc:Fallback>
      </mc:AlternateContent>
      <p:cxnSp>
        <p:nvCxnSpPr>
          <p:cNvPr id="56" name="Straight Arrow Connector 55"/>
          <p:cNvCxnSpPr>
            <a:stCxn id="47" idx="3"/>
            <a:endCxn id="57" idx="6"/>
          </p:cNvCxnSpPr>
          <p:nvPr/>
        </p:nvCxnSpPr>
        <p:spPr>
          <a:xfrm flipH="1">
            <a:off x="3886200" y="4752217"/>
            <a:ext cx="3040670" cy="1138189"/>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2895600" y="5574726"/>
            <a:ext cx="990600" cy="631359"/>
          </a:xfrm>
          <a:prstGeom prst="ellipse">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45" name="Straight Arrow Connector 44"/>
          <p:cNvCxnSpPr/>
          <p:nvPr/>
        </p:nvCxnSpPr>
        <p:spPr>
          <a:xfrm flipV="1">
            <a:off x="6157516" y="3344114"/>
            <a:ext cx="96354" cy="141933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6781800" y="4343400"/>
            <a:ext cx="990600" cy="478959"/>
          </a:xfrm>
          <a:prstGeom prst="ellipse">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52" name="Straight Arrow Connector 51"/>
          <p:cNvCxnSpPr/>
          <p:nvPr/>
        </p:nvCxnSpPr>
        <p:spPr>
          <a:xfrm>
            <a:off x="5661660" y="5520007"/>
            <a:ext cx="592210" cy="575993"/>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410571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ntagon 2"/>
          <p:cNvSpPr/>
          <p:nvPr/>
        </p:nvSpPr>
        <p:spPr>
          <a:xfrm>
            <a:off x="323850" y="304800"/>
            <a:ext cx="295275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lvl="0" algn="ctr"/>
            <a:r>
              <a:rPr lang="id-ID" sz="2400" b="1" dirty="0">
                <a:latin typeface="Times New Roman" pitchFamily="18" charset="0"/>
                <a:cs typeface="Times New Roman" pitchFamily="18" charset="0"/>
              </a:rPr>
              <a:t>Gaya Tekan</a:t>
            </a:r>
            <a:endParaRPr lang="en-US" sz="2400"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779" y="1110507"/>
            <a:ext cx="7337821" cy="5137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Arrow Connector 5"/>
          <p:cNvCxnSpPr/>
          <p:nvPr/>
        </p:nvCxnSpPr>
        <p:spPr>
          <a:xfrm flipV="1">
            <a:off x="2727960" y="2194560"/>
            <a:ext cx="685800" cy="152400"/>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320869" y="1996440"/>
            <a:ext cx="2604239" cy="369332"/>
          </a:xfrm>
          <a:prstGeom prst="rect">
            <a:avLst/>
          </a:prstGeom>
          <a:noFill/>
        </p:spPr>
        <p:txBody>
          <a:bodyPr wrap="none" rtlCol="0">
            <a:spAutoFit/>
          </a:bodyPr>
          <a:lstStyle/>
          <a:p>
            <a:r>
              <a:rPr lang="id-ID" b="1" dirty="0">
                <a:solidFill>
                  <a:srgbClr val="0070C0"/>
                </a:solidFill>
                <a:latin typeface="Times New Roman" pitchFamily="18" charset="0"/>
                <a:cs typeface="Times New Roman" pitchFamily="18" charset="0"/>
              </a:rPr>
              <a:t>Unsur dari fluida udara</a:t>
            </a:r>
          </a:p>
        </p:txBody>
      </p:sp>
      <p:sp>
        <p:nvSpPr>
          <p:cNvPr id="8" name="TextBox 7"/>
          <p:cNvSpPr txBox="1"/>
          <p:nvPr/>
        </p:nvSpPr>
        <p:spPr>
          <a:xfrm>
            <a:off x="3320869" y="463034"/>
            <a:ext cx="5198493" cy="646331"/>
          </a:xfrm>
          <a:prstGeom prst="rect">
            <a:avLst/>
          </a:prstGeom>
          <a:noFill/>
        </p:spPr>
        <p:txBody>
          <a:bodyPr wrap="square" rtlCol="0">
            <a:spAutoFit/>
          </a:bodyPr>
          <a:lstStyle/>
          <a:p>
            <a:r>
              <a:rPr lang="id-ID" b="1" dirty="0">
                <a:solidFill>
                  <a:srgbClr val="FF0000"/>
                </a:solidFill>
                <a:latin typeface="Times New Roman" pitchFamily="18" charset="0"/>
                <a:cs typeface="Times New Roman" pitchFamily="18" charset="0"/>
              </a:rPr>
              <a:t>Ingat persamaan gaya tekanan P = F/A </a:t>
            </a:r>
            <a:r>
              <a:rPr lang="id-ID" b="1" dirty="0">
                <a:solidFill>
                  <a:srgbClr val="FF0000"/>
                </a:solidFill>
                <a:latin typeface="Times New Roman" pitchFamily="18" charset="0"/>
                <a:cs typeface="Times New Roman" pitchFamily="18" charset="0"/>
                <a:sym typeface="Wingdings"/>
              </a:rPr>
              <a:t></a:t>
            </a:r>
            <a:r>
              <a:rPr lang="id-ID" b="1" dirty="0">
                <a:solidFill>
                  <a:srgbClr val="FF0000"/>
                </a:solidFill>
                <a:latin typeface="Times New Roman" pitchFamily="18" charset="0"/>
                <a:cs typeface="Times New Roman" pitchFamily="18" charset="0"/>
              </a:rPr>
              <a:t> F = PA</a:t>
            </a:r>
          </a:p>
          <a:p>
            <a:r>
              <a:rPr lang="id-ID" b="1" dirty="0">
                <a:solidFill>
                  <a:srgbClr val="FF0000"/>
                </a:solidFill>
                <a:latin typeface="Times New Roman" pitchFamily="18" charset="0"/>
                <a:cs typeface="Times New Roman" pitchFamily="18" charset="0"/>
              </a:rPr>
              <a:t>Gaya tekan akan menekan unsur dari segala arah.</a:t>
            </a:r>
          </a:p>
        </p:txBody>
      </p:sp>
      <p:sp>
        <p:nvSpPr>
          <p:cNvPr id="9" name="TextBox 8"/>
          <p:cNvSpPr txBox="1"/>
          <p:nvPr/>
        </p:nvSpPr>
        <p:spPr>
          <a:xfrm>
            <a:off x="403979" y="3272800"/>
            <a:ext cx="2579552" cy="1477328"/>
          </a:xfrm>
          <a:prstGeom prst="rect">
            <a:avLst/>
          </a:prstGeom>
          <a:noFill/>
          <a:ln>
            <a:solidFill>
              <a:srgbClr val="FFC000"/>
            </a:solidFill>
          </a:ln>
        </p:spPr>
        <p:txBody>
          <a:bodyPr wrap="none" rtlCol="0">
            <a:spAutoFit/>
          </a:bodyPr>
          <a:lstStyle/>
          <a:p>
            <a:r>
              <a:rPr lang="id-ID" b="1" dirty="0">
                <a:solidFill>
                  <a:srgbClr val="FFC000"/>
                </a:solidFill>
                <a:latin typeface="Times New Roman" pitchFamily="18" charset="0"/>
                <a:cs typeface="Times New Roman" pitchFamily="18" charset="0"/>
              </a:rPr>
              <a:t>Gaya tekanan muka kiri</a:t>
            </a:r>
          </a:p>
          <a:p>
            <a:r>
              <a:rPr lang="id-ID" b="1" dirty="0">
                <a:solidFill>
                  <a:srgbClr val="FF0000"/>
                </a:solidFill>
                <a:latin typeface="Times New Roman" pitchFamily="18" charset="0"/>
                <a:cs typeface="Times New Roman" pitchFamily="18" charset="0"/>
              </a:rPr>
              <a:t>F = PA</a:t>
            </a:r>
            <a:endParaRPr lang="id-ID" dirty="0"/>
          </a:p>
          <a:p>
            <a:r>
              <a:rPr lang="id-ID" b="1" dirty="0">
                <a:solidFill>
                  <a:srgbClr val="FFC000"/>
                </a:solidFill>
                <a:latin typeface="Times New Roman" pitchFamily="18" charset="0"/>
                <a:cs typeface="Times New Roman" pitchFamily="18" charset="0"/>
              </a:rPr>
              <a:t>F = P dy     dA/dx </a:t>
            </a:r>
          </a:p>
          <a:p>
            <a:r>
              <a:rPr lang="id-ID" b="1" dirty="0">
                <a:solidFill>
                  <a:srgbClr val="FFC000"/>
                </a:solidFill>
                <a:latin typeface="Times New Roman" pitchFamily="18" charset="0"/>
                <a:cs typeface="Times New Roman" pitchFamily="18" charset="0"/>
              </a:rPr>
              <a:t>	       = d(xy)/dx </a:t>
            </a:r>
          </a:p>
          <a:p>
            <a:r>
              <a:rPr lang="id-ID" b="1" dirty="0">
                <a:solidFill>
                  <a:srgbClr val="FFC000"/>
                </a:solidFill>
                <a:latin typeface="Times New Roman" pitchFamily="18" charset="0"/>
                <a:cs typeface="Times New Roman" pitchFamily="18" charset="0"/>
              </a:rPr>
              <a:t>	       = dy</a:t>
            </a:r>
          </a:p>
        </p:txBody>
      </p:sp>
      <p:cxnSp>
        <p:nvCxnSpPr>
          <p:cNvPr id="10" name="Straight Arrow Connector 9"/>
          <p:cNvCxnSpPr>
            <a:endCxn id="9" idx="3"/>
          </p:cNvCxnSpPr>
          <p:nvPr/>
        </p:nvCxnSpPr>
        <p:spPr>
          <a:xfrm flipH="1" flipV="1">
            <a:off x="2983531" y="4011464"/>
            <a:ext cx="1817069" cy="865336"/>
          </a:xfrm>
          <a:prstGeom prst="straightConnector1">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4085841" y="4738468"/>
            <a:ext cx="432643" cy="260163"/>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Oval 17"/>
          <p:cNvSpPr/>
          <p:nvPr/>
        </p:nvSpPr>
        <p:spPr>
          <a:xfrm>
            <a:off x="762000" y="3823308"/>
            <a:ext cx="677405" cy="430583"/>
          </a:xfrm>
          <a:prstGeom prst="ellipse">
            <a:avLst/>
          </a:prstGeom>
          <a:no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1" name="Oval 20"/>
          <p:cNvSpPr/>
          <p:nvPr/>
        </p:nvSpPr>
        <p:spPr>
          <a:xfrm>
            <a:off x="1046872" y="3903412"/>
            <a:ext cx="244443" cy="244240"/>
          </a:xfrm>
          <a:prstGeom prst="ellipse">
            <a:avLst/>
          </a:prstGeom>
          <a:no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22" name="Straight Arrow Connector 21"/>
          <p:cNvCxnSpPr/>
          <p:nvPr/>
        </p:nvCxnSpPr>
        <p:spPr>
          <a:xfrm>
            <a:off x="1291315" y="4025532"/>
            <a:ext cx="296180" cy="13068"/>
          </a:xfrm>
          <a:prstGeom prst="straightConnector1">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9" name="Freeform 28"/>
          <p:cNvSpPr/>
          <p:nvPr/>
        </p:nvSpPr>
        <p:spPr>
          <a:xfrm>
            <a:off x="1050958" y="4253891"/>
            <a:ext cx="3034884" cy="1384909"/>
          </a:xfrm>
          <a:custGeom>
            <a:avLst/>
            <a:gdLst>
              <a:gd name="connsiteX0" fmla="*/ 159360 w 3498543"/>
              <a:gd name="connsiteY0" fmla="*/ 0 h 711200"/>
              <a:gd name="connsiteX1" fmla="*/ 345626 w 3498543"/>
              <a:gd name="connsiteY1" fmla="*/ 711200 h 711200"/>
              <a:gd name="connsiteX2" fmla="*/ 3224293 w 3498543"/>
              <a:gd name="connsiteY2" fmla="*/ 364066 h 711200"/>
              <a:gd name="connsiteX3" fmla="*/ 3215826 w 3498543"/>
              <a:gd name="connsiteY3" fmla="*/ 372533 h 711200"/>
            </a:gdLst>
            <a:ahLst/>
            <a:cxnLst>
              <a:cxn ang="0">
                <a:pos x="connsiteX0" y="connsiteY0"/>
              </a:cxn>
              <a:cxn ang="0">
                <a:pos x="connsiteX1" y="connsiteY1"/>
              </a:cxn>
              <a:cxn ang="0">
                <a:pos x="connsiteX2" y="connsiteY2"/>
              </a:cxn>
              <a:cxn ang="0">
                <a:pos x="connsiteX3" y="connsiteY3"/>
              </a:cxn>
            </a:cxnLst>
            <a:rect l="l" t="t" r="r" b="b"/>
            <a:pathLst>
              <a:path w="3498543" h="711200">
                <a:moveTo>
                  <a:pt x="159360" y="0"/>
                </a:moveTo>
                <a:cubicBezTo>
                  <a:pt x="-2918" y="325261"/>
                  <a:pt x="-165196" y="650522"/>
                  <a:pt x="345626" y="711200"/>
                </a:cubicBezTo>
                <a:lnTo>
                  <a:pt x="3224293" y="364066"/>
                </a:lnTo>
                <a:cubicBezTo>
                  <a:pt x="3702660" y="307622"/>
                  <a:pt x="3459243" y="340077"/>
                  <a:pt x="3215826" y="372533"/>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mc:AlternateContent xmlns:mc="http://schemas.openxmlformats.org/markup-compatibility/2006" xmlns:a14="http://schemas.microsoft.com/office/drawing/2010/main">
        <mc:Choice Requires="a14">
          <p:sp>
            <p:nvSpPr>
              <p:cNvPr id="30" name="TextBox 29"/>
              <p:cNvSpPr txBox="1"/>
              <p:nvPr/>
            </p:nvSpPr>
            <p:spPr>
              <a:xfrm>
                <a:off x="5791200" y="2651283"/>
                <a:ext cx="3200400" cy="1539717"/>
              </a:xfrm>
              <a:prstGeom prst="rect">
                <a:avLst/>
              </a:prstGeom>
              <a:noFill/>
              <a:ln>
                <a:solidFill>
                  <a:schemeClr val="accent4"/>
                </a:solidFill>
              </a:ln>
            </p:spPr>
            <p:txBody>
              <a:bodyPr wrap="square" rtlCol="0">
                <a:spAutoFit/>
              </a:bodyPr>
              <a:lstStyle/>
              <a:p>
                <a:r>
                  <a:rPr lang="id-ID" b="1" dirty="0">
                    <a:solidFill>
                      <a:srgbClr val="92D050"/>
                    </a:solidFill>
                    <a:latin typeface="Times New Roman" pitchFamily="18" charset="0"/>
                    <a:cs typeface="Times New Roman" pitchFamily="18" charset="0"/>
                  </a:rPr>
                  <a:t>F tekanan kanan     </a:t>
                </a:r>
              </a:p>
              <a:p>
                <a:r>
                  <a:rPr lang="id-ID" b="1" dirty="0">
                    <a:solidFill>
                      <a:srgbClr val="FFC000"/>
                    </a:solidFill>
                    <a:latin typeface="Times New Roman" pitchFamily="18" charset="0"/>
                    <a:cs typeface="Times New Roman" pitchFamily="18" charset="0"/>
                  </a:rPr>
                  <a:t>	</a:t>
                </a:r>
                <a:r>
                  <a:rPr lang="id-ID" b="1" dirty="0">
                    <a:solidFill>
                      <a:srgbClr val="92D050"/>
                    </a:solidFill>
                    <a:latin typeface="Times New Roman" pitchFamily="18" charset="0"/>
                    <a:cs typeface="Times New Roman" pitchFamily="18" charset="0"/>
                  </a:rPr>
                  <a:t>P = P + diffparsial P</a:t>
                </a:r>
              </a:p>
              <a:p>
                <a:r>
                  <a:rPr lang="id-ID" b="1" dirty="0">
                    <a:solidFill>
                      <a:srgbClr val="FF0000"/>
                    </a:solidFill>
                    <a:latin typeface="Times New Roman" pitchFamily="18" charset="0"/>
                    <a:cs typeface="Times New Roman" pitchFamily="18" charset="0"/>
                  </a:rPr>
                  <a:t>F = P A</a:t>
                </a:r>
                <a:endParaRPr lang="id-ID" dirty="0"/>
              </a:p>
              <a:p>
                <a:pPr/>
                <a14:m>
                  <m:oMathPara xmlns:m="http://schemas.openxmlformats.org/officeDocument/2006/math">
                    <m:oMathParaPr>
                      <m:jc m:val="center"/>
                    </m:oMathParaPr>
                    <m:oMath xmlns:m="http://schemas.openxmlformats.org/officeDocument/2006/math">
                      <m:r>
                        <m:rPr>
                          <m:nor/>
                        </m:rPr>
                        <a:rPr lang="id-ID" b="1" i="0" smtClean="0">
                          <a:solidFill>
                            <a:srgbClr val="92D050"/>
                          </a:solidFill>
                          <a:latin typeface="Times New Roman" pitchFamily="18" charset="0"/>
                          <a:cs typeface="Times New Roman" pitchFamily="18" charset="0"/>
                        </a:rPr>
                        <m:t>F</m:t>
                      </m:r>
                      <m:r>
                        <m:rPr>
                          <m:nor/>
                        </m:rPr>
                        <a:rPr lang="id-ID" b="1" i="0" smtClean="0">
                          <a:solidFill>
                            <a:srgbClr val="92D050"/>
                          </a:solidFill>
                          <a:latin typeface="Times New Roman" pitchFamily="18" charset="0"/>
                          <a:cs typeface="Times New Roman" pitchFamily="18" charset="0"/>
                        </a:rPr>
                        <m:t> = </m:t>
                      </m:r>
                      <m:r>
                        <a:rPr lang="id-ID" b="1" i="1" smtClean="0">
                          <a:solidFill>
                            <a:srgbClr val="92D050"/>
                          </a:solidFill>
                          <a:latin typeface="Cambria Math"/>
                          <a:ea typeface="Cambria Math"/>
                          <a:cs typeface="Times New Roman" pitchFamily="18" charset="0"/>
                        </a:rPr>
                        <m:t>−</m:t>
                      </m:r>
                      <m:d>
                        <m:dPr>
                          <m:begChr m:val="["/>
                          <m:endChr m:val="]"/>
                          <m:ctrlPr>
                            <a:rPr lang="id-ID" b="1" i="1">
                              <a:solidFill>
                                <a:srgbClr val="92D050"/>
                              </a:solidFill>
                              <a:latin typeface="Cambria Math" panose="02040503050406030204" pitchFamily="18" charset="0"/>
                            </a:rPr>
                          </m:ctrlPr>
                        </m:dPr>
                        <m:e>
                          <m:r>
                            <m:rPr>
                              <m:nor/>
                            </m:rPr>
                            <a:rPr lang="id-ID" b="1" i="0" smtClean="0">
                              <a:solidFill>
                                <a:srgbClr val="92D050"/>
                              </a:solidFill>
                              <a:latin typeface="Times New Roman" pitchFamily="18" charset="0"/>
                              <a:cs typeface="Times New Roman" pitchFamily="18" charset="0"/>
                            </a:rPr>
                            <m:t>P</m:t>
                          </m:r>
                          <m:r>
                            <m:rPr>
                              <m:nor/>
                            </m:rPr>
                            <a:rPr lang="en-US" b="1" i="0">
                              <a:solidFill>
                                <a:srgbClr val="92D050"/>
                              </a:solidFill>
                              <a:latin typeface="Times New Roman" pitchFamily="18" charset="0"/>
                              <a:cs typeface="Times New Roman" pitchFamily="18" charset="0"/>
                            </a:rPr>
                            <m:t>+</m:t>
                          </m:r>
                          <m:f>
                            <m:fPr>
                              <m:ctrlPr>
                                <a:rPr lang="id-ID" b="1" i="1">
                                  <a:solidFill>
                                    <a:srgbClr val="92D050"/>
                                  </a:solidFill>
                                  <a:latin typeface="Cambria Math" panose="02040503050406030204" pitchFamily="18" charset="0"/>
                                </a:rPr>
                              </m:ctrlPr>
                            </m:fPr>
                            <m:num>
                              <m:r>
                                <m:rPr>
                                  <m:nor/>
                                </m:rPr>
                                <a:rPr lang="en-US" b="1" i="0">
                                  <a:solidFill>
                                    <a:srgbClr val="92D050"/>
                                  </a:solidFill>
                                  <a:latin typeface="Times New Roman" pitchFamily="18" charset="0"/>
                                  <a:cs typeface="Times New Roman" pitchFamily="18" charset="0"/>
                                </a:rPr>
                                <m:t>∂</m:t>
                              </m:r>
                              <m:r>
                                <m:rPr>
                                  <m:nor/>
                                </m:rPr>
                                <a:rPr lang="id-ID" b="1" i="0" smtClean="0">
                                  <a:solidFill>
                                    <a:srgbClr val="92D050"/>
                                  </a:solidFill>
                                  <a:latin typeface="Times New Roman" pitchFamily="18" charset="0"/>
                                  <a:cs typeface="Times New Roman" pitchFamily="18" charset="0"/>
                                </a:rPr>
                                <m:t>P</m:t>
                              </m:r>
                            </m:num>
                            <m:den>
                              <m:r>
                                <m:rPr>
                                  <m:nor/>
                                </m:rPr>
                                <a:rPr lang="en-US" b="1" i="0">
                                  <a:solidFill>
                                    <a:srgbClr val="92D050"/>
                                  </a:solidFill>
                                  <a:latin typeface="Times New Roman" pitchFamily="18" charset="0"/>
                                  <a:cs typeface="Times New Roman" pitchFamily="18" charset="0"/>
                                </a:rPr>
                                <m:t>∂</m:t>
                              </m:r>
                              <m:r>
                                <m:rPr>
                                  <m:nor/>
                                </m:rPr>
                                <a:rPr lang="en-US" b="1" i="0">
                                  <a:solidFill>
                                    <a:srgbClr val="92D050"/>
                                  </a:solidFill>
                                  <a:latin typeface="Times New Roman" pitchFamily="18" charset="0"/>
                                  <a:cs typeface="Times New Roman" pitchFamily="18" charset="0"/>
                                </a:rPr>
                                <m:t>x</m:t>
                              </m:r>
                              <m:r>
                                <m:rPr>
                                  <m:nor/>
                                </m:rPr>
                                <a:rPr lang="en-US" b="1" i="0">
                                  <a:solidFill>
                                    <a:srgbClr val="92D050"/>
                                  </a:solidFill>
                                  <a:latin typeface="Times New Roman" pitchFamily="18" charset="0"/>
                                  <a:cs typeface="Times New Roman" pitchFamily="18" charset="0"/>
                                </a:rPr>
                                <m:t> </m:t>
                              </m:r>
                            </m:den>
                          </m:f>
                          <m:r>
                            <m:rPr>
                              <m:nor/>
                            </m:rPr>
                            <a:rPr lang="en-US" b="1" i="0">
                              <a:solidFill>
                                <a:srgbClr val="92D050"/>
                              </a:solidFill>
                              <a:latin typeface="Times New Roman" pitchFamily="18" charset="0"/>
                              <a:cs typeface="Times New Roman" pitchFamily="18" charset="0"/>
                            </a:rPr>
                            <m:t> </m:t>
                          </m:r>
                          <m:r>
                            <m:rPr>
                              <m:nor/>
                            </m:rPr>
                            <a:rPr lang="en-US" b="1" i="0">
                              <a:solidFill>
                                <a:srgbClr val="92D050"/>
                              </a:solidFill>
                              <a:latin typeface="Times New Roman" pitchFamily="18" charset="0"/>
                              <a:cs typeface="Times New Roman" pitchFamily="18" charset="0"/>
                            </a:rPr>
                            <m:t>dx</m:t>
                          </m:r>
                        </m:e>
                      </m:d>
                      <m:r>
                        <m:rPr>
                          <m:nor/>
                        </m:rPr>
                        <a:rPr lang="en-US" b="1" i="0">
                          <a:solidFill>
                            <a:srgbClr val="92D050"/>
                          </a:solidFill>
                          <a:latin typeface="Times New Roman" pitchFamily="18" charset="0"/>
                          <a:cs typeface="Times New Roman" pitchFamily="18" charset="0"/>
                        </a:rPr>
                        <m:t>dy</m:t>
                      </m:r>
                    </m:oMath>
                  </m:oMathPara>
                </a14:m>
                <a:endParaRPr lang="id-ID" b="1" dirty="0">
                  <a:solidFill>
                    <a:srgbClr val="92D050"/>
                  </a:solidFill>
                  <a:latin typeface="Times New Roman" pitchFamily="18" charset="0"/>
                  <a:cs typeface="Times New Roman" pitchFamily="18" charset="0"/>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5791200" y="2651283"/>
                <a:ext cx="3200400" cy="1539717"/>
              </a:xfrm>
              <a:prstGeom prst="rect">
                <a:avLst/>
              </a:prstGeom>
              <a:blipFill rotWithShape="1">
                <a:blip r:embed="rId3"/>
                <a:stretch>
                  <a:fillRect l="-1328" t="-1569"/>
                </a:stretch>
              </a:blipFill>
              <a:ln>
                <a:solidFill>
                  <a:schemeClr val="accent4"/>
                </a:solidFill>
              </a:ln>
            </p:spPr>
            <p:txBody>
              <a:bodyPr/>
              <a:lstStyle/>
              <a:p>
                <a:r>
                  <a:rPr lang="id-ID">
                    <a:noFill/>
                  </a:rPr>
                  <a:t> </a:t>
                </a:r>
              </a:p>
            </p:txBody>
          </p:sp>
        </mc:Fallback>
      </mc:AlternateContent>
      <p:sp>
        <p:nvSpPr>
          <p:cNvPr id="31" name="Oval 30"/>
          <p:cNvSpPr/>
          <p:nvPr/>
        </p:nvSpPr>
        <p:spPr>
          <a:xfrm>
            <a:off x="6839774" y="4832959"/>
            <a:ext cx="1168118" cy="498008"/>
          </a:xfrm>
          <a:prstGeom prst="ellipse">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32" name="Straight Arrow Connector 31"/>
          <p:cNvCxnSpPr>
            <a:stCxn id="31" idx="0"/>
            <a:endCxn id="35" idx="4"/>
          </p:cNvCxnSpPr>
          <p:nvPr/>
        </p:nvCxnSpPr>
        <p:spPr>
          <a:xfrm flipV="1">
            <a:off x="7423833" y="4253891"/>
            <a:ext cx="216989" cy="579068"/>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6762281" y="3421141"/>
            <a:ext cx="1757081" cy="832750"/>
          </a:xfrm>
          <a:prstGeom prst="ellipse">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37" name="Straight Arrow Connector 36"/>
          <p:cNvCxnSpPr/>
          <p:nvPr/>
        </p:nvCxnSpPr>
        <p:spPr>
          <a:xfrm flipV="1">
            <a:off x="6381281" y="3171189"/>
            <a:ext cx="762000" cy="167643"/>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V="1">
            <a:off x="6130761" y="4191000"/>
            <a:ext cx="709013" cy="741199"/>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Rectangle 26"/>
              <p:cNvSpPr/>
              <p:nvPr/>
            </p:nvSpPr>
            <p:spPr>
              <a:xfrm>
                <a:off x="486803" y="5562600"/>
                <a:ext cx="6066397" cy="77764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nary>
                        <m:naryPr>
                          <m:chr m:val="∑"/>
                          <m:limLoc m:val="undOvr"/>
                          <m:subHide m:val="on"/>
                          <m:supHide m:val="on"/>
                          <m:ctrlPr>
                            <a:rPr lang="id-ID" b="1" i="1">
                              <a:latin typeface="Cambria Math" panose="02040503050406030204" pitchFamily="18" charset="0"/>
                            </a:rPr>
                          </m:ctrlPr>
                        </m:naryPr>
                        <m:sub/>
                        <m:sup/>
                        <m:e>
                          <m:sSub>
                            <m:sSubPr>
                              <m:ctrlPr>
                                <a:rPr lang="id-ID" b="1" i="1">
                                  <a:latin typeface="Cambria Math" panose="02040503050406030204" pitchFamily="18" charset="0"/>
                                </a:rPr>
                              </m:ctrlPr>
                            </m:sSubPr>
                            <m:e>
                              <m:r>
                                <m:rPr>
                                  <m:nor/>
                                </m:rPr>
                                <a:rPr lang="en-US" b="1" i="0"/>
                                <m:t>F</m:t>
                              </m:r>
                            </m:e>
                            <m:sub>
                              <m:r>
                                <m:rPr>
                                  <m:nor/>
                                </m:rPr>
                                <a:rPr lang="en-US" b="1" i="0"/>
                                <m:t>tekanan</m:t>
                              </m:r>
                            </m:sub>
                          </m:sSub>
                          <m:r>
                            <m:rPr>
                              <m:nor/>
                            </m:rPr>
                            <a:rPr lang="en-US" b="1" i="0"/>
                            <m:t>= </m:t>
                          </m:r>
                          <m:r>
                            <m:rPr>
                              <m:nor/>
                            </m:rPr>
                            <a:rPr lang="en-US" b="1" i="0" smtClean="0">
                              <a:solidFill>
                                <a:srgbClr val="FFC000"/>
                              </a:solidFill>
                            </a:rPr>
                            <m:t>pdy</m:t>
                          </m:r>
                        </m:e>
                      </m:nary>
                      <m:r>
                        <m:rPr>
                          <m:nor/>
                        </m:rPr>
                        <a:rPr lang="en-US" b="1" i="0" smtClean="0">
                          <a:solidFill>
                            <a:srgbClr val="92D050"/>
                          </a:solidFill>
                        </a:rPr>
                        <m:t>−</m:t>
                      </m:r>
                      <m:d>
                        <m:dPr>
                          <m:begChr m:val="["/>
                          <m:endChr m:val="]"/>
                          <m:ctrlPr>
                            <a:rPr lang="id-ID" b="1" i="1">
                              <a:solidFill>
                                <a:srgbClr val="92D050"/>
                              </a:solidFill>
                              <a:latin typeface="Cambria Math" panose="02040503050406030204" pitchFamily="18" charset="0"/>
                            </a:rPr>
                          </m:ctrlPr>
                        </m:dPr>
                        <m:e>
                          <m:r>
                            <m:rPr>
                              <m:nor/>
                            </m:rPr>
                            <a:rPr lang="id-ID" b="1" i="0">
                              <a:solidFill>
                                <a:srgbClr val="92D050"/>
                              </a:solidFill>
                            </a:rPr>
                            <m:t>p</m:t>
                          </m:r>
                          <m:r>
                            <m:rPr>
                              <m:nor/>
                            </m:rPr>
                            <a:rPr lang="id-ID" b="1" i="0">
                              <a:solidFill>
                                <a:srgbClr val="92D050"/>
                              </a:solidFill>
                            </a:rPr>
                            <m:t> </m:t>
                          </m:r>
                          <m:r>
                            <m:rPr>
                              <m:nor/>
                            </m:rPr>
                            <a:rPr lang="en-US" b="1" i="0">
                              <a:solidFill>
                                <a:srgbClr val="92D050"/>
                              </a:solidFill>
                            </a:rPr>
                            <m:t>+ </m:t>
                          </m:r>
                          <m:f>
                            <m:fPr>
                              <m:ctrlPr>
                                <a:rPr lang="id-ID" b="1" i="1">
                                  <a:solidFill>
                                    <a:srgbClr val="92D050"/>
                                  </a:solidFill>
                                  <a:latin typeface="Cambria Math" panose="02040503050406030204" pitchFamily="18" charset="0"/>
                                </a:rPr>
                              </m:ctrlPr>
                            </m:fPr>
                            <m:num>
                              <m:r>
                                <m:rPr>
                                  <m:nor/>
                                </m:rPr>
                                <a:rPr lang="en-US" b="1" i="0">
                                  <a:solidFill>
                                    <a:srgbClr val="92D050"/>
                                  </a:solidFill>
                                </a:rPr>
                                <m:t>∂</m:t>
                              </m:r>
                              <m:r>
                                <m:rPr>
                                  <m:nor/>
                                </m:rPr>
                                <a:rPr lang="id-ID" b="1" i="0">
                                  <a:solidFill>
                                    <a:srgbClr val="92D050"/>
                                  </a:solidFill>
                                </a:rPr>
                                <m:t>p</m:t>
                              </m:r>
                            </m:num>
                            <m:den>
                              <m:r>
                                <m:rPr>
                                  <m:nor/>
                                </m:rPr>
                                <a:rPr lang="en-US" b="1" i="0">
                                  <a:solidFill>
                                    <a:srgbClr val="92D050"/>
                                  </a:solidFill>
                                </a:rPr>
                                <m:t>∂</m:t>
                              </m:r>
                              <m:r>
                                <m:rPr>
                                  <m:nor/>
                                </m:rPr>
                                <a:rPr lang="en-US" b="1" i="0">
                                  <a:solidFill>
                                    <a:srgbClr val="92D050"/>
                                  </a:solidFill>
                                </a:rPr>
                                <m:t>x</m:t>
                              </m:r>
                            </m:den>
                          </m:f>
                          <m:r>
                            <m:rPr>
                              <m:nor/>
                            </m:rPr>
                            <a:rPr lang="en-US" b="1" i="0">
                              <a:solidFill>
                                <a:srgbClr val="92D050"/>
                              </a:solidFill>
                            </a:rPr>
                            <m:t>dx</m:t>
                          </m:r>
                        </m:e>
                      </m:d>
                      <m:r>
                        <m:rPr>
                          <m:nor/>
                        </m:rPr>
                        <a:rPr lang="en-US" b="1" i="0">
                          <a:solidFill>
                            <a:srgbClr val="92D050"/>
                          </a:solidFill>
                        </a:rPr>
                        <m:t>dy</m:t>
                      </m:r>
                      <m:r>
                        <m:rPr>
                          <m:nor/>
                        </m:rPr>
                        <a:rPr lang="id-ID" b="1" i="0"/>
                        <m:t> = </m:t>
                      </m:r>
                      <m:r>
                        <m:rPr>
                          <m:nor/>
                        </m:rPr>
                        <a:rPr lang="en-US" b="1" i="0" smtClean="0">
                          <a:solidFill>
                            <a:srgbClr val="FF0000"/>
                          </a:solidFill>
                        </a:rPr>
                        <m:t>−</m:t>
                      </m:r>
                      <m:f>
                        <m:fPr>
                          <m:ctrlPr>
                            <a:rPr lang="id-ID" b="1" i="1">
                              <a:solidFill>
                                <a:srgbClr val="FF0000"/>
                              </a:solidFill>
                              <a:latin typeface="Cambria Math" panose="02040503050406030204" pitchFamily="18" charset="0"/>
                            </a:rPr>
                          </m:ctrlPr>
                        </m:fPr>
                        <m:num>
                          <m:r>
                            <m:rPr>
                              <m:nor/>
                            </m:rPr>
                            <a:rPr lang="en-US" b="1" i="0">
                              <a:solidFill>
                                <a:srgbClr val="FF0000"/>
                              </a:solidFill>
                            </a:rPr>
                            <m:t>δp</m:t>
                          </m:r>
                        </m:num>
                        <m:den>
                          <m:r>
                            <m:rPr>
                              <m:nor/>
                            </m:rPr>
                            <a:rPr lang="en-US" b="1" i="0">
                              <a:solidFill>
                                <a:srgbClr val="FF0000"/>
                              </a:solidFill>
                            </a:rPr>
                            <m:t>δx</m:t>
                          </m:r>
                        </m:den>
                      </m:f>
                      <m:r>
                        <m:rPr>
                          <m:nor/>
                        </m:rPr>
                        <a:rPr lang="en-US" b="1" i="0">
                          <a:solidFill>
                            <a:srgbClr val="FF0000"/>
                          </a:solidFill>
                        </a:rPr>
                        <m:t> </m:t>
                      </m:r>
                      <m:r>
                        <m:rPr>
                          <m:nor/>
                        </m:rPr>
                        <a:rPr lang="en-US" b="1" i="0">
                          <a:solidFill>
                            <a:srgbClr val="FF0000"/>
                          </a:solidFill>
                        </a:rPr>
                        <m:t>dx</m:t>
                      </m:r>
                      <m:r>
                        <m:rPr>
                          <m:nor/>
                        </m:rPr>
                        <a:rPr lang="en-US" b="1" i="0">
                          <a:solidFill>
                            <a:srgbClr val="FF0000"/>
                          </a:solidFill>
                        </a:rPr>
                        <m:t> </m:t>
                      </m:r>
                      <m:r>
                        <m:rPr>
                          <m:nor/>
                        </m:rPr>
                        <a:rPr lang="en-US" b="1" i="0">
                          <a:solidFill>
                            <a:srgbClr val="FF0000"/>
                          </a:solidFill>
                        </a:rPr>
                        <m:t>dy</m:t>
                      </m:r>
                    </m:oMath>
                  </m:oMathPara>
                </a14:m>
                <a:endParaRPr lang="id-ID" b="1" dirty="0">
                  <a:solidFill>
                    <a:srgbClr val="FF0000"/>
                  </a:solidFill>
                </a:endParaRPr>
              </a:p>
            </p:txBody>
          </p:sp>
        </mc:Choice>
        <mc:Fallback xmlns="">
          <p:sp>
            <p:nvSpPr>
              <p:cNvPr id="27" name="Rectangle 26"/>
              <p:cNvSpPr>
                <a:spLocks noRot="1" noChangeAspect="1" noMove="1" noResize="1" noEditPoints="1" noAdjustHandles="1" noChangeArrowheads="1" noChangeShapeType="1" noTextEdit="1"/>
              </p:cNvSpPr>
              <p:nvPr/>
            </p:nvSpPr>
            <p:spPr>
              <a:xfrm>
                <a:off x="486803" y="5562600"/>
                <a:ext cx="6066397" cy="777649"/>
              </a:xfrm>
              <a:prstGeom prst="rect">
                <a:avLst/>
              </a:prstGeom>
              <a:blipFill rotWithShape="1">
                <a:blip r:embed="rId4"/>
                <a:stretch>
                  <a:fillRect b="-46457"/>
                </a:stretch>
              </a:blipFill>
            </p:spPr>
            <p:txBody>
              <a:bodyPr/>
              <a:lstStyle/>
              <a:p>
                <a:r>
                  <a:rPr lang="id-ID">
                    <a:noFill/>
                  </a:rPr>
                  <a:t> </a:t>
                </a:r>
              </a:p>
            </p:txBody>
          </p:sp>
        </mc:Fallback>
      </mc:AlternateContent>
    </p:spTree>
    <p:extLst>
      <p:ext uri="{BB962C8B-B14F-4D97-AF65-F5344CB8AC3E}">
        <p14:creationId xmlns:p14="http://schemas.microsoft.com/office/powerpoint/2010/main" val="36108033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ntagon 2"/>
          <p:cNvSpPr/>
          <p:nvPr/>
        </p:nvSpPr>
        <p:spPr>
          <a:xfrm>
            <a:off x="323850" y="304800"/>
            <a:ext cx="295275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lvl="0" algn="ctr"/>
            <a:r>
              <a:rPr lang="id-ID" sz="2400" b="1" dirty="0">
                <a:latin typeface="Times New Roman" pitchFamily="18" charset="0"/>
                <a:cs typeface="Times New Roman" pitchFamily="18" charset="0"/>
              </a:rPr>
              <a:t>Gaya geser </a:t>
            </a:r>
            <a:endParaRPr lang="en-US" sz="2400"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779" y="1110507"/>
            <a:ext cx="7337821" cy="5137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xmlns:a14="http://schemas.microsoft.com/office/drawing/2010/main">
        <mc:Choice Requires="a14">
          <p:sp>
            <p:nvSpPr>
              <p:cNvPr id="8" name="TextBox 7"/>
              <p:cNvSpPr txBox="1"/>
              <p:nvPr/>
            </p:nvSpPr>
            <p:spPr>
              <a:xfrm>
                <a:off x="3320869" y="463034"/>
                <a:ext cx="5198493" cy="808042"/>
              </a:xfrm>
              <a:prstGeom prst="rect">
                <a:avLst/>
              </a:prstGeom>
              <a:noFill/>
            </p:spPr>
            <p:txBody>
              <a:bodyPr wrap="square" rtlCol="0">
                <a:spAutoFit/>
              </a:bodyPr>
              <a:lstStyle/>
              <a:p>
                <a:r>
                  <a:rPr lang="id-ID" b="1" dirty="0">
                    <a:solidFill>
                      <a:srgbClr val="FF0000"/>
                    </a:solidFill>
                    <a:latin typeface="Times New Roman" pitchFamily="18" charset="0"/>
                    <a:cs typeface="Times New Roman" pitchFamily="18" charset="0"/>
                  </a:rPr>
                  <a:t>Ingat persamaan gaya geser  </a:t>
                </a:r>
                <a14:m>
                  <m:oMath xmlns:m="http://schemas.openxmlformats.org/officeDocument/2006/math">
                    <m:r>
                      <a:rPr lang="id-ID" b="1" i="1" smtClean="0">
                        <a:solidFill>
                          <a:srgbClr val="FF0000"/>
                        </a:solidFill>
                        <a:latin typeface="Cambria Math"/>
                      </a:rPr>
                      <m:t>𝝉</m:t>
                    </m:r>
                    <m:r>
                      <a:rPr lang="id-ID" b="1" i="1" smtClean="0">
                        <a:solidFill>
                          <a:srgbClr val="FF0000"/>
                        </a:solidFill>
                        <a:latin typeface="Cambria Math"/>
                      </a:rPr>
                      <m:t> = </m:t>
                    </m:r>
                    <m:r>
                      <a:rPr lang="id-ID" b="1" i="1" smtClean="0">
                        <a:solidFill>
                          <a:srgbClr val="FF0000"/>
                        </a:solidFill>
                        <a:latin typeface="Cambria Math"/>
                      </a:rPr>
                      <m:t>𝝁</m:t>
                    </m:r>
                    <m:r>
                      <a:rPr lang="id-ID" b="1" i="1" smtClean="0">
                        <a:solidFill>
                          <a:srgbClr val="FF0000"/>
                        </a:solidFill>
                        <a:latin typeface="Cambria Math"/>
                      </a:rPr>
                      <m:t> </m:t>
                    </m:r>
                    <m:f>
                      <m:fPr>
                        <m:ctrlPr>
                          <a:rPr lang="id-ID" b="1" i="1">
                            <a:solidFill>
                              <a:srgbClr val="FF0000"/>
                            </a:solidFill>
                            <a:latin typeface="Cambria Math" panose="02040503050406030204" pitchFamily="18" charset="0"/>
                          </a:rPr>
                        </m:ctrlPr>
                      </m:fPr>
                      <m:num>
                        <m:r>
                          <a:rPr lang="id-ID" b="1" i="1">
                            <a:solidFill>
                              <a:srgbClr val="FF0000"/>
                            </a:solidFill>
                            <a:latin typeface="Cambria Math"/>
                          </a:rPr>
                          <m:t>𝒅𝒖</m:t>
                        </m:r>
                      </m:num>
                      <m:den>
                        <m:r>
                          <a:rPr lang="id-ID" b="1" i="1">
                            <a:solidFill>
                              <a:srgbClr val="FF0000"/>
                            </a:solidFill>
                            <a:latin typeface="Cambria Math"/>
                          </a:rPr>
                          <m:t>𝒅𝒚</m:t>
                        </m:r>
                      </m:den>
                    </m:f>
                  </m:oMath>
                </a14:m>
                <a:endParaRPr lang="id-ID" b="1" dirty="0">
                  <a:latin typeface="Times New Roman" pitchFamily="18" charset="0"/>
                  <a:cs typeface="Times New Roman" pitchFamily="18" charset="0"/>
                </a:endParaRPr>
              </a:p>
              <a:p>
                <a:endParaRPr lang="id-ID" b="1" dirty="0">
                  <a:solidFill>
                    <a:srgbClr val="FF0000"/>
                  </a:solidFill>
                  <a:latin typeface="Times New Roman" pitchFamily="18" charset="0"/>
                  <a:cs typeface="Times New Roman" pitchFamily="18" charset="0"/>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3320869" y="463034"/>
                <a:ext cx="5198493" cy="808042"/>
              </a:xfrm>
              <a:prstGeom prst="rect">
                <a:avLst/>
              </a:prstGeom>
              <a:blipFill rotWithShape="1">
                <a:blip r:embed="rId3"/>
                <a:stretch>
                  <a:fillRect l="-1055" b="-11278"/>
                </a:stretch>
              </a:blipFill>
            </p:spPr>
            <p:txBody>
              <a:bodyPr/>
              <a:lstStyle/>
              <a:p>
                <a:r>
                  <a:rPr lang="id-ID">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323851" y="3389885"/>
                <a:ext cx="3178700" cy="1530547"/>
              </a:xfrm>
              <a:prstGeom prst="rect">
                <a:avLst/>
              </a:prstGeom>
              <a:noFill/>
              <a:ln>
                <a:solidFill>
                  <a:srgbClr val="00B0F0"/>
                </a:solidFill>
              </a:ln>
            </p:spPr>
            <p:txBody>
              <a:bodyPr wrap="square" rtlCol="0">
                <a:spAutoFit/>
              </a:bodyPr>
              <a:lstStyle/>
              <a:p>
                <a:r>
                  <a:rPr lang="id-ID" b="1" dirty="0">
                    <a:solidFill>
                      <a:srgbClr val="00B0F0"/>
                    </a:solidFill>
                    <a:latin typeface="Times New Roman" pitchFamily="18" charset="0"/>
                    <a:cs typeface="Times New Roman" pitchFamily="18" charset="0"/>
                  </a:rPr>
                  <a:t>Gaya geser melalui  bawah</a:t>
                </a:r>
              </a:p>
              <a:p>
                <a:pPr/>
                <a14:m>
                  <m:oMathPara xmlns:m="http://schemas.openxmlformats.org/officeDocument/2006/math">
                    <m:oMathParaPr>
                      <m:jc m:val="centerGroup"/>
                    </m:oMathParaPr>
                    <m:oMath xmlns:m="http://schemas.openxmlformats.org/officeDocument/2006/math">
                      <m:r>
                        <a:rPr lang="id-ID" b="1" i="1" smtClean="0">
                          <a:solidFill>
                            <a:srgbClr val="00B0F0"/>
                          </a:solidFill>
                          <a:latin typeface="Cambria Math"/>
                        </a:rPr>
                        <m:t>𝝉</m:t>
                      </m:r>
                      <m:r>
                        <a:rPr lang="id-ID" b="1" i="1" smtClean="0">
                          <a:solidFill>
                            <a:srgbClr val="00B0F0"/>
                          </a:solidFill>
                          <a:latin typeface="Cambria Math"/>
                        </a:rPr>
                        <m:t> = </m:t>
                      </m:r>
                      <m:r>
                        <a:rPr lang="id-ID" b="1" i="1" smtClean="0">
                          <a:solidFill>
                            <a:srgbClr val="00B0F0"/>
                          </a:solidFill>
                          <a:latin typeface="Cambria Math"/>
                        </a:rPr>
                        <m:t>𝝁</m:t>
                      </m:r>
                      <m:r>
                        <a:rPr lang="id-ID" b="1" i="1" smtClean="0">
                          <a:solidFill>
                            <a:srgbClr val="00B0F0"/>
                          </a:solidFill>
                          <a:latin typeface="Cambria Math"/>
                        </a:rPr>
                        <m:t> </m:t>
                      </m:r>
                      <m:f>
                        <m:fPr>
                          <m:ctrlPr>
                            <a:rPr lang="id-ID" b="1" i="1">
                              <a:solidFill>
                                <a:srgbClr val="00B0F0"/>
                              </a:solidFill>
                              <a:latin typeface="Cambria Math" panose="02040503050406030204" pitchFamily="18" charset="0"/>
                            </a:rPr>
                          </m:ctrlPr>
                        </m:fPr>
                        <m:num>
                          <m:r>
                            <a:rPr lang="id-ID" b="1" i="1">
                              <a:solidFill>
                                <a:srgbClr val="00B0F0"/>
                              </a:solidFill>
                              <a:latin typeface="Cambria Math"/>
                            </a:rPr>
                            <m:t>𝝏</m:t>
                          </m:r>
                          <m:r>
                            <a:rPr lang="id-ID" b="1" i="1">
                              <a:solidFill>
                                <a:srgbClr val="00B0F0"/>
                              </a:solidFill>
                              <a:latin typeface="Cambria Math"/>
                            </a:rPr>
                            <m:t>𝒖</m:t>
                          </m:r>
                        </m:num>
                        <m:den>
                          <m:r>
                            <a:rPr lang="id-ID" b="1" i="1">
                              <a:solidFill>
                                <a:srgbClr val="00B0F0"/>
                              </a:solidFill>
                              <a:latin typeface="Cambria Math"/>
                            </a:rPr>
                            <m:t>𝝏</m:t>
                          </m:r>
                          <m:r>
                            <a:rPr lang="id-ID" b="1" i="1">
                              <a:solidFill>
                                <a:srgbClr val="00B0F0"/>
                              </a:solidFill>
                              <a:latin typeface="Cambria Math"/>
                            </a:rPr>
                            <m:t>𝒚</m:t>
                          </m:r>
                          <m:r>
                            <a:rPr lang="id-ID" b="1" i="1">
                              <a:solidFill>
                                <a:srgbClr val="00B0F0"/>
                              </a:solidFill>
                              <a:latin typeface="Cambria Math"/>
                            </a:rPr>
                            <m:t>𝝏</m:t>
                          </m:r>
                          <m:r>
                            <a:rPr lang="id-ID" b="1" i="1">
                              <a:solidFill>
                                <a:srgbClr val="00B0F0"/>
                              </a:solidFill>
                              <a:latin typeface="Cambria Math"/>
                            </a:rPr>
                            <m:t>𝒙</m:t>
                          </m:r>
                        </m:den>
                      </m:f>
                      <m:r>
                        <a:rPr lang="id-ID" b="1" i="1">
                          <a:solidFill>
                            <a:srgbClr val="00B0F0"/>
                          </a:solidFill>
                          <a:latin typeface="Cambria Math"/>
                        </a:rPr>
                        <m:t> </m:t>
                      </m:r>
                      <m:r>
                        <a:rPr lang="id-ID" b="1" i="1">
                          <a:solidFill>
                            <a:srgbClr val="00B0F0"/>
                          </a:solidFill>
                          <a:latin typeface="Cambria Math"/>
                        </a:rPr>
                        <m:t>𝒅𝒙</m:t>
                      </m:r>
                    </m:oMath>
                  </m:oMathPara>
                </a14:m>
                <a:endParaRPr lang="id-ID" b="1" dirty="0">
                  <a:solidFill>
                    <a:srgbClr val="00B0F0"/>
                  </a:solidFill>
                </a:endParaRPr>
              </a:p>
              <a:p>
                <a:pPr/>
                <a14:m>
                  <m:oMathPara xmlns:m="http://schemas.openxmlformats.org/officeDocument/2006/math">
                    <m:oMathParaPr>
                      <m:jc m:val="centerGroup"/>
                    </m:oMathParaPr>
                    <m:oMath xmlns:m="http://schemas.openxmlformats.org/officeDocument/2006/math">
                      <m:r>
                        <a:rPr lang="id-ID" b="1" i="1">
                          <a:solidFill>
                            <a:srgbClr val="00B0F0"/>
                          </a:solidFill>
                          <a:latin typeface="Cambria Math"/>
                        </a:rPr>
                        <m:t>𝝉</m:t>
                      </m:r>
                      <m:r>
                        <a:rPr lang="id-ID" b="1" i="1">
                          <a:solidFill>
                            <a:srgbClr val="00B0F0"/>
                          </a:solidFill>
                          <a:latin typeface="Cambria Math"/>
                        </a:rPr>
                        <m:t>  </m:t>
                      </m:r>
                      <m:r>
                        <a:rPr lang="id-ID" b="1" i="1">
                          <a:solidFill>
                            <a:srgbClr val="00B0F0"/>
                          </a:solidFill>
                          <a:latin typeface="Cambria Math"/>
                        </a:rPr>
                        <m:t>𝝏</m:t>
                      </m:r>
                      <m:r>
                        <a:rPr lang="id-ID" b="1" i="1">
                          <a:solidFill>
                            <a:srgbClr val="00B0F0"/>
                          </a:solidFill>
                          <a:latin typeface="Cambria Math"/>
                        </a:rPr>
                        <m:t>𝒙</m:t>
                      </m:r>
                      <m:r>
                        <a:rPr lang="id-ID" b="1" i="1">
                          <a:solidFill>
                            <a:srgbClr val="00B0F0"/>
                          </a:solidFill>
                          <a:latin typeface="Cambria Math"/>
                        </a:rPr>
                        <m:t> = </m:t>
                      </m:r>
                      <m:r>
                        <a:rPr lang="id-ID" b="1" i="1">
                          <a:solidFill>
                            <a:srgbClr val="00B0F0"/>
                          </a:solidFill>
                          <a:latin typeface="Cambria Math"/>
                        </a:rPr>
                        <m:t>𝝁</m:t>
                      </m:r>
                      <m:r>
                        <a:rPr lang="id-ID" b="1" i="1">
                          <a:solidFill>
                            <a:srgbClr val="00B0F0"/>
                          </a:solidFill>
                          <a:latin typeface="Cambria Math"/>
                        </a:rPr>
                        <m:t> </m:t>
                      </m:r>
                      <m:f>
                        <m:fPr>
                          <m:ctrlPr>
                            <a:rPr lang="id-ID" b="1" i="1">
                              <a:solidFill>
                                <a:srgbClr val="00B0F0"/>
                              </a:solidFill>
                              <a:latin typeface="Cambria Math" panose="02040503050406030204" pitchFamily="18" charset="0"/>
                            </a:rPr>
                          </m:ctrlPr>
                        </m:fPr>
                        <m:num>
                          <m:r>
                            <a:rPr lang="id-ID" b="1" i="1">
                              <a:solidFill>
                                <a:srgbClr val="00B0F0"/>
                              </a:solidFill>
                              <a:latin typeface="Cambria Math"/>
                            </a:rPr>
                            <m:t>𝝏</m:t>
                          </m:r>
                          <m:r>
                            <a:rPr lang="id-ID" b="1" i="1">
                              <a:solidFill>
                                <a:srgbClr val="00B0F0"/>
                              </a:solidFill>
                              <a:latin typeface="Cambria Math"/>
                            </a:rPr>
                            <m:t>𝒖</m:t>
                          </m:r>
                        </m:num>
                        <m:den>
                          <m:r>
                            <a:rPr lang="id-ID" b="1" i="1">
                              <a:solidFill>
                                <a:srgbClr val="00B0F0"/>
                              </a:solidFill>
                              <a:latin typeface="Cambria Math"/>
                            </a:rPr>
                            <m:t>𝝏</m:t>
                          </m:r>
                          <m:r>
                            <a:rPr lang="id-ID" b="1" i="1">
                              <a:solidFill>
                                <a:srgbClr val="00B0F0"/>
                              </a:solidFill>
                              <a:latin typeface="Cambria Math"/>
                            </a:rPr>
                            <m:t>𝒚</m:t>
                          </m:r>
                        </m:den>
                      </m:f>
                      <m:r>
                        <a:rPr lang="id-ID" b="1" i="1">
                          <a:solidFill>
                            <a:srgbClr val="00B0F0"/>
                          </a:solidFill>
                          <a:latin typeface="Cambria Math"/>
                        </a:rPr>
                        <m:t> </m:t>
                      </m:r>
                      <m:r>
                        <a:rPr lang="id-ID" b="1" i="1">
                          <a:solidFill>
                            <a:srgbClr val="00B0F0"/>
                          </a:solidFill>
                          <a:latin typeface="Cambria Math"/>
                        </a:rPr>
                        <m:t>𝒅𝒙</m:t>
                      </m:r>
                    </m:oMath>
                  </m:oMathPara>
                </a14:m>
                <a:endParaRPr lang="id-ID" b="1" dirty="0">
                  <a:solidFill>
                    <a:srgbClr val="00B0F0"/>
                  </a:solidFill>
                </a:endParaRPr>
              </a:p>
            </p:txBody>
          </p:sp>
        </mc:Choice>
        <mc:Fallback xmlns="">
          <p:sp>
            <p:nvSpPr>
              <p:cNvPr id="48" name="TextBox 47"/>
              <p:cNvSpPr txBox="1">
                <a:spLocks noRot="1" noChangeAspect="1" noMove="1" noResize="1" noEditPoints="1" noAdjustHandles="1" noChangeArrowheads="1" noChangeShapeType="1" noTextEdit="1"/>
              </p:cNvSpPr>
              <p:nvPr/>
            </p:nvSpPr>
            <p:spPr>
              <a:xfrm>
                <a:off x="323851" y="3389885"/>
                <a:ext cx="3178700" cy="1530547"/>
              </a:xfrm>
              <a:prstGeom prst="rect">
                <a:avLst/>
              </a:prstGeom>
              <a:blipFill rotWithShape="1">
                <a:blip r:embed="rId4"/>
                <a:stretch>
                  <a:fillRect l="-1336" t="-1581"/>
                </a:stretch>
              </a:blipFill>
              <a:ln>
                <a:solidFill>
                  <a:srgbClr val="00B0F0"/>
                </a:solidFill>
              </a:ln>
            </p:spPr>
            <p:txBody>
              <a:bodyPr/>
              <a:lstStyle/>
              <a:p>
                <a:r>
                  <a:rPr lang="id-ID">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4953000" y="986386"/>
                <a:ext cx="3886200" cy="2146870"/>
              </a:xfrm>
              <a:prstGeom prst="rect">
                <a:avLst/>
              </a:prstGeom>
              <a:noFill/>
              <a:ln>
                <a:solidFill>
                  <a:schemeClr val="accent5"/>
                </a:solidFill>
              </a:ln>
            </p:spPr>
            <p:txBody>
              <a:bodyPr wrap="square" rtlCol="0">
                <a:spAutoFit/>
              </a:bodyPr>
              <a:lstStyle/>
              <a:p>
                <a:r>
                  <a:rPr lang="id-ID" b="1" dirty="0">
                    <a:solidFill>
                      <a:srgbClr val="7030A0"/>
                    </a:solidFill>
                    <a:latin typeface="Times New Roman" pitchFamily="18" charset="0"/>
                    <a:cs typeface="Times New Roman" pitchFamily="18" charset="0"/>
                  </a:rPr>
                  <a:t>Gaya geser melalui muka atas     </a:t>
                </a:r>
              </a:p>
              <a:p>
                <a:r>
                  <a:rPr lang="id-ID" b="1" dirty="0">
                    <a:solidFill>
                      <a:srgbClr val="7030A0"/>
                    </a:solidFill>
                    <a:latin typeface="Times New Roman" pitchFamily="18" charset="0"/>
                    <a:cs typeface="Times New Roman" pitchFamily="18" charset="0"/>
                  </a:rPr>
                  <a:t>	</a:t>
                </a:r>
                <a:r>
                  <a:rPr lang="id-ID" dirty="0"/>
                  <a:t> </a:t>
                </a:r>
                <a14:m>
                  <m:oMath xmlns:m="http://schemas.openxmlformats.org/officeDocument/2006/math">
                    <m:r>
                      <a:rPr lang="id-ID" b="0" i="1" smtClean="0">
                        <a:solidFill>
                          <a:srgbClr val="7030A0"/>
                        </a:solidFill>
                        <a:latin typeface="Cambria Math"/>
                      </a:rPr>
                      <m:t>𝜏</m:t>
                    </m:r>
                    <m:r>
                      <a:rPr lang="id-ID" b="0" i="1" smtClean="0">
                        <a:solidFill>
                          <a:srgbClr val="7030A0"/>
                        </a:solidFill>
                        <a:latin typeface="Cambria Math"/>
                      </a:rPr>
                      <m:t>  </m:t>
                    </m:r>
                    <m:r>
                      <a:rPr lang="id-ID" b="0" i="1" smtClean="0">
                        <a:solidFill>
                          <a:srgbClr val="7030A0"/>
                        </a:solidFill>
                        <a:latin typeface="Cambria Math"/>
                      </a:rPr>
                      <m:t>𝜕</m:t>
                    </m:r>
                    <m:r>
                      <a:rPr lang="id-ID" b="0" i="1" smtClean="0">
                        <a:solidFill>
                          <a:srgbClr val="7030A0"/>
                        </a:solidFill>
                        <a:latin typeface="Cambria Math"/>
                      </a:rPr>
                      <m:t>𝑥</m:t>
                    </m:r>
                    <m:r>
                      <a:rPr lang="id-ID" b="0" i="1" smtClean="0">
                        <a:solidFill>
                          <a:srgbClr val="7030A0"/>
                        </a:solidFill>
                        <a:latin typeface="Cambria Math"/>
                      </a:rPr>
                      <m:t> = </m:t>
                    </m:r>
                    <m:r>
                      <a:rPr lang="id-ID" b="0" i="1" smtClean="0">
                        <a:solidFill>
                          <a:srgbClr val="7030A0"/>
                        </a:solidFill>
                        <a:latin typeface="Cambria Math"/>
                      </a:rPr>
                      <m:t>𝜇</m:t>
                    </m:r>
                    <m:r>
                      <a:rPr lang="id-ID" b="0" i="1" smtClean="0">
                        <a:solidFill>
                          <a:srgbClr val="7030A0"/>
                        </a:solidFill>
                        <a:latin typeface="Cambria Math"/>
                      </a:rPr>
                      <m:t> </m:t>
                    </m:r>
                    <m:f>
                      <m:fPr>
                        <m:ctrlPr>
                          <a:rPr lang="id-ID" i="1">
                            <a:solidFill>
                              <a:srgbClr val="7030A0"/>
                            </a:solidFill>
                            <a:latin typeface="Cambria Math" panose="02040503050406030204" pitchFamily="18" charset="0"/>
                          </a:rPr>
                        </m:ctrlPr>
                      </m:fPr>
                      <m:num>
                        <m:r>
                          <a:rPr lang="id-ID" b="0" i="1">
                            <a:solidFill>
                              <a:srgbClr val="7030A0"/>
                            </a:solidFill>
                            <a:latin typeface="Cambria Math"/>
                          </a:rPr>
                          <m:t>𝜕</m:t>
                        </m:r>
                        <m:r>
                          <a:rPr lang="id-ID" b="0" i="1">
                            <a:solidFill>
                              <a:srgbClr val="7030A0"/>
                            </a:solidFill>
                            <a:latin typeface="Cambria Math"/>
                          </a:rPr>
                          <m:t>𝑢</m:t>
                        </m:r>
                      </m:num>
                      <m:den>
                        <m:r>
                          <a:rPr lang="id-ID" b="0" i="1">
                            <a:solidFill>
                              <a:srgbClr val="7030A0"/>
                            </a:solidFill>
                            <a:latin typeface="Cambria Math"/>
                          </a:rPr>
                          <m:t>𝜕</m:t>
                        </m:r>
                        <m:r>
                          <a:rPr lang="id-ID" b="0" i="1">
                            <a:solidFill>
                              <a:srgbClr val="7030A0"/>
                            </a:solidFill>
                            <a:latin typeface="Cambria Math"/>
                          </a:rPr>
                          <m:t>𝑦</m:t>
                        </m:r>
                      </m:den>
                    </m:f>
                    <m:r>
                      <a:rPr lang="id-ID" b="0" i="1">
                        <a:solidFill>
                          <a:srgbClr val="7030A0"/>
                        </a:solidFill>
                        <a:latin typeface="Cambria Math"/>
                      </a:rPr>
                      <m:t> </m:t>
                    </m:r>
                    <m:r>
                      <a:rPr lang="id-ID" b="0" i="1">
                        <a:solidFill>
                          <a:srgbClr val="7030A0"/>
                        </a:solidFill>
                        <a:latin typeface="Cambria Math"/>
                      </a:rPr>
                      <m:t>𝑑𝑥</m:t>
                    </m:r>
                  </m:oMath>
                </a14:m>
                <a:endParaRPr lang="id-ID" dirty="0">
                  <a:solidFill>
                    <a:srgbClr val="7030A0"/>
                  </a:solidFill>
                  <a:latin typeface="Times New Roman" pitchFamily="18" charset="0"/>
                  <a:cs typeface="Times New Roman" pitchFamily="18" charset="0"/>
                </a:endParaRPr>
              </a:p>
              <a:p>
                <a:pPr/>
                <a14:m>
                  <m:oMathPara xmlns:m="http://schemas.openxmlformats.org/officeDocument/2006/math">
                    <m:oMathParaPr>
                      <m:jc m:val="centerGroup"/>
                    </m:oMathParaPr>
                    <m:oMath xmlns:m="http://schemas.openxmlformats.org/officeDocument/2006/math">
                      <m:r>
                        <a:rPr lang="id-ID" b="0" i="1">
                          <a:solidFill>
                            <a:srgbClr val="7030A0"/>
                          </a:solidFill>
                          <a:latin typeface="Cambria Math"/>
                        </a:rPr>
                        <m:t>𝜏</m:t>
                      </m:r>
                      <m:r>
                        <a:rPr lang="id-ID" b="0" i="1">
                          <a:solidFill>
                            <a:srgbClr val="7030A0"/>
                          </a:solidFill>
                          <a:latin typeface="Cambria Math"/>
                        </a:rPr>
                        <m:t>  </m:t>
                      </m:r>
                      <m:r>
                        <a:rPr lang="id-ID" b="0" i="1">
                          <a:solidFill>
                            <a:srgbClr val="7030A0"/>
                          </a:solidFill>
                          <a:latin typeface="Cambria Math"/>
                        </a:rPr>
                        <m:t>𝜕</m:t>
                      </m:r>
                      <m:r>
                        <a:rPr lang="id-ID" b="0" i="1">
                          <a:solidFill>
                            <a:srgbClr val="7030A0"/>
                          </a:solidFill>
                          <a:latin typeface="Cambria Math"/>
                        </a:rPr>
                        <m:t>𝑥</m:t>
                      </m:r>
                      <m:r>
                        <a:rPr lang="id-ID" b="0" i="1">
                          <a:solidFill>
                            <a:srgbClr val="7030A0"/>
                          </a:solidFill>
                          <a:latin typeface="Cambria Math"/>
                        </a:rPr>
                        <m:t> = </m:t>
                      </m:r>
                      <m:r>
                        <a:rPr lang="id-ID" b="0" i="1">
                          <a:solidFill>
                            <a:srgbClr val="7030A0"/>
                          </a:solidFill>
                          <a:latin typeface="Cambria Math"/>
                        </a:rPr>
                        <m:t>𝜇</m:t>
                      </m:r>
                      <m:r>
                        <a:rPr lang="id-ID" b="0" i="1">
                          <a:solidFill>
                            <a:srgbClr val="7030A0"/>
                          </a:solidFill>
                          <a:latin typeface="Cambria Math"/>
                        </a:rPr>
                        <m:t>𝑑𝑥</m:t>
                      </m:r>
                      <m:r>
                        <a:rPr lang="id-ID" b="0" i="1">
                          <a:solidFill>
                            <a:srgbClr val="7030A0"/>
                          </a:solidFill>
                          <a:latin typeface="Cambria Math"/>
                        </a:rPr>
                        <m:t> </m:t>
                      </m:r>
                      <m:d>
                        <m:dPr>
                          <m:ctrlPr>
                            <a:rPr lang="id-ID" i="1">
                              <a:solidFill>
                                <a:srgbClr val="7030A0"/>
                              </a:solidFill>
                              <a:latin typeface="Cambria Math" panose="02040503050406030204" pitchFamily="18" charset="0"/>
                            </a:rPr>
                          </m:ctrlPr>
                        </m:dPr>
                        <m:e>
                          <m:f>
                            <m:fPr>
                              <m:ctrlPr>
                                <a:rPr lang="id-ID" i="1">
                                  <a:solidFill>
                                    <a:srgbClr val="7030A0"/>
                                  </a:solidFill>
                                  <a:latin typeface="Cambria Math" panose="02040503050406030204" pitchFamily="18" charset="0"/>
                                </a:rPr>
                              </m:ctrlPr>
                            </m:fPr>
                            <m:num>
                              <m:r>
                                <a:rPr lang="id-ID" b="0" i="1">
                                  <a:solidFill>
                                    <a:srgbClr val="7030A0"/>
                                  </a:solidFill>
                                  <a:latin typeface="Cambria Math"/>
                                </a:rPr>
                                <m:t>𝜕</m:t>
                              </m:r>
                              <m:r>
                                <a:rPr lang="id-ID" b="0" i="1">
                                  <a:solidFill>
                                    <a:srgbClr val="7030A0"/>
                                  </a:solidFill>
                                  <a:latin typeface="Cambria Math"/>
                                </a:rPr>
                                <m:t>𝑢</m:t>
                              </m:r>
                            </m:num>
                            <m:den>
                              <m:r>
                                <a:rPr lang="id-ID" b="0" i="1">
                                  <a:solidFill>
                                    <a:srgbClr val="7030A0"/>
                                  </a:solidFill>
                                  <a:latin typeface="Cambria Math"/>
                                </a:rPr>
                                <m:t>𝜕</m:t>
                              </m:r>
                              <m:r>
                                <a:rPr lang="id-ID" b="0" i="1">
                                  <a:solidFill>
                                    <a:srgbClr val="7030A0"/>
                                  </a:solidFill>
                                  <a:latin typeface="Cambria Math"/>
                                </a:rPr>
                                <m:t>𝑦</m:t>
                              </m:r>
                            </m:den>
                          </m:f>
                          <m:r>
                            <a:rPr lang="id-ID" b="0" i="1">
                              <a:solidFill>
                                <a:srgbClr val="7030A0"/>
                              </a:solidFill>
                              <a:latin typeface="Cambria Math"/>
                            </a:rPr>
                            <m:t> +</m:t>
                          </m:r>
                          <m:f>
                            <m:fPr>
                              <m:ctrlPr>
                                <a:rPr lang="id-ID" i="1">
                                  <a:solidFill>
                                    <a:srgbClr val="7030A0"/>
                                  </a:solidFill>
                                  <a:latin typeface="Cambria Math" panose="02040503050406030204" pitchFamily="18" charset="0"/>
                                </a:rPr>
                              </m:ctrlPr>
                            </m:fPr>
                            <m:num>
                              <m:sSup>
                                <m:sSupPr>
                                  <m:ctrlPr>
                                    <a:rPr lang="id-ID" i="1">
                                      <a:solidFill>
                                        <a:srgbClr val="7030A0"/>
                                      </a:solidFill>
                                      <a:latin typeface="Cambria Math" panose="02040503050406030204" pitchFamily="18" charset="0"/>
                                    </a:rPr>
                                  </m:ctrlPr>
                                </m:sSupPr>
                                <m:e>
                                  <m:r>
                                    <a:rPr lang="id-ID" b="0" i="1">
                                      <a:solidFill>
                                        <a:srgbClr val="7030A0"/>
                                      </a:solidFill>
                                      <a:latin typeface="Cambria Math"/>
                                    </a:rPr>
                                    <m:t>𝜕</m:t>
                                  </m:r>
                                </m:e>
                                <m:sup>
                                  <m:r>
                                    <a:rPr lang="id-ID" b="0" i="1">
                                      <a:solidFill>
                                        <a:srgbClr val="7030A0"/>
                                      </a:solidFill>
                                      <a:latin typeface="Cambria Math"/>
                                    </a:rPr>
                                    <m:t>2</m:t>
                                  </m:r>
                                </m:sup>
                              </m:sSup>
                              <m:r>
                                <a:rPr lang="id-ID" b="0" i="1">
                                  <a:solidFill>
                                    <a:srgbClr val="7030A0"/>
                                  </a:solidFill>
                                  <a:latin typeface="Cambria Math"/>
                                </a:rPr>
                                <m:t>𝑢</m:t>
                              </m:r>
                            </m:num>
                            <m:den>
                              <m:sSup>
                                <m:sSupPr>
                                  <m:ctrlPr>
                                    <a:rPr lang="id-ID" i="1">
                                      <a:solidFill>
                                        <a:srgbClr val="7030A0"/>
                                      </a:solidFill>
                                      <a:latin typeface="Cambria Math" panose="02040503050406030204" pitchFamily="18" charset="0"/>
                                    </a:rPr>
                                  </m:ctrlPr>
                                </m:sSupPr>
                                <m:e>
                                  <m:r>
                                    <a:rPr lang="id-ID" b="0" i="1">
                                      <a:solidFill>
                                        <a:srgbClr val="7030A0"/>
                                      </a:solidFill>
                                      <a:latin typeface="Cambria Math"/>
                                    </a:rPr>
                                    <m:t>𝜕</m:t>
                                  </m:r>
                                  <m:r>
                                    <a:rPr lang="id-ID" b="0" i="1">
                                      <a:solidFill>
                                        <a:srgbClr val="7030A0"/>
                                      </a:solidFill>
                                      <a:latin typeface="Cambria Math"/>
                                    </a:rPr>
                                    <m:t>𝑦</m:t>
                                  </m:r>
                                </m:e>
                                <m:sup>
                                  <m:r>
                                    <a:rPr lang="id-ID" b="0" i="1">
                                      <a:solidFill>
                                        <a:srgbClr val="7030A0"/>
                                      </a:solidFill>
                                      <a:latin typeface="Cambria Math"/>
                                    </a:rPr>
                                    <m:t>2</m:t>
                                  </m:r>
                                </m:sup>
                              </m:sSup>
                            </m:den>
                          </m:f>
                          <m:r>
                            <a:rPr lang="id-ID" b="0" i="1">
                              <a:solidFill>
                                <a:srgbClr val="7030A0"/>
                              </a:solidFill>
                              <a:latin typeface="Cambria Math"/>
                            </a:rPr>
                            <m:t>  </m:t>
                          </m:r>
                          <m:r>
                            <a:rPr lang="id-ID" b="0" i="1">
                              <a:solidFill>
                                <a:srgbClr val="7030A0"/>
                              </a:solidFill>
                              <a:latin typeface="Cambria Math"/>
                            </a:rPr>
                            <m:t>𝑑𝑦</m:t>
                          </m:r>
                        </m:e>
                      </m:d>
                    </m:oMath>
                  </m:oMathPara>
                </a14:m>
                <a:endParaRPr lang="id-ID" dirty="0">
                  <a:solidFill>
                    <a:srgbClr val="7030A0"/>
                  </a:solidFill>
                  <a:latin typeface="Times New Roman" pitchFamily="18" charset="0"/>
                  <a:cs typeface="Times New Roman" pitchFamily="18" charset="0"/>
                </a:endParaRPr>
              </a:p>
              <a:p>
                <a:pPr/>
                <a14:m>
                  <m:oMathPara xmlns:m="http://schemas.openxmlformats.org/officeDocument/2006/math">
                    <m:oMathParaPr>
                      <m:jc m:val="centerGroup"/>
                    </m:oMathParaPr>
                    <m:oMath xmlns:m="http://schemas.openxmlformats.org/officeDocument/2006/math">
                      <m:r>
                        <a:rPr lang="id-ID" b="0" i="1">
                          <a:solidFill>
                            <a:srgbClr val="7030A0"/>
                          </a:solidFill>
                          <a:latin typeface="Cambria Math"/>
                        </a:rPr>
                        <m:t>𝜏</m:t>
                      </m:r>
                      <m:r>
                        <a:rPr lang="id-ID" b="0" i="1">
                          <a:solidFill>
                            <a:srgbClr val="7030A0"/>
                          </a:solidFill>
                          <a:latin typeface="Cambria Math"/>
                        </a:rPr>
                        <m:t>  </m:t>
                      </m:r>
                      <m:r>
                        <a:rPr lang="id-ID" b="0" i="1">
                          <a:solidFill>
                            <a:srgbClr val="7030A0"/>
                          </a:solidFill>
                          <a:latin typeface="Cambria Math"/>
                        </a:rPr>
                        <m:t>𝜕</m:t>
                      </m:r>
                      <m:r>
                        <a:rPr lang="id-ID" b="0" i="1">
                          <a:solidFill>
                            <a:srgbClr val="7030A0"/>
                          </a:solidFill>
                          <a:latin typeface="Cambria Math"/>
                        </a:rPr>
                        <m:t>𝑥</m:t>
                      </m:r>
                      <m:r>
                        <a:rPr lang="id-ID" b="0" i="1">
                          <a:solidFill>
                            <a:srgbClr val="7030A0"/>
                          </a:solidFill>
                          <a:latin typeface="Cambria Math"/>
                        </a:rPr>
                        <m:t> = −</m:t>
                      </m:r>
                      <m:r>
                        <a:rPr lang="id-ID" b="0" i="1">
                          <a:solidFill>
                            <a:srgbClr val="7030A0"/>
                          </a:solidFill>
                          <a:latin typeface="Cambria Math"/>
                        </a:rPr>
                        <m:t>𝜇</m:t>
                      </m:r>
                      <m:r>
                        <a:rPr lang="id-ID" b="0" i="1">
                          <a:solidFill>
                            <a:srgbClr val="7030A0"/>
                          </a:solidFill>
                          <a:latin typeface="Cambria Math"/>
                        </a:rPr>
                        <m:t>𝑑𝑥</m:t>
                      </m:r>
                      <m:r>
                        <a:rPr lang="id-ID" b="0" i="1">
                          <a:solidFill>
                            <a:srgbClr val="7030A0"/>
                          </a:solidFill>
                          <a:latin typeface="Cambria Math"/>
                        </a:rPr>
                        <m:t> </m:t>
                      </m:r>
                      <m:d>
                        <m:dPr>
                          <m:ctrlPr>
                            <a:rPr lang="id-ID" i="1">
                              <a:solidFill>
                                <a:srgbClr val="7030A0"/>
                              </a:solidFill>
                              <a:latin typeface="Cambria Math" panose="02040503050406030204" pitchFamily="18" charset="0"/>
                            </a:rPr>
                          </m:ctrlPr>
                        </m:dPr>
                        <m:e>
                          <m:f>
                            <m:fPr>
                              <m:ctrlPr>
                                <a:rPr lang="id-ID" i="1">
                                  <a:solidFill>
                                    <a:srgbClr val="7030A0"/>
                                  </a:solidFill>
                                  <a:latin typeface="Cambria Math" panose="02040503050406030204" pitchFamily="18" charset="0"/>
                                </a:rPr>
                              </m:ctrlPr>
                            </m:fPr>
                            <m:num>
                              <m:r>
                                <a:rPr lang="id-ID" b="0" i="1">
                                  <a:solidFill>
                                    <a:srgbClr val="7030A0"/>
                                  </a:solidFill>
                                  <a:latin typeface="Cambria Math"/>
                                </a:rPr>
                                <m:t>𝜕</m:t>
                              </m:r>
                              <m:r>
                                <a:rPr lang="id-ID" b="0" i="1">
                                  <a:solidFill>
                                    <a:srgbClr val="7030A0"/>
                                  </a:solidFill>
                                  <a:latin typeface="Cambria Math"/>
                                </a:rPr>
                                <m:t>𝑢</m:t>
                              </m:r>
                            </m:num>
                            <m:den>
                              <m:r>
                                <a:rPr lang="id-ID" b="0" i="1">
                                  <a:solidFill>
                                    <a:srgbClr val="7030A0"/>
                                  </a:solidFill>
                                  <a:latin typeface="Cambria Math"/>
                                </a:rPr>
                                <m:t>𝜕</m:t>
                              </m:r>
                              <m:r>
                                <a:rPr lang="id-ID" b="0" i="1">
                                  <a:solidFill>
                                    <a:srgbClr val="7030A0"/>
                                  </a:solidFill>
                                  <a:latin typeface="Cambria Math"/>
                                </a:rPr>
                                <m:t>𝑦</m:t>
                              </m:r>
                            </m:den>
                          </m:f>
                          <m:r>
                            <a:rPr lang="id-ID" b="0" i="1">
                              <a:solidFill>
                                <a:srgbClr val="7030A0"/>
                              </a:solidFill>
                              <a:latin typeface="Cambria Math"/>
                            </a:rPr>
                            <m:t> +</m:t>
                          </m:r>
                          <m:f>
                            <m:fPr>
                              <m:ctrlPr>
                                <a:rPr lang="id-ID" i="1">
                                  <a:solidFill>
                                    <a:srgbClr val="7030A0"/>
                                  </a:solidFill>
                                  <a:latin typeface="Cambria Math" panose="02040503050406030204" pitchFamily="18" charset="0"/>
                                </a:rPr>
                              </m:ctrlPr>
                            </m:fPr>
                            <m:num>
                              <m:r>
                                <a:rPr lang="id-ID" b="0" i="1">
                                  <a:solidFill>
                                    <a:srgbClr val="7030A0"/>
                                  </a:solidFill>
                                  <a:latin typeface="Cambria Math"/>
                                </a:rPr>
                                <m:t>𝜕</m:t>
                              </m:r>
                            </m:num>
                            <m:den>
                              <m:r>
                                <a:rPr lang="id-ID" b="0" i="1">
                                  <a:solidFill>
                                    <a:srgbClr val="7030A0"/>
                                  </a:solidFill>
                                  <a:latin typeface="Cambria Math"/>
                                </a:rPr>
                                <m:t>𝜕</m:t>
                              </m:r>
                              <m:r>
                                <a:rPr lang="id-ID" b="0" i="1">
                                  <a:solidFill>
                                    <a:srgbClr val="7030A0"/>
                                  </a:solidFill>
                                  <a:latin typeface="Cambria Math"/>
                                </a:rPr>
                                <m:t>𝑦</m:t>
                              </m:r>
                            </m:den>
                          </m:f>
                          <m:r>
                            <a:rPr lang="id-ID" b="0" i="1">
                              <a:solidFill>
                                <a:srgbClr val="7030A0"/>
                              </a:solidFill>
                              <a:latin typeface="Cambria Math"/>
                            </a:rPr>
                            <m:t> </m:t>
                          </m:r>
                          <m:d>
                            <m:dPr>
                              <m:ctrlPr>
                                <a:rPr lang="id-ID" i="1">
                                  <a:solidFill>
                                    <a:srgbClr val="7030A0"/>
                                  </a:solidFill>
                                  <a:latin typeface="Cambria Math" panose="02040503050406030204" pitchFamily="18" charset="0"/>
                                </a:rPr>
                              </m:ctrlPr>
                            </m:dPr>
                            <m:e>
                              <m:f>
                                <m:fPr>
                                  <m:ctrlPr>
                                    <a:rPr lang="id-ID" i="1">
                                      <a:solidFill>
                                        <a:srgbClr val="7030A0"/>
                                      </a:solidFill>
                                      <a:latin typeface="Cambria Math" panose="02040503050406030204" pitchFamily="18" charset="0"/>
                                    </a:rPr>
                                  </m:ctrlPr>
                                </m:fPr>
                                <m:num>
                                  <m:r>
                                    <a:rPr lang="id-ID" b="0" i="1">
                                      <a:solidFill>
                                        <a:srgbClr val="7030A0"/>
                                      </a:solidFill>
                                      <a:latin typeface="Cambria Math"/>
                                    </a:rPr>
                                    <m:t>𝜕</m:t>
                                  </m:r>
                                  <m:r>
                                    <a:rPr lang="id-ID" b="0" i="1">
                                      <a:solidFill>
                                        <a:srgbClr val="7030A0"/>
                                      </a:solidFill>
                                      <a:latin typeface="Cambria Math"/>
                                    </a:rPr>
                                    <m:t>𝑢</m:t>
                                  </m:r>
                                </m:num>
                                <m:den>
                                  <m:r>
                                    <a:rPr lang="id-ID" b="0" i="1">
                                      <a:solidFill>
                                        <a:srgbClr val="7030A0"/>
                                      </a:solidFill>
                                      <a:latin typeface="Cambria Math"/>
                                    </a:rPr>
                                    <m:t>𝜕</m:t>
                                  </m:r>
                                  <m:r>
                                    <a:rPr lang="id-ID" b="0" i="1">
                                      <a:solidFill>
                                        <a:srgbClr val="7030A0"/>
                                      </a:solidFill>
                                      <a:latin typeface="Cambria Math"/>
                                    </a:rPr>
                                    <m:t>𝑦</m:t>
                                  </m:r>
                                </m:den>
                              </m:f>
                            </m:e>
                          </m:d>
                          <m:r>
                            <a:rPr lang="id-ID" b="0" i="1">
                              <a:solidFill>
                                <a:srgbClr val="7030A0"/>
                              </a:solidFill>
                              <a:latin typeface="Cambria Math"/>
                            </a:rPr>
                            <m:t> </m:t>
                          </m:r>
                          <m:r>
                            <a:rPr lang="id-ID" b="0" i="1">
                              <a:solidFill>
                                <a:srgbClr val="7030A0"/>
                              </a:solidFill>
                              <a:latin typeface="Cambria Math"/>
                            </a:rPr>
                            <m:t>𝑑𝑦</m:t>
                          </m:r>
                        </m:e>
                      </m:d>
                    </m:oMath>
                  </m:oMathPara>
                </a14:m>
                <a:endParaRPr lang="id-ID" dirty="0">
                  <a:solidFill>
                    <a:srgbClr val="7030A0"/>
                  </a:solidFill>
                  <a:latin typeface="Times New Roman" pitchFamily="18" charset="0"/>
                  <a:cs typeface="Times New Roman" pitchFamily="18" charset="0"/>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4953000" y="986386"/>
                <a:ext cx="3886200" cy="2146870"/>
              </a:xfrm>
              <a:prstGeom prst="rect">
                <a:avLst/>
              </a:prstGeom>
              <a:blipFill rotWithShape="1">
                <a:blip r:embed="rId5"/>
                <a:stretch>
                  <a:fillRect l="-1252" t="-1130" r="-782"/>
                </a:stretch>
              </a:blipFill>
              <a:ln>
                <a:solidFill>
                  <a:schemeClr val="accent5"/>
                </a:solidFill>
              </a:ln>
            </p:spPr>
            <p:txBody>
              <a:bodyPr/>
              <a:lstStyle/>
              <a:p>
                <a:r>
                  <a:rPr lang="id-ID">
                    <a:noFill/>
                  </a:rPr>
                  <a:t> </a:t>
                </a:r>
              </a:p>
            </p:txBody>
          </p:sp>
        </mc:Fallback>
      </mc:AlternateContent>
      <p:cxnSp>
        <p:nvCxnSpPr>
          <p:cNvPr id="56" name="Straight Arrow Connector 55"/>
          <p:cNvCxnSpPr>
            <a:endCxn id="54" idx="2"/>
          </p:cNvCxnSpPr>
          <p:nvPr/>
        </p:nvCxnSpPr>
        <p:spPr>
          <a:xfrm flipV="1">
            <a:off x="5695078" y="3133256"/>
            <a:ext cx="1201022" cy="897912"/>
          </a:xfrm>
          <a:prstGeom prst="straightConnector1">
            <a:avLst/>
          </a:prstGeom>
          <a:ln w="28575">
            <a:solidFill>
              <a:schemeClr val="accent5"/>
            </a:solidFill>
            <a:tailEnd type="arrow"/>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3655661" y="3535871"/>
            <a:ext cx="2264453" cy="631359"/>
          </a:xfrm>
          <a:prstGeom prst="ellipse">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44" name="Straight Arrow Connector 43"/>
          <p:cNvCxnSpPr/>
          <p:nvPr/>
        </p:nvCxnSpPr>
        <p:spPr>
          <a:xfrm flipH="1" flipV="1">
            <a:off x="2514600" y="4920432"/>
            <a:ext cx="4655995" cy="625680"/>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Rectangle 10"/>
              <p:cNvSpPr/>
              <p:nvPr/>
            </p:nvSpPr>
            <p:spPr>
              <a:xfrm>
                <a:off x="123825" y="5638800"/>
                <a:ext cx="6886575" cy="85561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nary>
                        <m:naryPr>
                          <m:chr m:val="∑"/>
                          <m:limLoc m:val="undOvr"/>
                          <m:subHide m:val="on"/>
                          <m:supHide m:val="on"/>
                          <m:ctrlPr>
                            <a:rPr lang="id-ID" b="1" i="1">
                              <a:latin typeface="Cambria Math" panose="02040503050406030204" pitchFamily="18" charset="0"/>
                            </a:rPr>
                          </m:ctrlPr>
                        </m:naryPr>
                        <m:sub/>
                        <m:sup/>
                        <m:e>
                          <m:sSub>
                            <m:sSubPr>
                              <m:ctrlPr>
                                <a:rPr lang="id-ID" b="1" i="1">
                                  <a:latin typeface="Cambria Math" panose="02040503050406030204" pitchFamily="18" charset="0"/>
                                </a:rPr>
                              </m:ctrlPr>
                            </m:sSubPr>
                            <m:e>
                              <m:r>
                                <m:rPr>
                                  <m:nor/>
                                </m:rPr>
                                <a:rPr lang="en-US" b="1">
                                  <a:latin typeface="Times New Roman" pitchFamily="18" charset="0"/>
                                  <a:cs typeface="Times New Roman" pitchFamily="18" charset="0"/>
                                </a:rPr>
                                <m:t>τ</m:t>
                              </m:r>
                            </m:e>
                            <m:sub>
                              <m:r>
                                <m:rPr>
                                  <m:nor/>
                                </m:rPr>
                                <a:rPr lang="id-ID" b="1">
                                  <a:latin typeface="Times New Roman" pitchFamily="18" charset="0"/>
                                  <a:cs typeface="Times New Roman" pitchFamily="18" charset="0"/>
                                </a:rPr>
                                <m:t>x</m:t>
                              </m:r>
                            </m:sub>
                          </m:sSub>
                          <m:r>
                            <m:rPr>
                              <m:nor/>
                            </m:rPr>
                            <a:rPr lang="en-US" b="1">
                              <a:latin typeface="Times New Roman" pitchFamily="18" charset="0"/>
                              <a:cs typeface="Times New Roman" pitchFamily="18" charset="0"/>
                            </a:rPr>
                            <m:t> = </m:t>
                          </m:r>
                          <m:r>
                            <a:rPr lang="en-US" b="1" i="1" smtClean="0">
                              <a:solidFill>
                                <a:srgbClr val="00B0F0"/>
                              </a:solidFill>
                              <a:latin typeface="Cambria Math"/>
                              <a:ea typeface="Cambria Math"/>
                              <a:cs typeface="Times New Roman" pitchFamily="18" charset="0"/>
                            </a:rPr>
                            <m:t>−</m:t>
                          </m:r>
                          <m:r>
                            <m:rPr>
                              <m:nor/>
                            </m:rPr>
                            <a:rPr lang="id-ID" b="1" smtClean="0">
                              <a:solidFill>
                                <a:srgbClr val="00B0F0"/>
                              </a:solidFill>
                              <a:latin typeface="Times New Roman" pitchFamily="18" charset="0"/>
                              <a:cs typeface="Times New Roman" pitchFamily="18" charset="0"/>
                            </a:rPr>
                            <m:t>μ</m:t>
                          </m:r>
                          <m:r>
                            <m:rPr>
                              <m:nor/>
                            </m:rPr>
                            <a:rPr lang="id-ID" b="1" smtClean="0">
                              <a:solidFill>
                                <a:srgbClr val="00B0F0"/>
                              </a:solidFill>
                              <a:latin typeface="Times New Roman" pitchFamily="18" charset="0"/>
                              <a:cs typeface="Times New Roman" pitchFamily="18" charset="0"/>
                            </a:rPr>
                            <m:t> </m:t>
                          </m:r>
                          <m:f>
                            <m:fPr>
                              <m:ctrlPr>
                                <a:rPr lang="id-ID" b="1" i="1">
                                  <a:solidFill>
                                    <a:srgbClr val="00B0F0"/>
                                  </a:solidFill>
                                  <a:latin typeface="Cambria Math" panose="02040503050406030204" pitchFamily="18" charset="0"/>
                                </a:rPr>
                              </m:ctrlPr>
                            </m:fPr>
                            <m:num>
                              <m:r>
                                <m:rPr>
                                  <m:nor/>
                                </m:rPr>
                                <a:rPr lang="id-ID" b="1">
                                  <a:solidFill>
                                    <a:srgbClr val="00B0F0"/>
                                  </a:solidFill>
                                  <a:latin typeface="Times New Roman" pitchFamily="18" charset="0"/>
                                  <a:cs typeface="Times New Roman" pitchFamily="18" charset="0"/>
                                </a:rPr>
                                <m:t>∂</m:t>
                              </m:r>
                              <m:r>
                                <m:rPr>
                                  <m:nor/>
                                </m:rPr>
                                <a:rPr lang="id-ID" b="1">
                                  <a:solidFill>
                                    <a:srgbClr val="00B0F0"/>
                                  </a:solidFill>
                                  <a:latin typeface="Times New Roman" pitchFamily="18" charset="0"/>
                                  <a:cs typeface="Times New Roman" pitchFamily="18" charset="0"/>
                                </a:rPr>
                                <m:t>u</m:t>
                              </m:r>
                            </m:num>
                            <m:den>
                              <m:r>
                                <m:rPr>
                                  <m:nor/>
                                </m:rPr>
                                <a:rPr lang="id-ID" b="1">
                                  <a:solidFill>
                                    <a:srgbClr val="00B0F0"/>
                                  </a:solidFill>
                                  <a:latin typeface="Times New Roman" pitchFamily="18" charset="0"/>
                                  <a:cs typeface="Times New Roman" pitchFamily="18" charset="0"/>
                                </a:rPr>
                                <m:t>∂</m:t>
                              </m:r>
                              <m:r>
                                <m:rPr>
                                  <m:nor/>
                                </m:rPr>
                                <a:rPr lang="id-ID" b="1">
                                  <a:solidFill>
                                    <a:srgbClr val="00B0F0"/>
                                  </a:solidFill>
                                  <a:latin typeface="Times New Roman" pitchFamily="18" charset="0"/>
                                  <a:cs typeface="Times New Roman" pitchFamily="18" charset="0"/>
                                </a:rPr>
                                <m:t>y</m:t>
                              </m:r>
                            </m:den>
                          </m:f>
                          <m:r>
                            <m:rPr>
                              <m:nor/>
                            </m:rPr>
                            <a:rPr lang="id-ID" b="1">
                              <a:solidFill>
                                <a:srgbClr val="00B0F0"/>
                              </a:solidFill>
                              <a:latin typeface="Times New Roman" pitchFamily="18" charset="0"/>
                              <a:cs typeface="Times New Roman" pitchFamily="18" charset="0"/>
                            </a:rPr>
                            <m:t> </m:t>
                          </m:r>
                          <m:r>
                            <m:rPr>
                              <m:nor/>
                            </m:rPr>
                            <a:rPr lang="id-ID" b="1">
                              <a:solidFill>
                                <a:srgbClr val="00B0F0"/>
                              </a:solidFill>
                              <a:latin typeface="Times New Roman" pitchFamily="18" charset="0"/>
                              <a:cs typeface="Times New Roman" pitchFamily="18" charset="0"/>
                            </a:rPr>
                            <m:t>dx</m:t>
                          </m:r>
                        </m:e>
                      </m:nary>
                      <m:r>
                        <m:rPr>
                          <m:nor/>
                        </m:rPr>
                        <a:rPr lang="id-ID" b="1" i="0" smtClean="0">
                          <a:solidFill>
                            <a:srgbClr val="7030A0"/>
                          </a:solidFill>
                          <a:latin typeface="Times New Roman" pitchFamily="18" charset="0"/>
                          <a:cs typeface="Times New Roman" pitchFamily="18" charset="0"/>
                        </a:rPr>
                        <m:t>+ </m:t>
                      </m:r>
                      <m:r>
                        <m:rPr>
                          <m:nor/>
                        </m:rPr>
                        <a:rPr lang="id-ID" b="1" smtClean="0">
                          <a:solidFill>
                            <a:srgbClr val="7030A0"/>
                          </a:solidFill>
                          <a:latin typeface="Times New Roman" pitchFamily="18" charset="0"/>
                          <a:cs typeface="Times New Roman" pitchFamily="18" charset="0"/>
                        </a:rPr>
                        <m:t>μdx</m:t>
                      </m:r>
                      <m:r>
                        <m:rPr>
                          <m:nor/>
                        </m:rPr>
                        <a:rPr lang="id-ID" b="1" smtClean="0">
                          <a:solidFill>
                            <a:srgbClr val="7030A0"/>
                          </a:solidFill>
                          <a:latin typeface="Times New Roman" pitchFamily="18" charset="0"/>
                          <a:cs typeface="Times New Roman" pitchFamily="18" charset="0"/>
                        </a:rPr>
                        <m:t> </m:t>
                      </m:r>
                      <m:d>
                        <m:dPr>
                          <m:ctrlPr>
                            <a:rPr lang="id-ID" b="1" i="1">
                              <a:solidFill>
                                <a:srgbClr val="7030A0"/>
                              </a:solidFill>
                              <a:latin typeface="Cambria Math" panose="02040503050406030204" pitchFamily="18" charset="0"/>
                            </a:rPr>
                          </m:ctrlPr>
                        </m:dPr>
                        <m:e>
                          <m:f>
                            <m:fPr>
                              <m:ctrlPr>
                                <a:rPr lang="id-ID" b="1" i="1">
                                  <a:solidFill>
                                    <a:srgbClr val="7030A0"/>
                                  </a:solidFill>
                                  <a:latin typeface="Cambria Math" panose="02040503050406030204" pitchFamily="18" charset="0"/>
                                </a:rPr>
                              </m:ctrlPr>
                            </m:fPr>
                            <m:num>
                              <m:r>
                                <m:rPr>
                                  <m:nor/>
                                </m:rPr>
                                <a:rPr lang="id-ID" b="1">
                                  <a:solidFill>
                                    <a:srgbClr val="7030A0"/>
                                  </a:solidFill>
                                  <a:latin typeface="Times New Roman" pitchFamily="18" charset="0"/>
                                  <a:cs typeface="Times New Roman" pitchFamily="18" charset="0"/>
                                </a:rPr>
                                <m:t>∂</m:t>
                              </m:r>
                              <m:r>
                                <m:rPr>
                                  <m:nor/>
                                </m:rPr>
                                <a:rPr lang="id-ID" b="1">
                                  <a:solidFill>
                                    <a:srgbClr val="7030A0"/>
                                  </a:solidFill>
                                  <a:latin typeface="Times New Roman" pitchFamily="18" charset="0"/>
                                  <a:cs typeface="Times New Roman" pitchFamily="18" charset="0"/>
                                </a:rPr>
                                <m:t>u</m:t>
                              </m:r>
                            </m:num>
                            <m:den>
                              <m:r>
                                <m:rPr>
                                  <m:nor/>
                                </m:rPr>
                                <a:rPr lang="id-ID" b="1">
                                  <a:solidFill>
                                    <a:srgbClr val="7030A0"/>
                                  </a:solidFill>
                                  <a:latin typeface="Times New Roman" pitchFamily="18" charset="0"/>
                                  <a:cs typeface="Times New Roman" pitchFamily="18" charset="0"/>
                                </a:rPr>
                                <m:t>∂</m:t>
                              </m:r>
                              <m:r>
                                <m:rPr>
                                  <m:nor/>
                                </m:rPr>
                                <a:rPr lang="id-ID" b="1">
                                  <a:solidFill>
                                    <a:srgbClr val="7030A0"/>
                                  </a:solidFill>
                                  <a:latin typeface="Times New Roman" pitchFamily="18" charset="0"/>
                                  <a:cs typeface="Times New Roman" pitchFamily="18" charset="0"/>
                                </a:rPr>
                                <m:t>y</m:t>
                              </m:r>
                            </m:den>
                          </m:f>
                          <m:r>
                            <m:rPr>
                              <m:nor/>
                            </m:rPr>
                            <a:rPr lang="id-ID" b="1">
                              <a:solidFill>
                                <a:srgbClr val="7030A0"/>
                              </a:solidFill>
                              <a:latin typeface="Times New Roman" pitchFamily="18" charset="0"/>
                              <a:cs typeface="Times New Roman" pitchFamily="18" charset="0"/>
                            </a:rPr>
                            <m:t> +</m:t>
                          </m:r>
                          <m:f>
                            <m:fPr>
                              <m:ctrlPr>
                                <a:rPr lang="id-ID" b="1" i="1">
                                  <a:solidFill>
                                    <a:srgbClr val="7030A0"/>
                                  </a:solidFill>
                                  <a:latin typeface="Cambria Math" panose="02040503050406030204" pitchFamily="18" charset="0"/>
                                </a:rPr>
                              </m:ctrlPr>
                            </m:fPr>
                            <m:num>
                              <m:r>
                                <m:rPr>
                                  <m:nor/>
                                </m:rPr>
                                <a:rPr lang="id-ID" b="1">
                                  <a:solidFill>
                                    <a:srgbClr val="7030A0"/>
                                  </a:solidFill>
                                  <a:latin typeface="Times New Roman" pitchFamily="18" charset="0"/>
                                  <a:cs typeface="Times New Roman" pitchFamily="18" charset="0"/>
                                </a:rPr>
                                <m:t>∂</m:t>
                              </m:r>
                            </m:num>
                            <m:den>
                              <m:r>
                                <m:rPr>
                                  <m:nor/>
                                </m:rPr>
                                <a:rPr lang="id-ID" b="1">
                                  <a:solidFill>
                                    <a:srgbClr val="7030A0"/>
                                  </a:solidFill>
                                  <a:latin typeface="Times New Roman" pitchFamily="18" charset="0"/>
                                  <a:cs typeface="Times New Roman" pitchFamily="18" charset="0"/>
                                </a:rPr>
                                <m:t>∂</m:t>
                              </m:r>
                              <m:r>
                                <m:rPr>
                                  <m:nor/>
                                </m:rPr>
                                <a:rPr lang="id-ID" b="1">
                                  <a:solidFill>
                                    <a:srgbClr val="7030A0"/>
                                  </a:solidFill>
                                  <a:latin typeface="Times New Roman" pitchFamily="18" charset="0"/>
                                  <a:cs typeface="Times New Roman" pitchFamily="18" charset="0"/>
                                </a:rPr>
                                <m:t>y</m:t>
                              </m:r>
                            </m:den>
                          </m:f>
                          <m:r>
                            <m:rPr>
                              <m:nor/>
                            </m:rPr>
                            <a:rPr lang="id-ID" b="1">
                              <a:solidFill>
                                <a:srgbClr val="7030A0"/>
                              </a:solidFill>
                              <a:latin typeface="Times New Roman" pitchFamily="18" charset="0"/>
                              <a:cs typeface="Times New Roman" pitchFamily="18" charset="0"/>
                            </a:rPr>
                            <m:t> </m:t>
                          </m:r>
                          <m:d>
                            <m:dPr>
                              <m:ctrlPr>
                                <a:rPr lang="id-ID" b="1" i="1">
                                  <a:solidFill>
                                    <a:srgbClr val="7030A0"/>
                                  </a:solidFill>
                                  <a:latin typeface="Cambria Math" panose="02040503050406030204" pitchFamily="18" charset="0"/>
                                </a:rPr>
                              </m:ctrlPr>
                            </m:dPr>
                            <m:e>
                              <m:f>
                                <m:fPr>
                                  <m:ctrlPr>
                                    <a:rPr lang="id-ID" b="1" i="1">
                                      <a:solidFill>
                                        <a:srgbClr val="7030A0"/>
                                      </a:solidFill>
                                      <a:latin typeface="Cambria Math" panose="02040503050406030204" pitchFamily="18" charset="0"/>
                                    </a:rPr>
                                  </m:ctrlPr>
                                </m:fPr>
                                <m:num>
                                  <m:r>
                                    <m:rPr>
                                      <m:nor/>
                                    </m:rPr>
                                    <a:rPr lang="id-ID" b="1">
                                      <a:solidFill>
                                        <a:srgbClr val="7030A0"/>
                                      </a:solidFill>
                                      <a:latin typeface="Times New Roman" pitchFamily="18" charset="0"/>
                                      <a:cs typeface="Times New Roman" pitchFamily="18" charset="0"/>
                                    </a:rPr>
                                    <m:t>∂</m:t>
                                  </m:r>
                                  <m:r>
                                    <m:rPr>
                                      <m:nor/>
                                    </m:rPr>
                                    <a:rPr lang="id-ID" b="1">
                                      <a:solidFill>
                                        <a:srgbClr val="7030A0"/>
                                      </a:solidFill>
                                      <a:latin typeface="Times New Roman" pitchFamily="18" charset="0"/>
                                      <a:cs typeface="Times New Roman" pitchFamily="18" charset="0"/>
                                    </a:rPr>
                                    <m:t>u</m:t>
                                  </m:r>
                                </m:num>
                                <m:den>
                                  <m:r>
                                    <m:rPr>
                                      <m:nor/>
                                    </m:rPr>
                                    <a:rPr lang="id-ID" b="1">
                                      <a:solidFill>
                                        <a:srgbClr val="7030A0"/>
                                      </a:solidFill>
                                      <a:latin typeface="Times New Roman" pitchFamily="18" charset="0"/>
                                      <a:cs typeface="Times New Roman" pitchFamily="18" charset="0"/>
                                    </a:rPr>
                                    <m:t>∂</m:t>
                                  </m:r>
                                  <m:r>
                                    <m:rPr>
                                      <m:nor/>
                                    </m:rPr>
                                    <a:rPr lang="id-ID" b="1">
                                      <a:solidFill>
                                        <a:srgbClr val="7030A0"/>
                                      </a:solidFill>
                                      <a:latin typeface="Times New Roman" pitchFamily="18" charset="0"/>
                                      <a:cs typeface="Times New Roman" pitchFamily="18" charset="0"/>
                                    </a:rPr>
                                    <m:t>y</m:t>
                                  </m:r>
                                </m:den>
                              </m:f>
                            </m:e>
                          </m:d>
                          <m:r>
                            <m:rPr>
                              <m:nor/>
                            </m:rPr>
                            <a:rPr lang="id-ID" b="1">
                              <a:solidFill>
                                <a:srgbClr val="7030A0"/>
                              </a:solidFill>
                              <a:latin typeface="Times New Roman" pitchFamily="18" charset="0"/>
                              <a:cs typeface="Times New Roman" pitchFamily="18" charset="0"/>
                            </a:rPr>
                            <m:t> </m:t>
                          </m:r>
                          <m:r>
                            <m:rPr>
                              <m:nor/>
                            </m:rPr>
                            <a:rPr lang="id-ID" b="1">
                              <a:solidFill>
                                <a:srgbClr val="7030A0"/>
                              </a:solidFill>
                              <a:latin typeface="Times New Roman" pitchFamily="18" charset="0"/>
                              <a:cs typeface="Times New Roman" pitchFamily="18" charset="0"/>
                            </a:rPr>
                            <m:t>dy</m:t>
                          </m:r>
                        </m:e>
                      </m:d>
                      <m:r>
                        <m:rPr>
                          <m:nor/>
                        </m:rPr>
                        <a:rPr lang="id-ID" b="1">
                          <a:latin typeface="Times New Roman" pitchFamily="18" charset="0"/>
                          <a:cs typeface="Times New Roman" pitchFamily="18" charset="0"/>
                        </a:rPr>
                        <m:t> = </m:t>
                      </m:r>
                      <m:r>
                        <m:rPr>
                          <m:nor/>
                        </m:rPr>
                        <a:rPr lang="en-US" b="1" smtClean="0">
                          <a:solidFill>
                            <a:srgbClr val="FF0000"/>
                          </a:solidFill>
                          <a:latin typeface="Times New Roman" pitchFamily="18" charset="0"/>
                          <a:cs typeface="Times New Roman" pitchFamily="18" charset="0"/>
                        </a:rPr>
                        <m:t>μ</m:t>
                      </m:r>
                      <m:f>
                        <m:fPr>
                          <m:ctrlPr>
                            <a:rPr lang="id-ID" b="1" i="1">
                              <a:solidFill>
                                <a:srgbClr val="FF0000"/>
                              </a:solidFill>
                              <a:latin typeface="Cambria Math" panose="02040503050406030204" pitchFamily="18" charset="0"/>
                            </a:rPr>
                          </m:ctrlPr>
                        </m:fPr>
                        <m:num>
                          <m:sSup>
                            <m:sSupPr>
                              <m:ctrlPr>
                                <a:rPr lang="id-ID" b="1" i="1">
                                  <a:solidFill>
                                    <a:srgbClr val="FF0000"/>
                                  </a:solidFill>
                                  <a:latin typeface="Cambria Math" panose="02040503050406030204" pitchFamily="18" charset="0"/>
                                </a:rPr>
                              </m:ctrlPr>
                            </m:sSupPr>
                            <m:e>
                              <m:r>
                                <m:rPr>
                                  <m:nor/>
                                </m:rPr>
                                <a:rPr lang="en-US" b="1">
                                  <a:solidFill>
                                    <a:srgbClr val="FF0000"/>
                                  </a:solidFill>
                                  <a:latin typeface="Times New Roman" pitchFamily="18" charset="0"/>
                                  <a:cs typeface="Times New Roman" pitchFamily="18" charset="0"/>
                                </a:rPr>
                                <m:t>δ</m:t>
                              </m:r>
                            </m:e>
                            <m:sup>
                              <m:r>
                                <m:rPr>
                                  <m:nor/>
                                </m:rPr>
                                <a:rPr lang="en-US" b="1">
                                  <a:solidFill>
                                    <a:srgbClr val="FF0000"/>
                                  </a:solidFill>
                                  <a:latin typeface="Times New Roman" pitchFamily="18" charset="0"/>
                                  <a:cs typeface="Times New Roman" pitchFamily="18" charset="0"/>
                                </a:rPr>
                                <m:t>2</m:t>
                              </m:r>
                            </m:sup>
                          </m:sSup>
                          <m:r>
                            <m:rPr>
                              <m:nor/>
                            </m:rPr>
                            <a:rPr lang="en-US" b="1">
                              <a:solidFill>
                                <a:srgbClr val="FF0000"/>
                              </a:solidFill>
                              <a:latin typeface="Times New Roman" pitchFamily="18" charset="0"/>
                              <a:cs typeface="Times New Roman" pitchFamily="18" charset="0"/>
                            </a:rPr>
                            <m:t>u</m:t>
                          </m:r>
                        </m:num>
                        <m:den>
                          <m:sSup>
                            <m:sSupPr>
                              <m:ctrlPr>
                                <a:rPr lang="id-ID" b="1" i="1">
                                  <a:solidFill>
                                    <a:srgbClr val="FF0000"/>
                                  </a:solidFill>
                                  <a:latin typeface="Cambria Math" panose="02040503050406030204" pitchFamily="18" charset="0"/>
                                </a:rPr>
                              </m:ctrlPr>
                            </m:sSupPr>
                            <m:e>
                              <m:r>
                                <m:rPr>
                                  <m:nor/>
                                </m:rPr>
                                <a:rPr lang="en-US" b="1">
                                  <a:solidFill>
                                    <a:srgbClr val="FF0000"/>
                                  </a:solidFill>
                                  <a:latin typeface="Times New Roman" pitchFamily="18" charset="0"/>
                                  <a:cs typeface="Times New Roman" pitchFamily="18" charset="0"/>
                                </a:rPr>
                                <m:t>δy</m:t>
                              </m:r>
                            </m:e>
                            <m:sup>
                              <m:r>
                                <m:rPr>
                                  <m:nor/>
                                </m:rPr>
                                <a:rPr lang="en-US" b="1">
                                  <a:solidFill>
                                    <a:srgbClr val="FF0000"/>
                                  </a:solidFill>
                                  <a:latin typeface="Times New Roman" pitchFamily="18" charset="0"/>
                                  <a:cs typeface="Times New Roman" pitchFamily="18" charset="0"/>
                                </a:rPr>
                                <m:t>2</m:t>
                              </m:r>
                            </m:sup>
                          </m:sSup>
                        </m:den>
                      </m:f>
                      <m:r>
                        <m:rPr>
                          <m:nor/>
                        </m:rPr>
                        <a:rPr lang="en-US" b="1">
                          <a:solidFill>
                            <a:srgbClr val="FF0000"/>
                          </a:solidFill>
                          <a:latin typeface="Times New Roman" pitchFamily="18" charset="0"/>
                          <a:cs typeface="Times New Roman" pitchFamily="18" charset="0"/>
                        </a:rPr>
                        <m:t>dx</m:t>
                      </m:r>
                      <m:r>
                        <m:rPr>
                          <m:nor/>
                        </m:rPr>
                        <a:rPr lang="en-US" b="1">
                          <a:solidFill>
                            <a:srgbClr val="FF0000"/>
                          </a:solidFill>
                          <a:latin typeface="Times New Roman" pitchFamily="18" charset="0"/>
                          <a:cs typeface="Times New Roman" pitchFamily="18" charset="0"/>
                        </a:rPr>
                        <m:t> </m:t>
                      </m:r>
                      <m:r>
                        <m:rPr>
                          <m:nor/>
                        </m:rPr>
                        <a:rPr lang="en-US" b="1">
                          <a:solidFill>
                            <a:srgbClr val="FF0000"/>
                          </a:solidFill>
                          <a:latin typeface="Times New Roman" pitchFamily="18" charset="0"/>
                          <a:cs typeface="Times New Roman" pitchFamily="18" charset="0"/>
                        </a:rPr>
                        <m:t>dy</m:t>
                      </m:r>
                    </m:oMath>
                  </m:oMathPara>
                </a14:m>
                <a:endParaRPr lang="id-ID" b="1" dirty="0">
                  <a:solidFill>
                    <a:srgbClr val="FF0000"/>
                  </a:solidFill>
                  <a:latin typeface="Times New Roman" pitchFamily="18" charset="0"/>
                  <a:cs typeface="Times New Roman" pitchFamily="18" charset="0"/>
                </a:endParaRPr>
              </a:p>
            </p:txBody>
          </p:sp>
        </mc:Choice>
        <mc:Fallback xmlns="">
          <p:sp>
            <p:nvSpPr>
              <p:cNvPr id="11" name="Rectangle 10"/>
              <p:cNvSpPr>
                <a:spLocks noRot="1" noChangeAspect="1" noMove="1" noResize="1" noEditPoints="1" noAdjustHandles="1" noChangeArrowheads="1" noChangeShapeType="1" noTextEdit="1"/>
              </p:cNvSpPr>
              <p:nvPr/>
            </p:nvSpPr>
            <p:spPr>
              <a:xfrm>
                <a:off x="123825" y="5638800"/>
                <a:ext cx="6886575" cy="855619"/>
              </a:xfrm>
              <a:prstGeom prst="rect">
                <a:avLst/>
              </a:prstGeom>
              <a:blipFill rotWithShape="1">
                <a:blip r:embed="rId6"/>
                <a:stretch>
                  <a:fillRect/>
                </a:stretch>
              </a:blipFill>
            </p:spPr>
            <p:txBody>
              <a:bodyPr/>
              <a:lstStyle/>
              <a:p>
                <a:r>
                  <a:rPr lang="id-ID">
                    <a:noFill/>
                  </a:rPr>
                  <a:t> </a:t>
                </a:r>
              </a:p>
            </p:txBody>
          </p:sp>
        </mc:Fallback>
      </mc:AlternateContent>
    </p:spTree>
    <p:extLst>
      <p:ext uri="{BB962C8B-B14F-4D97-AF65-F5344CB8AC3E}">
        <p14:creationId xmlns:p14="http://schemas.microsoft.com/office/powerpoint/2010/main" val="459819245"/>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0" y="624200"/>
                <a:ext cx="8839200" cy="417640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nary>
                        <m:naryPr>
                          <m:chr m:val="∑"/>
                          <m:limLoc m:val="undOvr"/>
                          <m:subHide m:val="on"/>
                          <m:supHide m:val="on"/>
                          <m:ctrlPr>
                            <a:rPr lang="id-ID" i="1" smtClean="0">
                              <a:latin typeface="Cambria Math" panose="02040503050406030204" pitchFamily="18" charset="0"/>
                            </a:rPr>
                          </m:ctrlPr>
                        </m:naryPr>
                        <m:sub/>
                        <m:sup/>
                        <m:e>
                          <m:r>
                            <m:rPr>
                              <m:nor/>
                            </m:rPr>
                            <a:rPr lang="en-US" i="1">
                              <a:latin typeface="Times New Roman" pitchFamily="18" charset="0"/>
                              <a:cs typeface="Times New Roman" pitchFamily="18" charset="0"/>
                            </a:rPr>
                            <m:t>Fx</m:t>
                          </m:r>
                          <m:r>
                            <m:rPr>
                              <m:nor/>
                            </m:rPr>
                            <a:rPr lang="en-US" i="1">
                              <a:latin typeface="Times New Roman" pitchFamily="18" charset="0"/>
                              <a:cs typeface="Times New Roman" pitchFamily="18" charset="0"/>
                            </a:rPr>
                            <m:t> </m:t>
                          </m:r>
                          <m:r>
                            <m:rPr>
                              <m:nor/>
                            </m:rPr>
                            <a:rPr lang="en-US">
                              <a:latin typeface="Times New Roman" pitchFamily="18" charset="0"/>
                              <a:cs typeface="Times New Roman" pitchFamily="18" charset="0"/>
                            </a:rPr>
                            <m:t>= </m:t>
                          </m:r>
                          <m:r>
                            <m:rPr>
                              <m:nor/>
                            </m:rPr>
                            <a:rPr lang="en-US">
                              <a:latin typeface="Times New Roman" pitchFamily="18" charset="0"/>
                              <a:cs typeface="Times New Roman" pitchFamily="18" charset="0"/>
                            </a:rPr>
                            <m:t>tambahan</m:t>
                          </m:r>
                          <m:r>
                            <m:rPr>
                              <m:nor/>
                            </m:rPr>
                            <a:rPr lang="en-US">
                              <a:latin typeface="Times New Roman" pitchFamily="18" charset="0"/>
                              <a:cs typeface="Times New Roman" pitchFamily="18" charset="0"/>
                            </a:rPr>
                            <m:t> </m:t>
                          </m:r>
                          <m:r>
                            <m:rPr>
                              <m:nor/>
                            </m:rPr>
                            <a:rPr lang="en-US">
                              <a:latin typeface="Times New Roman" pitchFamily="18" charset="0"/>
                              <a:cs typeface="Times New Roman" pitchFamily="18" charset="0"/>
                            </a:rPr>
                            <m:t>fluks</m:t>
                          </m:r>
                          <m:r>
                            <m:rPr>
                              <m:nor/>
                            </m:rPr>
                            <a:rPr lang="en-US">
                              <a:latin typeface="Times New Roman" pitchFamily="18" charset="0"/>
                              <a:cs typeface="Times New Roman" pitchFamily="18" charset="0"/>
                            </a:rPr>
                            <m:t> </m:t>
                          </m:r>
                          <m:r>
                            <m:rPr>
                              <m:nor/>
                            </m:rPr>
                            <a:rPr lang="en-US">
                              <a:latin typeface="Times New Roman" pitchFamily="18" charset="0"/>
                              <a:cs typeface="Times New Roman" pitchFamily="18" charset="0"/>
                            </a:rPr>
                            <m:t>momentum</m:t>
                          </m:r>
                          <m:r>
                            <m:rPr>
                              <m:nor/>
                            </m:rPr>
                            <a:rPr lang="en-US">
                              <a:latin typeface="Times New Roman" pitchFamily="18" charset="0"/>
                              <a:cs typeface="Times New Roman" pitchFamily="18" charset="0"/>
                            </a:rPr>
                            <m:t> </m:t>
                          </m:r>
                          <m:r>
                            <m:rPr>
                              <m:nor/>
                            </m:rPr>
                            <a:rPr lang="en-US">
                              <a:latin typeface="Times New Roman" pitchFamily="18" charset="0"/>
                              <a:cs typeface="Times New Roman" pitchFamily="18" charset="0"/>
                            </a:rPr>
                            <m:t>pada</m:t>
                          </m:r>
                          <m:r>
                            <m:rPr>
                              <m:nor/>
                            </m:rPr>
                            <a:rPr lang="en-US">
                              <a:latin typeface="Times New Roman" pitchFamily="18" charset="0"/>
                              <a:cs typeface="Times New Roman" pitchFamily="18" charset="0"/>
                            </a:rPr>
                            <m:t> </m:t>
                          </m:r>
                          <m:r>
                            <m:rPr>
                              <m:nor/>
                            </m:rPr>
                            <a:rPr lang="en-US">
                              <a:latin typeface="Times New Roman" pitchFamily="18" charset="0"/>
                              <a:cs typeface="Times New Roman" pitchFamily="18" charset="0"/>
                            </a:rPr>
                            <m:t>arah</m:t>
                          </m:r>
                          <m:r>
                            <m:rPr>
                              <m:nor/>
                            </m:rPr>
                            <a:rPr lang="en-US">
                              <a:latin typeface="Times New Roman" pitchFamily="18" charset="0"/>
                              <a:cs typeface="Times New Roman" pitchFamily="18" charset="0"/>
                            </a:rPr>
                            <m:t> </m:t>
                          </m:r>
                          <m:r>
                            <m:rPr>
                              <m:nor/>
                            </m:rPr>
                            <a:rPr lang="en-US" i="1">
                              <a:latin typeface="Times New Roman" pitchFamily="18" charset="0"/>
                              <a:cs typeface="Times New Roman" pitchFamily="18" charset="0"/>
                            </a:rPr>
                            <m:t>x</m:t>
                          </m:r>
                        </m:e>
                      </m:nary>
                    </m:oMath>
                  </m:oMathPara>
                </a14:m>
                <a:endParaRPr lang="id-ID" dirty="0">
                  <a:latin typeface="Times New Roman" pitchFamily="18" charset="0"/>
                  <a:cs typeface="Times New Roman" pitchFamily="18" charset="0"/>
                </a:endParaRPr>
              </a:p>
              <a:p>
                <a:pPr/>
                <a14:m>
                  <m:oMathPara xmlns:m="http://schemas.openxmlformats.org/officeDocument/2006/math">
                    <m:oMathParaPr>
                      <m:jc m:val="centerGroup"/>
                    </m:oMathParaPr>
                    <m:oMath xmlns:m="http://schemas.openxmlformats.org/officeDocument/2006/math">
                      <m:r>
                        <m:rPr>
                          <m:nor/>
                        </m:rPr>
                        <a:rPr lang="id-ID">
                          <a:latin typeface="Times New Roman" pitchFamily="18" charset="0"/>
                          <a:cs typeface="Times New Roman" pitchFamily="18" charset="0"/>
                        </a:rPr>
                        <m:t>gaya</m:t>
                      </m:r>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geser</m:t>
                      </m:r>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viskos</m:t>
                      </m:r>
                      <m:r>
                        <m:rPr>
                          <m:nor/>
                        </m:rPr>
                        <a:rPr lang="id-ID">
                          <a:latin typeface="Times New Roman" pitchFamily="18" charset="0"/>
                          <a:cs typeface="Times New Roman" pitchFamily="18" charset="0"/>
                        </a:rPr>
                        <m:t> + </m:t>
                      </m:r>
                      <m:r>
                        <m:rPr>
                          <m:nor/>
                        </m:rPr>
                        <a:rPr lang="id-ID">
                          <a:latin typeface="Times New Roman" pitchFamily="18" charset="0"/>
                          <a:cs typeface="Times New Roman" pitchFamily="18" charset="0"/>
                        </a:rPr>
                        <m:t>gaya</m:t>
                      </m:r>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tekanan</m:t>
                      </m:r>
                      <m:r>
                        <m:rPr>
                          <m:nor/>
                        </m:rPr>
                        <a:rPr lang="id-ID">
                          <a:latin typeface="Times New Roman" pitchFamily="18" charset="0"/>
                          <a:cs typeface="Times New Roman" pitchFamily="18" charset="0"/>
                        </a:rPr>
                        <m:t> = </m:t>
                      </m:r>
                      <m:r>
                        <m:rPr>
                          <m:nor/>
                        </m:rPr>
                        <a:rPr lang="id-ID">
                          <a:latin typeface="Times New Roman" pitchFamily="18" charset="0"/>
                          <a:cs typeface="Times New Roman" pitchFamily="18" charset="0"/>
                        </a:rPr>
                        <m:t>momentum</m:t>
                      </m:r>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kanan</m:t>
                      </m:r>
                      <m:r>
                        <m:rPr>
                          <m:nor/>
                        </m:rPr>
                        <a:rPr lang="id-ID">
                          <a:latin typeface="Times New Roman" pitchFamily="18" charset="0"/>
                          <a:cs typeface="Times New Roman" pitchFamily="18" charset="0"/>
                        </a:rPr>
                        <m:t> </m:t>
                      </m:r>
                      <m:r>
                        <m:rPr>
                          <m:nor/>
                        </m:rPr>
                        <a:rPr lang="id-ID" i="1">
                          <a:latin typeface="Times New Roman" pitchFamily="18" charset="0"/>
                          <a:cs typeface="Times New Roman" pitchFamily="18" charset="0"/>
                        </a:rPr>
                        <m:t>−</m:t>
                      </m:r>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momentum</m:t>
                      </m:r>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kiri</m:t>
                      </m:r>
                      <m:r>
                        <m:rPr>
                          <m:nor/>
                        </m:rPr>
                        <a:rPr lang="id-ID">
                          <a:latin typeface="Times New Roman" pitchFamily="18" charset="0"/>
                          <a:cs typeface="Times New Roman" pitchFamily="18" charset="0"/>
                        </a:rPr>
                        <m:t> </m:t>
                      </m:r>
                    </m:oMath>
                  </m:oMathPara>
                </a14:m>
                <a:endParaRPr lang="id-ID" dirty="0">
                  <a:latin typeface="Times New Roman" pitchFamily="18" charset="0"/>
                  <a:cs typeface="Times New Roman" pitchFamily="18" charset="0"/>
                </a:endParaRPr>
              </a:p>
              <a:p>
                <a:pPr/>
                <a14:m>
                  <m:oMathPara xmlns:m="http://schemas.openxmlformats.org/officeDocument/2006/math">
                    <m:oMathParaPr>
                      <m:jc m:val="centerGroup"/>
                    </m:oMathParaPr>
                    <m:oMath xmlns:m="http://schemas.openxmlformats.org/officeDocument/2006/math">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momentum</m:t>
                      </m:r>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atas</m:t>
                      </m:r>
                      <m:r>
                        <m:rPr>
                          <m:nor/>
                        </m:rPr>
                        <a:rPr lang="id-ID">
                          <a:latin typeface="Times New Roman" pitchFamily="18" charset="0"/>
                          <a:cs typeface="Times New Roman" pitchFamily="18" charset="0"/>
                        </a:rPr>
                        <m:t> </m:t>
                      </m:r>
                      <m:r>
                        <m:rPr>
                          <m:nor/>
                        </m:rPr>
                        <a:rPr lang="id-ID" i="1">
                          <a:latin typeface="Times New Roman" pitchFamily="18" charset="0"/>
                          <a:cs typeface="Times New Roman" pitchFamily="18" charset="0"/>
                        </a:rPr>
                        <m:t>−</m:t>
                      </m:r>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momentum</m:t>
                      </m:r>
                      <m:r>
                        <m:rPr>
                          <m:nor/>
                        </m:rPr>
                        <a:rPr lang="id-ID">
                          <a:latin typeface="Times New Roman" pitchFamily="18" charset="0"/>
                          <a:cs typeface="Times New Roman" pitchFamily="18" charset="0"/>
                        </a:rPr>
                        <m:t>  </m:t>
                      </m:r>
                      <m:r>
                        <m:rPr>
                          <m:nor/>
                        </m:rPr>
                        <a:rPr lang="id-ID">
                          <a:latin typeface="Times New Roman" pitchFamily="18" charset="0"/>
                          <a:cs typeface="Times New Roman" pitchFamily="18" charset="0"/>
                        </a:rPr>
                        <m:t>bawah</m:t>
                      </m:r>
                    </m:oMath>
                  </m:oMathPara>
                </a14:m>
                <a:endParaRPr lang="id-ID" dirty="0">
                  <a:latin typeface="Times New Roman" pitchFamily="18" charset="0"/>
                  <a:cs typeface="Times New Roman" pitchFamily="18" charset="0"/>
                </a:endParaRPr>
              </a:p>
              <a:p>
                <a:pPr/>
                <a14:m>
                  <m:oMathPara xmlns:m="http://schemas.openxmlformats.org/officeDocument/2006/math">
                    <m:oMathParaPr>
                      <m:jc m:val="centerGroup"/>
                    </m:oMathParaPr>
                    <m:oMath xmlns:m="http://schemas.openxmlformats.org/officeDocument/2006/math">
                      <m:r>
                        <a:rPr lang="en-US" b="1" i="1" smtClean="0">
                          <a:solidFill>
                            <a:srgbClr val="FF0000"/>
                          </a:solidFill>
                          <a:latin typeface="Cambria Math"/>
                        </a:rPr>
                        <m:t>𝝁</m:t>
                      </m:r>
                      <m:f>
                        <m:fPr>
                          <m:ctrlPr>
                            <a:rPr lang="id-ID" b="1" i="1">
                              <a:solidFill>
                                <a:srgbClr val="FF0000"/>
                              </a:solidFill>
                              <a:latin typeface="Cambria Math" panose="02040503050406030204" pitchFamily="18" charset="0"/>
                            </a:rPr>
                          </m:ctrlPr>
                        </m:fPr>
                        <m:num>
                          <m:sSup>
                            <m:sSupPr>
                              <m:ctrlPr>
                                <a:rPr lang="id-ID" b="1" i="1">
                                  <a:solidFill>
                                    <a:srgbClr val="FF0000"/>
                                  </a:solidFill>
                                  <a:latin typeface="Cambria Math" panose="02040503050406030204" pitchFamily="18" charset="0"/>
                                </a:rPr>
                              </m:ctrlPr>
                            </m:sSupPr>
                            <m:e>
                              <m:r>
                                <a:rPr lang="en-US" b="1" i="1">
                                  <a:solidFill>
                                    <a:srgbClr val="FF0000"/>
                                  </a:solidFill>
                                  <a:latin typeface="Cambria Math"/>
                                </a:rPr>
                                <m:t>𝜹</m:t>
                              </m:r>
                            </m:e>
                            <m:sup>
                              <m:r>
                                <a:rPr lang="en-US" b="1" i="1">
                                  <a:solidFill>
                                    <a:srgbClr val="FF0000"/>
                                  </a:solidFill>
                                  <a:latin typeface="Cambria Math"/>
                                </a:rPr>
                                <m:t>𝟐</m:t>
                              </m:r>
                            </m:sup>
                          </m:sSup>
                          <m:r>
                            <a:rPr lang="en-US" b="1" i="1">
                              <a:solidFill>
                                <a:srgbClr val="FF0000"/>
                              </a:solidFill>
                              <a:latin typeface="Cambria Math"/>
                            </a:rPr>
                            <m:t>𝒖</m:t>
                          </m:r>
                        </m:num>
                        <m:den>
                          <m:sSup>
                            <m:sSupPr>
                              <m:ctrlPr>
                                <a:rPr lang="id-ID" b="1" i="1">
                                  <a:solidFill>
                                    <a:srgbClr val="FF0000"/>
                                  </a:solidFill>
                                  <a:latin typeface="Cambria Math" panose="02040503050406030204" pitchFamily="18" charset="0"/>
                                </a:rPr>
                              </m:ctrlPr>
                            </m:sSupPr>
                            <m:e>
                              <m:r>
                                <a:rPr lang="en-US" b="1" i="1">
                                  <a:solidFill>
                                    <a:srgbClr val="FF0000"/>
                                  </a:solidFill>
                                  <a:latin typeface="Cambria Math"/>
                                </a:rPr>
                                <m:t>𝜹</m:t>
                              </m:r>
                              <m:r>
                                <a:rPr lang="en-US" b="1" i="1">
                                  <a:solidFill>
                                    <a:srgbClr val="FF0000"/>
                                  </a:solidFill>
                                  <a:latin typeface="Cambria Math"/>
                                </a:rPr>
                                <m:t>𝒚</m:t>
                              </m:r>
                            </m:e>
                            <m:sup>
                              <m:r>
                                <a:rPr lang="en-US" b="1" i="1">
                                  <a:solidFill>
                                    <a:srgbClr val="FF0000"/>
                                  </a:solidFill>
                                  <a:latin typeface="Cambria Math"/>
                                </a:rPr>
                                <m:t>𝟐</m:t>
                              </m:r>
                            </m:sup>
                          </m:sSup>
                        </m:den>
                      </m:f>
                      <m:r>
                        <a:rPr lang="en-US" b="1" i="1">
                          <a:solidFill>
                            <a:srgbClr val="FF0000"/>
                          </a:solidFill>
                          <a:latin typeface="Cambria Math"/>
                        </a:rPr>
                        <m:t>𝒅𝒙</m:t>
                      </m:r>
                      <m:r>
                        <a:rPr lang="en-US" b="1" i="1">
                          <a:solidFill>
                            <a:srgbClr val="FF0000"/>
                          </a:solidFill>
                          <a:latin typeface="Cambria Math"/>
                        </a:rPr>
                        <m:t> </m:t>
                      </m:r>
                      <m:r>
                        <a:rPr lang="en-US" b="1" i="1">
                          <a:solidFill>
                            <a:srgbClr val="FF0000"/>
                          </a:solidFill>
                          <a:latin typeface="Cambria Math"/>
                        </a:rPr>
                        <m:t>𝒅𝒚</m:t>
                      </m:r>
                      <m:r>
                        <a:rPr lang="en-US" b="1" i="1" smtClean="0">
                          <a:solidFill>
                            <a:srgbClr val="FF0000"/>
                          </a:solidFill>
                          <a:latin typeface="Cambria Math"/>
                        </a:rPr>
                        <m:t>−</m:t>
                      </m:r>
                      <m:f>
                        <m:fPr>
                          <m:ctrlPr>
                            <a:rPr lang="id-ID" b="1" i="1">
                              <a:solidFill>
                                <a:srgbClr val="FF0000"/>
                              </a:solidFill>
                              <a:latin typeface="Cambria Math" panose="02040503050406030204" pitchFamily="18" charset="0"/>
                            </a:rPr>
                          </m:ctrlPr>
                        </m:fPr>
                        <m:num>
                          <m:r>
                            <a:rPr lang="en-US" b="1" i="1">
                              <a:solidFill>
                                <a:srgbClr val="FF0000"/>
                              </a:solidFill>
                              <a:latin typeface="Cambria Math"/>
                            </a:rPr>
                            <m:t>𝜹</m:t>
                          </m:r>
                          <m:r>
                            <a:rPr lang="en-US" b="1" i="1">
                              <a:solidFill>
                                <a:srgbClr val="FF0000"/>
                              </a:solidFill>
                              <a:latin typeface="Cambria Math"/>
                            </a:rPr>
                            <m:t>𝒑</m:t>
                          </m:r>
                        </m:num>
                        <m:den>
                          <m:r>
                            <a:rPr lang="en-US" b="1" i="1">
                              <a:solidFill>
                                <a:srgbClr val="FF0000"/>
                              </a:solidFill>
                              <a:latin typeface="Cambria Math"/>
                            </a:rPr>
                            <m:t>𝜹</m:t>
                          </m:r>
                          <m:r>
                            <a:rPr lang="en-US" b="1" i="1">
                              <a:solidFill>
                                <a:srgbClr val="FF0000"/>
                              </a:solidFill>
                              <a:latin typeface="Cambria Math"/>
                            </a:rPr>
                            <m:t>𝒙</m:t>
                          </m:r>
                        </m:den>
                      </m:f>
                      <m:r>
                        <a:rPr lang="en-US" b="1" i="1">
                          <a:solidFill>
                            <a:srgbClr val="FF0000"/>
                          </a:solidFill>
                          <a:latin typeface="Cambria Math"/>
                        </a:rPr>
                        <m:t> </m:t>
                      </m:r>
                      <m:r>
                        <a:rPr lang="en-US" b="1" i="1">
                          <a:solidFill>
                            <a:srgbClr val="FF0000"/>
                          </a:solidFill>
                          <a:latin typeface="Cambria Math"/>
                        </a:rPr>
                        <m:t>𝒅𝒙</m:t>
                      </m:r>
                      <m:r>
                        <a:rPr lang="en-US" b="1" i="1">
                          <a:solidFill>
                            <a:srgbClr val="FF0000"/>
                          </a:solidFill>
                          <a:latin typeface="Cambria Math"/>
                        </a:rPr>
                        <m:t> </m:t>
                      </m:r>
                      <m:r>
                        <a:rPr lang="en-US" b="1" i="1">
                          <a:solidFill>
                            <a:srgbClr val="FF0000"/>
                          </a:solidFill>
                          <a:latin typeface="Cambria Math"/>
                        </a:rPr>
                        <m:t>𝒅𝒚</m:t>
                      </m:r>
                      <m:r>
                        <a:rPr lang="en-US" b="1" i="1">
                          <a:latin typeface="Cambria Math"/>
                        </a:rPr>
                        <m:t>= </m:t>
                      </m:r>
                      <m:r>
                        <a:rPr lang="en-US" b="1" i="1" smtClean="0">
                          <a:solidFill>
                            <a:srgbClr val="92D050"/>
                          </a:solidFill>
                          <a:latin typeface="Cambria Math"/>
                        </a:rPr>
                        <m:t>𝝆</m:t>
                      </m:r>
                      <m:sSup>
                        <m:sSupPr>
                          <m:ctrlPr>
                            <a:rPr lang="id-ID" b="1" i="1">
                              <a:solidFill>
                                <a:srgbClr val="92D050"/>
                              </a:solidFill>
                              <a:latin typeface="Cambria Math" panose="02040503050406030204" pitchFamily="18" charset="0"/>
                            </a:rPr>
                          </m:ctrlPr>
                        </m:sSupPr>
                        <m:e>
                          <m:d>
                            <m:dPr>
                              <m:begChr m:val="["/>
                              <m:endChr m:val="]"/>
                              <m:ctrlPr>
                                <a:rPr lang="en-US" b="1" i="1">
                                  <a:solidFill>
                                    <a:srgbClr val="92D050"/>
                                  </a:solidFill>
                                  <a:latin typeface="Cambria Math" panose="02040503050406030204" pitchFamily="18" charset="0"/>
                                </a:rPr>
                              </m:ctrlPr>
                            </m:dPr>
                            <m:e>
                              <m:r>
                                <a:rPr lang="en-US" b="1" i="1">
                                  <a:solidFill>
                                    <a:srgbClr val="92D050"/>
                                  </a:solidFill>
                                  <a:latin typeface="Cambria Math"/>
                                </a:rPr>
                                <m:t>𝒖</m:t>
                              </m:r>
                              <m:r>
                                <a:rPr lang="en-US" b="1" i="1">
                                  <a:solidFill>
                                    <a:srgbClr val="92D050"/>
                                  </a:solidFill>
                                  <a:latin typeface="Cambria Math"/>
                                </a:rPr>
                                <m:t>+</m:t>
                              </m:r>
                              <m:f>
                                <m:fPr>
                                  <m:ctrlPr>
                                    <a:rPr lang="id-ID" b="1" i="1">
                                      <a:solidFill>
                                        <a:srgbClr val="92D050"/>
                                      </a:solidFill>
                                      <a:latin typeface="Cambria Math" panose="02040503050406030204" pitchFamily="18" charset="0"/>
                                    </a:rPr>
                                  </m:ctrlPr>
                                </m:fPr>
                                <m:num>
                                  <m:r>
                                    <a:rPr lang="en-US" b="1" i="1">
                                      <a:solidFill>
                                        <a:srgbClr val="92D050"/>
                                      </a:solidFill>
                                      <a:latin typeface="Cambria Math"/>
                                    </a:rPr>
                                    <m:t>𝜹</m:t>
                                  </m:r>
                                  <m:r>
                                    <a:rPr lang="en-US" b="1" i="1">
                                      <a:solidFill>
                                        <a:srgbClr val="92D050"/>
                                      </a:solidFill>
                                      <a:latin typeface="Cambria Math"/>
                                    </a:rPr>
                                    <m:t>𝒖</m:t>
                                  </m:r>
                                </m:num>
                                <m:den>
                                  <m:r>
                                    <a:rPr lang="en-US" b="1" i="1">
                                      <a:solidFill>
                                        <a:srgbClr val="92D050"/>
                                      </a:solidFill>
                                      <a:latin typeface="Cambria Math"/>
                                    </a:rPr>
                                    <m:t>𝜹</m:t>
                                  </m:r>
                                  <m:r>
                                    <a:rPr lang="en-US" b="1" i="1">
                                      <a:solidFill>
                                        <a:srgbClr val="92D050"/>
                                      </a:solidFill>
                                      <a:latin typeface="Cambria Math"/>
                                    </a:rPr>
                                    <m:t>𝒙</m:t>
                                  </m:r>
                                </m:den>
                              </m:f>
                              <m:r>
                                <a:rPr lang="en-US" b="1" i="1">
                                  <a:solidFill>
                                    <a:srgbClr val="92D050"/>
                                  </a:solidFill>
                                  <a:latin typeface="Cambria Math"/>
                                </a:rPr>
                                <m:t> </m:t>
                              </m:r>
                              <m:r>
                                <a:rPr lang="en-US" b="1" i="1">
                                  <a:solidFill>
                                    <a:srgbClr val="92D050"/>
                                  </a:solidFill>
                                  <a:latin typeface="Cambria Math"/>
                                </a:rPr>
                                <m:t>𝒅𝒙</m:t>
                              </m:r>
                            </m:e>
                          </m:d>
                        </m:e>
                        <m:sup>
                          <m:r>
                            <a:rPr lang="en-US" b="1" i="1">
                              <a:solidFill>
                                <a:srgbClr val="92D050"/>
                              </a:solidFill>
                              <a:latin typeface="Cambria Math"/>
                            </a:rPr>
                            <m:t>𝟐</m:t>
                          </m:r>
                        </m:sup>
                      </m:sSup>
                      <m:r>
                        <a:rPr lang="en-US" b="1" i="1">
                          <a:solidFill>
                            <a:srgbClr val="92D050"/>
                          </a:solidFill>
                          <a:latin typeface="Cambria Math"/>
                        </a:rPr>
                        <m:t> </m:t>
                      </m:r>
                      <m:r>
                        <a:rPr lang="en-US" b="1" i="1">
                          <a:solidFill>
                            <a:srgbClr val="92D050"/>
                          </a:solidFill>
                          <a:latin typeface="Cambria Math"/>
                        </a:rPr>
                        <m:t>𝒅𝒚</m:t>
                      </m:r>
                      <m:r>
                        <a:rPr lang="en-US" b="1" i="1">
                          <a:latin typeface="Cambria Math"/>
                        </a:rPr>
                        <m:t>−</m:t>
                      </m:r>
                      <m:r>
                        <a:rPr lang="en-US" b="1" i="1" smtClean="0">
                          <a:solidFill>
                            <a:srgbClr val="FFC000"/>
                          </a:solidFill>
                          <a:latin typeface="Cambria Math"/>
                        </a:rPr>
                        <m:t>𝝆</m:t>
                      </m:r>
                      <m:sSup>
                        <m:sSupPr>
                          <m:ctrlPr>
                            <a:rPr lang="id-ID" b="1" i="1">
                              <a:solidFill>
                                <a:srgbClr val="FFC000"/>
                              </a:solidFill>
                              <a:latin typeface="Cambria Math" panose="02040503050406030204" pitchFamily="18" charset="0"/>
                            </a:rPr>
                          </m:ctrlPr>
                        </m:sSupPr>
                        <m:e>
                          <m:r>
                            <a:rPr lang="en-US" b="1" i="1">
                              <a:solidFill>
                                <a:srgbClr val="FFC000"/>
                              </a:solidFill>
                              <a:latin typeface="Cambria Math"/>
                            </a:rPr>
                            <m:t>𝒖</m:t>
                          </m:r>
                        </m:e>
                        <m:sup>
                          <m:r>
                            <a:rPr lang="en-US" b="1" i="1">
                              <a:solidFill>
                                <a:srgbClr val="FFC000"/>
                              </a:solidFill>
                              <a:latin typeface="Cambria Math"/>
                            </a:rPr>
                            <m:t>𝟐</m:t>
                          </m:r>
                        </m:sup>
                      </m:sSup>
                      <m:r>
                        <a:rPr lang="en-US" b="1" i="1">
                          <a:solidFill>
                            <a:srgbClr val="FFC000"/>
                          </a:solidFill>
                          <a:latin typeface="Cambria Math"/>
                        </a:rPr>
                        <m:t>𝒅𝒚</m:t>
                      </m:r>
                    </m:oMath>
                  </m:oMathPara>
                </a14:m>
                <a:endParaRPr lang="id-ID" b="1" i="1" dirty="0">
                  <a:solidFill>
                    <a:srgbClr val="FFC000"/>
                  </a:solidFill>
                </a:endParaRPr>
              </a:p>
              <a:p>
                <a:pPr>
                  <a:tabLst>
                    <a:tab pos="4305300" algn="l"/>
                  </a:tabLst>
                </a:pPr>
                <a:r>
                  <a:rPr lang="id-ID" b="1" dirty="0"/>
                  <a:t>	</a:t>
                </a:r>
                <a14:m>
                  <m:oMath xmlns:m="http://schemas.openxmlformats.org/officeDocument/2006/math">
                    <m:r>
                      <a:rPr lang="en-US" b="1" i="1">
                        <a:latin typeface="Cambria Math"/>
                      </a:rPr>
                      <m:t>+</m:t>
                    </m:r>
                    <m:r>
                      <a:rPr lang="en-US" b="1" i="1" smtClean="0">
                        <a:solidFill>
                          <a:srgbClr val="7030A0"/>
                        </a:solidFill>
                        <a:latin typeface="Cambria Math"/>
                      </a:rPr>
                      <m:t>𝝆</m:t>
                    </m:r>
                    <m:d>
                      <m:dPr>
                        <m:begChr m:val="["/>
                        <m:endChr m:val="]"/>
                        <m:ctrlPr>
                          <a:rPr lang="id-ID" b="1" i="1">
                            <a:solidFill>
                              <a:srgbClr val="7030A0"/>
                            </a:solidFill>
                            <a:latin typeface="Cambria Math" panose="02040503050406030204" pitchFamily="18" charset="0"/>
                          </a:rPr>
                        </m:ctrlPr>
                      </m:dPr>
                      <m:e>
                        <m:r>
                          <a:rPr lang="en-US" b="1" i="1">
                            <a:solidFill>
                              <a:srgbClr val="7030A0"/>
                            </a:solidFill>
                            <a:latin typeface="Cambria Math"/>
                          </a:rPr>
                          <m:t>𝒗</m:t>
                        </m:r>
                        <m:r>
                          <a:rPr lang="en-US" b="1" i="1">
                            <a:solidFill>
                              <a:srgbClr val="7030A0"/>
                            </a:solidFill>
                            <a:latin typeface="Cambria Math"/>
                          </a:rPr>
                          <m:t>+</m:t>
                        </m:r>
                        <m:f>
                          <m:fPr>
                            <m:ctrlPr>
                              <a:rPr lang="id-ID" b="1" i="1">
                                <a:solidFill>
                                  <a:srgbClr val="7030A0"/>
                                </a:solidFill>
                                <a:latin typeface="Cambria Math" panose="02040503050406030204" pitchFamily="18" charset="0"/>
                              </a:rPr>
                            </m:ctrlPr>
                          </m:fPr>
                          <m:num>
                            <m:r>
                              <a:rPr lang="en-US" b="1" i="1">
                                <a:solidFill>
                                  <a:srgbClr val="7030A0"/>
                                </a:solidFill>
                                <a:latin typeface="Cambria Math"/>
                              </a:rPr>
                              <m:t>𝜹</m:t>
                            </m:r>
                            <m:r>
                              <a:rPr lang="en-US" b="1" i="1">
                                <a:solidFill>
                                  <a:srgbClr val="7030A0"/>
                                </a:solidFill>
                                <a:latin typeface="Cambria Math"/>
                              </a:rPr>
                              <m:t>𝒗</m:t>
                            </m:r>
                          </m:num>
                          <m:den>
                            <m:r>
                              <a:rPr lang="en-US" b="1" i="1">
                                <a:solidFill>
                                  <a:srgbClr val="7030A0"/>
                                </a:solidFill>
                                <a:latin typeface="Cambria Math"/>
                              </a:rPr>
                              <m:t>𝜹</m:t>
                            </m:r>
                            <m:r>
                              <a:rPr lang="en-US" b="1" i="1">
                                <a:solidFill>
                                  <a:srgbClr val="7030A0"/>
                                </a:solidFill>
                                <a:latin typeface="Cambria Math"/>
                              </a:rPr>
                              <m:t>𝒚</m:t>
                            </m:r>
                          </m:den>
                        </m:f>
                        <m:r>
                          <a:rPr lang="en-US" b="1" i="1">
                            <a:solidFill>
                              <a:srgbClr val="7030A0"/>
                            </a:solidFill>
                            <a:latin typeface="Cambria Math"/>
                          </a:rPr>
                          <m:t>𝒅𝒚</m:t>
                        </m:r>
                      </m:e>
                    </m:d>
                    <m:d>
                      <m:dPr>
                        <m:begChr m:val="["/>
                        <m:endChr m:val="]"/>
                        <m:ctrlPr>
                          <a:rPr lang="id-ID" b="1" i="1">
                            <a:solidFill>
                              <a:srgbClr val="7030A0"/>
                            </a:solidFill>
                            <a:latin typeface="Cambria Math" panose="02040503050406030204" pitchFamily="18" charset="0"/>
                          </a:rPr>
                        </m:ctrlPr>
                      </m:dPr>
                      <m:e>
                        <m:r>
                          <a:rPr lang="en-US" b="1" i="1">
                            <a:solidFill>
                              <a:srgbClr val="7030A0"/>
                            </a:solidFill>
                            <a:latin typeface="Cambria Math"/>
                          </a:rPr>
                          <m:t>𝒖</m:t>
                        </m:r>
                        <m:r>
                          <a:rPr lang="en-US" b="1" i="1">
                            <a:solidFill>
                              <a:srgbClr val="7030A0"/>
                            </a:solidFill>
                            <a:latin typeface="Cambria Math"/>
                          </a:rPr>
                          <m:t>+</m:t>
                        </m:r>
                        <m:f>
                          <m:fPr>
                            <m:ctrlPr>
                              <a:rPr lang="id-ID" b="1" i="1">
                                <a:solidFill>
                                  <a:srgbClr val="7030A0"/>
                                </a:solidFill>
                                <a:latin typeface="Cambria Math" panose="02040503050406030204" pitchFamily="18" charset="0"/>
                              </a:rPr>
                            </m:ctrlPr>
                          </m:fPr>
                          <m:num>
                            <m:r>
                              <a:rPr lang="en-US" b="1" i="1">
                                <a:solidFill>
                                  <a:srgbClr val="7030A0"/>
                                </a:solidFill>
                                <a:latin typeface="Cambria Math"/>
                              </a:rPr>
                              <m:t>𝜹</m:t>
                            </m:r>
                            <m:r>
                              <a:rPr lang="en-US" b="1" i="1">
                                <a:solidFill>
                                  <a:srgbClr val="7030A0"/>
                                </a:solidFill>
                                <a:latin typeface="Cambria Math"/>
                              </a:rPr>
                              <m:t>𝒖</m:t>
                            </m:r>
                          </m:num>
                          <m:den>
                            <m:r>
                              <a:rPr lang="en-US" b="1" i="1">
                                <a:solidFill>
                                  <a:srgbClr val="7030A0"/>
                                </a:solidFill>
                                <a:latin typeface="Cambria Math"/>
                              </a:rPr>
                              <m:t>𝜹</m:t>
                            </m:r>
                            <m:r>
                              <a:rPr lang="en-US" b="1" i="1">
                                <a:solidFill>
                                  <a:srgbClr val="7030A0"/>
                                </a:solidFill>
                                <a:latin typeface="Cambria Math"/>
                              </a:rPr>
                              <m:t>𝒚</m:t>
                            </m:r>
                          </m:den>
                        </m:f>
                        <m:r>
                          <a:rPr lang="en-US" b="1" i="1">
                            <a:solidFill>
                              <a:srgbClr val="7030A0"/>
                            </a:solidFill>
                            <a:latin typeface="Cambria Math"/>
                          </a:rPr>
                          <m:t>𝒅𝒚</m:t>
                        </m:r>
                      </m:e>
                    </m:d>
                    <m:r>
                      <a:rPr lang="en-US" b="1" i="1">
                        <a:solidFill>
                          <a:srgbClr val="7030A0"/>
                        </a:solidFill>
                        <a:latin typeface="Cambria Math"/>
                      </a:rPr>
                      <m:t>𝒅𝒙</m:t>
                    </m:r>
                    <m:r>
                      <a:rPr lang="en-US" b="1" i="1">
                        <a:latin typeface="Cambria Math"/>
                      </a:rPr>
                      <m:t>−</m:t>
                    </m:r>
                    <m:r>
                      <a:rPr lang="en-US" b="1" i="1" smtClean="0">
                        <a:solidFill>
                          <a:srgbClr val="00B0F0"/>
                        </a:solidFill>
                        <a:latin typeface="Cambria Math"/>
                      </a:rPr>
                      <m:t>𝝆</m:t>
                    </m:r>
                    <m:r>
                      <a:rPr lang="en-US" b="1" i="1" smtClean="0">
                        <a:solidFill>
                          <a:srgbClr val="00B0F0"/>
                        </a:solidFill>
                        <a:latin typeface="Cambria Math"/>
                      </a:rPr>
                      <m:t> </m:t>
                    </m:r>
                    <m:r>
                      <a:rPr lang="en-US" b="1" i="1" smtClean="0">
                        <a:solidFill>
                          <a:srgbClr val="00B0F0"/>
                        </a:solidFill>
                        <a:latin typeface="Cambria Math"/>
                      </a:rPr>
                      <m:t>𝒖𝒅𝒙</m:t>
                    </m:r>
                  </m:oMath>
                </a14:m>
                <a:endParaRPr lang="id-ID" b="1" dirty="0">
                  <a:solidFill>
                    <a:srgbClr val="00B0F0"/>
                  </a:solidFill>
                  <a:latin typeface="Times New Roman" pitchFamily="18" charset="0"/>
                  <a:cs typeface="Times New Roman" pitchFamily="18" charset="0"/>
                </a:endParaRPr>
              </a:p>
              <a:p>
                <a:r>
                  <a:rPr lang="id-ID" b="1" dirty="0">
                    <a:latin typeface="Times New Roman" pitchFamily="18" charset="0"/>
                    <a:cs typeface="Times New Roman" pitchFamily="18" charset="0"/>
                  </a:rPr>
                  <a:t> </a:t>
                </a:r>
              </a:p>
              <a:p>
                <a:pPr>
                  <a:tabLst>
                    <a:tab pos="3052763" algn="l"/>
                  </a:tabLst>
                </a:pPr>
                <a14:m>
                  <m:oMathPara xmlns:m="http://schemas.openxmlformats.org/officeDocument/2006/math">
                    <m:oMathParaPr>
                      <m:jc m:val="centerGroup"/>
                    </m:oMathParaPr>
                    <m:oMath xmlns:m="http://schemas.openxmlformats.org/officeDocument/2006/math">
                      <m:r>
                        <a:rPr lang="en-US" b="1" i="1" smtClean="0">
                          <a:solidFill>
                            <a:srgbClr val="FF0000"/>
                          </a:solidFill>
                          <a:latin typeface="Cambria Math"/>
                        </a:rPr>
                        <m:t>𝝆</m:t>
                      </m:r>
                      <m:d>
                        <m:dPr>
                          <m:begChr m:val="["/>
                          <m:endChr m:val="]"/>
                          <m:ctrlPr>
                            <a:rPr lang="id-ID" b="1" i="1">
                              <a:solidFill>
                                <a:srgbClr val="FF0000"/>
                              </a:solidFill>
                              <a:latin typeface="Cambria Math" panose="02040503050406030204" pitchFamily="18" charset="0"/>
                            </a:rPr>
                          </m:ctrlPr>
                        </m:dPr>
                        <m:e>
                          <m:r>
                            <a:rPr lang="en-US" b="1" i="1">
                              <a:solidFill>
                                <a:srgbClr val="FF0000"/>
                              </a:solidFill>
                              <a:latin typeface="Cambria Math"/>
                            </a:rPr>
                            <m:t>𝒖</m:t>
                          </m:r>
                          <m:f>
                            <m:fPr>
                              <m:ctrlPr>
                                <a:rPr lang="id-ID" b="1" i="1">
                                  <a:solidFill>
                                    <a:srgbClr val="FF0000"/>
                                  </a:solidFill>
                                  <a:latin typeface="Cambria Math" panose="02040503050406030204" pitchFamily="18" charset="0"/>
                                </a:rPr>
                              </m:ctrlPr>
                            </m:fPr>
                            <m:num>
                              <m:r>
                                <a:rPr lang="en-US" b="1" i="1">
                                  <a:solidFill>
                                    <a:srgbClr val="FF0000"/>
                                  </a:solidFill>
                                  <a:latin typeface="Cambria Math"/>
                                </a:rPr>
                                <m:t>𝜹</m:t>
                              </m:r>
                              <m:r>
                                <a:rPr lang="en-US" b="1" i="1">
                                  <a:solidFill>
                                    <a:srgbClr val="FF0000"/>
                                  </a:solidFill>
                                  <a:latin typeface="Cambria Math"/>
                                </a:rPr>
                                <m:t>𝒖</m:t>
                              </m:r>
                            </m:num>
                            <m:den>
                              <m:r>
                                <a:rPr lang="en-US" b="1" i="1">
                                  <a:solidFill>
                                    <a:srgbClr val="FF0000"/>
                                  </a:solidFill>
                                  <a:latin typeface="Cambria Math"/>
                                </a:rPr>
                                <m:t>𝜹</m:t>
                              </m:r>
                              <m:r>
                                <a:rPr lang="en-US" b="1" i="1">
                                  <a:solidFill>
                                    <a:srgbClr val="FF0000"/>
                                  </a:solidFill>
                                  <a:latin typeface="Cambria Math"/>
                                </a:rPr>
                                <m:t>𝒚</m:t>
                              </m:r>
                            </m:den>
                          </m:f>
                          <m:r>
                            <a:rPr lang="en-US" b="1" i="1">
                              <a:solidFill>
                                <a:srgbClr val="FF0000"/>
                              </a:solidFill>
                              <a:latin typeface="Cambria Math"/>
                            </a:rPr>
                            <m:t>+</m:t>
                          </m:r>
                          <m:r>
                            <a:rPr lang="en-US" b="1" i="1">
                              <a:solidFill>
                                <a:srgbClr val="FF0000"/>
                              </a:solidFill>
                              <a:latin typeface="Cambria Math"/>
                            </a:rPr>
                            <m:t>𝒗</m:t>
                          </m:r>
                          <m:f>
                            <m:fPr>
                              <m:ctrlPr>
                                <a:rPr lang="id-ID" b="1" i="1">
                                  <a:solidFill>
                                    <a:srgbClr val="FF0000"/>
                                  </a:solidFill>
                                  <a:latin typeface="Cambria Math" panose="02040503050406030204" pitchFamily="18" charset="0"/>
                                </a:rPr>
                              </m:ctrlPr>
                            </m:fPr>
                            <m:num>
                              <m:r>
                                <a:rPr lang="en-US" b="1" i="1">
                                  <a:solidFill>
                                    <a:srgbClr val="FF0000"/>
                                  </a:solidFill>
                                  <a:latin typeface="Cambria Math"/>
                                </a:rPr>
                                <m:t>𝜹</m:t>
                              </m:r>
                              <m:r>
                                <a:rPr lang="en-US" b="1" i="1">
                                  <a:solidFill>
                                    <a:srgbClr val="FF0000"/>
                                  </a:solidFill>
                                  <a:latin typeface="Cambria Math"/>
                                </a:rPr>
                                <m:t>𝒖</m:t>
                              </m:r>
                            </m:num>
                            <m:den>
                              <m:r>
                                <a:rPr lang="en-US" b="1" i="1">
                                  <a:solidFill>
                                    <a:srgbClr val="FF0000"/>
                                  </a:solidFill>
                                  <a:latin typeface="Cambria Math"/>
                                </a:rPr>
                                <m:t>𝜹</m:t>
                              </m:r>
                              <m:r>
                                <a:rPr lang="en-US" b="1" i="1">
                                  <a:solidFill>
                                    <a:srgbClr val="FF0000"/>
                                  </a:solidFill>
                                  <a:latin typeface="Cambria Math"/>
                                </a:rPr>
                                <m:t>𝒚</m:t>
                              </m:r>
                            </m:den>
                          </m:f>
                          <m:r>
                            <a:rPr lang="en-US" b="1" i="1">
                              <a:solidFill>
                                <a:srgbClr val="FF0000"/>
                              </a:solidFill>
                              <a:latin typeface="Cambria Math"/>
                            </a:rPr>
                            <m:t>𝒅𝒚</m:t>
                          </m:r>
                        </m:e>
                      </m:d>
                      <m:r>
                        <a:rPr lang="en-US" b="1" i="1">
                          <a:solidFill>
                            <a:srgbClr val="FF0000"/>
                          </a:solidFill>
                          <a:latin typeface="Cambria Math"/>
                        </a:rPr>
                        <m:t>= </m:t>
                      </m:r>
                      <m:r>
                        <a:rPr lang="en-US" b="1" i="1">
                          <a:solidFill>
                            <a:srgbClr val="FF0000"/>
                          </a:solidFill>
                          <a:latin typeface="Cambria Math"/>
                        </a:rPr>
                        <m:t>𝝁</m:t>
                      </m:r>
                      <m:f>
                        <m:fPr>
                          <m:ctrlPr>
                            <a:rPr lang="id-ID" b="1" i="1">
                              <a:solidFill>
                                <a:srgbClr val="FF0000"/>
                              </a:solidFill>
                              <a:latin typeface="Cambria Math" panose="02040503050406030204" pitchFamily="18" charset="0"/>
                            </a:rPr>
                          </m:ctrlPr>
                        </m:fPr>
                        <m:num>
                          <m:sSup>
                            <m:sSupPr>
                              <m:ctrlPr>
                                <a:rPr lang="id-ID" b="1" i="1">
                                  <a:solidFill>
                                    <a:srgbClr val="FF0000"/>
                                  </a:solidFill>
                                  <a:latin typeface="Cambria Math" panose="02040503050406030204" pitchFamily="18" charset="0"/>
                                </a:rPr>
                              </m:ctrlPr>
                            </m:sSupPr>
                            <m:e>
                              <m:r>
                                <a:rPr lang="en-US" b="1" i="1">
                                  <a:solidFill>
                                    <a:srgbClr val="FF0000"/>
                                  </a:solidFill>
                                  <a:latin typeface="Cambria Math"/>
                                </a:rPr>
                                <m:t>𝜹</m:t>
                              </m:r>
                            </m:e>
                            <m:sup>
                              <m:r>
                                <a:rPr lang="en-US" b="1" i="1">
                                  <a:solidFill>
                                    <a:srgbClr val="FF0000"/>
                                  </a:solidFill>
                                  <a:latin typeface="Cambria Math"/>
                                </a:rPr>
                                <m:t>𝟐</m:t>
                              </m:r>
                            </m:sup>
                          </m:sSup>
                          <m:r>
                            <a:rPr lang="en-US" b="1" i="1">
                              <a:solidFill>
                                <a:srgbClr val="FF0000"/>
                              </a:solidFill>
                              <a:latin typeface="Cambria Math"/>
                            </a:rPr>
                            <m:t>𝒖</m:t>
                          </m:r>
                        </m:num>
                        <m:den>
                          <m:sSup>
                            <m:sSupPr>
                              <m:ctrlPr>
                                <a:rPr lang="id-ID" b="1" i="1">
                                  <a:solidFill>
                                    <a:srgbClr val="FF0000"/>
                                  </a:solidFill>
                                  <a:latin typeface="Cambria Math" panose="02040503050406030204" pitchFamily="18" charset="0"/>
                                </a:rPr>
                              </m:ctrlPr>
                            </m:sSupPr>
                            <m:e>
                              <m:r>
                                <a:rPr lang="en-US" b="1" i="1">
                                  <a:solidFill>
                                    <a:srgbClr val="FF0000"/>
                                  </a:solidFill>
                                  <a:latin typeface="Cambria Math"/>
                                </a:rPr>
                                <m:t>𝜹</m:t>
                              </m:r>
                              <m:r>
                                <a:rPr lang="en-US" b="1" i="1">
                                  <a:solidFill>
                                    <a:srgbClr val="FF0000"/>
                                  </a:solidFill>
                                  <a:latin typeface="Cambria Math"/>
                                </a:rPr>
                                <m:t>𝒚</m:t>
                              </m:r>
                            </m:e>
                            <m:sup>
                              <m:r>
                                <a:rPr lang="en-US" b="1" i="1">
                                  <a:solidFill>
                                    <a:srgbClr val="FF0000"/>
                                  </a:solidFill>
                                  <a:latin typeface="Cambria Math"/>
                                </a:rPr>
                                <m:t>𝟐</m:t>
                              </m:r>
                            </m:sup>
                          </m:sSup>
                        </m:den>
                      </m:f>
                      <m:r>
                        <a:rPr lang="en-US" b="1" i="1">
                          <a:solidFill>
                            <a:srgbClr val="FF0000"/>
                          </a:solidFill>
                          <a:latin typeface="Cambria Math"/>
                        </a:rPr>
                        <m:t>−</m:t>
                      </m:r>
                      <m:f>
                        <m:fPr>
                          <m:ctrlPr>
                            <a:rPr lang="id-ID" b="1" i="1">
                              <a:solidFill>
                                <a:srgbClr val="FF0000"/>
                              </a:solidFill>
                              <a:latin typeface="Cambria Math" panose="02040503050406030204" pitchFamily="18" charset="0"/>
                            </a:rPr>
                          </m:ctrlPr>
                        </m:fPr>
                        <m:num>
                          <m:r>
                            <a:rPr lang="en-US" b="1" i="1">
                              <a:solidFill>
                                <a:srgbClr val="FF0000"/>
                              </a:solidFill>
                              <a:latin typeface="Cambria Math"/>
                            </a:rPr>
                            <m:t>𝜹</m:t>
                          </m:r>
                          <m:r>
                            <a:rPr lang="en-US" b="1" i="1">
                              <a:solidFill>
                                <a:srgbClr val="FF0000"/>
                              </a:solidFill>
                              <a:latin typeface="Cambria Math"/>
                            </a:rPr>
                            <m:t>𝒑</m:t>
                          </m:r>
                        </m:num>
                        <m:den>
                          <m:r>
                            <a:rPr lang="en-US" b="1" i="1">
                              <a:solidFill>
                                <a:srgbClr val="FF0000"/>
                              </a:solidFill>
                              <a:latin typeface="Cambria Math"/>
                            </a:rPr>
                            <m:t>𝜹</m:t>
                          </m:r>
                          <m:r>
                            <a:rPr lang="en-US" b="1" i="1">
                              <a:solidFill>
                                <a:srgbClr val="FF0000"/>
                              </a:solidFill>
                              <a:latin typeface="Cambria Math"/>
                            </a:rPr>
                            <m:t>𝒙</m:t>
                          </m:r>
                        </m:den>
                      </m:f>
                    </m:oMath>
                  </m:oMathPara>
                </a14:m>
                <a:endParaRPr lang="id-ID" b="1" dirty="0">
                  <a:latin typeface="Times New Roman" pitchFamily="18" charset="0"/>
                  <a:cs typeface="Times New Roman" pitchFamily="18" charset="0"/>
                </a:endParaRPr>
              </a:p>
              <a:p>
                <a:pPr>
                  <a:tabLst>
                    <a:tab pos="3052763" algn="l"/>
                  </a:tabLst>
                </a:pPr>
                <a:endParaRPr lang="id-ID" b="1" dirty="0">
                  <a:latin typeface="Times New Roman" pitchFamily="18" charset="0"/>
                  <a:cs typeface="Times New Roman" pitchFamily="18" charset="0"/>
                </a:endParaRPr>
              </a:p>
              <a:p>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Persamaan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persamaan</a:t>
                </a:r>
                <a:r>
                  <a:rPr lang="en-US" dirty="0">
                    <a:latin typeface="Times New Roman" pitchFamily="18" charset="0"/>
                    <a:cs typeface="Times New Roman" pitchFamily="18" charset="0"/>
                  </a:rPr>
                  <a:t>  momentum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lapisan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batas</a:t>
                </a:r>
                <a:r>
                  <a:rPr lang="en-US" dirty="0">
                    <a:latin typeface="Times New Roman" pitchFamily="18" charset="0"/>
                    <a:cs typeface="Times New Roman" pitchFamily="18" charset="0"/>
                  </a:rPr>
                  <a:t> </a:t>
                </a:r>
                <a:r>
                  <a:rPr lang="id-ID" dirty="0">
                    <a:latin typeface="Times New Roman" pitchFamily="18" charset="0"/>
                    <a:cs typeface="Times New Roman" pitchFamily="18" charset="0"/>
                  </a:rPr>
                  <a:t>	</a:t>
                </a:r>
                <a:r>
                  <a:rPr lang="en-US" dirty="0">
                    <a:latin typeface="Times New Roman" pitchFamily="18" charset="0"/>
                    <a:cs typeface="Times New Roman" pitchFamily="18" charset="0"/>
                  </a:rPr>
                  <a:t>laminar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sifat-sifat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tetap</a:t>
                </a:r>
                <a:r>
                  <a:rPr lang="en-US" dirty="0">
                    <a:latin typeface="Times New Roman" pitchFamily="18" charset="0"/>
                    <a:cs typeface="Times New Roman" pitchFamily="18" charset="0"/>
                  </a:rPr>
                  <a:t>. </a:t>
                </a:r>
                <a:endParaRPr lang="id-ID" dirty="0">
                  <a:latin typeface="Times New Roman" pitchFamily="18" charset="0"/>
                  <a:cs typeface="Times New Roman" pitchFamily="18" charset="0"/>
                </a:endParaRPr>
              </a:p>
            </p:txBody>
          </p:sp>
        </mc:Choice>
        <mc:Fallback xmlns="">
          <p:sp>
            <p:nvSpPr>
              <p:cNvPr id="2" name="Rectangle 1"/>
              <p:cNvSpPr>
                <a:spLocks noRot="1" noChangeAspect="1" noMove="1" noResize="1" noEditPoints="1" noAdjustHandles="1" noChangeArrowheads="1" noChangeShapeType="1" noTextEdit="1"/>
              </p:cNvSpPr>
              <p:nvPr/>
            </p:nvSpPr>
            <p:spPr>
              <a:xfrm>
                <a:off x="0" y="624200"/>
                <a:ext cx="8839200" cy="4176400"/>
              </a:xfrm>
              <a:prstGeom prst="rect">
                <a:avLst/>
              </a:prstGeom>
              <a:blipFill rotWithShape="1">
                <a:blip r:embed="rId2"/>
                <a:stretch>
                  <a:fillRect l="-552" b="-1312"/>
                </a:stretch>
              </a:blipFill>
            </p:spPr>
            <p:txBody>
              <a:bodyPr/>
              <a:lstStyle/>
              <a:p>
                <a:r>
                  <a:rPr lang="id-ID">
                    <a:noFill/>
                  </a:rPr>
                  <a:t> </a:t>
                </a:r>
              </a:p>
            </p:txBody>
          </p:sp>
        </mc:Fallback>
      </mc:AlternateContent>
    </p:spTree>
    <p:extLst>
      <p:ext uri="{BB962C8B-B14F-4D97-AF65-F5344CB8AC3E}">
        <p14:creationId xmlns:p14="http://schemas.microsoft.com/office/powerpoint/2010/main" val="64413729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4" name="Rectangle 3"/>
          <p:cNvSpPr/>
          <p:nvPr/>
        </p:nvSpPr>
        <p:spPr>
          <a:xfrm>
            <a:off x="304800" y="1143000"/>
            <a:ext cx="8534400" cy="53340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Pentagon 4"/>
          <p:cNvSpPr/>
          <p:nvPr/>
        </p:nvSpPr>
        <p:spPr>
          <a:xfrm>
            <a:off x="457200" y="457200"/>
            <a:ext cx="39624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id-ID" sz="2000" dirty="0">
                <a:latin typeface="Times New Roman" pitchFamily="18" charset="0"/>
                <a:cs typeface="Times New Roman" pitchFamily="18" charset="0"/>
              </a:rPr>
              <a:t>MEKANISME </a:t>
            </a:r>
            <a:r>
              <a:rPr lang="en-US" sz="2000" dirty="0">
                <a:latin typeface="Times New Roman" pitchFamily="18" charset="0"/>
                <a:cs typeface="Times New Roman" pitchFamily="18" charset="0"/>
              </a:rPr>
              <a:t>KONVEKSI</a:t>
            </a:r>
          </a:p>
        </p:txBody>
      </p:sp>
      <p:sp>
        <p:nvSpPr>
          <p:cNvPr id="6" name="Content Placeholder 2"/>
          <p:cNvSpPr>
            <a:spLocks noGrp="1"/>
          </p:cNvSpPr>
          <p:nvPr>
            <p:ph idx="1"/>
          </p:nvPr>
        </p:nvSpPr>
        <p:spPr>
          <a:xfrm>
            <a:off x="670560" y="1353344"/>
            <a:ext cx="7498080" cy="4437856"/>
          </a:xfrm>
        </p:spPr>
        <p:txBody>
          <a:bodyPr/>
          <a:lstStyle/>
          <a:p>
            <a:pPr marL="82296" indent="0">
              <a:buNone/>
            </a:pPr>
            <a:r>
              <a:rPr lang="id-ID" dirty="0"/>
              <a:t>• Konduksi dan konveksi perlu media</a:t>
            </a:r>
          </a:p>
          <a:p>
            <a:pPr marL="82296" indent="0">
              <a:buNone/>
            </a:pPr>
            <a:r>
              <a:rPr lang="id-ID" dirty="0"/>
              <a:t>• Konveksi perlu </a:t>
            </a:r>
            <a:r>
              <a:rPr lang="id-ID" dirty="0">
                <a:solidFill>
                  <a:srgbClr val="FFC000"/>
                </a:solidFill>
              </a:rPr>
              <a:t>aliran fluida </a:t>
            </a:r>
          </a:p>
          <a:p>
            <a:pPr marL="82296" indent="0">
              <a:buNone/>
            </a:pPr>
            <a:r>
              <a:rPr lang="id-ID" dirty="0"/>
              <a:t>• Perpindahan panas melalui cairan atau gas dapat dengan konduksi atau konveksi, tergantung pada kehadiran dari setiap gerakan fluida.</a:t>
            </a:r>
          </a:p>
        </p:txBody>
      </p:sp>
      <p:pic>
        <p:nvPicPr>
          <p:cNvPr id="7" name="Picture 6"/>
          <p:cNvPicPr/>
          <p:nvPr/>
        </p:nvPicPr>
        <p:blipFill>
          <a:blip r:embed="rId2" cstate="print"/>
          <a:srcRect/>
          <a:stretch>
            <a:fillRect/>
          </a:stretch>
        </p:blipFill>
        <p:spPr bwMode="auto">
          <a:xfrm>
            <a:off x="457200" y="1371600"/>
            <a:ext cx="8305800" cy="5124450"/>
          </a:xfrm>
          <a:prstGeom prst="rect">
            <a:avLst/>
          </a:prstGeom>
          <a:noFill/>
          <a:ln w="9525">
            <a:noFill/>
            <a:miter lim="800000"/>
            <a:headEnd/>
            <a:tailEnd/>
          </a:ln>
        </p:spPr>
      </p:pic>
      <p:cxnSp>
        <p:nvCxnSpPr>
          <p:cNvPr id="10" name="Straight Arrow Connector 9"/>
          <p:cNvCxnSpPr/>
          <p:nvPr/>
        </p:nvCxnSpPr>
        <p:spPr>
          <a:xfrm flipV="1">
            <a:off x="914400" y="5334000"/>
            <a:ext cx="228600" cy="4572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914400" y="5568434"/>
            <a:ext cx="5160387" cy="461665"/>
          </a:xfrm>
          <a:prstGeom prst="rect">
            <a:avLst/>
          </a:prstGeom>
          <a:noFill/>
        </p:spPr>
        <p:txBody>
          <a:bodyPr wrap="none" rtlCol="0">
            <a:spAutoFit/>
          </a:bodyPr>
          <a:lstStyle/>
          <a:p>
            <a:r>
              <a:rPr lang="id-ID" sz="2400" dirty="0">
                <a:solidFill>
                  <a:srgbClr val="FF0000"/>
                </a:solidFill>
                <a:latin typeface="Times New Roman" pitchFamily="18" charset="0"/>
                <a:cs typeface="Times New Roman" pitchFamily="18" charset="0"/>
              </a:rPr>
              <a:t>Plat panas yang di aliri oleh fluida udara</a:t>
            </a:r>
          </a:p>
        </p:txBody>
      </p:sp>
    </p:spTree>
    <p:extLst>
      <p:ext uri="{BB962C8B-B14F-4D97-AF65-F5344CB8AC3E}">
        <p14:creationId xmlns:p14="http://schemas.microsoft.com/office/powerpoint/2010/main" val="16704637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066800"/>
            <a:ext cx="8229600" cy="5632311"/>
          </a:xfrm>
          <a:prstGeom prst="rect">
            <a:avLst/>
          </a:prstGeom>
        </p:spPr>
        <p:txBody>
          <a:bodyPr wrap="square">
            <a:spAutoFit/>
          </a:bodyPr>
          <a:lstStyle/>
          <a:p>
            <a:pPr algn="just"/>
            <a:r>
              <a:rPr lang="id-ID" sz="2400" dirty="0">
                <a:latin typeface="Times New Roman" pitchFamily="18" charset="0"/>
                <a:cs typeface="Times New Roman" pitchFamily="18" charset="0"/>
              </a:rPr>
              <a:t>Akibat sifat kental dari fluida, timbul gaya kental/viskos di  sekitar daerah dekat permukaan pelat. Semakin jauh dari permukaan pelat (arah sumbu-y) semakin kecil pengaruh gaya viskos sehingga kecepatan aliran menjadi semakin besar. Dan makin jauh dari tepi depan pelat (arah sumbu-x) semakin besar pengaruh gaya viskos sehingga daerah lapisan batas akan menjadi lebih lebar. Pada aliran mantap (tunak/stedy), kecepatan disembarang titik yang berurutan memiliki fluida yang sama dalam jangka waktu berurutan. Jadi kecepatan tetap terhadap waktu (dv/dt = 0). Tapi bisa berubah pada titik yang berbeda atau jarak berbeda. Selain itu, dalam perpindahan panas diketahui bahwa kalor akan berpindah dari benda yang lebih panas ke benda yang lebih dingin, sehingga jika dilogikakan kalau temperatur fluida menjadi lebih tinggi, tentu dia akan menjadi lebih ringan dan mulai bergerak ke atas.</a:t>
            </a:r>
          </a:p>
        </p:txBody>
      </p:sp>
      <p:sp>
        <p:nvSpPr>
          <p:cNvPr id="3" name="Pentagon 2"/>
          <p:cNvSpPr/>
          <p:nvPr/>
        </p:nvSpPr>
        <p:spPr>
          <a:xfrm>
            <a:off x="304800" y="304800"/>
            <a:ext cx="46482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id-ID" sz="2000" dirty="0">
                <a:latin typeface="Times New Roman" pitchFamily="18" charset="0"/>
                <a:cs typeface="Times New Roman" pitchFamily="18" charset="0"/>
              </a:rPr>
              <a:t>KONVEKSI PADA ALIRAN VISKOS</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675188440"/>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0050" y="1295400"/>
            <a:ext cx="8286750" cy="4832092"/>
          </a:xfrm>
          <a:prstGeom prst="rect">
            <a:avLst/>
          </a:prstGeom>
        </p:spPr>
        <p:txBody>
          <a:bodyPr wrap="square">
            <a:spAutoFit/>
          </a:bodyPr>
          <a:lstStyle/>
          <a:p>
            <a:pPr algn="just"/>
            <a:r>
              <a:rPr lang="id-ID" sz="2800" dirty="0">
                <a:latin typeface="Times New Roman" pitchFamily="18" charset="0"/>
                <a:cs typeface="Times New Roman" pitchFamily="18" charset="0"/>
              </a:rPr>
              <a:t>Pada lapisan batas terdapat tiga daerah aliran. Pada permukaan terbentuk lapisan batas laminar tetapi pada jarak tertentu dari tepi depan mulai terjadi proses transisi hingga aliran menjadi turbulen. Perubahan daerah lapisan batas ini tidak lepas dari pengaruh gaya viskos. Semakin besar gaya viskos makin besar gangguan-gangguan pada aliran fluida sehingga arah kecepatan tidak lagi searah tetapi menjadi acak ke sebarang arah. Profil kecepatan laminar mendekati bentuk parabola sedangkan profil turbulen pada bagian dekat permukaan hampir mendekati garis lurus.</a:t>
            </a:r>
          </a:p>
        </p:txBody>
      </p:sp>
      <p:sp>
        <p:nvSpPr>
          <p:cNvPr id="3" name="Pentagon 2"/>
          <p:cNvSpPr/>
          <p:nvPr/>
        </p:nvSpPr>
        <p:spPr>
          <a:xfrm>
            <a:off x="381000" y="342543"/>
            <a:ext cx="48006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id-ID" sz="2000" dirty="0">
                <a:latin typeface="Times New Roman" pitchFamily="18" charset="0"/>
                <a:cs typeface="Times New Roman" pitchFamily="18" charset="0"/>
              </a:rPr>
              <a:t>JENIS </a:t>
            </a:r>
            <a:r>
              <a:rPr lang="en-US" sz="2000" dirty="0">
                <a:latin typeface="Times New Roman" pitchFamily="18" charset="0"/>
                <a:cs typeface="Times New Roman" pitchFamily="18" charset="0"/>
              </a:rPr>
              <a:t>ALIRAN</a:t>
            </a:r>
            <a:r>
              <a:rPr lang="id-ID" sz="2000" dirty="0">
                <a:latin typeface="Times New Roman" pitchFamily="18" charset="0"/>
                <a:cs typeface="Times New Roman" pitchFamily="18" charset="0"/>
              </a:rPr>
              <a:t> PADA LAPISAN BATAS</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45706982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tagon 1"/>
          <p:cNvSpPr/>
          <p:nvPr/>
        </p:nvSpPr>
        <p:spPr>
          <a:xfrm>
            <a:off x="457200" y="381000"/>
            <a:ext cx="39624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a:latin typeface="Times New Roman" pitchFamily="18" charset="0"/>
                <a:cs typeface="Times New Roman" pitchFamily="18" charset="0"/>
              </a:rPr>
              <a:t>ALIRAN VISKOS</a:t>
            </a:r>
          </a:p>
        </p:txBody>
      </p:sp>
      <p:pic>
        <p:nvPicPr>
          <p:cNvPr id="4" name="Picture 3"/>
          <p:cNvPicPr/>
          <p:nvPr/>
        </p:nvPicPr>
        <p:blipFill>
          <a:blip r:embed="rId2" cstate="print"/>
          <a:srcRect/>
          <a:stretch>
            <a:fillRect/>
          </a:stretch>
        </p:blipFill>
        <p:spPr bwMode="auto">
          <a:xfrm>
            <a:off x="457200" y="1371600"/>
            <a:ext cx="8305800" cy="5124450"/>
          </a:xfrm>
          <a:prstGeom prst="rect">
            <a:avLst/>
          </a:prstGeom>
          <a:noFill/>
          <a:ln w="9525">
            <a:noFill/>
            <a:miter lim="800000"/>
            <a:headEnd/>
            <a:tailEnd/>
          </a:ln>
        </p:spPr>
      </p:pic>
      <p:sp>
        <p:nvSpPr>
          <p:cNvPr id="3" name="Freeform 2"/>
          <p:cNvSpPr/>
          <p:nvPr/>
        </p:nvSpPr>
        <p:spPr>
          <a:xfrm>
            <a:off x="1045482" y="4304526"/>
            <a:ext cx="2478768" cy="1410474"/>
          </a:xfrm>
          <a:custGeom>
            <a:avLst/>
            <a:gdLst>
              <a:gd name="connsiteX0" fmla="*/ 116568 w 2478768"/>
              <a:gd name="connsiteY0" fmla="*/ 990600 h 1066800"/>
              <a:gd name="connsiteX1" fmla="*/ 345168 w 2478768"/>
              <a:gd name="connsiteY1" fmla="*/ 1009650 h 1066800"/>
              <a:gd name="connsiteX2" fmla="*/ 421368 w 2478768"/>
              <a:gd name="connsiteY2" fmla="*/ 1028700 h 1066800"/>
              <a:gd name="connsiteX3" fmla="*/ 478518 w 2478768"/>
              <a:gd name="connsiteY3" fmla="*/ 1047750 h 1066800"/>
              <a:gd name="connsiteX4" fmla="*/ 1278618 w 2478768"/>
              <a:gd name="connsiteY4" fmla="*/ 1066800 h 1066800"/>
              <a:gd name="connsiteX5" fmla="*/ 1545318 w 2478768"/>
              <a:gd name="connsiteY5" fmla="*/ 1047750 h 1066800"/>
              <a:gd name="connsiteX6" fmla="*/ 1602468 w 2478768"/>
              <a:gd name="connsiteY6" fmla="*/ 1028700 h 1066800"/>
              <a:gd name="connsiteX7" fmla="*/ 2364468 w 2478768"/>
              <a:gd name="connsiteY7" fmla="*/ 990600 h 1066800"/>
              <a:gd name="connsiteX8" fmla="*/ 2440668 w 2478768"/>
              <a:gd name="connsiteY8" fmla="*/ 857250 h 1066800"/>
              <a:gd name="connsiteX9" fmla="*/ 2478768 w 2478768"/>
              <a:gd name="connsiteY9" fmla="*/ 742950 h 1066800"/>
              <a:gd name="connsiteX10" fmla="*/ 2459718 w 2478768"/>
              <a:gd name="connsiteY10" fmla="*/ 228600 h 1066800"/>
              <a:gd name="connsiteX11" fmla="*/ 2402568 w 2478768"/>
              <a:gd name="connsiteY11" fmla="*/ 152400 h 1066800"/>
              <a:gd name="connsiteX12" fmla="*/ 2231118 w 2478768"/>
              <a:gd name="connsiteY12" fmla="*/ 19050 h 1066800"/>
              <a:gd name="connsiteX13" fmla="*/ 2154918 w 2478768"/>
              <a:gd name="connsiteY13" fmla="*/ 0 h 1066800"/>
              <a:gd name="connsiteX14" fmla="*/ 1907268 w 2478768"/>
              <a:gd name="connsiteY14" fmla="*/ 19050 h 1066800"/>
              <a:gd name="connsiteX15" fmla="*/ 1850118 w 2478768"/>
              <a:gd name="connsiteY15" fmla="*/ 38100 h 1066800"/>
              <a:gd name="connsiteX16" fmla="*/ 1545318 w 2478768"/>
              <a:gd name="connsiteY16" fmla="*/ 57150 h 1066800"/>
              <a:gd name="connsiteX17" fmla="*/ 1088118 w 2478768"/>
              <a:gd name="connsiteY17" fmla="*/ 95250 h 1066800"/>
              <a:gd name="connsiteX18" fmla="*/ 992868 w 2478768"/>
              <a:gd name="connsiteY18" fmla="*/ 114300 h 1066800"/>
              <a:gd name="connsiteX19" fmla="*/ 783318 w 2478768"/>
              <a:gd name="connsiteY19" fmla="*/ 152400 h 1066800"/>
              <a:gd name="connsiteX20" fmla="*/ 630918 w 2478768"/>
              <a:gd name="connsiteY20" fmla="*/ 190500 h 1066800"/>
              <a:gd name="connsiteX21" fmla="*/ 402318 w 2478768"/>
              <a:gd name="connsiteY21" fmla="*/ 209550 h 1066800"/>
              <a:gd name="connsiteX22" fmla="*/ 230868 w 2478768"/>
              <a:gd name="connsiteY22" fmla="*/ 304800 h 1066800"/>
              <a:gd name="connsiteX23" fmla="*/ 173718 w 2478768"/>
              <a:gd name="connsiteY23" fmla="*/ 342900 h 1066800"/>
              <a:gd name="connsiteX24" fmla="*/ 154668 w 2478768"/>
              <a:gd name="connsiteY24" fmla="*/ 400050 h 1066800"/>
              <a:gd name="connsiteX25" fmla="*/ 97518 w 2478768"/>
              <a:gd name="connsiteY25" fmla="*/ 438150 h 1066800"/>
              <a:gd name="connsiteX26" fmla="*/ 59418 w 2478768"/>
              <a:gd name="connsiteY26" fmla="*/ 552450 h 1066800"/>
              <a:gd name="connsiteX27" fmla="*/ 21318 w 2478768"/>
              <a:gd name="connsiteY27" fmla="*/ 666750 h 1066800"/>
              <a:gd name="connsiteX28" fmla="*/ 2268 w 2478768"/>
              <a:gd name="connsiteY28" fmla="*/ 723900 h 1066800"/>
              <a:gd name="connsiteX29" fmla="*/ 78468 w 2478768"/>
              <a:gd name="connsiteY29" fmla="*/ 990600 h 1066800"/>
              <a:gd name="connsiteX30" fmla="*/ 116568 w 2478768"/>
              <a:gd name="connsiteY30" fmla="*/ 990600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478768" h="1066800">
                <a:moveTo>
                  <a:pt x="116568" y="990600"/>
                </a:moveTo>
                <a:cubicBezTo>
                  <a:pt x="161018" y="993775"/>
                  <a:pt x="269294" y="1000166"/>
                  <a:pt x="345168" y="1009650"/>
                </a:cubicBezTo>
                <a:cubicBezTo>
                  <a:pt x="371148" y="1012897"/>
                  <a:pt x="396194" y="1021507"/>
                  <a:pt x="421368" y="1028700"/>
                </a:cubicBezTo>
                <a:cubicBezTo>
                  <a:pt x="440676" y="1034217"/>
                  <a:pt x="458457" y="1046858"/>
                  <a:pt x="478518" y="1047750"/>
                </a:cubicBezTo>
                <a:cubicBezTo>
                  <a:pt x="745030" y="1059595"/>
                  <a:pt x="1011918" y="1060450"/>
                  <a:pt x="1278618" y="1066800"/>
                </a:cubicBezTo>
                <a:cubicBezTo>
                  <a:pt x="1367518" y="1060450"/>
                  <a:pt x="1456802" y="1058164"/>
                  <a:pt x="1545318" y="1047750"/>
                </a:cubicBezTo>
                <a:cubicBezTo>
                  <a:pt x="1565261" y="1045404"/>
                  <a:pt x="1582436" y="1030098"/>
                  <a:pt x="1602468" y="1028700"/>
                </a:cubicBezTo>
                <a:cubicBezTo>
                  <a:pt x="1856169" y="1011000"/>
                  <a:pt x="2110468" y="1003300"/>
                  <a:pt x="2364468" y="990600"/>
                </a:cubicBezTo>
                <a:cubicBezTo>
                  <a:pt x="2398834" y="939051"/>
                  <a:pt x="2416498" y="917674"/>
                  <a:pt x="2440668" y="857250"/>
                </a:cubicBezTo>
                <a:cubicBezTo>
                  <a:pt x="2455583" y="819962"/>
                  <a:pt x="2478768" y="742950"/>
                  <a:pt x="2478768" y="742950"/>
                </a:cubicBezTo>
                <a:cubicBezTo>
                  <a:pt x="2472418" y="571500"/>
                  <a:pt x="2481674" y="398757"/>
                  <a:pt x="2459718" y="228600"/>
                </a:cubicBezTo>
                <a:cubicBezTo>
                  <a:pt x="2455655" y="197111"/>
                  <a:pt x="2423231" y="176506"/>
                  <a:pt x="2402568" y="152400"/>
                </a:cubicBezTo>
                <a:cubicBezTo>
                  <a:pt x="2365879" y="109597"/>
                  <a:pt x="2278023" y="30776"/>
                  <a:pt x="2231118" y="19050"/>
                </a:cubicBezTo>
                <a:lnTo>
                  <a:pt x="2154918" y="0"/>
                </a:lnTo>
                <a:cubicBezTo>
                  <a:pt x="2072368" y="6350"/>
                  <a:pt x="1989423" y="8781"/>
                  <a:pt x="1907268" y="19050"/>
                </a:cubicBezTo>
                <a:cubicBezTo>
                  <a:pt x="1887343" y="21541"/>
                  <a:pt x="1870088" y="35998"/>
                  <a:pt x="1850118" y="38100"/>
                </a:cubicBezTo>
                <a:cubicBezTo>
                  <a:pt x="1748879" y="48757"/>
                  <a:pt x="1646918" y="50800"/>
                  <a:pt x="1545318" y="57150"/>
                </a:cubicBezTo>
                <a:cubicBezTo>
                  <a:pt x="1354296" y="120824"/>
                  <a:pt x="1556238" y="59241"/>
                  <a:pt x="1088118" y="95250"/>
                </a:cubicBezTo>
                <a:cubicBezTo>
                  <a:pt x="1055835" y="97733"/>
                  <a:pt x="1024725" y="108508"/>
                  <a:pt x="992868" y="114300"/>
                </a:cubicBezTo>
                <a:cubicBezTo>
                  <a:pt x="901188" y="130969"/>
                  <a:pt x="870708" y="132233"/>
                  <a:pt x="783318" y="152400"/>
                </a:cubicBezTo>
                <a:cubicBezTo>
                  <a:pt x="732296" y="164174"/>
                  <a:pt x="683101" y="186151"/>
                  <a:pt x="630918" y="190500"/>
                </a:cubicBezTo>
                <a:lnTo>
                  <a:pt x="402318" y="209550"/>
                </a:lnTo>
                <a:cubicBezTo>
                  <a:pt x="301727" y="243080"/>
                  <a:pt x="361876" y="217461"/>
                  <a:pt x="230868" y="304800"/>
                </a:cubicBezTo>
                <a:lnTo>
                  <a:pt x="173718" y="342900"/>
                </a:lnTo>
                <a:cubicBezTo>
                  <a:pt x="167368" y="361950"/>
                  <a:pt x="167212" y="384370"/>
                  <a:pt x="154668" y="400050"/>
                </a:cubicBezTo>
                <a:cubicBezTo>
                  <a:pt x="140365" y="417928"/>
                  <a:pt x="109652" y="418735"/>
                  <a:pt x="97518" y="438150"/>
                </a:cubicBezTo>
                <a:cubicBezTo>
                  <a:pt x="76233" y="472206"/>
                  <a:pt x="72118" y="514350"/>
                  <a:pt x="59418" y="552450"/>
                </a:cubicBezTo>
                <a:lnTo>
                  <a:pt x="21318" y="666750"/>
                </a:lnTo>
                <a:lnTo>
                  <a:pt x="2268" y="723900"/>
                </a:lnTo>
                <a:cubicBezTo>
                  <a:pt x="13947" y="864048"/>
                  <a:pt x="-39528" y="943402"/>
                  <a:pt x="78468" y="990600"/>
                </a:cubicBezTo>
                <a:cubicBezTo>
                  <a:pt x="90260" y="995317"/>
                  <a:pt x="72118" y="987425"/>
                  <a:pt x="116568" y="990600"/>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mc:AlternateContent xmlns:mc="http://schemas.openxmlformats.org/markup-compatibility/2006" xmlns:a14="http://schemas.microsoft.com/office/drawing/2010/main">
        <mc:Choice Requires="a14">
          <p:sp>
            <p:nvSpPr>
              <p:cNvPr id="10" name="TextBox 9"/>
              <p:cNvSpPr txBox="1"/>
              <p:nvPr/>
            </p:nvSpPr>
            <p:spPr>
              <a:xfrm>
                <a:off x="1200149" y="3502938"/>
                <a:ext cx="1404744" cy="861774"/>
              </a:xfrm>
              <a:prstGeom prst="rect">
                <a:avLst/>
              </a:prstGeom>
              <a:noFill/>
            </p:spPr>
            <p:txBody>
              <a:bodyPr wrap="none" rtlCol="0">
                <a:spAutoFit/>
              </a:bodyPr>
              <a:lstStyle/>
              <a:p>
                <a:r>
                  <a:rPr lang="id-ID" b="1" dirty="0">
                    <a:solidFill>
                      <a:srgbClr val="FF0000"/>
                    </a:solidFill>
                  </a:rPr>
                  <a:t>u = 0</a:t>
                </a:r>
              </a:p>
              <a:p>
                <a:pPr/>
                <a14:m>
                  <m:oMathPara xmlns:m="http://schemas.openxmlformats.org/officeDocument/2006/math">
                    <m:oMathParaPr>
                      <m:jc m:val="centerGroup"/>
                    </m:oMathParaPr>
                    <m:oMath xmlns:m="http://schemas.openxmlformats.org/officeDocument/2006/math">
                      <m:r>
                        <a:rPr lang="en-US" sz="3200" b="1" i="0" smtClean="0">
                          <a:solidFill>
                            <a:srgbClr val="FF0000"/>
                          </a:solidFill>
                          <a:latin typeface="Cambria Math"/>
                        </a:rPr>
                        <m:t>𝛕</m:t>
                      </m:r>
                      <m:r>
                        <a:rPr lang="id-ID" sz="3200" b="1" i="0" smtClean="0">
                          <a:solidFill>
                            <a:srgbClr val="FF0000"/>
                          </a:solidFill>
                          <a:latin typeface="Cambria Math"/>
                        </a:rPr>
                        <m:t>&gt;</m:t>
                      </m:r>
                      <m:r>
                        <a:rPr lang="id-ID" sz="3200" b="1" i="0" smtClean="0">
                          <a:solidFill>
                            <a:srgbClr val="FF0000"/>
                          </a:solidFill>
                          <a:latin typeface="Cambria Math"/>
                        </a:rPr>
                        <m:t>𝐮</m:t>
                      </m:r>
                    </m:oMath>
                  </m:oMathPara>
                </a14:m>
                <a:endParaRPr lang="id-ID" sz="3200" b="1" dirty="0">
                  <a:solidFill>
                    <a:srgbClr val="FF0000"/>
                  </a:solidFill>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1200149" y="3502938"/>
                <a:ext cx="1404744" cy="861774"/>
              </a:xfrm>
              <a:prstGeom prst="rect">
                <a:avLst/>
              </a:prstGeom>
              <a:blipFill rotWithShape="1">
                <a:blip r:embed="rId3"/>
                <a:stretch>
                  <a:fillRect l="-3913" t="-3546" r="-12609" b="-21986"/>
                </a:stretch>
              </a:blipFill>
            </p:spPr>
            <p:txBody>
              <a:bodyPr/>
              <a:lstStyle/>
              <a:p>
                <a:r>
                  <a:rPr lang="id-ID">
                    <a:noFill/>
                  </a:rPr>
                  <a:t> </a:t>
                </a:r>
              </a:p>
            </p:txBody>
          </p:sp>
        </mc:Fallback>
      </mc:AlternateContent>
      <p:sp>
        <p:nvSpPr>
          <p:cNvPr id="11" name="Freeform 10"/>
          <p:cNvSpPr/>
          <p:nvPr/>
        </p:nvSpPr>
        <p:spPr>
          <a:xfrm>
            <a:off x="4876800" y="3275052"/>
            <a:ext cx="2743200" cy="2058948"/>
          </a:xfrm>
          <a:custGeom>
            <a:avLst/>
            <a:gdLst>
              <a:gd name="connsiteX0" fmla="*/ 116568 w 2478768"/>
              <a:gd name="connsiteY0" fmla="*/ 990600 h 1066800"/>
              <a:gd name="connsiteX1" fmla="*/ 345168 w 2478768"/>
              <a:gd name="connsiteY1" fmla="*/ 1009650 h 1066800"/>
              <a:gd name="connsiteX2" fmla="*/ 421368 w 2478768"/>
              <a:gd name="connsiteY2" fmla="*/ 1028700 h 1066800"/>
              <a:gd name="connsiteX3" fmla="*/ 478518 w 2478768"/>
              <a:gd name="connsiteY3" fmla="*/ 1047750 h 1066800"/>
              <a:gd name="connsiteX4" fmla="*/ 1278618 w 2478768"/>
              <a:gd name="connsiteY4" fmla="*/ 1066800 h 1066800"/>
              <a:gd name="connsiteX5" fmla="*/ 1545318 w 2478768"/>
              <a:gd name="connsiteY5" fmla="*/ 1047750 h 1066800"/>
              <a:gd name="connsiteX6" fmla="*/ 1602468 w 2478768"/>
              <a:gd name="connsiteY6" fmla="*/ 1028700 h 1066800"/>
              <a:gd name="connsiteX7" fmla="*/ 2364468 w 2478768"/>
              <a:gd name="connsiteY7" fmla="*/ 990600 h 1066800"/>
              <a:gd name="connsiteX8" fmla="*/ 2440668 w 2478768"/>
              <a:gd name="connsiteY8" fmla="*/ 857250 h 1066800"/>
              <a:gd name="connsiteX9" fmla="*/ 2478768 w 2478768"/>
              <a:gd name="connsiteY9" fmla="*/ 742950 h 1066800"/>
              <a:gd name="connsiteX10" fmla="*/ 2459718 w 2478768"/>
              <a:gd name="connsiteY10" fmla="*/ 228600 h 1066800"/>
              <a:gd name="connsiteX11" fmla="*/ 2402568 w 2478768"/>
              <a:gd name="connsiteY11" fmla="*/ 152400 h 1066800"/>
              <a:gd name="connsiteX12" fmla="*/ 2231118 w 2478768"/>
              <a:gd name="connsiteY12" fmla="*/ 19050 h 1066800"/>
              <a:gd name="connsiteX13" fmla="*/ 2154918 w 2478768"/>
              <a:gd name="connsiteY13" fmla="*/ 0 h 1066800"/>
              <a:gd name="connsiteX14" fmla="*/ 1907268 w 2478768"/>
              <a:gd name="connsiteY14" fmla="*/ 19050 h 1066800"/>
              <a:gd name="connsiteX15" fmla="*/ 1850118 w 2478768"/>
              <a:gd name="connsiteY15" fmla="*/ 38100 h 1066800"/>
              <a:gd name="connsiteX16" fmla="*/ 1545318 w 2478768"/>
              <a:gd name="connsiteY16" fmla="*/ 57150 h 1066800"/>
              <a:gd name="connsiteX17" fmla="*/ 1088118 w 2478768"/>
              <a:gd name="connsiteY17" fmla="*/ 95250 h 1066800"/>
              <a:gd name="connsiteX18" fmla="*/ 992868 w 2478768"/>
              <a:gd name="connsiteY18" fmla="*/ 114300 h 1066800"/>
              <a:gd name="connsiteX19" fmla="*/ 783318 w 2478768"/>
              <a:gd name="connsiteY19" fmla="*/ 152400 h 1066800"/>
              <a:gd name="connsiteX20" fmla="*/ 630918 w 2478768"/>
              <a:gd name="connsiteY20" fmla="*/ 190500 h 1066800"/>
              <a:gd name="connsiteX21" fmla="*/ 402318 w 2478768"/>
              <a:gd name="connsiteY21" fmla="*/ 209550 h 1066800"/>
              <a:gd name="connsiteX22" fmla="*/ 230868 w 2478768"/>
              <a:gd name="connsiteY22" fmla="*/ 304800 h 1066800"/>
              <a:gd name="connsiteX23" fmla="*/ 173718 w 2478768"/>
              <a:gd name="connsiteY23" fmla="*/ 342900 h 1066800"/>
              <a:gd name="connsiteX24" fmla="*/ 154668 w 2478768"/>
              <a:gd name="connsiteY24" fmla="*/ 400050 h 1066800"/>
              <a:gd name="connsiteX25" fmla="*/ 97518 w 2478768"/>
              <a:gd name="connsiteY25" fmla="*/ 438150 h 1066800"/>
              <a:gd name="connsiteX26" fmla="*/ 59418 w 2478768"/>
              <a:gd name="connsiteY26" fmla="*/ 552450 h 1066800"/>
              <a:gd name="connsiteX27" fmla="*/ 21318 w 2478768"/>
              <a:gd name="connsiteY27" fmla="*/ 666750 h 1066800"/>
              <a:gd name="connsiteX28" fmla="*/ 2268 w 2478768"/>
              <a:gd name="connsiteY28" fmla="*/ 723900 h 1066800"/>
              <a:gd name="connsiteX29" fmla="*/ 78468 w 2478768"/>
              <a:gd name="connsiteY29" fmla="*/ 990600 h 1066800"/>
              <a:gd name="connsiteX30" fmla="*/ 116568 w 2478768"/>
              <a:gd name="connsiteY30" fmla="*/ 990600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478768" h="1066800">
                <a:moveTo>
                  <a:pt x="116568" y="990600"/>
                </a:moveTo>
                <a:cubicBezTo>
                  <a:pt x="161018" y="993775"/>
                  <a:pt x="269294" y="1000166"/>
                  <a:pt x="345168" y="1009650"/>
                </a:cubicBezTo>
                <a:cubicBezTo>
                  <a:pt x="371148" y="1012897"/>
                  <a:pt x="396194" y="1021507"/>
                  <a:pt x="421368" y="1028700"/>
                </a:cubicBezTo>
                <a:cubicBezTo>
                  <a:pt x="440676" y="1034217"/>
                  <a:pt x="458457" y="1046858"/>
                  <a:pt x="478518" y="1047750"/>
                </a:cubicBezTo>
                <a:cubicBezTo>
                  <a:pt x="745030" y="1059595"/>
                  <a:pt x="1011918" y="1060450"/>
                  <a:pt x="1278618" y="1066800"/>
                </a:cubicBezTo>
                <a:cubicBezTo>
                  <a:pt x="1367518" y="1060450"/>
                  <a:pt x="1456802" y="1058164"/>
                  <a:pt x="1545318" y="1047750"/>
                </a:cubicBezTo>
                <a:cubicBezTo>
                  <a:pt x="1565261" y="1045404"/>
                  <a:pt x="1582436" y="1030098"/>
                  <a:pt x="1602468" y="1028700"/>
                </a:cubicBezTo>
                <a:cubicBezTo>
                  <a:pt x="1856169" y="1011000"/>
                  <a:pt x="2110468" y="1003300"/>
                  <a:pt x="2364468" y="990600"/>
                </a:cubicBezTo>
                <a:cubicBezTo>
                  <a:pt x="2398834" y="939051"/>
                  <a:pt x="2416498" y="917674"/>
                  <a:pt x="2440668" y="857250"/>
                </a:cubicBezTo>
                <a:cubicBezTo>
                  <a:pt x="2455583" y="819962"/>
                  <a:pt x="2478768" y="742950"/>
                  <a:pt x="2478768" y="742950"/>
                </a:cubicBezTo>
                <a:cubicBezTo>
                  <a:pt x="2472418" y="571500"/>
                  <a:pt x="2481674" y="398757"/>
                  <a:pt x="2459718" y="228600"/>
                </a:cubicBezTo>
                <a:cubicBezTo>
                  <a:pt x="2455655" y="197111"/>
                  <a:pt x="2423231" y="176506"/>
                  <a:pt x="2402568" y="152400"/>
                </a:cubicBezTo>
                <a:cubicBezTo>
                  <a:pt x="2365879" y="109597"/>
                  <a:pt x="2278023" y="30776"/>
                  <a:pt x="2231118" y="19050"/>
                </a:cubicBezTo>
                <a:lnTo>
                  <a:pt x="2154918" y="0"/>
                </a:lnTo>
                <a:cubicBezTo>
                  <a:pt x="2072368" y="6350"/>
                  <a:pt x="1989423" y="8781"/>
                  <a:pt x="1907268" y="19050"/>
                </a:cubicBezTo>
                <a:cubicBezTo>
                  <a:pt x="1887343" y="21541"/>
                  <a:pt x="1870088" y="35998"/>
                  <a:pt x="1850118" y="38100"/>
                </a:cubicBezTo>
                <a:cubicBezTo>
                  <a:pt x="1748879" y="48757"/>
                  <a:pt x="1646918" y="50800"/>
                  <a:pt x="1545318" y="57150"/>
                </a:cubicBezTo>
                <a:cubicBezTo>
                  <a:pt x="1354296" y="120824"/>
                  <a:pt x="1556238" y="59241"/>
                  <a:pt x="1088118" y="95250"/>
                </a:cubicBezTo>
                <a:cubicBezTo>
                  <a:pt x="1055835" y="97733"/>
                  <a:pt x="1024725" y="108508"/>
                  <a:pt x="992868" y="114300"/>
                </a:cubicBezTo>
                <a:cubicBezTo>
                  <a:pt x="901188" y="130969"/>
                  <a:pt x="870708" y="132233"/>
                  <a:pt x="783318" y="152400"/>
                </a:cubicBezTo>
                <a:cubicBezTo>
                  <a:pt x="732296" y="164174"/>
                  <a:pt x="683101" y="186151"/>
                  <a:pt x="630918" y="190500"/>
                </a:cubicBezTo>
                <a:lnTo>
                  <a:pt x="402318" y="209550"/>
                </a:lnTo>
                <a:cubicBezTo>
                  <a:pt x="301727" y="243080"/>
                  <a:pt x="361876" y="217461"/>
                  <a:pt x="230868" y="304800"/>
                </a:cubicBezTo>
                <a:lnTo>
                  <a:pt x="173718" y="342900"/>
                </a:lnTo>
                <a:cubicBezTo>
                  <a:pt x="167368" y="361950"/>
                  <a:pt x="167212" y="384370"/>
                  <a:pt x="154668" y="400050"/>
                </a:cubicBezTo>
                <a:cubicBezTo>
                  <a:pt x="140365" y="417928"/>
                  <a:pt x="109652" y="418735"/>
                  <a:pt x="97518" y="438150"/>
                </a:cubicBezTo>
                <a:cubicBezTo>
                  <a:pt x="76233" y="472206"/>
                  <a:pt x="72118" y="514350"/>
                  <a:pt x="59418" y="552450"/>
                </a:cubicBezTo>
                <a:lnTo>
                  <a:pt x="21318" y="666750"/>
                </a:lnTo>
                <a:lnTo>
                  <a:pt x="2268" y="723900"/>
                </a:lnTo>
                <a:cubicBezTo>
                  <a:pt x="13947" y="864048"/>
                  <a:pt x="-39528" y="943402"/>
                  <a:pt x="78468" y="990600"/>
                </a:cubicBezTo>
                <a:cubicBezTo>
                  <a:pt x="90260" y="995317"/>
                  <a:pt x="72118" y="987425"/>
                  <a:pt x="116568" y="990600"/>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mc:AlternateContent xmlns:mc="http://schemas.openxmlformats.org/markup-compatibility/2006" xmlns:a14="http://schemas.microsoft.com/office/drawing/2010/main">
        <mc:Choice Requires="a14">
          <p:sp>
            <p:nvSpPr>
              <p:cNvPr id="12" name="TextBox 11"/>
              <p:cNvSpPr txBox="1"/>
              <p:nvPr/>
            </p:nvSpPr>
            <p:spPr>
              <a:xfrm>
                <a:off x="7581900" y="3239214"/>
                <a:ext cx="1319977"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3200" b="1" i="0" smtClean="0">
                          <a:solidFill>
                            <a:srgbClr val="FF0000"/>
                          </a:solidFill>
                          <a:latin typeface="Cambria Math"/>
                        </a:rPr>
                        <m:t>𝛕</m:t>
                      </m:r>
                      <m:r>
                        <a:rPr lang="id-ID" sz="3200" b="1" i="0" smtClean="0">
                          <a:solidFill>
                            <a:srgbClr val="FF0000"/>
                          </a:solidFill>
                          <a:latin typeface="Cambria Math"/>
                        </a:rPr>
                        <m:t>&lt;</m:t>
                      </m:r>
                      <m:r>
                        <a:rPr lang="id-ID" sz="3200" b="1" i="0" smtClean="0">
                          <a:solidFill>
                            <a:srgbClr val="FF0000"/>
                          </a:solidFill>
                          <a:latin typeface="Cambria Math"/>
                        </a:rPr>
                        <m:t>𝐮</m:t>
                      </m:r>
                    </m:oMath>
                  </m:oMathPara>
                </a14:m>
                <a:endParaRPr lang="id-ID" sz="3200" b="1" dirty="0">
                  <a:solidFill>
                    <a:srgbClr val="FF0000"/>
                  </a:solidFill>
                </a:endParaRPr>
              </a:p>
            </p:txBody>
          </p:sp>
        </mc:Choice>
        <mc:Fallback xmlns="">
          <p:sp>
            <p:nvSpPr>
              <p:cNvPr id="12" name="TextBox 11"/>
              <p:cNvSpPr txBox="1">
                <a:spLocks noRot="1" noChangeAspect="1" noMove="1" noResize="1" noEditPoints="1" noAdjustHandles="1" noChangeArrowheads="1" noChangeShapeType="1" noTextEdit="1"/>
              </p:cNvSpPr>
              <p:nvPr/>
            </p:nvSpPr>
            <p:spPr>
              <a:xfrm>
                <a:off x="7581900" y="3239214"/>
                <a:ext cx="1319977" cy="584775"/>
              </a:xfrm>
              <a:prstGeom prst="rect">
                <a:avLst/>
              </a:prstGeom>
              <a:blipFill rotWithShape="1">
                <a:blip r:embed="rId4"/>
                <a:stretch>
                  <a:fillRect t="-14583" r="-16667" b="-32292"/>
                </a:stretch>
              </a:blipFill>
            </p:spPr>
            <p:txBody>
              <a:bodyPr/>
              <a:lstStyle/>
              <a:p>
                <a:r>
                  <a:rPr lang="id-ID">
                    <a:noFill/>
                  </a:rPr>
                  <a:t> </a:t>
                </a:r>
              </a:p>
            </p:txBody>
          </p:sp>
        </mc:Fallback>
      </mc:AlternateContent>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tagon 1"/>
          <p:cNvSpPr/>
          <p:nvPr/>
        </p:nvSpPr>
        <p:spPr>
          <a:xfrm>
            <a:off x="381000" y="457200"/>
            <a:ext cx="39624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a:latin typeface="Times New Roman" pitchFamily="18" charset="0"/>
                <a:cs typeface="Times New Roman" pitchFamily="18" charset="0"/>
              </a:rPr>
              <a:t>ALIRAN LAMINAR</a:t>
            </a:r>
          </a:p>
        </p:txBody>
      </p:sp>
      <p:sp>
        <p:nvSpPr>
          <p:cNvPr id="17" name="TextBox 16"/>
          <p:cNvSpPr txBox="1"/>
          <p:nvPr/>
        </p:nvSpPr>
        <p:spPr>
          <a:xfrm>
            <a:off x="609600" y="1676400"/>
            <a:ext cx="7620000" cy="4336059"/>
          </a:xfrm>
          <a:prstGeom prst="rect">
            <a:avLst/>
          </a:prstGeom>
          <a:noFill/>
        </p:spPr>
        <p:txBody>
          <a:bodyPr wrap="square" rtlCol="0">
            <a:spAutoFit/>
          </a:bodyPr>
          <a:lstStyle/>
          <a:p>
            <a:pPr algn="just">
              <a:lnSpc>
                <a:spcPct val="150000"/>
              </a:lnSpc>
            </a:pPr>
            <a:r>
              <a:rPr lang="en-US" sz="2400" dirty="0" err="1">
                <a:latin typeface="Times New Roman" pitchFamily="18" charset="0"/>
                <a:cs typeface="Times New Roman" pitchFamily="18" charset="0"/>
              </a:rPr>
              <a:t>Aliran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laminer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diatur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oleh</a:t>
            </a:r>
            <a:r>
              <a:rPr lang="en-US" sz="2400" dirty="0">
                <a:latin typeface="Times New Roman" pitchFamily="18" charset="0"/>
                <a:cs typeface="Times New Roman" pitchFamily="18" charset="0"/>
              </a:rPr>
              <a:t> hukum yang </a:t>
            </a:r>
            <a:r>
              <a:rPr lang="en-US" sz="2400" dirty="0" err="1">
                <a:latin typeface="Times New Roman" pitchFamily="18" charset="0"/>
                <a:cs typeface="Times New Roman" pitchFamily="18" charset="0"/>
              </a:rPr>
              <a:t>menghubungkan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tegangan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geser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perubahan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sudut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yaitu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hasil</a:t>
            </a:r>
            <a:r>
              <a:rPr lang="en-US" sz="2400" dirty="0">
                <a:latin typeface="Times New Roman" pitchFamily="18" charset="0"/>
                <a:cs typeface="Times New Roman" pitchFamily="18" charset="0"/>
              </a:rPr>
              <a:t> kali </a:t>
            </a:r>
            <a:r>
              <a:rPr lang="en-US" sz="2400" dirty="0" err="1">
                <a:latin typeface="Times New Roman" pitchFamily="18" charset="0"/>
                <a:cs typeface="Times New Roman" pitchFamily="18" charset="0"/>
              </a:rPr>
              <a:t>kekentalan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cair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gradien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kecepatan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atau</a:t>
            </a:r>
            <a:endParaRPr lang="en-US" sz="2400" dirty="0">
              <a:latin typeface="Times New Roman" pitchFamily="18" charset="0"/>
              <a:cs typeface="Times New Roman" pitchFamily="18" charset="0"/>
            </a:endParaRPr>
          </a:p>
          <a:p>
            <a:pPr algn="ctr">
              <a:lnSpc>
                <a:spcPct val="150000"/>
              </a:lnSpc>
            </a:pPr>
            <a:r>
              <a:rPr lang="en-US" sz="2400" b="1" dirty="0">
                <a:latin typeface="Times New Roman" pitchFamily="18" charset="0"/>
                <a:cs typeface="Times New Roman" pitchFamily="18" charset="0"/>
                <a:sym typeface="Symbol"/>
              </a:rPr>
              <a:t></a:t>
            </a:r>
            <a:r>
              <a:rPr lang="en-US" sz="2400" b="1" dirty="0">
                <a:latin typeface="Times New Roman" pitchFamily="18" charset="0"/>
                <a:cs typeface="Times New Roman" pitchFamily="18" charset="0"/>
              </a:rPr>
              <a:t> =</a:t>
            </a:r>
            <a:r>
              <a:rPr lang="en-US" sz="2400" b="1" dirty="0">
                <a:latin typeface="Times New Roman" pitchFamily="18" charset="0"/>
                <a:cs typeface="Times New Roman" pitchFamily="18" charset="0"/>
                <a:sym typeface="Symbol"/>
              </a:rPr>
              <a:t></a:t>
            </a:r>
            <a:r>
              <a:rPr lang="en-US" sz="2400" b="1" dirty="0" err="1">
                <a:latin typeface="Times New Roman" pitchFamily="18" charset="0"/>
                <a:cs typeface="Times New Roman" pitchFamily="18" charset="0"/>
              </a:rPr>
              <a:t>dv</a:t>
            </a:r>
            <a:r>
              <a:rPr lang="en-US" sz="2400" b="1" dirty="0">
                <a:latin typeface="Times New Roman" pitchFamily="18" charset="0"/>
                <a:cs typeface="Times New Roman" pitchFamily="18" charset="0"/>
              </a:rPr>
              <a:t>/</a:t>
            </a:r>
            <a:r>
              <a:rPr lang="en-US" sz="2400" b="1" dirty="0" err="1">
                <a:latin typeface="Times New Roman" pitchFamily="18" charset="0"/>
                <a:cs typeface="Times New Roman" pitchFamily="18" charset="0"/>
              </a:rPr>
              <a:t>dy</a:t>
            </a:r>
            <a:endParaRPr lang="en-US" sz="2400" b="1" dirty="0">
              <a:latin typeface="Times New Roman" pitchFamily="18" charset="0"/>
              <a:cs typeface="Times New Roman" pitchFamily="18" charset="0"/>
            </a:endParaRPr>
          </a:p>
          <a:p>
            <a:pPr algn="just">
              <a:lnSpc>
                <a:spcPct val="150000"/>
              </a:lnSpc>
            </a:pPr>
            <a:r>
              <a:rPr lang="en-US" sz="2400" dirty="0" err="1">
                <a:latin typeface="Times New Roman" pitchFamily="18" charset="0"/>
                <a:cs typeface="Times New Roman" pitchFamily="18" charset="0"/>
              </a:rPr>
              <a:t>Kekentalan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cair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tersebut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dominan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oleh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karenanya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mencegah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setiap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kecendurungan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menuju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kondisi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turbulen</a:t>
            </a:r>
            <a:r>
              <a:rPr lang="en-US" sz="2400" dirty="0">
                <a:latin typeface="Times New Roman" pitchFamily="18" charset="0"/>
                <a:cs typeface="Times New Roman" pitchFamily="18" charset="0"/>
              </a:rPr>
              <a:t>.</a:t>
            </a:r>
          </a:p>
          <a:p>
            <a:pPr algn="just">
              <a:lnSpc>
                <a:spcPct val="150000"/>
              </a:lnSpc>
            </a:pPr>
            <a:endParaRPr lang="en-US" dirty="0">
              <a:latin typeface="Times New Roman" pitchFamily="18" charset="0"/>
              <a:cs typeface="Times New Roman" pitchFamily="18" charset="0"/>
            </a:endParaRP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tagon 1"/>
          <p:cNvSpPr/>
          <p:nvPr/>
        </p:nvSpPr>
        <p:spPr>
          <a:xfrm>
            <a:off x="381000" y="381000"/>
            <a:ext cx="39624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a:latin typeface="Times New Roman" pitchFamily="18" charset="0"/>
                <a:cs typeface="Times New Roman" pitchFamily="18" charset="0"/>
              </a:rPr>
              <a:t>ALIRAN  TURBULEN</a:t>
            </a:r>
          </a:p>
        </p:txBody>
      </p:sp>
      <p:sp>
        <p:nvSpPr>
          <p:cNvPr id="3" name="TextBox 2"/>
          <p:cNvSpPr txBox="1"/>
          <p:nvPr/>
        </p:nvSpPr>
        <p:spPr>
          <a:xfrm>
            <a:off x="685800" y="1524000"/>
            <a:ext cx="7924800" cy="2113784"/>
          </a:xfrm>
          <a:prstGeom prst="rect">
            <a:avLst/>
          </a:prstGeom>
          <a:noFill/>
        </p:spPr>
        <p:txBody>
          <a:bodyPr wrap="square" rtlCol="0">
            <a:spAutoFit/>
          </a:bodyPr>
          <a:lstStyle/>
          <a:p>
            <a:pPr algn="just">
              <a:lnSpc>
                <a:spcPct val="150000"/>
              </a:lnSpc>
            </a:pP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aliran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turbulen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partikel</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partikel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bergerak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tidak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teratur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semua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arah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Tegangan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geser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aliran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turbulen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dapat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dinyatakan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sebagai</a:t>
            </a:r>
            <a:r>
              <a:rPr lang="en-US" sz="2400" dirty="0">
                <a:latin typeface="Times New Roman" pitchFamily="18" charset="0"/>
                <a:cs typeface="Times New Roman" pitchFamily="18" charset="0"/>
              </a:rPr>
              <a:t>:</a:t>
            </a:r>
          </a:p>
          <a:p>
            <a:pPr algn="just">
              <a:lnSpc>
                <a:spcPct val="150000"/>
              </a:lnSpc>
            </a:pPr>
            <a:endParaRPr lang="en-US" dirty="0"/>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097" name="Object 1"/>
          <p:cNvGraphicFramePr>
            <a:graphicFrameLocks noChangeAspect="1"/>
          </p:cNvGraphicFramePr>
          <p:nvPr>
            <p:extLst>
              <p:ext uri="{D42A27DB-BD31-4B8C-83A1-F6EECF244321}">
                <p14:modId xmlns:p14="http://schemas.microsoft.com/office/powerpoint/2010/main" val="2572287134"/>
              </p:ext>
            </p:extLst>
          </p:nvPr>
        </p:nvGraphicFramePr>
        <p:xfrm>
          <a:off x="3429000" y="3162300"/>
          <a:ext cx="1828800" cy="914400"/>
        </p:xfrm>
        <a:graphic>
          <a:graphicData uri="http://schemas.openxmlformats.org/presentationml/2006/ole">
            <mc:AlternateContent xmlns:mc="http://schemas.openxmlformats.org/markup-compatibility/2006">
              <mc:Choice xmlns:v="urn:schemas-microsoft-com:vml" Requires="v">
                <p:oleObj name="Equation" r:id="rId2" imgW="927100" imgH="419100" progId="Equation.3">
                  <p:embed/>
                </p:oleObj>
              </mc:Choice>
              <mc:Fallback>
                <p:oleObj name="Equation" r:id="rId2" imgW="927100" imgH="419100" progId="Equation.3">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162300"/>
                        <a:ext cx="18288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762000" y="4114800"/>
            <a:ext cx="7924800" cy="3139321"/>
          </a:xfrm>
          <a:prstGeom prst="rect">
            <a:avLst/>
          </a:prstGeom>
          <a:noFill/>
        </p:spPr>
        <p:txBody>
          <a:bodyPr wrap="square" rtlCol="0">
            <a:spAutoFit/>
          </a:bodyPr>
          <a:lstStyle/>
          <a:p>
            <a:pPr algn="just">
              <a:lnSpc>
                <a:spcPct val="150000"/>
              </a:lnSpc>
            </a:pPr>
            <a:r>
              <a:rPr lang="en-US" sz="2400" dirty="0" err="1">
                <a:latin typeface="Times New Roman" pitchFamily="18" charset="0"/>
                <a:cs typeface="Times New Roman" pitchFamily="18" charset="0"/>
              </a:rPr>
              <a:t>dimana</a:t>
            </a:r>
            <a:r>
              <a:rPr lang="en-US" sz="2400" dirty="0">
                <a:latin typeface="Times New Roman" pitchFamily="18" charset="0"/>
                <a:cs typeface="Times New Roman" pitchFamily="18" charset="0"/>
              </a:rPr>
              <a:t>  </a:t>
            </a:r>
            <a:r>
              <a:rPr lang="en-US" sz="2400" dirty="0">
                <a:latin typeface="Times New Roman" pitchFamily="18" charset="0"/>
                <a:cs typeface="Times New Roman" pitchFamily="18" charset="0"/>
                <a:sym typeface="Symbol"/>
              </a:rPr>
              <a:t></a:t>
            </a:r>
            <a:r>
              <a:rPr lang="en-US" sz="2400" dirty="0">
                <a:latin typeface="Times New Roman" pitchFamily="18" charset="0"/>
                <a:cs typeface="Times New Roman" pitchFamily="18" charset="0"/>
              </a:rPr>
              <a:t> (eta) = </a:t>
            </a:r>
            <a:r>
              <a:rPr lang="en-US" sz="2400" dirty="0" err="1">
                <a:latin typeface="Times New Roman" pitchFamily="18" charset="0"/>
                <a:cs typeface="Times New Roman" pitchFamily="18" charset="0"/>
              </a:rPr>
              <a:t>sebuah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faktor</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tergantung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rapat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fluida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gerakan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fluida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Faktor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pertama</a:t>
            </a:r>
            <a:r>
              <a:rPr lang="en-US" sz="2400" dirty="0">
                <a:latin typeface="Times New Roman" pitchFamily="18" charset="0"/>
                <a:cs typeface="Times New Roman" pitchFamily="18" charset="0"/>
              </a:rPr>
              <a:t> (</a:t>
            </a:r>
            <a:r>
              <a:rPr lang="en-US" sz="2400" dirty="0">
                <a:latin typeface="Times New Roman" pitchFamily="18" charset="0"/>
                <a:cs typeface="Times New Roman" pitchFamily="18" charset="0"/>
                <a:sym typeface="Symbol"/>
              </a:rPr>
              <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menyatakan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efek</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efek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gerak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viskos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faktor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kedua</a:t>
            </a:r>
            <a:r>
              <a:rPr lang="en-US" sz="2400" dirty="0">
                <a:latin typeface="Times New Roman" pitchFamily="18" charset="0"/>
                <a:cs typeface="Times New Roman" pitchFamily="18" charset="0"/>
              </a:rPr>
              <a:t> (</a:t>
            </a:r>
            <a:r>
              <a:rPr lang="en-US" sz="2400" dirty="0">
                <a:latin typeface="Times New Roman" pitchFamily="18" charset="0"/>
                <a:cs typeface="Times New Roman" pitchFamily="18" charset="0"/>
                <a:sym typeface="Symbol"/>
              </a:rPr>
              <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menyatakan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efek</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efek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gerak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turbulen</a:t>
            </a:r>
            <a:r>
              <a:rPr lang="en-US" sz="2400" dirty="0">
                <a:latin typeface="Times New Roman" pitchFamily="18" charset="0"/>
                <a:cs typeface="Times New Roman" pitchFamily="18" charset="0"/>
              </a:rPr>
              <a:t>. </a:t>
            </a:r>
          </a:p>
          <a:p>
            <a:pPr algn="just">
              <a:lnSpc>
                <a:spcPct val="150000"/>
              </a:lnSpc>
            </a:pPr>
            <a:r>
              <a:rPr lang="en-US" dirty="0"/>
              <a:t> </a:t>
            </a:r>
          </a:p>
          <a:p>
            <a:pPr algn="just">
              <a:lnSpc>
                <a:spcPct val="150000"/>
              </a:lnSpc>
            </a:pP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tagon 1"/>
          <p:cNvSpPr/>
          <p:nvPr/>
        </p:nvSpPr>
        <p:spPr>
          <a:xfrm>
            <a:off x="304800" y="304800"/>
            <a:ext cx="3962400" cy="6858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a:latin typeface="Times New Roman" pitchFamily="18" charset="0"/>
                <a:cs typeface="Times New Roman" pitchFamily="18" charset="0"/>
              </a:rPr>
              <a:t>ALIRAN  DALAM REYNOLD</a:t>
            </a:r>
          </a:p>
        </p:txBody>
      </p:sp>
      <p:sp>
        <p:nvSpPr>
          <p:cNvPr id="21" name="TextBox 20"/>
          <p:cNvSpPr txBox="1"/>
          <p:nvPr/>
        </p:nvSpPr>
        <p:spPr>
          <a:xfrm>
            <a:off x="381000" y="914400"/>
            <a:ext cx="8153401" cy="2304733"/>
          </a:xfrm>
          <a:prstGeom prst="rect">
            <a:avLst/>
          </a:prstGeom>
          <a:noFill/>
        </p:spPr>
        <p:txBody>
          <a:bodyPr wrap="square" rtlCol="0">
            <a:spAutoFit/>
          </a:bodyPr>
          <a:lstStyle/>
          <a:p>
            <a:pPr algn="just">
              <a:lnSpc>
                <a:spcPct val="150000"/>
              </a:lnSpc>
            </a:pPr>
            <a:r>
              <a:rPr lang="en-US" sz="2000" dirty="0" err="1">
                <a:latin typeface="Times New Roman" pitchFamily="18" charset="0"/>
                <a:cs typeface="Times New Roman" pitchFamily="18" charset="0"/>
              </a:rPr>
              <a:t>Bilangan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Reynold</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bilangan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tidak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mempunyai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dimensi</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menyatakan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perbandingan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gaya-gaya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inersia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terhadap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gaya-gaya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kekentalan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Percobaan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dilakukan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tahun</a:t>
            </a:r>
            <a:r>
              <a:rPr lang="en-US" sz="2000" dirty="0">
                <a:latin typeface="Times New Roman" pitchFamily="18" charset="0"/>
                <a:cs typeface="Times New Roman" pitchFamily="18" charset="0"/>
              </a:rPr>
              <a:t> 1884 </a:t>
            </a:r>
            <a:r>
              <a:rPr lang="en-US" sz="2000" dirty="0" err="1">
                <a:latin typeface="Times New Roman" pitchFamily="18" charset="0"/>
                <a:cs typeface="Times New Roman" pitchFamily="18" charset="0"/>
              </a:rPr>
              <a:t>oleh</a:t>
            </a:r>
            <a:r>
              <a:rPr lang="en-US" sz="2000" dirty="0">
                <a:latin typeface="Times New Roman" pitchFamily="18" charset="0"/>
                <a:cs typeface="Times New Roman" pitchFamily="18" charset="0"/>
              </a:rPr>
              <a:t> Osborn Reynolds </a:t>
            </a:r>
            <a:r>
              <a:rPr lang="en-US" sz="2000" dirty="0" err="1">
                <a:latin typeface="Times New Roman" pitchFamily="18" charset="0"/>
                <a:cs typeface="Times New Roman" pitchFamily="18" charset="0"/>
              </a:rPr>
              <a:t>dapat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menunjukkan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sifat-sifat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aliran</a:t>
            </a:r>
            <a:r>
              <a:rPr lang="en-US" sz="2000" dirty="0">
                <a:latin typeface="Times New Roman" pitchFamily="18" charset="0"/>
                <a:cs typeface="Times New Roman" pitchFamily="18" charset="0"/>
              </a:rPr>
              <a:t> laminar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turbulen</a:t>
            </a:r>
            <a:r>
              <a:rPr lang="en-US" sz="2000" dirty="0">
                <a:latin typeface="Times New Roman" pitchFamily="18" charset="0"/>
                <a:cs typeface="Times New Roman" pitchFamily="18" charset="0"/>
              </a:rPr>
              <a:t>. </a:t>
            </a:r>
          </a:p>
          <a:p>
            <a:pPr algn="just">
              <a:lnSpc>
                <a:spcPct val="150000"/>
              </a:lnSpc>
            </a:pPr>
            <a:endParaRPr lang="en-US" dirty="0">
              <a:latin typeface="Times New Roman" pitchFamily="18" charset="0"/>
              <a:cs typeface="Times New Roman" pitchFamily="18" charset="0"/>
            </a:endParaRPr>
          </a:p>
        </p:txBody>
      </p:sp>
      <mc:AlternateContent xmlns:mc="http://schemas.openxmlformats.org/markup-compatibility/2006">
        <mc:Choice xmlns:a14="http://schemas.microsoft.com/office/drawing/2010/main" Requires="a14">
          <p:sp>
            <p:nvSpPr>
              <p:cNvPr id="3" name="Rectangle 2"/>
              <p:cNvSpPr/>
              <p:nvPr/>
            </p:nvSpPr>
            <p:spPr>
              <a:xfrm>
                <a:off x="419101" y="2819400"/>
                <a:ext cx="8115300" cy="365888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id-ID" i="1">
                              <a:latin typeface="Cambria Math" panose="02040503050406030204" pitchFamily="18" charset="0"/>
                            </a:rPr>
                          </m:ctrlPr>
                        </m:sSubPr>
                        <m:e>
                          <m:r>
                            <m:rPr>
                              <m:nor/>
                            </m:rPr>
                            <a:rPr lang="en-US"/>
                            <m:t>Re</m:t>
                          </m:r>
                        </m:e>
                        <m:sub>
                          <m:r>
                            <m:rPr>
                              <m:nor/>
                            </m:rPr>
                            <a:rPr lang="en-US" smtClean="0"/>
                            <m:t>x</m:t>
                          </m:r>
                        </m:sub>
                      </m:sSub>
                      <m:r>
                        <m:rPr>
                          <m:nor/>
                        </m:rPr>
                        <a:rPr lang="en-US"/>
                        <m:t>=</m:t>
                      </m:r>
                      <m:f>
                        <m:fPr>
                          <m:ctrlPr>
                            <a:rPr lang="id-ID" i="1">
                              <a:latin typeface="Cambria Math" panose="02040503050406030204" pitchFamily="18" charset="0"/>
                            </a:rPr>
                          </m:ctrlPr>
                        </m:fPr>
                        <m:num>
                          <m:sSub>
                            <m:sSubPr>
                              <m:ctrlPr>
                                <a:rPr lang="id-ID" i="1">
                                  <a:latin typeface="Cambria Math" panose="02040503050406030204" pitchFamily="18" charset="0"/>
                                </a:rPr>
                              </m:ctrlPr>
                            </m:sSubPr>
                            <m:e>
                              <m:r>
                                <m:rPr>
                                  <m:nor/>
                                </m:rPr>
                                <a:rPr lang="en-US"/>
                                <m:t>u</m:t>
                              </m:r>
                            </m:e>
                            <m:sub>
                              <m:r>
                                <m:rPr>
                                  <m:nor/>
                                </m:rPr>
                                <a:rPr lang="en-US"/>
                                <m:t>∞</m:t>
                              </m:r>
                            </m:sub>
                          </m:sSub>
                        </m:num>
                        <m:den>
                          <m:r>
                            <m:rPr>
                              <m:nor/>
                            </m:rPr>
                            <a:rPr lang="en-US"/>
                            <m:t>v</m:t>
                          </m:r>
                        </m:den>
                      </m:f>
                    </m:oMath>
                  </m:oMathPara>
                </a14:m>
                <a:endParaRPr lang="id-ID" dirty="0"/>
              </a:p>
              <a:p>
                <a:r>
                  <a:rPr lang="en-US" sz="2000" dirty="0" err="1">
                    <a:latin typeface="Times New Roman" pitchFamily="18" charset="0"/>
                    <a:cs typeface="Times New Roman" pitchFamily="18" charset="0"/>
                  </a:rPr>
                  <a:t>Angka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Reynold</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kritis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untuk</a:t>
                </a:r>
                <a:r>
                  <a:rPr lang="id-ID" sz="2000" dirty="0">
                    <a:latin typeface="Times New Roman" pitchFamily="18" charset="0"/>
                    <a:cs typeface="Times New Roman" pitchFamily="18" charset="0"/>
                  </a:rPr>
                  <a:t> berbagai aliran dibagi menjadi beberapa rentang yakni:</a:t>
                </a:r>
              </a:p>
              <a:p>
                <a:pPr lvl="0"/>
                <a:r>
                  <a:rPr lang="en-US" sz="2000" dirty="0" err="1">
                    <a:latin typeface="Times New Roman" pitchFamily="18" charset="0"/>
                    <a:cs typeface="Times New Roman" pitchFamily="18" charset="0"/>
                  </a:rPr>
                  <a:t>Untuk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aliran</a:t>
                </a:r>
                <a:r>
                  <a:rPr lang="en-US" sz="2000" dirty="0">
                    <a:latin typeface="Times New Roman" pitchFamily="18" charset="0"/>
                    <a:cs typeface="Times New Roman" pitchFamily="18" charset="0"/>
                  </a:rPr>
                  <a:t> internal</a:t>
                </a:r>
                <a:endParaRPr lang="id-ID"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Turbulent      :           Re &gt; 4,500</a:t>
                </a:r>
                <a:endParaRPr lang="id-ID"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Laminar        :           Re &lt; 2,300</a:t>
                </a:r>
                <a:endParaRPr lang="id-ID" sz="2000" dirty="0">
                  <a:latin typeface="Times New Roman" pitchFamily="18" charset="0"/>
                  <a:cs typeface="Times New Roman" pitchFamily="18" charset="0"/>
                </a:endParaRPr>
              </a:p>
              <a:p>
                <a:r>
                  <a:rPr lang="en-US" sz="2000" dirty="0" err="1">
                    <a:latin typeface="Times New Roman" pitchFamily="18" charset="0"/>
                    <a:cs typeface="Times New Roman" pitchFamily="18" charset="0"/>
                  </a:rPr>
                  <a:t>Transisi</a:t>
                </a:r>
                <a:r>
                  <a:rPr lang="en-US" sz="2000" dirty="0">
                    <a:latin typeface="Times New Roman" pitchFamily="18" charset="0"/>
                    <a:cs typeface="Times New Roman" pitchFamily="18" charset="0"/>
                  </a:rPr>
                  <a:t>         :           2,300 &lt; Re &lt; 4,500</a:t>
                </a:r>
                <a:endParaRPr lang="id-ID" sz="2000" dirty="0">
                  <a:latin typeface="Times New Roman" pitchFamily="18" charset="0"/>
                  <a:cs typeface="Times New Roman" pitchFamily="18" charset="0"/>
                </a:endParaRPr>
              </a:p>
              <a:p>
                <a:pPr lvl="0"/>
                <a:r>
                  <a:rPr lang="en-US" sz="2000" dirty="0" err="1">
                    <a:latin typeface="Times New Roman" pitchFamily="18" charset="0"/>
                    <a:cs typeface="Times New Roman" pitchFamily="18" charset="0"/>
                  </a:rPr>
                  <a:t>Untuk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aliran</a:t>
                </a:r>
                <a:r>
                  <a:rPr lang="id-ID" sz="2000" dirty="0">
                    <a:latin typeface="Times New Roman" pitchFamily="18" charset="0"/>
                    <a:cs typeface="Times New Roman" pitchFamily="18" charset="0"/>
                  </a:rPr>
                  <a:t> eksternal</a:t>
                </a:r>
              </a:p>
              <a:p>
                <a:r>
                  <a:rPr lang="en-US" sz="2000" dirty="0" err="1">
                    <a:latin typeface="Times New Roman" pitchFamily="18" charset="0"/>
                    <a:cs typeface="Times New Roman" pitchFamily="18" charset="0"/>
                  </a:rPr>
                  <a:t>Turbulen</a:t>
                </a:r>
                <a:r>
                  <a:rPr lang="en-US" sz="2000" dirty="0">
                    <a:latin typeface="Times New Roman" pitchFamily="18" charset="0"/>
                    <a:cs typeface="Times New Roman" pitchFamily="18" charset="0"/>
                  </a:rPr>
                  <a:t>       :           Re  &gt; 1,000,000</a:t>
                </a:r>
                <a:endParaRPr lang="id-ID"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Laminar        :           Re  &lt; 500,000</a:t>
                </a:r>
                <a:endParaRPr lang="id-ID" sz="2000" dirty="0">
                  <a:latin typeface="Times New Roman" pitchFamily="18" charset="0"/>
                  <a:cs typeface="Times New Roman" pitchFamily="18" charset="0"/>
                </a:endParaRPr>
              </a:p>
              <a:p>
                <a:r>
                  <a:rPr lang="en-US" sz="2000" dirty="0" err="1">
                    <a:latin typeface="Times New Roman" pitchFamily="18" charset="0"/>
                    <a:cs typeface="Times New Roman" pitchFamily="18" charset="0"/>
                  </a:rPr>
                  <a:t>Transisi</a:t>
                </a:r>
                <a:r>
                  <a:rPr lang="en-US" sz="2000" dirty="0">
                    <a:latin typeface="Times New Roman" pitchFamily="18" charset="0"/>
                    <a:cs typeface="Times New Roman" pitchFamily="18" charset="0"/>
                  </a:rPr>
                  <a:t>         :           500,000 &lt; Re &lt; 1,000,000</a:t>
                </a:r>
                <a:endParaRPr lang="id-ID" sz="2000" dirty="0">
                  <a:latin typeface="Times New Roman" pitchFamily="18" charset="0"/>
                  <a:cs typeface="Times New Roman" pitchFamily="18" charset="0"/>
                </a:endParaRPr>
              </a:p>
            </p:txBody>
          </p:sp>
        </mc:Choice>
        <mc:Fallback>
          <p:sp>
            <p:nvSpPr>
              <p:cNvPr id="3" name="Rectangle 2"/>
              <p:cNvSpPr>
                <a:spLocks noRot="1" noChangeAspect="1" noMove="1" noResize="1" noEditPoints="1" noAdjustHandles="1" noChangeArrowheads="1" noChangeShapeType="1" noTextEdit="1"/>
              </p:cNvSpPr>
              <p:nvPr/>
            </p:nvSpPr>
            <p:spPr>
              <a:xfrm>
                <a:off x="419101" y="2819400"/>
                <a:ext cx="8115300" cy="3658887"/>
              </a:xfrm>
              <a:prstGeom prst="rect">
                <a:avLst/>
              </a:prstGeom>
              <a:blipFill>
                <a:blip r:embed="rId2"/>
                <a:stretch>
                  <a:fillRect l="-826" b="-2000"/>
                </a:stretch>
              </a:blipFill>
            </p:spPr>
            <p:txBody>
              <a:bodyPr/>
              <a:lstStyle/>
              <a:p>
                <a:r>
                  <a:rPr lang="en-ID">
                    <a:noFill/>
                  </a:rPr>
                  <a:t> </a:t>
                </a:r>
              </a:p>
            </p:txBody>
          </p:sp>
        </mc:Fallback>
      </mc:AlternateContent>
      <p:cxnSp>
        <p:nvCxnSpPr>
          <p:cNvPr id="6" name="Straight Arrow Connector 5"/>
          <p:cNvCxnSpPr/>
          <p:nvPr/>
        </p:nvCxnSpPr>
        <p:spPr>
          <a:xfrm>
            <a:off x="5086350" y="2971800"/>
            <a:ext cx="6858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953000" y="3276600"/>
            <a:ext cx="6858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717029" y="2724090"/>
            <a:ext cx="2055371" cy="400110"/>
          </a:xfrm>
          <a:prstGeom prst="rect">
            <a:avLst/>
          </a:prstGeom>
          <a:noFill/>
        </p:spPr>
        <p:txBody>
          <a:bodyPr wrap="none" rtlCol="0">
            <a:spAutoFit/>
          </a:bodyPr>
          <a:lstStyle/>
          <a:p>
            <a:r>
              <a:rPr lang="id-ID" sz="2000" b="1" dirty="0">
                <a:solidFill>
                  <a:srgbClr val="FF0000"/>
                </a:solidFill>
                <a:latin typeface="Times New Roman" pitchFamily="18" charset="0"/>
                <a:cs typeface="Times New Roman" pitchFamily="18" charset="0"/>
              </a:rPr>
              <a:t>Kecepatan fluida</a:t>
            </a:r>
          </a:p>
        </p:txBody>
      </p:sp>
      <p:sp>
        <p:nvSpPr>
          <p:cNvPr id="12" name="TextBox 11"/>
          <p:cNvSpPr txBox="1"/>
          <p:nvPr/>
        </p:nvSpPr>
        <p:spPr>
          <a:xfrm>
            <a:off x="5543148" y="3048000"/>
            <a:ext cx="2457852" cy="400110"/>
          </a:xfrm>
          <a:prstGeom prst="rect">
            <a:avLst/>
          </a:prstGeom>
          <a:noFill/>
        </p:spPr>
        <p:txBody>
          <a:bodyPr wrap="none" rtlCol="0">
            <a:spAutoFit/>
          </a:bodyPr>
          <a:lstStyle/>
          <a:p>
            <a:r>
              <a:rPr lang="id-ID" sz="2000" b="1" dirty="0">
                <a:solidFill>
                  <a:srgbClr val="FF0000"/>
                </a:solidFill>
                <a:latin typeface="Times New Roman" pitchFamily="18" charset="0"/>
                <a:cs typeface="Times New Roman" pitchFamily="18" charset="0"/>
              </a:rPr>
              <a:t>Viskositas kinematik</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3347021" y="410210"/>
            <a:ext cx="3505200" cy="1390650"/>
            <a:chOff x="3426" y="1918"/>
            <a:chExt cx="4935" cy="2190"/>
          </a:xfrm>
        </p:grpSpPr>
        <p:sp>
          <p:nvSpPr>
            <p:cNvPr id="21507" name="Line 3"/>
            <p:cNvSpPr>
              <a:spLocks noChangeShapeType="1"/>
            </p:cNvSpPr>
            <p:nvPr/>
          </p:nvSpPr>
          <p:spPr bwMode="auto">
            <a:xfrm>
              <a:off x="4401" y="2303"/>
              <a:ext cx="0" cy="1440"/>
            </a:xfrm>
            <a:prstGeom prst="line">
              <a:avLst/>
            </a:prstGeom>
            <a:noFill/>
            <a:ln w="38100" cmpd="dbl">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08" name="Line 4"/>
            <p:cNvSpPr>
              <a:spLocks noChangeShapeType="1"/>
            </p:cNvSpPr>
            <p:nvPr/>
          </p:nvSpPr>
          <p:spPr bwMode="auto">
            <a:xfrm>
              <a:off x="4431" y="3650"/>
              <a:ext cx="540" cy="0"/>
            </a:xfrm>
            <a:prstGeom prst="line">
              <a:avLst/>
            </a:prstGeom>
            <a:noFill/>
            <a:ln w="38100" cmpd="dbl">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09" name="Rectangle 5" descr="Small confetti"/>
            <p:cNvSpPr>
              <a:spLocks noChangeArrowheads="1"/>
            </p:cNvSpPr>
            <p:nvPr/>
          </p:nvSpPr>
          <p:spPr bwMode="auto">
            <a:xfrm>
              <a:off x="4941" y="3561"/>
              <a:ext cx="3420" cy="179"/>
            </a:xfrm>
            <a:prstGeom prst="rect">
              <a:avLst/>
            </a:prstGeom>
            <a:pattFill prst="smConfetti">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10" name="Rectangle 6" descr="Small confetti"/>
            <p:cNvSpPr>
              <a:spLocks noChangeArrowheads="1"/>
            </p:cNvSpPr>
            <p:nvPr/>
          </p:nvSpPr>
          <p:spPr bwMode="auto">
            <a:xfrm>
              <a:off x="4326" y="1963"/>
              <a:ext cx="180" cy="360"/>
            </a:xfrm>
            <a:prstGeom prst="rect">
              <a:avLst/>
            </a:prstGeom>
            <a:pattFill prst="smConfetti">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11" name="Rectangle 7"/>
            <p:cNvSpPr>
              <a:spLocks noChangeArrowheads="1"/>
            </p:cNvSpPr>
            <p:nvPr/>
          </p:nvSpPr>
          <p:spPr bwMode="auto">
            <a:xfrm>
              <a:off x="3681" y="2473"/>
              <a:ext cx="1440" cy="16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12" name="Line 8"/>
            <p:cNvSpPr>
              <a:spLocks noChangeShapeType="1"/>
            </p:cNvSpPr>
            <p:nvPr/>
          </p:nvSpPr>
          <p:spPr bwMode="auto">
            <a:xfrm>
              <a:off x="3456" y="1918"/>
              <a:ext cx="0" cy="216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13" name="Line 9"/>
            <p:cNvSpPr>
              <a:spLocks noChangeShapeType="1"/>
            </p:cNvSpPr>
            <p:nvPr/>
          </p:nvSpPr>
          <p:spPr bwMode="auto">
            <a:xfrm>
              <a:off x="3426" y="3976"/>
              <a:ext cx="198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14" name="Line 10"/>
            <p:cNvSpPr>
              <a:spLocks noChangeShapeType="1"/>
            </p:cNvSpPr>
            <p:nvPr/>
          </p:nvSpPr>
          <p:spPr bwMode="auto">
            <a:xfrm>
              <a:off x="5331" y="1948"/>
              <a:ext cx="0" cy="216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15" name="Line 11"/>
            <p:cNvSpPr>
              <a:spLocks noChangeShapeType="1"/>
            </p:cNvSpPr>
            <p:nvPr/>
          </p:nvSpPr>
          <p:spPr bwMode="auto">
            <a:xfrm>
              <a:off x="8181" y="3467"/>
              <a:ext cx="0" cy="360"/>
            </a:xfrm>
            <a:prstGeom prst="line">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16" name="Line 12"/>
            <p:cNvSpPr>
              <a:spLocks noChangeShapeType="1"/>
            </p:cNvSpPr>
            <p:nvPr/>
          </p:nvSpPr>
          <p:spPr bwMode="auto">
            <a:xfrm>
              <a:off x="8091" y="3482"/>
              <a:ext cx="18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17" name="Rectangle 13" descr="Small confetti"/>
            <p:cNvSpPr>
              <a:spLocks noChangeArrowheads="1"/>
            </p:cNvSpPr>
            <p:nvPr/>
          </p:nvSpPr>
          <p:spPr bwMode="auto">
            <a:xfrm>
              <a:off x="4446" y="2503"/>
              <a:ext cx="870" cy="1080"/>
            </a:xfrm>
            <a:prstGeom prst="rect">
              <a:avLst/>
            </a:prstGeom>
            <a:pattFill prst="smConfetti">
              <a:fgClr>
                <a:srgbClr val="000000"/>
              </a:fgClr>
              <a:bgClr>
                <a:srgbClr val="FFFFFF"/>
              </a:bgClr>
            </a:patt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18" name="Rectangle 14" descr="Small confetti"/>
            <p:cNvSpPr>
              <a:spLocks noChangeArrowheads="1"/>
            </p:cNvSpPr>
            <p:nvPr/>
          </p:nvSpPr>
          <p:spPr bwMode="auto">
            <a:xfrm>
              <a:off x="4461" y="3531"/>
              <a:ext cx="432" cy="86"/>
            </a:xfrm>
            <a:prstGeom prst="rect">
              <a:avLst/>
            </a:prstGeom>
            <a:pattFill prst="smConfetti">
              <a:fgClr>
                <a:srgbClr val="000000"/>
              </a:fgClr>
              <a:bgClr>
                <a:srgbClr val="FFFFFF"/>
              </a:bgClr>
            </a:patt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19" name="Rectangle 15" descr="Small confetti"/>
            <p:cNvSpPr>
              <a:spLocks noChangeArrowheads="1"/>
            </p:cNvSpPr>
            <p:nvPr/>
          </p:nvSpPr>
          <p:spPr bwMode="auto">
            <a:xfrm>
              <a:off x="3501" y="2518"/>
              <a:ext cx="870" cy="1296"/>
            </a:xfrm>
            <a:prstGeom prst="rect">
              <a:avLst/>
            </a:prstGeom>
            <a:pattFill prst="smConfetti">
              <a:fgClr>
                <a:srgbClr val="000000"/>
              </a:fgClr>
              <a:bgClr>
                <a:srgbClr val="FFFFFF"/>
              </a:bgClr>
            </a:patt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20" name="Rectangle 16" descr="Small confetti"/>
            <p:cNvSpPr>
              <a:spLocks noChangeArrowheads="1"/>
            </p:cNvSpPr>
            <p:nvPr/>
          </p:nvSpPr>
          <p:spPr bwMode="auto">
            <a:xfrm>
              <a:off x="3501" y="3746"/>
              <a:ext cx="1800" cy="216"/>
            </a:xfrm>
            <a:prstGeom prst="rect">
              <a:avLst/>
            </a:prstGeom>
            <a:pattFill prst="smConfetti">
              <a:fgClr>
                <a:srgbClr val="000000"/>
              </a:fgClr>
              <a:bgClr>
                <a:srgbClr val="FFFFFF"/>
              </a:bgClr>
            </a:patt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21" name="Rectangle 17" descr="Small confetti"/>
            <p:cNvSpPr>
              <a:spLocks noChangeArrowheads="1"/>
            </p:cNvSpPr>
            <p:nvPr/>
          </p:nvSpPr>
          <p:spPr bwMode="auto">
            <a:xfrm>
              <a:off x="4491" y="3711"/>
              <a:ext cx="432" cy="86"/>
            </a:xfrm>
            <a:prstGeom prst="rect">
              <a:avLst/>
            </a:prstGeom>
            <a:pattFill prst="smConfetti">
              <a:fgClr>
                <a:srgbClr val="000000"/>
              </a:fgClr>
              <a:bgClr>
                <a:srgbClr val="FFFFFF"/>
              </a:bgClr>
            </a:patt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22" name="Line 18"/>
            <p:cNvSpPr>
              <a:spLocks noChangeShapeType="1"/>
            </p:cNvSpPr>
            <p:nvPr/>
          </p:nvSpPr>
          <p:spPr bwMode="auto">
            <a:xfrm>
              <a:off x="3486" y="2473"/>
              <a:ext cx="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23" name="Line 19"/>
            <p:cNvSpPr>
              <a:spLocks noChangeShapeType="1"/>
            </p:cNvSpPr>
            <p:nvPr/>
          </p:nvSpPr>
          <p:spPr bwMode="auto">
            <a:xfrm>
              <a:off x="3501" y="2473"/>
              <a:ext cx="18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 name="TextBox 19"/>
          <p:cNvSpPr txBox="1"/>
          <p:nvPr/>
        </p:nvSpPr>
        <p:spPr>
          <a:xfrm>
            <a:off x="457200" y="1800860"/>
            <a:ext cx="8382000" cy="3693319"/>
          </a:xfrm>
          <a:prstGeom prst="rect">
            <a:avLst/>
          </a:prstGeom>
          <a:noFill/>
        </p:spPr>
        <p:txBody>
          <a:bodyPr wrap="square" rtlCol="0">
            <a:spAutoFit/>
          </a:bodyPr>
          <a:lstStyle/>
          <a:p>
            <a:pPr algn="just">
              <a:lnSpc>
                <a:spcPct val="150000"/>
              </a:lnSpc>
            </a:pPr>
            <a:r>
              <a:rPr lang="en-US" dirty="0" err="1">
                <a:latin typeface="Times New Roman" pitchFamily="18" charset="0"/>
                <a:cs typeface="Times New Roman" pitchFamily="18" charset="0"/>
              </a:rPr>
              <a:t>Faktor-faktor</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mempengaruhi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terjadinya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perbedaan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aliran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hasil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percobaan</a:t>
            </a:r>
            <a:r>
              <a:rPr lang="en-US" dirty="0">
                <a:latin typeface="Times New Roman" pitchFamily="18" charset="0"/>
                <a:cs typeface="Times New Roman" pitchFamily="18" charset="0"/>
              </a:rPr>
              <a:t> Reynolds </a:t>
            </a:r>
            <a:r>
              <a:rPr lang="en-US" dirty="0" err="1">
                <a:latin typeface="Times New Roman" pitchFamily="18" charset="0"/>
                <a:cs typeface="Times New Roman" pitchFamily="18" charset="0"/>
              </a:rPr>
              <a:t>adalah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faktor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keadaan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aliran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yaitu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kekentalan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cair</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sym typeface="Symbol"/>
              </a:rPr>
              <a:t></a:t>
            </a:r>
            <a:r>
              <a:rPr lang="en-US" i="1" dirty="0">
                <a:latin typeface="Times New Roman" pitchFamily="18" charset="0"/>
                <a:cs typeface="Times New Roman" pitchFamily="18" charset="0"/>
              </a:rPr>
              <a:t> (mu),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cair</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sym typeface="Symbol"/>
              </a:rPr>
              <a:t></a:t>
            </a:r>
            <a:r>
              <a:rPr lang="en-US" i="1" dirty="0">
                <a:latin typeface="Times New Roman" pitchFamily="18" charset="0"/>
                <a:cs typeface="Times New Roman" pitchFamily="18" charset="0"/>
              </a:rPr>
              <a:t> (rho)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diameter </a:t>
            </a:r>
            <a:r>
              <a:rPr lang="en-US" dirty="0" err="1">
                <a:latin typeface="Times New Roman" pitchFamily="18" charset="0"/>
                <a:cs typeface="Times New Roman" pitchFamily="18" charset="0"/>
              </a:rPr>
              <a:t>pipa</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D</a:t>
            </a:r>
            <a:r>
              <a:rPr lang="en-US" dirty="0">
                <a:latin typeface="Times New Roman" pitchFamily="18" charset="0"/>
                <a:cs typeface="Times New Roman" pitchFamily="18" charset="0"/>
              </a:rPr>
              <a:t>.</a:t>
            </a:r>
          </a:p>
          <a:p>
            <a:pPr algn="ctr">
              <a:lnSpc>
                <a:spcPct val="150000"/>
              </a:lnSpc>
            </a:pPr>
            <a:r>
              <a:rPr lang="en-US" dirty="0" err="1">
                <a:latin typeface="Times New Roman" pitchFamily="18" charset="0"/>
                <a:cs typeface="Times New Roman" pitchFamily="18" charset="0"/>
              </a:rPr>
              <a:t>Hubungan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antara</a:t>
            </a:r>
            <a:r>
              <a:rPr lang="en-US" dirty="0">
                <a:latin typeface="Times New Roman" pitchFamily="18" charset="0"/>
                <a:cs typeface="Times New Roman" pitchFamily="18" charset="0"/>
              </a:rPr>
              <a:t> </a:t>
            </a:r>
            <a:r>
              <a:rPr lang="en-US" dirty="0">
                <a:latin typeface="Times New Roman" pitchFamily="18" charset="0"/>
                <a:cs typeface="Times New Roman" pitchFamily="18" charset="0"/>
                <a:sym typeface="Symbol"/>
              </a:rPr>
              <a:t></a:t>
            </a:r>
            <a:r>
              <a:rPr lang="en-US" dirty="0">
                <a:latin typeface="Times New Roman" pitchFamily="18" charset="0"/>
                <a:cs typeface="Times New Roman" pitchFamily="18" charset="0"/>
              </a:rPr>
              <a:t>,</a:t>
            </a:r>
            <a:r>
              <a:rPr lang="en-US" dirty="0">
                <a:latin typeface="Times New Roman" pitchFamily="18" charset="0"/>
                <a:cs typeface="Times New Roman" pitchFamily="18" charset="0"/>
                <a:sym typeface="Symbol"/>
              </a:rPr>
              <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D yang </a:t>
            </a:r>
            <a:r>
              <a:rPr lang="en-US" dirty="0" err="1">
                <a:latin typeface="Times New Roman" pitchFamily="18" charset="0"/>
                <a:cs typeface="Times New Roman" pitchFamily="18" charset="0"/>
              </a:rPr>
              <a:t>mempunyai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dimensi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kecepatan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adalah</a:t>
            </a:r>
            <a:r>
              <a:rPr lang="en-US" dirty="0"/>
              <a:t> </a:t>
            </a:r>
          </a:p>
          <a:p>
            <a:pPr algn="ctr">
              <a:lnSpc>
                <a:spcPct val="150000"/>
              </a:lnSpc>
            </a:pPr>
            <a:r>
              <a:rPr lang="en-US" i="1" dirty="0">
                <a:sym typeface="Symbol"/>
              </a:rPr>
              <a:t>Re = u D/v          </a:t>
            </a:r>
            <a:r>
              <a:rPr lang="en-US" i="1" dirty="0" err="1">
                <a:sym typeface="Symbol"/>
              </a:rPr>
              <a:t>v</a:t>
            </a:r>
            <a:r>
              <a:rPr lang="en-US" i="1" dirty="0">
                <a:sym typeface="Symbol"/>
              </a:rPr>
              <a:t>= </a:t>
            </a:r>
            <a:r>
              <a:rPr lang="en-US" i="1" dirty="0"/>
              <a:t>/</a:t>
            </a:r>
            <a:r>
              <a:rPr lang="en-US" i="1" dirty="0">
                <a:sym typeface="Symbol"/>
              </a:rPr>
              <a:t></a:t>
            </a:r>
          </a:p>
          <a:p>
            <a:pPr algn="ctr">
              <a:lnSpc>
                <a:spcPct val="150000"/>
              </a:lnSpc>
            </a:pPr>
            <a:r>
              <a:rPr lang="en-US" i="1" dirty="0" err="1">
                <a:sym typeface="Symbol"/>
              </a:rPr>
              <a:t>Sehingga</a:t>
            </a:r>
            <a:r>
              <a:rPr lang="en-US" i="1" dirty="0">
                <a:sym typeface="Symbol"/>
              </a:rPr>
              <a:t> Re = u D</a:t>
            </a:r>
            <a:r>
              <a:rPr lang="en-US" i="1" dirty="0"/>
              <a:t>/</a:t>
            </a:r>
            <a:r>
              <a:rPr lang="en-US" i="1" dirty="0">
                <a:sym typeface="Symbol"/>
              </a:rPr>
              <a:t> </a:t>
            </a:r>
            <a:endParaRPr lang="en-US" dirty="0"/>
          </a:p>
          <a:p>
            <a:endParaRPr lang="en-US" dirty="0"/>
          </a:p>
          <a:p>
            <a:r>
              <a:rPr lang="en-US" dirty="0"/>
              <a:t>	</a:t>
            </a:r>
          </a:p>
          <a:p>
            <a:pPr algn="just"/>
            <a:endParaRPr lang="en-US" dirty="0"/>
          </a:p>
          <a:p>
            <a:pPr algn="just"/>
            <a:endParaRPr lang="en-US" dirty="0"/>
          </a:p>
        </p:txBody>
      </p:sp>
      <p:sp>
        <p:nvSpPr>
          <p:cNvPr id="21" name="TextBox 20"/>
          <p:cNvSpPr txBox="1"/>
          <p:nvPr/>
        </p:nvSpPr>
        <p:spPr>
          <a:xfrm>
            <a:off x="438150" y="4316068"/>
            <a:ext cx="7467600" cy="646331"/>
          </a:xfrm>
          <a:prstGeom prst="rect">
            <a:avLst/>
          </a:prstGeom>
          <a:noFill/>
        </p:spPr>
        <p:txBody>
          <a:bodyPr wrap="square" rtlCol="0">
            <a:spAutoFit/>
          </a:bodyPr>
          <a:lstStyle/>
          <a:p>
            <a:pPr algn="just">
              <a:lnSpc>
                <a:spcPct val="150000"/>
              </a:lnSpc>
            </a:pPr>
            <a:r>
              <a:rPr lang="en-US" dirty="0" err="1">
                <a:latin typeface="Times New Roman" pitchFamily="18" charset="0"/>
                <a:cs typeface="Times New Roman" pitchFamily="18" charset="0"/>
              </a:rPr>
              <a:t>Persamaan</a:t>
            </a:r>
            <a:r>
              <a:rPr lang="en-US" dirty="0">
                <a:latin typeface="Times New Roman" pitchFamily="18" charset="0"/>
                <a:cs typeface="Times New Roman" pitchFamily="18" charset="0"/>
              </a:rPr>
              <a:t> </a:t>
            </a:r>
            <a:r>
              <a:rPr lang="en-US" sz="2400" dirty="0" err="1">
                <a:latin typeface="Times New Roman" pitchFamily="18" charset="0"/>
                <a:cs typeface="Times New Roman" pitchFamily="18" charset="0"/>
              </a:rPr>
              <a:t>kontinuitas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aliran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dimensi</a:t>
            </a:r>
            <a:r>
              <a:rPr lang="en-US" dirty="0">
                <a:latin typeface="Times New Roman" pitchFamily="18" charset="0"/>
                <a:cs typeface="Times New Roman" pitchFamily="18" charset="0"/>
              </a:rPr>
              <a:t> di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pipa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adalah</a:t>
            </a:r>
            <a:r>
              <a:rPr lang="en-US" dirty="0">
                <a:latin typeface="Times New Roman" pitchFamily="18" charset="0"/>
                <a:cs typeface="Times New Roman" pitchFamily="18" charset="0"/>
              </a:rPr>
              <a:t>:</a:t>
            </a:r>
          </a:p>
        </p:txBody>
      </p:sp>
      <p:pic>
        <p:nvPicPr>
          <p:cNvPr id="22"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400292" y="4800600"/>
            <a:ext cx="1804736" cy="457200"/>
          </a:xfrm>
          <a:prstGeom prst="rect">
            <a:avLst/>
          </a:prstGeom>
          <a:noFill/>
        </p:spPr>
      </p:pic>
      <p:sp>
        <p:nvSpPr>
          <p:cNvPr id="23" name="TextBox 22"/>
          <p:cNvSpPr txBox="1"/>
          <p:nvPr/>
        </p:nvSpPr>
        <p:spPr>
          <a:xfrm>
            <a:off x="619513" y="5029200"/>
            <a:ext cx="4191000" cy="1421992"/>
          </a:xfrm>
          <a:prstGeom prst="rect">
            <a:avLst/>
          </a:prstGeom>
          <a:noFill/>
        </p:spPr>
        <p:txBody>
          <a:bodyPr wrap="square" rtlCol="0">
            <a:spAutoFit/>
          </a:bodyPr>
          <a:lstStyle/>
          <a:p>
            <a:pPr algn="just">
              <a:lnSpc>
                <a:spcPct val="150000"/>
              </a:lnSpc>
            </a:pPr>
            <a:r>
              <a:rPr lang="en-US" sz="2000" dirty="0">
                <a:latin typeface="Times New Roman" pitchFamily="18" charset="0"/>
                <a:cs typeface="Times New Roman" pitchFamily="18" charset="0"/>
              </a:rPr>
              <a:t>m = </a:t>
            </a:r>
            <a:r>
              <a:rPr lang="en-US" sz="2000" dirty="0" err="1">
                <a:latin typeface="Times New Roman" pitchFamily="18" charset="0"/>
                <a:cs typeface="Times New Roman" pitchFamily="18" charset="0"/>
              </a:rPr>
              <a:t>laju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massa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aliran</a:t>
            </a:r>
            <a:endParaRPr lang="en-US" sz="2000" dirty="0">
              <a:latin typeface="Times New Roman" pitchFamily="18" charset="0"/>
              <a:cs typeface="Times New Roman" pitchFamily="18" charset="0"/>
            </a:endParaRPr>
          </a:p>
          <a:p>
            <a:pPr algn="just">
              <a:lnSpc>
                <a:spcPct val="150000"/>
              </a:lnSpc>
            </a:pPr>
            <a:r>
              <a:rPr lang="en-US" sz="2000" dirty="0">
                <a:latin typeface="Times New Roman" pitchFamily="18" charset="0"/>
                <a:cs typeface="Times New Roman" pitchFamily="18" charset="0"/>
              </a:rPr>
              <a:t>A = </a:t>
            </a:r>
            <a:r>
              <a:rPr lang="en-US" sz="2000" dirty="0" err="1">
                <a:latin typeface="Times New Roman" pitchFamily="18" charset="0"/>
                <a:cs typeface="Times New Roman" pitchFamily="18" charset="0"/>
              </a:rPr>
              <a:t>luas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penampang</a:t>
            </a:r>
            <a:endParaRPr lang="id-ID" sz="2000" dirty="0">
              <a:latin typeface="Times New Roman" pitchFamily="18" charset="0"/>
              <a:cs typeface="Times New Roman" pitchFamily="18" charset="0"/>
            </a:endParaRPr>
          </a:p>
          <a:p>
            <a:pPr algn="just">
              <a:lnSpc>
                <a:spcPct val="150000"/>
              </a:lnSpc>
            </a:pPr>
            <a:r>
              <a:rPr lang="id-ID" sz="2000" dirty="0">
                <a:latin typeface="Times New Roman" pitchFamily="18" charset="0"/>
                <a:cs typeface="Times New Roman" pitchFamily="18" charset="0"/>
              </a:rPr>
              <a:t>Um = kecepatan massa</a:t>
            </a:r>
            <a:endParaRPr lang="en-US" sz="2000" dirty="0">
              <a:latin typeface="Times New Roman" pitchFamily="18" charset="0"/>
              <a:cs typeface="Times New Roman" pitchFamily="18" charset="0"/>
            </a:endParaRP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512</TotalTime>
  <Words>1255</Words>
  <Application>Microsoft Office PowerPoint</Application>
  <PresentationFormat>On-screen Show (4:3)</PresentationFormat>
  <Paragraphs>135</Paragraphs>
  <Slides>17</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5" baseType="lpstr">
      <vt:lpstr>Arial</vt:lpstr>
      <vt:lpstr>Cambria Math</vt:lpstr>
      <vt:lpstr>Symbol</vt:lpstr>
      <vt:lpstr>Times New Roman</vt:lpstr>
      <vt:lpstr>Verdana</vt:lpstr>
      <vt:lpstr>Wingdings 2</vt:lpstr>
      <vt:lpstr>Aspect</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ASUS</dc:creator>
  <cp:lastModifiedBy>Dony Septa Primadita</cp:lastModifiedBy>
  <cp:revision>36</cp:revision>
  <dcterms:created xsi:type="dcterms:W3CDTF">2015-10-19T17:23:46Z</dcterms:created>
  <dcterms:modified xsi:type="dcterms:W3CDTF">2024-10-12T12:37:57Z</dcterms:modified>
</cp:coreProperties>
</file>