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34C75-2E64-41E2-86AC-8746C11AA3E0}" type="datetimeFigureOut">
              <a:rPr lang="id-ID" smtClean="0"/>
              <a:t>12/10/2025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6C2DF-CD09-4C2F-A8B6-A6E0983A1E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834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6C2DF-CD09-4C2F-A8B6-A6E0983A1E9D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820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5129-C36D-41BF-A3AB-122C81E2D0CD}" type="datetimeFigureOut">
              <a:rPr lang="id-ID" smtClean="0"/>
              <a:t>12/10/2025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29C-122A-4101-AE15-B6725738E7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068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5129-C36D-41BF-A3AB-122C81E2D0CD}" type="datetimeFigureOut">
              <a:rPr lang="id-ID" smtClean="0"/>
              <a:t>12/10/2025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29C-122A-4101-AE15-B6725738E7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641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5129-C36D-41BF-A3AB-122C81E2D0CD}" type="datetimeFigureOut">
              <a:rPr lang="id-ID" smtClean="0"/>
              <a:t>12/10/2025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29C-122A-4101-AE15-B6725738E7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065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5129-C36D-41BF-A3AB-122C81E2D0CD}" type="datetimeFigureOut">
              <a:rPr lang="id-ID" smtClean="0"/>
              <a:t>12/10/2025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29C-122A-4101-AE15-B6725738E7D0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3567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5129-C36D-41BF-A3AB-122C81E2D0CD}" type="datetimeFigureOut">
              <a:rPr lang="id-ID" smtClean="0"/>
              <a:t>12/10/2025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29C-122A-4101-AE15-B6725738E7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7771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5129-C36D-41BF-A3AB-122C81E2D0CD}" type="datetimeFigureOut">
              <a:rPr lang="id-ID" smtClean="0"/>
              <a:t>12/10/2025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29C-122A-4101-AE15-B6725738E7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6534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5129-C36D-41BF-A3AB-122C81E2D0CD}" type="datetimeFigureOut">
              <a:rPr lang="id-ID" smtClean="0"/>
              <a:t>12/10/2025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29C-122A-4101-AE15-B6725738E7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3363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5129-C36D-41BF-A3AB-122C81E2D0CD}" type="datetimeFigureOut">
              <a:rPr lang="id-ID" smtClean="0"/>
              <a:t>12/10/2025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29C-122A-4101-AE15-B6725738E7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9689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5129-C36D-41BF-A3AB-122C81E2D0CD}" type="datetimeFigureOut">
              <a:rPr lang="id-ID" smtClean="0"/>
              <a:t>12/10/2025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29C-122A-4101-AE15-B6725738E7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804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5129-C36D-41BF-A3AB-122C81E2D0CD}" type="datetimeFigureOut">
              <a:rPr lang="id-ID" smtClean="0"/>
              <a:t>12/10/2025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29C-122A-4101-AE15-B6725738E7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69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5129-C36D-41BF-A3AB-122C81E2D0CD}" type="datetimeFigureOut">
              <a:rPr lang="id-ID" smtClean="0"/>
              <a:t>12/10/2025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29C-122A-4101-AE15-B6725738E7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876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5129-C36D-41BF-A3AB-122C81E2D0CD}" type="datetimeFigureOut">
              <a:rPr lang="id-ID" smtClean="0"/>
              <a:t>12/10/2025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29C-122A-4101-AE15-B6725738E7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766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5129-C36D-41BF-A3AB-122C81E2D0CD}" type="datetimeFigureOut">
              <a:rPr lang="id-ID" smtClean="0"/>
              <a:t>12/10/2025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29C-122A-4101-AE15-B6725738E7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408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5129-C36D-41BF-A3AB-122C81E2D0CD}" type="datetimeFigureOut">
              <a:rPr lang="id-ID" smtClean="0"/>
              <a:t>12/10/2025</a:t>
            </a:fld>
            <a:endParaRPr lang="id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29C-122A-4101-AE15-B6725738E7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378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5129-C36D-41BF-A3AB-122C81E2D0CD}" type="datetimeFigureOut">
              <a:rPr lang="id-ID" smtClean="0"/>
              <a:t>12/10/2025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29C-122A-4101-AE15-B6725738E7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416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5129-C36D-41BF-A3AB-122C81E2D0CD}" type="datetimeFigureOut">
              <a:rPr lang="id-ID" smtClean="0"/>
              <a:t>12/10/2025</a:t>
            </a:fld>
            <a:endParaRPr lang="id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29C-122A-4101-AE15-B6725738E7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156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5129-C36D-41BF-A3AB-122C81E2D0CD}" type="datetimeFigureOut">
              <a:rPr lang="id-ID" smtClean="0"/>
              <a:t>12/10/2025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29C-122A-4101-AE15-B6725738E7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042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4CA5129-C36D-41BF-A3AB-122C81E2D0CD}" type="datetimeFigureOut">
              <a:rPr lang="id-ID" smtClean="0"/>
              <a:t>12/10/2025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9C29C-122A-4101-AE15-B6725738E7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2872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B98D-28F1-0D39-5BC8-C2150E9E0B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Material Requirements Planning (MRP)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2B26A1-8737-CC65-DAF6-1007DA4DFA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Manajemen</a:t>
            </a:r>
            <a:r>
              <a:rPr lang="en-US" dirty="0"/>
              <a:t> Industri </a:t>
            </a:r>
          </a:p>
          <a:p>
            <a:r>
              <a:rPr lang="en-US" dirty="0" err="1"/>
              <a:t>Ir.Harini</a:t>
            </a:r>
            <a:r>
              <a:rPr lang="en-US" dirty="0"/>
              <a:t> </a:t>
            </a:r>
            <a:r>
              <a:rPr lang="en-US" dirty="0" err="1"/>
              <a:t>Agusta,MM</a:t>
            </a:r>
            <a:r>
              <a:rPr lang="en-US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07147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C9CF-FC97-D98A-0ED1-A7784B717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Kesimpulan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C8510-3C6F-3821-CED8-E0BECC230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/>
              <a:t>MRP adalah alat strategis dalam perencanaan dan pengendalian produksi</a:t>
            </a:r>
            <a:r>
              <a:rPr lang="id-ID" dirty="0"/>
              <a:t> yang membantu perusahaan memastikan bahan baku tersedia tepat waktu, dalam jumlah yang tepat, dan dengan biaya seminimal mungkin.</a:t>
            </a:r>
          </a:p>
          <a:p>
            <a:r>
              <a:rPr lang="id-ID" dirty="0"/>
              <a:t>Dengan MRP, aktivitas pembelian, produksi, dan pengiriman dapat disinkronkan secara efisien untuk mencapai efisiensi operasi dan kepuasan pelanggan.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118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449A5-56C1-19B7-0719-A100855A8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65" y="2052918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TERIMA KASIH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4976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7425D-1065-B928-2713-276CA89F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 MRP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730A2-FE33-F309-3848-D73C4EE76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id-ID" b="1" dirty="0"/>
          </a:p>
          <a:p>
            <a:pPr>
              <a:buNone/>
            </a:pPr>
            <a:r>
              <a:rPr lang="id-ID" b="1" dirty="0"/>
              <a:t>Material </a:t>
            </a:r>
            <a:r>
              <a:rPr lang="id-ID" b="1" dirty="0" err="1"/>
              <a:t>Requirements</a:t>
            </a:r>
            <a:r>
              <a:rPr lang="id-ID" b="1" dirty="0"/>
              <a:t> </a:t>
            </a:r>
            <a:r>
              <a:rPr lang="id-ID" b="1" dirty="0" err="1"/>
              <a:t>Planning</a:t>
            </a:r>
            <a:r>
              <a:rPr lang="id-ID" b="1" dirty="0"/>
              <a:t> (MRP)</a:t>
            </a:r>
            <a:r>
              <a:rPr lang="id-ID" dirty="0"/>
              <a:t> adalah </a:t>
            </a:r>
            <a:r>
              <a:rPr lang="id-ID" b="1" dirty="0"/>
              <a:t>suatu sistem perencanaan kebutuhan material</a:t>
            </a:r>
            <a:r>
              <a:rPr lang="id-ID" dirty="0"/>
              <a:t> yang digunakan untuk memastikan bahwa:</a:t>
            </a:r>
            <a:endParaRPr lang="en-US" dirty="0"/>
          </a:p>
          <a:p>
            <a:pPr>
              <a:buNone/>
            </a:pPr>
            <a:endParaRPr lang="id-ID" dirty="0"/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Material dan komponen tersedia</a:t>
            </a:r>
            <a:r>
              <a:rPr lang="id-ID" dirty="0"/>
              <a:t> saat dibutuhkan untuk proses produksi.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Persediaan dijaga pada tingkat minimum</a:t>
            </a:r>
            <a:r>
              <a:rPr lang="id-ID" dirty="0"/>
              <a:t> yang efisien.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Jadwal produksi dan pembelian</a:t>
            </a:r>
            <a:r>
              <a:rPr lang="id-ID" dirty="0"/>
              <a:t> dapat direncanakan secara tepat waktu.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id-ID" dirty="0"/>
          </a:p>
          <a:p>
            <a:pPr>
              <a:buNone/>
            </a:pPr>
            <a:r>
              <a:rPr lang="id-ID" dirty="0"/>
              <a:t>MRP menjawab tiga pertanyaan penting dalam pengendalian produksi:</a:t>
            </a:r>
          </a:p>
          <a:p>
            <a:pPr>
              <a:buFont typeface="+mj-lt"/>
              <a:buAutoNum type="arabicPeriod"/>
            </a:pPr>
            <a:r>
              <a:rPr lang="id-ID" b="1" dirty="0"/>
              <a:t>Apa</a:t>
            </a:r>
            <a:r>
              <a:rPr lang="id-ID" dirty="0"/>
              <a:t> yang dibutuhkan?</a:t>
            </a:r>
          </a:p>
          <a:p>
            <a:pPr>
              <a:buFont typeface="+mj-lt"/>
              <a:buAutoNum type="arabicPeriod"/>
            </a:pPr>
            <a:r>
              <a:rPr lang="id-ID" b="1" dirty="0"/>
              <a:t>Berapa banyak</a:t>
            </a:r>
            <a:r>
              <a:rPr lang="id-ID" dirty="0"/>
              <a:t> yang dibutuhkan?</a:t>
            </a:r>
          </a:p>
          <a:p>
            <a:pPr>
              <a:buFont typeface="+mj-lt"/>
              <a:buAutoNum type="arabicPeriod"/>
            </a:pPr>
            <a:r>
              <a:rPr lang="id-ID" b="1" dirty="0"/>
              <a:t>Kapan</a:t>
            </a:r>
            <a:r>
              <a:rPr lang="id-ID" dirty="0"/>
              <a:t> dibutuhkan?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1453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C1ECB-AB09-FC50-FB9F-E77544699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Tujuan Utama MRP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DCF78-F43A-D5BC-0805-E486EDC80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/>
              <a:t>Tujuan MRP adalah untuk: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Menjamin ketersediaan material</a:t>
            </a:r>
            <a:r>
              <a:rPr lang="id-ID" dirty="0"/>
              <a:t> untuk memenuhi jadwal produksi.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Mengurangi kelebihan atau kekurangan stok.</a:t>
            </a:r>
            <a:endParaRPr lang="id-ID" dirty="0"/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Mengoptimalkan penggunaan sumber daya (tenaga kerja, mesin, dan modal).</a:t>
            </a:r>
            <a:endParaRPr lang="id-ID" dirty="0"/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Meningkatkan efisiensi perencanaan produksi dan pembelian.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25456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943FA-56C8-99F9-7503-216FD2529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MRP</a:t>
            </a:r>
            <a:endParaRPr lang="id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4EAC0D-1E07-E21D-1914-00E3488646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583974"/>
          <a:ext cx="10515600" cy="283464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111103675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235652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d-ID" b="1"/>
                        <a:t>Input</a:t>
                      </a:r>
                      <a:endParaRPr lang="id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b="1"/>
                        <a:t>Keterangan</a:t>
                      </a:r>
                      <a:endParaRPr lang="id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736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1. Master Production Schedule (MPS)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/>
                        <a:t>Jadwal induk produksi yang menunjukkan </a:t>
                      </a:r>
                      <a:r>
                        <a:rPr lang="id-ID" b="1"/>
                        <a:t>produk akhir apa dan kapan</a:t>
                      </a:r>
                      <a:r>
                        <a:rPr lang="id-ID"/>
                        <a:t> harus dibuat.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822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2. Bill of Materials (BOM)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/>
                        <a:t>Daftar lengkap komponen, bahan baku, dan subassembly yang dibutuhkan untuk membuat satu unit produk.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105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d-ID" b="1"/>
                        <a:t>3. Data Persediaan (Inventory Record)</a:t>
                      </a:r>
                      <a:endParaRPr lang="id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Informasi tentang stok bahan yang tersedia, pesanan yang sedang berjalan, dan waktu tunggu (</a:t>
                      </a:r>
                      <a:r>
                        <a:rPr lang="id-ID" dirty="0" err="1"/>
                        <a:t>lead</a:t>
                      </a:r>
                      <a:r>
                        <a:rPr lang="id-ID" dirty="0"/>
                        <a:t> </a:t>
                      </a:r>
                      <a:r>
                        <a:rPr lang="id-ID" dirty="0" err="1"/>
                        <a:t>time</a:t>
                      </a:r>
                      <a:r>
                        <a:rPr lang="id-ID" dirty="0"/>
                        <a:t>) pengadaan.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3647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49AF637-9EF5-5BC4-D5E9-76E883F0C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456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3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C7ACE-2F7F-0D08-95E1-B5068EC23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Output Utama MRP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6F06C-AA2E-F94B-BEDB-90F741D60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Dari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output </a:t>
            </a:r>
            <a:r>
              <a:rPr lang="en-US" dirty="0" err="1"/>
              <a:t>utama</a:t>
            </a:r>
            <a:r>
              <a:rPr lang="en-US" dirty="0"/>
              <a:t>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F93F18E-B87F-1923-AF45-C7439C974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0104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B7D166-1386-4C57-CDEB-4F922334E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81637"/>
              </p:ext>
            </p:extLst>
          </p:nvPr>
        </p:nvGraphicFramePr>
        <p:xfrm>
          <a:off x="1103312" y="2706712"/>
          <a:ext cx="8128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4223">
                  <a:extLst>
                    <a:ext uri="{9D8B030D-6E8A-4147-A177-3AD203B41FA5}">
                      <a16:colId xmlns:a16="http://schemas.microsoft.com/office/drawing/2014/main" val="11011119"/>
                    </a:ext>
                  </a:extLst>
                </a:gridCol>
                <a:gridCol w="4403777">
                  <a:extLst>
                    <a:ext uri="{9D8B030D-6E8A-4147-A177-3AD203B41FA5}">
                      <a16:colId xmlns:a16="http://schemas.microsoft.com/office/drawing/2014/main" val="19300419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Keterangan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019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Planned Order Releases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Jadwal </a:t>
                      </a:r>
                      <a:r>
                        <a:rPr lang="en-US" dirty="0" err="1"/>
                        <a:t>kapan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pesanan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pembelian</a:t>
                      </a:r>
                      <a:r>
                        <a:rPr lang="en-US" dirty="0"/>
                        <a:t> ATAU </a:t>
                      </a:r>
                      <a:r>
                        <a:rPr lang="en-US" dirty="0" err="1"/>
                        <a:t>produksi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harus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dimulai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353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Order Rescheduling Notices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Informasi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jika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pesanan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perlu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dipercepat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ditunda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dibatalkan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503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Inventory Status Reports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 err="1"/>
                        <a:t>Laporan</a:t>
                      </a:r>
                      <a:r>
                        <a:rPr lang="en-US" dirty="0"/>
                        <a:t> status </a:t>
                      </a:r>
                      <a:r>
                        <a:rPr lang="en-US" dirty="0" err="1"/>
                        <a:t>persediaan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kebutuhan</a:t>
                      </a:r>
                      <a:r>
                        <a:rPr lang="en-US" dirty="0"/>
                        <a:t> material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47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74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F90C9-0F63-53D3-1C13-A187AFE2E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 Cara Kerja MRP (Langkah-langkah Umum)</a:t>
            </a:r>
            <a:br>
              <a:rPr lang="id-ID" b="1" dirty="0"/>
            </a:br>
            <a:endParaRPr lang="id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FD67A4-FFF9-F0EE-393A-B9D53F07E7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377424"/>
              </p:ext>
            </p:extLst>
          </p:nvPr>
        </p:nvGraphicFramePr>
        <p:xfrm>
          <a:off x="838200" y="3100385"/>
          <a:ext cx="9360108" cy="2685816"/>
        </p:xfrm>
        <a:graphic>
          <a:graphicData uri="http://schemas.openxmlformats.org/drawingml/2006/table">
            <a:tbl>
              <a:tblPr/>
              <a:tblGrid>
                <a:gridCol w="4102308">
                  <a:extLst>
                    <a:ext uri="{9D8B030D-6E8A-4147-A177-3AD203B41FA5}">
                      <a16:colId xmlns:a16="http://schemas.microsoft.com/office/drawing/2014/main" val="164756256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156919172"/>
                    </a:ext>
                  </a:extLst>
                </a:gridCol>
              </a:tblGrid>
              <a:tr h="671454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243266"/>
                  </a:ext>
                </a:extLst>
              </a:tr>
              <a:tr h="671454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860685"/>
                  </a:ext>
                </a:extLst>
              </a:tr>
              <a:tr h="671454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720075"/>
                  </a:ext>
                </a:extLst>
              </a:tr>
              <a:tr h="671454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06970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9EF2319-1CD7-D94C-2B90-159323119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4565"/>
            <a:ext cx="2487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id-I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AE0338-D004-BAB7-6018-0206F991963A}"/>
              </a:ext>
            </a:extLst>
          </p:cNvPr>
          <p:cNvSpPr txBox="1"/>
          <p:nvPr/>
        </p:nvSpPr>
        <p:spPr>
          <a:xfrm>
            <a:off x="1003092" y="2023672"/>
            <a:ext cx="82908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id-ID" b="1" dirty="0"/>
              <a:t>Mulai dari Jadwal Produksi (MPS):</a:t>
            </a:r>
            <a:r>
              <a:rPr lang="id-ID" dirty="0"/>
              <a:t> Tentukan kapan produk akhir dibutuhkan.</a:t>
            </a:r>
          </a:p>
          <a:p>
            <a:pPr>
              <a:buFont typeface="+mj-lt"/>
              <a:buAutoNum type="arabicPeriod"/>
            </a:pPr>
            <a:r>
              <a:rPr lang="id-ID" b="1" dirty="0"/>
              <a:t>Gunakan BOM:</a:t>
            </a:r>
            <a:r>
              <a:rPr lang="id-ID" dirty="0"/>
              <a:t> Uraikan produk menjadi komponen dan bahan penyusunnya.</a:t>
            </a:r>
          </a:p>
          <a:p>
            <a:pPr>
              <a:buFont typeface="+mj-lt"/>
              <a:buAutoNum type="arabicPeriod"/>
            </a:pPr>
            <a:r>
              <a:rPr lang="id-ID" b="1" dirty="0"/>
              <a:t>Kurangi dengan stok tersedia:</a:t>
            </a:r>
            <a:r>
              <a:rPr lang="id-ID" dirty="0"/>
              <a:t> Hitung kebutuhan bersih (net </a:t>
            </a:r>
            <a:r>
              <a:rPr lang="id-ID" dirty="0" err="1"/>
              <a:t>requirement</a:t>
            </a:r>
            <a:r>
              <a:rPr lang="id-ID" dirty="0"/>
              <a:t>).</a:t>
            </a:r>
          </a:p>
          <a:p>
            <a:pPr>
              <a:buFont typeface="+mj-lt"/>
              <a:buAutoNum type="arabicPeriod"/>
            </a:pPr>
            <a:r>
              <a:rPr lang="id-ID" b="1" dirty="0"/>
              <a:t>Hitung waktu pemesanan:</a:t>
            </a:r>
            <a:r>
              <a:rPr lang="id-ID" dirty="0"/>
              <a:t> Sesuaikan dengan </a:t>
            </a:r>
            <a:r>
              <a:rPr lang="id-ID" dirty="0" err="1"/>
              <a:t>lead</a:t>
            </a:r>
            <a:r>
              <a:rPr lang="id-ID" dirty="0"/>
              <a:t> </a:t>
            </a:r>
            <a:r>
              <a:rPr lang="id-ID" dirty="0" err="1"/>
              <a:t>time</a:t>
            </a:r>
            <a:r>
              <a:rPr lang="id-ID" dirty="0"/>
              <a:t> pembelian atau produksi.</a:t>
            </a:r>
          </a:p>
          <a:p>
            <a:pPr>
              <a:buFont typeface="+mj-lt"/>
              <a:buAutoNum type="arabicPeriod"/>
            </a:pPr>
            <a:r>
              <a:rPr lang="id-ID" b="1" dirty="0"/>
              <a:t>Hasilkan rencana pemesanan (</a:t>
            </a:r>
            <a:r>
              <a:rPr lang="id-ID" b="1" dirty="0" err="1"/>
              <a:t>planned</a:t>
            </a:r>
            <a:r>
              <a:rPr lang="id-ID" b="1" dirty="0"/>
              <a:t> order </a:t>
            </a:r>
            <a:r>
              <a:rPr lang="id-ID" b="1" dirty="0" err="1"/>
              <a:t>release</a:t>
            </a:r>
            <a:r>
              <a:rPr lang="id-ID" b="1" dirty="0"/>
              <a:t>):</a:t>
            </a:r>
            <a:r>
              <a:rPr lang="id-ID" dirty="0"/>
              <a:t> Menentukan kapan bahan harus dipesan/diproduksi.</a:t>
            </a:r>
          </a:p>
        </p:txBody>
      </p:sp>
    </p:spTree>
    <p:extLst>
      <p:ext uri="{BB962C8B-B14F-4D97-AF65-F5344CB8AC3E}">
        <p14:creationId xmlns:p14="http://schemas.microsoft.com/office/powerpoint/2010/main" val="1516392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30E3D-A196-DB97-589F-ADC74EE99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endParaRPr lang="id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FBBE83-8A67-5A37-164A-B4164657AE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616726"/>
              </p:ext>
            </p:extLst>
          </p:nvPr>
        </p:nvGraphicFramePr>
        <p:xfrm>
          <a:off x="838200" y="2995454"/>
          <a:ext cx="10515600" cy="146304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114817993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1788685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886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959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379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0449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E6F852C-C0F0-400F-75A9-F09ABD5FD6B5}"/>
              </a:ext>
            </a:extLst>
          </p:cNvPr>
          <p:cNvSpPr txBox="1"/>
          <p:nvPr/>
        </p:nvSpPr>
        <p:spPr>
          <a:xfrm>
            <a:off x="3046751" y="1578593"/>
            <a:ext cx="60935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d-ID" dirty="0"/>
              <a:t>Misalnya perusahaan ingin memproduksi </a:t>
            </a:r>
            <a:r>
              <a:rPr lang="id-ID" b="1" dirty="0"/>
              <a:t>100 unit produk A</a:t>
            </a:r>
            <a:r>
              <a:rPr lang="id-ID" dirty="0"/>
              <a:t>.</a:t>
            </a:r>
            <a:br>
              <a:rPr lang="id-ID" dirty="0"/>
            </a:br>
            <a:r>
              <a:rPr lang="id-ID" dirty="0"/>
              <a:t>Berdasarkan </a:t>
            </a:r>
            <a:r>
              <a:rPr lang="id-ID" b="1" dirty="0"/>
              <a:t>BOM</a:t>
            </a:r>
            <a:r>
              <a:rPr lang="id-ID" dirty="0"/>
              <a:t>, setiap produk A membutuhkan: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2 unit komponen 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3 unit komponen C</a:t>
            </a:r>
          </a:p>
          <a:p>
            <a:pPr>
              <a:buNone/>
            </a:pPr>
            <a:r>
              <a:rPr lang="id-ID" dirty="0"/>
              <a:t>Jika stok awal: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B = 50 unit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C = 100 unit</a:t>
            </a:r>
          </a:p>
          <a:p>
            <a:pPr>
              <a:buNone/>
            </a:pPr>
            <a:r>
              <a:rPr lang="id-ID" dirty="0"/>
              <a:t>Maka kebutuhan bersih (net </a:t>
            </a:r>
            <a:r>
              <a:rPr lang="id-ID" dirty="0" err="1"/>
              <a:t>requirement</a:t>
            </a:r>
            <a:r>
              <a:rPr lang="id-ID" dirty="0"/>
              <a:t>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B = (100×2) - 50 = </a:t>
            </a:r>
            <a:r>
              <a:rPr lang="id-ID" b="1" dirty="0"/>
              <a:t>150 unit</a:t>
            </a:r>
            <a:endParaRPr lang="id-ID" dirty="0"/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C = (100×3) - 100 = </a:t>
            </a:r>
            <a:r>
              <a:rPr lang="id-ID" b="1" dirty="0"/>
              <a:t>200 unit</a:t>
            </a:r>
            <a:endParaRPr lang="id-ID" dirty="0"/>
          </a:p>
          <a:p>
            <a:r>
              <a:rPr lang="id-ID" dirty="0"/>
              <a:t>Selanjutnya, MRP akan menentukan </a:t>
            </a:r>
            <a:r>
              <a:rPr lang="id-ID" b="1" dirty="0"/>
              <a:t>kapan</a:t>
            </a:r>
            <a:r>
              <a:rPr lang="id-ID" dirty="0"/>
              <a:t> B dan C harus dipesan agar tiba </a:t>
            </a:r>
            <a:r>
              <a:rPr lang="id-ID" b="1" dirty="0"/>
              <a:t>sebelum jadwal produksi A dimulai</a:t>
            </a:r>
            <a:r>
              <a:rPr lang="id-ID" dirty="0"/>
              <a:t>, sesuai dengan waktu tunggu masing-masing komponen.</a:t>
            </a:r>
          </a:p>
        </p:txBody>
      </p:sp>
    </p:spTree>
    <p:extLst>
      <p:ext uri="{BB962C8B-B14F-4D97-AF65-F5344CB8AC3E}">
        <p14:creationId xmlns:p14="http://schemas.microsoft.com/office/powerpoint/2010/main" val="48678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28345-DFA2-52CD-F25A-D67BB5E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Manfaat </a:t>
            </a:r>
            <a:r>
              <a:rPr lang="en-US" dirty="0" err="1"/>
              <a:t>Penerapan</a:t>
            </a:r>
            <a:r>
              <a:rPr lang="en-US" dirty="0"/>
              <a:t> MRP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BFD46-F192-DFAE-A9A8-00513F46C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Produksi lebih </a:t>
            </a:r>
            <a:r>
              <a:rPr lang="id-ID" b="1" dirty="0"/>
              <a:t>terjadwal dan terkoordinasi.</a:t>
            </a:r>
            <a:endParaRPr lang="id-ID" dirty="0"/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Menghindari kehabisan stok</a:t>
            </a:r>
            <a:r>
              <a:rPr lang="id-ID" dirty="0"/>
              <a:t> bahan penting.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Mengurangi biaya inventori.</a:t>
            </a:r>
            <a:endParaRPr lang="id-ID" dirty="0"/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Memperbaiki pelayanan pelanggan</a:t>
            </a:r>
            <a:r>
              <a:rPr lang="id-ID" dirty="0"/>
              <a:t> karena pesanan dapat dipenuhi tepat waktu.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Meningkatkan efisiensi</a:t>
            </a:r>
            <a:r>
              <a:rPr lang="id-ID" dirty="0"/>
              <a:t> pada bagian pembelian dan produksi.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86311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ambar yang dibuat">
            <a:extLst>
              <a:ext uri="{FF2B5EF4-FFF2-40B4-BE49-F238E27FC236}">
                <a16:creationId xmlns:a16="http://schemas.microsoft.com/office/drawing/2014/main" id="{90D3ECE7-365B-09AA-8583-488C7DF680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163" y="365125"/>
            <a:ext cx="5397857" cy="639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57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1071</TotalTime>
  <Words>516</Words>
  <Application>Microsoft Office PowerPoint</Application>
  <PresentationFormat>Widescreen</PresentationFormat>
  <Paragraphs>69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Material Requirements Planning (MRP)</vt:lpstr>
      <vt:lpstr>Pengertian MRP</vt:lpstr>
      <vt:lpstr>Tujuan Utama MRP</vt:lpstr>
      <vt:lpstr>Data apa saja yang diperlukan dalam pembuatan MRP</vt:lpstr>
      <vt:lpstr> Output Utama MRP</vt:lpstr>
      <vt:lpstr> Cara Kerja MRP (Langkah-langkah Umum) </vt:lpstr>
      <vt:lpstr>Contoh </vt:lpstr>
      <vt:lpstr>Manfaat Penerapan MRP</vt:lpstr>
      <vt:lpstr>PowerPoint Presentation</vt:lpstr>
      <vt:lpstr>Kesimpulan</vt:lpstr>
      <vt:lpstr>TERIMA KASIH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Zyrex</dc:creator>
  <cp:lastModifiedBy>Zyrex</cp:lastModifiedBy>
  <cp:revision>7</cp:revision>
  <dcterms:created xsi:type="dcterms:W3CDTF">2025-10-10T13:30:26Z</dcterms:created>
  <dcterms:modified xsi:type="dcterms:W3CDTF">2025-10-12T16:00:05Z</dcterms:modified>
</cp:coreProperties>
</file>