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91F33-162E-480D-8531-A437BBC033EF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ED2AE-B9F4-4F55-AA32-7E4B991504F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88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7ED2AE-B9F4-4F55-AA32-7E4B991504F9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12663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106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2316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2387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1849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8609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95366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423307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9041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68336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6421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35817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839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5530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6607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7721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84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83102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89D21-A82D-47D7-A1CE-A121D4DD616A}" type="datetimeFigureOut">
              <a:rPr lang="id-ID" smtClean="0"/>
              <a:t>12/01/2026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C7342-07B8-44CB-92C1-039BF85C2CF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236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27C04-DB46-BC3B-AFAB-3014DF66AA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1171132"/>
          </a:xfrm>
        </p:spPr>
        <p:txBody>
          <a:bodyPr/>
          <a:lstStyle/>
          <a:p>
            <a:pPr algn="ctr"/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Investasi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B1C317-EC0D-EB7B-16B6-E839C511B8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b="1" u="sng" dirty="0" err="1"/>
              <a:t>Manajemen</a:t>
            </a:r>
            <a:r>
              <a:rPr lang="en-US" b="1" u="sng" dirty="0"/>
              <a:t> Industri </a:t>
            </a:r>
          </a:p>
          <a:p>
            <a:pPr algn="ctr"/>
            <a:r>
              <a:rPr lang="en-US" b="1" u="sng" dirty="0" err="1"/>
              <a:t>Pengampu</a:t>
            </a:r>
            <a:r>
              <a:rPr lang="en-US" b="1" u="sng" dirty="0"/>
              <a:t> : </a:t>
            </a:r>
            <a:r>
              <a:rPr lang="en-US" b="1" u="sng" dirty="0" err="1"/>
              <a:t>Ir.Harini</a:t>
            </a:r>
            <a:r>
              <a:rPr lang="en-US" b="1" u="sng" dirty="0"/>
              <a:t> </a:t>
            </a:r>
            <a:r>
              <a:rPr lang="en-US" b="1" u="sng" dirty="0" err="1"/>
              <a:t>Agusta,M.M</a:t>
            </a:r>
            <a:endParaRPr lang="id-ID" b="1" u="sng" dirty="0"/>
          </a:p>
        </p:txBody>
      </p:sp>
    </p:spTree>
    <p:extLst>
      <p:ext uri="{BB962C8B-B14F-4D97-AF65-F5344CB8AC3E}">
        <p14:creationId xmlns:p14="http://schemas.microsoft.com/office/powerpoint/2010/main" val="54675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326FD-B80F-3FD8-07F2-3E6CB079F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879" y="3693577"/>
            <a:ext cx="10820400" cy="123444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5400" dirty="0"/>
              <a:t>SEKIAN </a:t>
            </a:r>
          </a:p>
          <a:p>
            <a:pPr marL="0" indent="0" algn="ctr">
              <a:buNone/>
            </a:pPr>
            <a:r>
              <a:rPr lang="en-US" sz="5400" dirty="0"/>
              <a:t>TERIMAKASIH</a:t>
            </a:r>
          </a:p>
          <a:p>
            <a:pPr marL="0" indent="0">
              <a:buNone/>
            </a:pPr>
            <a:endParaRPr lang="id-ID" sz="5400" dirty="0"/>
          </a:p>
        </p:txBody>
      </p:sp>
    </p:spTree>
    <p:extLst>
      <p:ext uri="{BB962C8B-B14F-4D97-AF65-F5344CB8AC3E}">
        <p14:creationId xmlns:p14="http://schemas.microsoft.com/office/powerpoint/2010/main" val="317552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2D6A-F884-AC1D-84B5-C7A75C906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901532"/>
            <a:ext cx="8610600" cy="1293028"/>
          </a:xfrm>
        </p:spPr>
        <p:txBody>
          <a:bodyPr/>
          <a:lstStyle/>
          <a:p>
            <a:pPr algn="ctr"/>
            <a:r>
              <a:rPr lang="en-US" dirty="0"/>
              <a:t>Nilai Waktu Uang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F2FBA-9244-A98A-88DF-B28D71194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b="1" dirty="0"/>
              <a:t>Net Present Value </a:t>
            </a:r>
            <a:r>
              <a:rPr lang="en-US" dirty="0"/>
              <a:t>: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diskonto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kas </a:t>
            </a:r>
            <a:r>
              <a:rPr lang="en-US" dirty="0" err="1"/>
              <a:t>dimasa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.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uang. </a:t>
            </a:r>
          </a:p>
          <a:p>
            <a:endParaRPr lang="en-US" dirty="0"/>
          </a:p>
          <a:p>
            <a:r>
              <a:rPr lang="en-US" b="1" dirty="0" err="1"/>
              <a:t>Contoh</a:t>
            </a:r>
            <a:r>
              <a:rPr lang="en-US" b="1" dirty="0"/>
              <a:t>:  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Uang </a:t>
            </a:r>
            <a:r>
              <a:rPr lang="en-US" dirty="0" err="1"/>
              <a:t>sebesar</a:t>
            </a:r>
            <a:r>
              <a:rPr lang="en-US" dirty="0"/>
              <a:t> $100 </a:t>
            </a:r>
            <a:r>
              <a:rPr lang="en-US" dirty="0" err="1"/>
              <a:t>diinvestasikan</a:t>
            </a:r>
            <a:r>
              <a:rPr lang="en-US" dirty="0"/>
              <a:t> di Bank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5% per </a:t>
            </a:r>
            <a:r>
              <a:rPr lang="en-US" dirty="0" err="1"/>
              <a:t>tahun</a:t>
            </a:r>
            <a:r>
              <a:rPr lang="en-US" dirty="0"/>
              <a:t>. </a:t>
            </a:r>
            <a:r>
              <a:rPr lang="en-US" dirty="0" err="1"/>
              <a:t>Investasi</a:t>
            </a:r>
            <a:r>
              <a:rPr lang="en-US" dirty="0"/>
              <a:t> pada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$100= ($100)(0,05)= $105. Jika pada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dana </a:t>
            </a:r>
            <a:r>
              <a:rPr lang="en-US" dirty="0" err="1"/>
              <a:t>sebesar</a:t>
            </a:r>
            <a:r>
              <a:rPr lang="en-US" dirty="0"/>
              <a:t> $105 </a:t>
            </a:r>
            <a:r>
              <a:rPr lang="en-US" dirty="0" err="1"/>
              <a:t>diinvestasikan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pada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$105 + ($105)(0,05) = $110,25.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16004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F2DBC-C9BC-0388-0D07-BC63A7858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821319"/>
            <a:ext cx="8610600" cy="1293028"/>
          </a:xfrm>
        </p:spPr>
        <p:txBody>
          <a:bodyPr/>
          <a:lstStyle/>
          <a:p>
            <a:pPr algn="ctr"/>
            <a:r>
              <a:rPr lang="en-US" dirty="0"/>
              <a:t>Nilai Waktu Uang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4C879-7509-1F6A-E2D7-732676A53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Future Value</a:t>
            </a:r>
            <a:r>
              <a:rPr lang="en-US" dirty="0"/>
              <a:t>: Nilai masa </a:t>
            </a:r>
            <a:r>
              <a:rPr lang="en-US" dirty="0" err="1"/>
              <a:t>depan</a:t>
            </a:r>
            <a:r>
              <a:rPr lang="en-US" dirty="0"/>
              <a:t> . </a:t>
            </a:r>
          </a:p>
          <a:p>
            <a:r>
              <a:rPr lang="en-US" dirty="0"/>
              <a:t>Future value </a:t>
            </a:r>
            <a:r>
              <a:rPr lang="en-US" dirty="0" err="1"/>
              <a:t>dari</a:t>
            </a:r>
            <a:r>
              <a:rPr lang="en-US" dirty="0"/>
              <a:t> $100 pada Tingkat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5%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berapapun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matematis</a:t>
            </a:r>
            <a:r>
              <a:rPr lang="en-US" dirty="0"/>
              <a:t>; </a:t>
            </a:r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 $105 = $100( 1+ 0,05) </a:t>
            </a:r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 $110,25 = $105( 1+ 0,05)= $100( 1+ 0,05)</a:t>
            </a:r>
            <a:r>
              <a:rPr lang="en-US" baseline="30000" dirty="0"/>
              <a:t>2</a:t>
            </a:r>
            <a:r>
              <a:rPr lang="en-US" dirty="0"/>
              <a:t> </a:t>
            </a:r>
          </a:p>
          <a:p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26735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A991A-2CB6-E214-AB19-22B01D9E0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3003967" cy="1325563"/>
          </a:xfrm>
        </p:spPr>
        <p:txBody>
          <a:bodyPr/>
          <a:lstStyle/>
          <a:p>
            <a:pPr algn="ctr"/>
            <a:r>
              <a:rPr lang="en-US" dirty="0"/>
              <a:t>Nilai Waktu Uang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5A925-FA07-3FBA-99ED-9C481DC69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/>
              <a:t>Secara</a:t>
            </a:r>
            <a:r>
              <a:rPr lang="en-US" b="1" dirty="0"/>
              <a:t> Umum 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b="1" dirty="0"/>
              <a:t>F = P( 1+ </a:t>
            </a:r>
            <a:r>
              <a:rPr lang="en-US" b="1" dirty="0" err="1"/>
              <a:t>i</a:t>
            </a:r>
            <a:r>
              <a:rPr lang="en-US" b="1" dirty="0"/>
              <a:t> )</a:t>
            </a:r>
            <a:r>
              <a:rPr lang="en-US" b="1" baseline="30000" dirty="0"/>
              <a:t>N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Dimana :  </a:t>
            </a:r>
          </a:p>
          <a:p>
            <a:r>
              <a:rPr lang="en-US" dirty="0"/>
              <a:t>F = Future value (</a:t>
            </a:r>
            <a:r>
              <a:rPr lang="en-US" dirty="0" err="1"/>
              <a:t>contoh</a:t>
            </a:r>
            <a:r>
              <a:rPr lang="en-US" dirty="0"/>
              <a:t>: $110,25 </a:t>
            </a:r>
            <a:r>
              <a:rPr lang="en-US" dirty="0" err="1"/>
              <a:t>atau</a:t>
            </a:r>
            <a:r>
              <a:rPr lang="en-US" dirty="0"/>
              <a:t> $105) </a:t>
            </a:r>
          </a:p>
          <a:p>
            <a:r>
              <a:rPr lang="en-US" dirty="0"/>
              <a:t>P = Present Value (</a:t>
            </a:r>
            <a:r>
              <a:rPr lang="en-US" dirty="0" err="1"/>
              <a:t>contoh</a:t>
            </a:r>
            <a:r>
              <a:rPr lang="en-US" dirty="0"/>
              <a:t>: $100) </a:t>
            </a:r>
          </a:p>
          <a:p>
            <a:r>
              <a:rPr lang="en-US" dirty="0" err="1"/>
              <a:t>i</a:t>
            </a:r>
            <a:r>
              <a:rPr lang="en-US" dirty="0"/>
              <a:t> = Tingkat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(</a:t>
            </a:r>
            <a:r>
              <a:rPr lang="en-US" dirty="0" err="1"/>
              <a:t>contoh</a:t>
            </a:r>
            <a:r>
              <a:rPr lang="en-US" dirty="0"/>
              <a:t>; 0,05) </a:t>
            </a:r>
          </a:p>
          <a:p>
            <a:r>
              <a:rPr lang="en-US" dirty="0"/>
              <a:t>N =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(</a:t>
            </a:r>
            <a:r>
              <a:rPr lang="en-US" dirty="0" err="1"/>
              <a:t>contoh</a:t>
            </a:r>
            <a:r>
              <a:rPr lang="en-US" dirty="0"/>
              <a:t>: 1 </a:t>
            </a:r>
            <a:r>
              <a:rPr lang="en-US" dirty="0" err="1"/>
              <a:t>atau</a:t>
            </a:r>
            <a:r>
              <a:rPr lang="en-US" dirty="0"/>
              <a:t> 2 </a:t>
            </a:r>
            <a:r>
              <a:rPr lang="en-US" dirty="0" err="1"/>
              <a:t>tahun</a:t>
            </a:r>
            <a:r>
              <a:rPr lang="en-US" dirty="0"/>
              <a:t>) 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Nilai </a:t>
            </a:r>
            <a:r>
              <a:rPr lang="en-US" dirty="0" err="1"/>
              <a:t>bersih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: </a:t>
            </a:r>
          </a:p>
          <a:p>
            <a:pPr marL="0" indent="0" algn="ctr">
              <a:buNone/>
            </a:pPr>
            <a:r>
              <a:rPr lang="en-US" b="1" dirty="0"/>
              <a:t>P= F/(1+i)</a:t>
            </a:r>
            <a:r>
              <a:rPr lang="en-US" b="1" baseline="30000" dirty="0"/>
              <a:t>N </a:t>
            </a:r>
          </a:p>
          <a:p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21553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236B3-E694-B03C-0EE2-3812D17BE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601983"/>
            <a:ext cx="8610600" cy="1293028"/>
          </a:xfrm>
        </p:spPr>
        <p:txBody>
          <a:bodyPr/>
          <a:lstStyle/>
          <a:p>
            <a:pPr algn="ctr"/>
            <a:r>
              <a:rPr lang="en-US" dirty="0"/>
              <a:t>Nilai Waktu Uang 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F194B8-E0A4-EA35-4B19-1A30EE06C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890"/>
            <a:ext cx="10515600" cy="4351338"/>
          </a:xfrm>
        </p:spPr>
        <p:txBody>
          <a:bodyPr/>
          <a:lstStyle/>
          <a:p>
            <a:r>
              <a:rPr lang="en-US" b="1" dirty="0"/>
              <a:t>Tabel 1</a:t>
            </a:r>
            <a:r>
              <a:rPr lang="en-US" dirty="0"/>
              <a:t>: Nilai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$1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id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159DC1-1044-1747-DAF1-0B154E12C3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879" y="1895011"/>
            <a:ext cx="9203961" cy="496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149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D0F5D-6792-237F-6CC6-0FAFD57BD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896270"/>
            <a:ext cx="8610600" cy="1293028"/>
          </a:xfrm>
        </p:spPr>
        <p:txBody>
          <a:bodyPr/>
          <a:lstStyle/>
          <a:p>
            <a:pPr algn="ctr"/>
            <a:r>
              <a:rPr lang="en-US" dirty="0" err="1"/>
              <a:t>Anuitas</a:t>
            </a:r>
            <a:r>
              <a:rPr lang="en-US" dirty="0"/>
              <a:t> 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E26E5-A033-A279-12DF-CC373FAF1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jumalah</a:t>
            </a:r>
            <a:r>
              <a:rPr lang="en-US" dirty="0"/>
              <a:t> uang yang </a:t>
            </a:r>
            <a:r>
              <a:rPr lang="en-US" dirty="0" err="1"/>
              <a:t>sama</a:t>
            </a:r>
            <a:r>
              <a:rPr lang="en-US" dirty="0"/>
              <a:t> dan </a:t>
            </a:r>
            <a:r>
              <a:rPr lang="en-US" dirty="0" err="1"/>
              <a:t>setara</a:t>
            </a:r>
            <a:r>
              <a:rPr lang="en-US" dirty="0"/>
              <a:t> ,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anuitas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b="1" dirty="0" err="1"/>
              <a:t>Contoh</a:t>
            </a:r>
            <a:r>
              <a:rPr lang="en-US" b="1" dirty="0"/>
              <a:t>:  </a:t>
            </a:r>
          </a:p>
          <a:p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$300 per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3 </a:t>
            </a:r>
            <a:r>
              <a:rPr lang="en-US" dirty="0" err="1"/>
              <a:t>tahun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S=RX </a:t>
            </a:r>
          </a:p>
          <a:p>
            <a:pPr marL="0" indent="0" algn="ctr">
              <a:buNone/>
            </a:pPr>
            <a:endParaRPr lang="en-US" b="1" dirty="0"/>
          </a:p>
          <a:p>
            <a:r>
              <a:rPr lang="en-US" dirty="0"/>
              <a:t>Dimana: </a:t>
            </a:r>
          </a:p>
          <a:p>
            <a:r>
              <a:rPr lang="en-US" dirty="0"/>
              <a:t>S = Nilai masa </a:t>
            </a:r>
            <a:r>
              <a:rPr lang="en-US" dirty="0" err="1"/>
              <a:t>sekarang</a:t>
            </a:r>
            <a:r>
              <a:rPr lang="en-US" dirty="0"/>
              <a:t> </a:t>
            </a:r>
          </a:p>
          <a:p>
            <a:r>
              <a:rPr lang="en-US" dirty="0"/>
              <a:t>R =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masa </a:t>
            </a:r>
            <a:r>
              <a:rPr lang="en-US" dirty="0" err="1"/>
              <a:t>investasi</a:t>
            </a:r>
            <a:r>
              <a:rPr lang="en-US" dirty="0"/>
              <a:t> (</a:t>
            </a:r>
            <a:r>
              <a:rPr lang="en-US" dirty="0" err="1"/>
              <a:t>anuitas</a:t>
            </a:r>
            <a:r>
              <a:rPr lang="en-US" dirty="0"/>
              <a:t>) </a:t>
            </a:r>
          </a:p>
          <a:p>
            <a:r>
              <a:rPr lang="en-US" dirty="0"/>
              <a:t>X =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anuitas</a:t>
            </a:r>
            <a:r>
              <a:rPr lang="en-US" dirty="0"/>
              <a:t>.  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6247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426EB-83EA-429C-8F2D-64B631BA0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554807"/>
            <a:ext cx="8610600" cy="1293028"/>
          </a:xfrm>
        </p:spPr>
        <p:txBody>
          <a:bodyPr/>
          <a:lstStyle/>
          <a:p>
            <a:pPr algn="ctr"/>
            <a:r>
              <a:rPr lang="en-US" dirty="0" err="1"/>
              <a:t>Anuitas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97E0C-06A6-A2FF-B784-2917AE7EF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546"/>
            <a:ext cx="10515600" cy="4351338"/>
          </a:xfrm>
        </p:spPr>
        <p:txBody>
          <a:bodyPr/>
          <a:lstStyle/>
          <a:p>
            <a:r>
              <a:rPr lang="en-US" b="1" dirty="0"/>
              <a:t>Tabel 2 : </a:t>
            </a:r>
            <a:r>
              <a:rPr lang="en-US" dirty="0"/>
              <a:t>Nilai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anuitas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$1</a:t>
            </a:r>
          </a:p>
          <a:p>
            <a:pPr marL="0" indent="0">
              <a:buNone/>
            </a:pPr>
            <a:endParaRPr lang="id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217B1B-FB53-48A9-9CBA-3FC850C82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278" y="2098124"/>
            <a:ext cx="8559384" cy="463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55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6F666-EC05-18DD-EE9E-3D82830C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639315"/>
            <a:ext cx="8610600" cy="1293028"/>
          </a:xfrm>
        </p:spPr>
        <p:txBody>
          <a:bodyPr/>
          <a:lstStyle/>
          <a:p>
            <a:pPr algn="ctr"/>
            <a:r>
              <a:rPr lang="en-US" dirty="0" err="1"/>
              <a:t>Anuitas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99A09-DD55-913D-080E-F8654C663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/>
              <a:t>Nilai masa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perluasan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Faktor factor </a:t>
            </a:r>
            <a:r>
              <a:rPr lang="en-US" dirty="0" err="1"/>
              <a:t>untuk</a:t>
            </a:r>
            <a:r>
              <a:rPr lang="en-US" dirty="0"/>
              <a:t> Tingkat </a:t>
            </a:r>
            <a:r>
              <a:rPr lang="en-US" dirty="0" err="1"/>
              <a:t>bunga</a:t>
            </a:r>
            <a:r>
              <a:rPr lang="en-US" dirty="0"/>
              <a:t> yang </a:t>
            </a:r>
            <a:r>
              <a:rPr lang="en-US" dirty="0" err="1"/>
              <a:t>disediakan</a:t>
            </a:r>
            <a:r>
              <a:rPr lang="en-US" dirty="0"/>
              <a:t> pada table </a:t>
            </a:r>
            <a:r>
              <a:rPr lang="en-US" dirty="0" err="1"/>
              <a:t>anuitas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kumulatif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factor </a:t>
            </a:r>
            <a:r>
              <a:rPr lang="en-US" dirty="0" err="1"/>
              <a:t>factor</a:t>
            </a:r>
            <a:r>
              <a:rPr lang="en-US" dirty="0"/>
              <a:t>  tabel1. </a:t>
            </a:r>
          </a:p>
          <a:p>
            <a:pPr>
              <a:lnSpc>
                <a:spcPct val="150000"/>
              </a:lnSpc>
            </a:pPr>
            <a:r>
              <a:rPr lang="en-US" b="1" dirty="0" err="1"/>
              <a:t>Contoh</a:t>
            </a:r>
            <a:r>
              <a:rPr lang="en-US" b="1" dirty="0"/>
              <a:t>:  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Ketika Tingkat </a:t>
            </a:r>
            <a:r>
              <a:rPr lang="en-US" dirty="0" err="1"/>
              <a:t>bunga</a:t>
            </a:r>
            <a:r>
              <a:rPr lang="en-US" dirty="0"/>
              <a:t> 6% 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kumulatif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factor </a:t>
            </a:r>
            <a:r>
              <a:rPr lang="en-US" dirty="0" err="1"/>
              <a:t>factor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 (0,943), 2 (0,890) dan 3 ( 0,840) </a:t>
            </a:r>
            <a:r>
              <a:rPr lang="en-US" dirty="0" err="1"/>
              <a:t>adalah</a:t>
            </a:r>
            <a:r>
              <a:rPr lang="en-US" dirty="0"/>
              <a:t> 2,673.  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58378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7A99-7BB9-2EA3-CF98-1729DD181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779363"/>
            <a:ext cx="8610600" cy="1293028"/>
          </a:xfrm>
        </p:spPr>
        <p:txBody>
          <a:bodyPr/>
          <a:lstStyle/>
          <a:p>
            <a:pPr algn="ctr"/>
            <a:r>
              <a:rPr lang="en-US" dirty="0" err="1"/>
              <a:t>Contoh</a:t>
            </a:r>
            <a:r>
              <a:rPr lang="en-US" dirty="0"/>
              <a:t> Soal 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E89F4-700F-8C8B-7C64-073537817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1726056" cy="4024125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err="1"/>
              <a:t>Sebuah</a:t>
            </a:r>
            <a:r>
              <a:rPr lang="en-US" dirty="0"/>
              <a:t> Clinic Medical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perlengkapan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senilai</a:t>
            </a:r>
            <a:r>
              <a:rPr lang="en-US" dirty="0"/>
              <a:t> $7000 per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err="1"/>
              <a:t>Berapakah</a:t>
            </a:r>
            <a:r>
              <a:rPr lang="en-US" dirty="0"/>
              <a:t> Nilai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kas </a:t>
            </a:r>
            <a:r>
              <a:rPr lang="en-US" dirty="0" err="1"/>
              <a:t>tersebut</a:t>
            </a:r>
            <a:r>
              <a:rPr lang="en-US" dirty="0"/>
              <a:t> pada Tingkat </a:t>
            </a:r>
            <a:r>
              <a:rPr lang="en-US" dirty="0" err="1"/>
              <a:t>suku</a:t>
            </a:r>
            <a:r>
              <a:rPr lang="en-US" dirty="0"/>
              <a:t> </a:t>
            </a:r>
            <a:r>
              <a:rPr lang="en-US" dirty="0" err="1"/>
              <a:t>bunga</a:t>
            </a:r>
            <a:r>
              <a:rPr lang="en-US" dirty="0"/>
              <a:t> 6% 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dirty="0"/>
              <a:t>Jawab :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S= RX = $7000 (4,212) = $29.484 (Nilai </a:t>
            </a:r>
            <a:r>
              <a:rPr lang="en-US" dirty="0" err="1"/>
              <a:t>Sekarang</a:t>
            </a:r>
            <a:r>
              <a:rPr lang="en-US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45493159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35</TotalTime>
  <Words>469</Words>
  <Application>Microsoft Office PowerPoint</Application>
  <PresentationFormat>Widescreen</PresentationFormat>
  <Paragraphs>57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Century Gothic</vt:lpstr>
      <vt:lpstr>Vapor Trail</vt:lpstr>
      <vt:lpstr>Analisis Investasi</vt:lpstr>
      <vt:lpstr>Nilai Waktu Uang</vt:lpstr>
      <vt:lpstr>Nilai Waktu Uang</vt:lpstr>
      <vt:lpstr>Nilai Waktu Uang</vt:lpstr>
      <vt:lpstr>Nilai Waktu Uang </vt:lpstr>
      <vt:lpstr>Anuitas </vt:lpstr>
      <vt:lpstr>Anuitas</vt:lpstr>
      <vt:lpstr>Anuitas</vt:lpstr>
      <vt:lpstr>Contoh Soal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Zyrex</dc:creator>
  <cp:lastModifiedBy>Zyrex</cp:lastModifiedBy>
  <cp:revision>17</cp:revision>
  <dcterms:created xsi:type="dcterms:W3CDTF">2026-01-11T10:21:02Z</dcterms:created>
  <dcterms:modified xsi:type="dcterms:W3CDTF">2026-01-12T06:33:45Z</dcterms:modified>
</cp:coreProperties>
</file>