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1D3FF5F-78FD-4461-929B-9A9B332E8CF6}" type="datetimeFigureOut">
              <a:rPr lang="id-ID" smtClean="0"/>
              <a:t>04/01/2026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3883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FF5F-78FD-4461-929B-9A9B332E8CF6}" type="datetimeFigureOut">
              <a:rPr lang="id-ID" smtClean="0"/>
              <a:t>04/01/2026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1411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FF5F-78FD-4461-929B-9A9B332E8CF6}" type="datetimeFigureOut">
              <a:rPr lang="id-ID" smtClean="0"/>
              <a:t>04/01/2026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0799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FF5F-78FD-4461-929B-9A9B332E8CF6}" type="datetimeFigureOut">
              <a:rPr lang="id-ID" smtClean="0"/>
              <a:t>04/01/2026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52420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FF5F-78FD-4461-929B-9A9B332E8CF6}" type="datetimeFigureOut">
              <a:rPr lang="id-ID" smtClean="0"/>
              <a:t>04/01/2026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837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FF5F-78FD-4461-929B-9A9B332E8CF6}" type="datetimeFigureOut">
              <a:rPr lang="id-ID" smtClean="0"/>
              <a:t>04/01/2026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62032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FF5F-78FD-4461-929B-9A9B332E8CF6}" type="datetimeFigureOut">
              <a:rPr lang="id-ID" smtClean="0"/>
              <a:t>04/01/2026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35308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FF5F-78FD-4461-929B-9A9B332E8CF6}" type="datetimeFigureOut">
              <a:rPr lang="id-ID" smtClean="0"/>
              <a:t>04/01/2026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617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FF5F-78FD-4461-929B-9A9B332E8CF6}" type="datetimeFigureOut">
              <a:rPr lang="id-ID" smtClean="0"/>
              <a:t>04/01/2026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22338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FF5F-78FD-4461-929B-9A9B332E8CF6}" type="datetimeFigureOut">
              <a:rPr lang="id-ID" smtClean="0"/>
              <a:t>04/01/2026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72110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FF5F-78FD-4461-929B-9A9B332E8CF6}" type="datetimeFigureOut">
              <a:rPr lang="id-ID" smtClean="0"/>
              <a:t>04/01/2026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8667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51D3FF5F-78FD-4461-929B-9A9B332E8CF6}" type="datetimeFigureOut">
              <a:rPr lang="id-ID" smtClean="0"/>
              <a:t>04/01/2026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0AD733BE-5825-4A35-9F22-69C5F0C86B2C}" type="slidenum">
              <a:rPr lang="id-ID" smtClean="0"/>
              <a:t>‹#›</a:t>
            </a:fld>
            <a:endParaRPr lang="id-ID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7943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4DEB0-FBE0-49F9-62BC-82B590F9CE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endParaRPr lang="id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F739B5-1625-7BA4-4D58-E0FF718E06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Manajemen</a:t>
            </a:r>
            <a:r>
              <a:rPr lang="en-US" dirty="0"/>
              <a:t> Industri </a:t>
            </a:r>
          </a:p>
          <a:p>
            <a:r>
              <a:rPr lang="en-US" dirty="0"/>
              <a:t>Teknik Kimia S1 </a:t>
            </a:r>
          </a:p>
          <a:p>
            <a:endParaRPr lang="en-US" dirty="0"/>
          </a:p>
          <a:p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95798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1DF13-A637-DB6D-4163-6F36FA0D5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Kasus Multi </a:t>
            </a:r>
            <a:r>
              <a:rPr lang="en-US" dirty="0" err="1"/>
              <a:t>Produk</a:t>
            </a:r>
            <a:endParaRPr lang="id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8CD8229-3AE6-DCF7-019D-96FFAD071F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9216222"/>
              </p:ext>
            </p:extLst>
          </p:nvPr>
        </p:nvGraphicFramePr>
        <p:xfrm>
          <a:off x="1023938" y="2286000"/>
          <a:ext cx="972026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8162">
                  <a:extLst>
                    <a:ext uri="{9D8B030D-6E8A-4147-A177-3AD203B41FA5}">
                      <a16:colId xmlns:a16="http://schemas.microsoft.com/office/drawing/2014/main" val="1278858073"/>
                    </a:ext>
                  </a:extLst>
                </a:gridCol>
                <a:gridCol w="1816100">
                  <a:extLst>
                    <a:ext uri="{9D8B030D-6E8A-4147-A177-3AD203B41FA5}">
                      <a16:colId xmlns:a16="http://schemas.microsoft.com/office/drawing/2014/main" val="3799331582"/>
                    </a:ext>
                  </a:extLst>
                </a:gridCol>
                <a:gridCol w="2082800">
                  <a:extLst>
                    <a:ext uri="{9D8B030D-6E8A-4147-A177-3AD203B41FA5}">
                      <a16:colId xmlns:a16="http://schemas.microsoft.com/office/drawing/2014/main" val="1008632423"/>
                    </a:ext>
                  </a:extLst>
                </a:gridCol>
                <a:gridCol w="4013198">
                  <a:extLst>
                    <a:ext uri="{9D8B030D-6E8A-4147-A177-3AD203B41FA5}">
                      <a16:colId xmlns:a16="http://schemas.microsoft.com/office/drawing/2014/main" val="9848058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Produk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Harga  </a:t>
                      </a:r>
                    </a:p>
                    <a:p>
                      <a:pPr algn="ctr"/>
                      <a:r>
                        <a:rPr lang="en-US" dirty="0"/>
                        <a:t>($)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Biaya</a:t>
                      </a:r>
                      <a:r>
                        <a:rPr lang="en-US" dirty="0"/>
                        <a:t> </a:t>
                      </a:r>
                    </a:p>
                    <a:p>
                      <a:pPr algn="ctr"/>
                      <a:r>
                        <a:rPr lang="en-US" dirty="0"/>
                        <a:t>($)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Ramalan </a:t>
                      </a:r>
                      <a:r>
                        <a:rPr lang="en-US" dirty="0" err="1"/>
                        <a:t>Penjualan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Tahunan</a:t>
                      </a:r>
                      <a:r>
                        <a:rPr lang="en-US" dirty="0"/>
                        <a:t> (unit)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373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Roti </a:t>
                      </a:r>
                      <a:r>
                        <a:rPr lang="en-US" dirty="0" err="1"/>
                        <a:t>isi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daging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2,95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1,25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7000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199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Minuman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ringan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0,80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0,30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7000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925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Kentang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Pangang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1,55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0,47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5000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604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Teh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0,75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5000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147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Salad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2,85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1,00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3000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064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8170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E2E23-B20D-1DAD-5946-243412FB1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Kasus Multi </a:t>
            </a:r>
            <a:r>
              <a:rPr lang="en-US" dirty="0" err="1"/>
              <a:t>Produk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65815-746B-7A09-408B-0FB856A0A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,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per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$3.500 . </a:t>
            </a:r>
            <a:r>
              <a:rPr lang="en-US" dirty="0" err="1"/>
              <a:t>Hitung</a:t>
            </a:r>
            <a:r>
              <a:rPr lang="en-US" dirty="0"/>
              <a:t> BEP </a:t>
            </a:r>
            <a:r>
              <a:rPr lang="en-US" dirty="0" err="1"/>
              <a:t>dalam</a:t>
            </a:r>
            <a:r>
              <a:rPr lang="en-US" dirty="0"/>
              <a:t> $ </a:t>
            </a:r>
          </a:p>
          <a:p>
            <a:r>
              <a:rPr lang="en-US" dirty="0" err="1"/>
              <a:t>Pembobotan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Impas</a:t>
            </a:r>
            <a:r>
              <a:rPr lang="en-US" dirty="0"/>
              <a:t> pada multi </a:t>
            </a:r>
            <a:r>
              <a:rPr lang="en-US" dirty="0" err="1"/>
              <a:t>Produk</a:t>
            </a:r>
            <a:r>
              <a:rPr lang="en-US" dirty="0"/>
              <a:t> </a:t>
            </a:r>
            <a:endParaRPr lang="id-ID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6743BE0-69C9-D7F8-11BD-C3DD8C6B7D41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719666"/>
          <a:ext cx="812800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1765618122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748595951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96352122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99511080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62476212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81554203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9719791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94752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78BEF55B-A804-5976-A284-F0C91A5AF6A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99823731"/>
                  </p:ext>
                </p:extLst>
              </p:nvPr>
            </p:nvGraphicFramePr>
            <p:xfrm>
              <a:off x="1244600" y="3741420"/>
              <a:ext cx="9126220" cy="45974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14220">
                      <a:extLst>
                        <a:ext uri="{9D8B030D-6E8A-4147-A177-3AD203B41FA5}">
                          <a16:colId xmlns:a16="http://schemas.microsoft.com/office/drawing/2014/main" val="3966897446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142480644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548387195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4269187850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142979134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797488559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4151499355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131493214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010351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Produk</a:t>
                          </a:r>
                          <a:r>
                            <a:rPr lang="en-US" dirty="0"/>
                            <a:t> </a:t>
                          </a:r>
                        </a:p>
                        <a:p>
                          <a:r>
                            <a:rPr lang="en-US" dirty="0"/>
                            <a:t>(</a:t>
                          </a:r>
                          <a:r>
                            <a:rPr lang="en-US" dirty="0" err="1"/>
                            <a:t>i</a:t>
                          </a:r>
                          <a:r>
                            <a:rPr lang="en-US" dirty="0"/>
                            <a:t>)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Harga Jual(P)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Biaya</a:t>
                          </a:r>
                          <a:r>
                            <a:rPr lang="en-US" dirty="0"/>
                            <a:t> </a:t>
                          </a:r>
                          <a:r>
                            <a:rPr lang="en-US" dirty="0" err="1"/>
                            <a:t>Variabel</a:t>
                          </a:r>
                          <a:r>
                            <a:rPr lang="en-US" dirty="0"/>
                            <a:t>(V)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(V/P)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1-(V/P)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RamalanPenjualn</a:t>
                          </a:r>
                          <a:r>
                            <a:rPr lang="en-US" dirty="0"/>
                            <a:t> </a:t>
                          </a:r>
                          <a:r>
                            <a:rPr lang="en-US" dirty="0" err="1"/>
                            <a:t>tahunan</a:t>
                          </a:r>
                          <a:r>
                            <a:rPr lang="en-US" dirty="0"/>
                            <a:t> $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 % </a:t>
                          </a:r>
                          <a:r>
                            <a:rPr lang="en-US" dirty="0" err="1"/>
                            <a:t>Penju-alan</a:t>
                          </a:r>
                          <a:endParaRPr lang="en-US" dirty="0"/>
                        </a:p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Bobot </a:t>
                          </a:r>
                        </a:p>
                        <a:p>
                          <a:r>
                            <a:rPr lang="en-US" dirty="0"/>
                            <a:t>(kol.5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</m:oMath>
                          </a14:m>
                          <a:r>
                            <a:rPr lang="en-US" dirty="0"/>
                            <a:t> </a:t>
                          </a:r>
                          <a:r>
                            <a:rPr lang="en-US" dirty="0" err="1"/>
                            <a:t>kol</a:t>
                          </a:r>
                          <a:r>
                            <a:rPr lang="en-US" dirty="0"/>
                            <a:t> 7)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546105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Roti </a:t>
                          </a:r>
                          <a:r>
                            <a:rPr lang="en-US" dirty="0" err="1"/>
                            <a:t>daging</a:t>
                          </a:r>
                          <a:r>
                            <a:rPr lang="en-US" dirty="0"/>
                            <a:t>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$2,95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$1,25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0,42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0,58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$20,650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0,446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0,259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091985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Minuman</a:t>
                          </a:r>
                          <a:r>
                            <a:rPr lang="en-US" dirty="0"/>
                            <a:t> </a:t>
                          </a:r>
                        </a:p>
                        <a:p>
                          <a:r>
                            <a:rPr lang="en-US" dirty="0" err="1"/>
                            <a:t>Ringan</a:t>
                          </a:r>
                          <a:endParaRPr lang="en-US" dirty="0"/>
                        </a:p>
                        <a:p>
                          <a:r>
                            <a:rPr lang="en-US" dirty="0"/>
                            <a:t>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0,8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0,3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0,38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0,62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5,600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0,121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0,075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0216931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Kentangpanggng</a:t>
                          </a:r>
                          <a:r>
                            <a:rPr lang="en-US" dirty="0"/>
                            <a:t>  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1,55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0,47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0,30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0,70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7,750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0,167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0,117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381745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Teh</a:t>
                          </a:r>
                          <a:r>
                            <a:rPr lang="en-US" dirty="0"/>
                            <a:t> </a:t>
                          </a:r>
                        </a:p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0,75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0,25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0,33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0,67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3,750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0,081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0,054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1359669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Salad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2,85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1,00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0,35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0,65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8,550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0,185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0,120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1849682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$46,300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1,00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0,625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5689465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78BEF55B-A804-5976-A284-F0C91A5AF6A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99823731"/>
                  </p:ext>
                </p:extLst>
              </p:nvPr>
            </p:nvGraphicFramePr>
            <p:xfrm>
              <a:off x="1244600" y="3741420"/>
              <a:ext cx="9126220" cy="45974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14220">
                      <a:extLst>
                        <a:ext uri="{9D8B030D-6E8A-4147-A177-3AD203B41FA5}">
                          <a16:colId xmlns:a16="http://schemas.microsoft.com/office/drawing/2014/main" val="3966897446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142480644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548387195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4269187850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142979134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797488559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4151499355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131493214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01035102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Produk</a:t>
                          </a:r>
                          <a:r>
                            <a:rPr lang="en-US" dirty="0"/>
                            <a:t> </a:t>
                          </a:r>
                        </a:p>
                        <a:p>
                          <a:r>
                            <a:rPr lang="en-US" dirty="0"/>
                            <a:t>(</a:t>
                          </a:r>
                          <a:r>
                            <a:rPr lang="en-US" dirty="0" err="1"/>
                            <a:t>i</a:t>
                          </a:r>
                          <a:r>
                            <a:rPr lang="en-US" dirty="0"/>
                            <a:t>)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Harga Jual(P)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Biaya</a:t>
                          </a:r>
                          <a:r>
                            <a:rPr lang="en-US" dirty="0"/>
                            <a:t> </a:t>
                          </a:r>
                          <a:r>
                            <a:rPr lang="en-US" dirty="0" err="1"/>
                            <a:t>Variabel</a:t>
                          </a:r>
                          <a:r>
                            <a:rPr lang="en-US" dirty="0"/>
                            <a:t>(V)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(V/P)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1-(V/P)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RamalanPenjualn</a:t>
                          </a:r>
                          <a:r>
                            <a:rPr lang="en-US" dirty="0"/>
                            <a:t> </a:t>
                          </a:r>
                          <a:r>
                            <a:rPr lang="en-US" dirty="0" err="1"/>
                            <a:t>tahunan</a:t>
                          </a:r>
                          <a:r>
                            <a:rPr lang="en-US" dirty="0"/>
                            <a:t> $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 % </a:t>
                          </a:r>
                          <a:r>
                            <a:rPr lang="en-US" dirty="0" err="1"/>
                            <a:t>Penju-alan</a:t>
                          </a:r>
                          <a:endParaRPr lang="en-US" dirty="0"/>
                        </a:p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>
                        <a:blipFill>
                          <a:blip r:embed="rId2"/>
                          <a:stretch>
                            <a:fillRect l="-797605" t="-33846" r="-2395" b="-263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546105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Roti </a:t>
                          </a:r>
                          <a:r>
                            <a:rPr lang="en-US" dirty="0" err="1"/>
                            <a:t>daging</a:t>
                          </a:r>
                          <a:r>
                            <a:rPr lang="en-US" dirty="0"/>
                            <a:t>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$2,95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$1,25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0,42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0,58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$20,650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0,446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0,259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09198513"/>
                      </a:ext>
                    </a:extLst>
                  </a:tr>
                  <a:tr h="91440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Minuman</a:t>
                          </a:r>
                          <a:r>
                            <a:rPr lang="en-US" dirty="0"/>
                            <a:t> </a:t>
                          </a:r>
                        </a:p>
                        <a:p>
                          <a:r>
                            <a:rPr lang="en-US" dirty="0" err="1"/>
                            <a:t>Ringan</a:t>
                          </a:r>
                          <a:endParaRPr lang="en-US" dirty="0"/>
                        </a:p>
                        <a:p>
                          <a:r>
                            <a:rPr lang="en-US" dirty="0"/>
                            <a:t>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0,8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0,3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0,38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0,62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5,600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0,121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0,075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0216931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Kentangpanggng</a:t>
                          </a:r>
                          <a:r>
                            <a:rPr lang="en-US" dirty="0"/>
                            <a:t>  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1,55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0,47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0,30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0,70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7,750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0,167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0,117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38174505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en-US" dirty="0" err="1"/>
                            <a:t>Teh</a:t>
                          </a:r>
                          <a:r>
                            <a:rPr lang="en-US" dirty="0"/>
                            <a:t> </a:t>
                          </a:r>
                        </a:p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0,75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0,25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0,33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0,67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3,750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0,081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0,054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1359669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Salad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2,85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1,00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0,35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0,65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8,550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0,185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0,120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1849682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$46,300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1,00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0,625</a:t>
                          </a:r>
                          <a:endParaRPr lang="id-ID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56894651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4079812-88FF-5C49-7514-3EF3377BE34D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719666"/>
          <a:ext cx="812800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257440559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216765174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67474024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88772882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337231863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928426251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279110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1331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0404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3D70F-C27E-1DC6-9CCC-D1ABBC0C6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Kasus Multi </a:t>
            </a:r>
            <a:r>
              <a:rPr lang="en-US" dirty="0" err="1"/>
              <a:t>Produk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0A31A06-AB1F-DF00-BF25-A53F590AA5D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Pendapatan roti </a:t>
                </a:r>
                <a:r>
                  <a:rPr lang="en-US" dirty="0" err="1"/>
                  <a:t>adalah</a:t>
                </a:r>
                <a:r>
                  <a:rPr lang="en-US" dirty="0"/>
                  <a:t> 2,95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7.000 </m:t>
                    </m:r>
                  </m:oMath>
                </a14:m>
                <a:r>
                  <a:rPr lang="en-US" dirty="0"/>
                  <a:t>= $20,650, </a:t>
                </a:r>
                <a:r>
                  <a:rPr lang="en-US" dirty="0" err="1"/>
                  <a:t>merupakan</a:t>
                </a:r>
                <a:r>
                  <a:rPr lang="en-US" dirty="0"/>
                  <a:t> 44,6% (0,446)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Pendapatan</a:t>
                </a:r>
                <a:r>
                  <a:rPr lang="en-US" dirty="0"/>
                  <a:t> </a:t>
                </a:r>
                <a:r>
                  <a:rPr lang="en-US" dirty="0" err="1"/>
                  <a:t>tota</a:t>
                </a:r>
                <a:r>
                  <a:rPr lang="en-US" dirty="0"/>
                  <a:t> lsebesar$46.300. </a:t>
                </a:r>
                <a:r>
                  <a:rPr lang="en-US" dirty="0" err="1"/>
                  <a:t>Pembobotan</a:t>
                </a:r>
                <a:r>
                  <a:rPr lang="en-US" dirty="0"/>
                  <a:t> roti </a:t>
                </a:r>
                <a:r>
                  <a:rPr lang="en-US" dirty="0" err="1"/>
                  <a:t>isi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0,446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0,58=0,259 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dalm</a:t>
                </a:r>
                <a:r>
                  <a:rPr lang="en-US" dirty="0"/>
                  <a:t> </a:t>
                </a:r>
                <a:r>
                  <a:rPr lang="en-US" dirty="0" err="1"/>
                  <a:t>hal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kontribusi</a:t>
                </a:r>
                <a:r>
                  <a:rPr lang="en-US" dirty="0"/>
                  <a:t> </a:t>
                </a:r>
                <a:r>
                  <a:rPr lang="en-US" dirty="0" err="1"/>
                  <a:t>relatifnya</a:t>
                </a:r>
                <a:r>
                  <a:rPr lang="en-US" dirty="0"/>
                  <a:t>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terlihat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baik</a:t>
                </a:r>
                <a:r>
                  <a:rPr lang="en-US" dirty="0"/>
                  <a:t>.  </a:t>
                </a:r>
              </a:p>
              <a:p>
                <a:endParaRPr lang="en-US" dirty="0"/>
              </a:p>
              <a:p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menggunakan</a:t>
                </a:r>
                <a:r>
                  <a:rPr lang="en-US" dirty="0"/>
                  <a:t> </a:t>
                </a:r>
                <a:r>
                  <a:rPr lang="en-US" dirty="0" err="1"/>
                  <a:t>pendekatan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setiap</a:t>
                </a:r>
                <a:r>
                  <a:rPr lang="en-US" dirty="0"/>
                  <a:t> </a:t>
                </a:r>
                <a:r>
                  <a:rPr lang="en-US" dirty="0" err="1"/>
                  <a:t>produk</a:t>
                </a:r>
                <a:r>
                  <a:rPr lang="en-US" dirty="0"/>
                  <a:t> , </a:t>
                </a:r>
                <a:r>
                  <a:rPr lang="en-US" dirty="0" err="1"/>
                  <a:t>didapatkan</a:t>
                </a:r>
                <a:r>
                  <a:rPr lang="en-US" dirty="0"/>
                  <a:t> </a:t>
                </a:r>
                <a:r>
                  <a:rPr lang="en-US" dirty="0" err="1"/>
                  <a:t>bahwa</a:t>
                </a:r>
                <a:r>
                  <a:rPr lang="en-US" dirty="0"/>
                  <a:t> total </a:t>
                </a:r>
                <a:r>
                  <a:rPr lang="en-US" dirty="0" err="1"/>
                  <a:t>pembobotan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0,625dari </a:t>
                </a:r>
                <a:r>
                  <a:rPr lang="en-US" dirty="0" err="1"/>
                  <a:t>setiap</a:t>
                </a:r>
                <a:r>
                  <a:rPr lang="en-US" dirty="0"/>
                  <a:t> </a:t>
                </a:r>
                <a:r>
                  <a:rPr lang="en-US" dirty="0" err="1"/>
                  <a:t>dolar</a:t>
                </a:r>
                <a:r>
                  <a:rPr lang="en-US" dirty="0"/>
                  <a:t> </a:t>
                </a:r>
                <a:r>
                  <a:rPr lang="en-US" dirty="0" err="1"/>
                  <a:t>penjualan</a:t>
                </a:r>
                <a:r>
                  <a:rPr lang="en-US" dirty="0"/>
                  <a:t>, dan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Impas</a:t>
                </a:r>
                <a:r>
                  <a:rPr lang="en-US" dirty="0"/>
                  <a:t> </a:t>
                </a:r>
                <a:r>
                  <a:rPr lang="en-US" dirty="0" err="1"/>
                  <a:t>dalam</a:t>
                </a:r>
                <a:r>
                  <a:rPr lang="en-US" dirty="0"/>
                  <a:t> </a:t>
                </a:r>
                <a:r>
                  <a:rPr lang="en-US" dirty="0" err="1"/>
                  <a:t>dolar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$67.200.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[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1−</m:t>
                                </m:r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𝑉𝑖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𝑃𝑖</m:t>
                                    </m:r>
                                  </m:den>
                                </m:f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𝑊𝑖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]</m:t>
                            </m:r>
                          </m:e>
                        </m:nary>
                      </m:den>
                    </m:f>
                  </m:oMath>
                </a14:m>
                <a:r>
                  <a:rPr lang="en-US" dirty="0"/>
                  <a:t> = BEP($)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$3,500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×12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0,625</m:t>
                        </m:r>
                      </m:den>
                    </m:f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$42000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0,625 </m:t>
                        </m:r>
                      </m:den>
                    </m:f>
                  </m:oMath>
                </a14:m>
                <a:r>
                  <a:rPr lang="en-US" dirty="0"/>
                  <a:t> =$67.200 </a:t>
                </a:r>
              </a:p>
              <a:p>
                <a:endParaRPr lang="en-US" dirty="0"/>
              </a:p>
              <a:p>
                <a:r>
                  <a:rPr lang="en-US" dirty="0" err="1"/>
                  <a:t>Penjualan</a:t>
                </a:r>
                <a:r>
                  <a:rPr lang="en-US" dirty="0"/>
                  <a:t> </a:t>
                </a:r>
                <a:r>
                  <a:rPr lang="en-US" dirty="0" err="1"/>
                  <a:t>harian</a:t>
                </a:r>
                <a:r>
                  <a:rPr lang="en-US" dirty="0"/>
                  <a:t> total </a:t>
                </a:r>
                <a:r>
                  <a:rPr lang="en-US" dirty="0" err="1"/>
                  <a:t>adalah</a:t>
                </a:r>
                <a:r>
                  <a:rPr lang="en-US" dirty="0"/>
                  <a:t> (52 </a:t>
                </a:r>
                <a:r>
                  <a:rPr lang="en-US" dirty="0" err="1"/>
                  <a:t>minggu</a:t>
                </a:r>
                <a:r>
                  <a:rPr lang="en-US" dirty="0"/>
                  <a:t> ,masing </a:t>
                </a:r>
                <a:r>
                  <a:rPr lang="en-US" dirty="0" err="1"/>
                  <a:t>masing</a:t>
                </a:r>
                <a:r>
                  <a:rPr lang="en-US" dirty="0"/>
                  <a:t> 6 </a:t>
                </a:r>
                <a:r>
                  <a:rPr lang="en-US" dirty="0" err="1"/>
                  <a:t>hari</a:t>
                </a:r>
                <a:r>
                  <a:rPr lang="en-US" dirty="0"/>
                  <a:t>) </a:t>
                </a:r>
                <a:r>
                  <a:rPr lang="en-US" dirty="0" err="1"/>
                  <a:t>adalah</a:t>
                </a:r>
                <a:r>
                  <a:rPr lang="en-US" dirty="0"/>
                  <a:t> :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$67.200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312</m:t>
                        </m:r>
                      </m:den>
                    </m:f>
                  </m:oMath>
                </a14:m>
                <a:r>
                  <a:rPr lang="en-US" dirty="0"/>
                  <a:t> = $215,38</a:t>
                </a:r>
              </a:p>
              <a:p>
                <a:endParaRPr lang="en-US" dirty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0A31A06-AB1F-DF00-BF25-A53F590AA5D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258" t="-2727" r="-314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71177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12A12-E6EE-B8B4-C7EC-E6D5CA52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Kasus multi </a:t>
            </a:r>
            <a:r>
              <a:rPr lang="en-US" dirty="0" err="1"/>
              <a:t>Produk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0EB995A-43A9-559D-3A23-F4F24023268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Dengan </a:t>
                </a:r>
                <a:r>
                  <a:rPr lang="en-US" dirty="0" err="1"/>
                  <a:t>menggunakan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Impas</a:t>
                </a:r>
                <a:r>
                  <a:rPr lang="en-US" dirty="0"/>
                  <a:t> , </a:t>
                </a:r>
                <a:r>
                  <a:rPr lang="en-US" dirty="0" err="1"/>
                  <a:t>penjualan</a:t>
                </a:r>
                <a:r>
                  <a:rPr lang="en-US" dirty="0"/>
                  <a:t> roti </a:t>
                </a:r>
                <a:r>
                  <a:rPr lang="en-US" dirty="0" err="1"/>
                  <a:t>isi</a:t>
                </a:r>
                <a:r>
                  <a:rPr lang="en-US" dirty="0"/>
                  <a:t> </a:t>
                </a:r>
                <a:r>
                  <a:rPr lang="en-US" dirty="0" err="1"/>
                  <a:t>daging</a:t>
                </a:r>
                <a:r>
                  <a:rPr lang="en-US" dirty="0"/>
                  <a:t> </a:t>
                </a:r>
                <a:r>
                  <a:rPr lang="en-US" dirty="0" err="1"/>
                  <a:t>haruslah</a:t>
                </a:r>
                <a:r>
                  <a:rPr lang="en-US" dirty="0"/>
                  <a:t> : 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0,446 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×$215,38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$2,95</m:t>
                        </m:r>
                      </m:den>
                    </m:f>
                  </m:oMath>
                </a14:m>
                <a:r>
                  <a:rPr lang="en-US" dirty="0"/>
                  <a:t>  = 32,6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dirty="0"/>
                  <a:t> roti per </a:t>
                </a:r>
                <a:r>
                  <a:rPr lang="en-US" dirty="0" err="1"/>
                  <a:t>hari</a:t>
                </a:r>
                <a:r>
                  <a:rPr lang="en-US" dirty="0"/>
                  <a:t>. </a:t>
                </a:r>
                <a:endParaRPr lang="id-ID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0EB995A-43A9-559D-3A23-F4F24023268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14" t="-1818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14465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D2F54-63BC-C253-415E-9B35024ED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79068-6742-8F7F-A8CB-94240B2E0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3429000"/>
            <a:ext cx="9720071" cy="3986784"/>
          </a:xfrm>
        </p:spPr>
        <p:txBody>
          <a:bodyPr/>
          <a:lstStyle/>
          <a:p>
            <a:pPr algn="ctr"/>
            <a:r>
              <a:rPr lang="en-US" sz="9600" dirty="0" err="1"/>
              <a:t>Terimakasih</a:t>
            </a:r>
            <a:endParaRPr lang="en-US" sz="9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955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5EE3F-C8FB-01C0-E915-8C0139DEA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Impas</a:t>
            </a:r>
            <a:r>
              <a:rPr lang="en-US" dirty="0"/>
              <a:t> 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1A253-F6A6-4FD6-5A39-C95A7E9B5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Analitis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Impas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penentu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dimiliki</a:t>
            </a:r>
            <a:r>
              <a:rPr lang="en-US" dirty="0"/>
              <a:t> oleh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. Tujuan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Impas</a:t>
            </a:r>
            <a:r>
              <a:rPr lang="en-US" dirty="0"/>
              <a:t> (break even point)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dolar</a:t>
            </a:r>
            <a:r>
              <a:rPr lang="en-US" dirty="0"/>
              <a:t> dan unit,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.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inilah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Impas</a:t>
            </a:r>
            <a:r>
              <a:rPr lang="en-US" dirty="0"/>
              <a:t>. Perusahaan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beroperasi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. 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88018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43462-7AAD-C7DD-88C5-66D6BED80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059" y="148722"/>
            <a:ext cx="9720072" cy="1499616"/>
          </a:xfrm>
        </p:spPr>
        <p:txBody>
          <a:bodyPr/>
          <a:lstStyle/>
          <a:p>
            <a:r>
              <a:rPr lang="en-US" dirty="0"/>
              <a:t>Gambar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Impas</a:t>
            </a:r>
            <a:r>
              <a:rPr lang="en-US" dirty="0"/>
              <a:t> Dasar</a:t>
            </a:r>
            <a:endParaRPr lang="id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F08C4B2-285E-BD7F-D7B8-AC3DDB6967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752" y="1154244"/>
            <a:ext cx="8840448" cy="5484266"/>
          </a:xfrm>
        </p:spPr>
      </p:pic>
    </p:spTree>
    <p:extLst>
      <p:ext uri="{BB962C8B-B14F-4D97-AF65-F5344CB8AC3E}">
        <p14:creationId xmlns:p14="http://schemas.microsoft.com/office/powerpoint/2010/main" val="1370863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8EBF5-9D6F-102E-0103-81B71A577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dan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endParaRPr lang="id-ID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466D28E-7C0B-68D9-F212-E9427D3731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(fixed Cost)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yang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walaupun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unit pun yang </a:t>
            </a:r>
            <a:r>
              <a:rPr lang="en-US" dirty="0" err="1"/>
              <a:t>diproduksi</a:t>
            </a:r>
            <a:r>
              <a:rPr lang="en-US" dirty="0"/>
              <a:t>. </a:t>
            </a:r>
            <a:r>
              <a:rPr lang="en-US" dirty="0" err="1"/>
              <a:t>Contohnya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penyusutan</a:t>
            </a:r>
            <a:r>
              <a:rPr lang="en-US" dirty="0"/>
              <a:t>, </a:t>
            </a:r>
            <a:r>
              <a:rPr lang="en-US" dirty="0" err="1"/>
              <a:t>pajak,hutang</a:t>
            </a:r>
            <a:r>
              <a:rPr lang="en-US" dirty="0"/>
              <a:t>, dan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hipotek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(</a:t>
            </a:r>
            <a:r>
              <a:rPr lang="en-US" dirty="0" err="1"/>
              <a:t>Variabel</a:t>
            </a:r>
            <a:r>
              <a:rPr lang="en-US" dirty="0"/>
              <a:t> Cost)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yang </a:t>
            </a:r>
            <a:r>
              <a:rPr lang="en-US" dirty="0" err="1"/>
              <a:t>bervariasi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unit yang </a:t>
            </a:r>
            <a:r>
              <a:rPr lang="en-US" dirty="0" err="1"/>
              <a:t>diproduksi</a:t>
            </a:r>
            <a:r>
              <a:rPr lang="en-US" dirty="0"/>
              <a:t>.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variable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dan </a:t>
            </a:r>
            <a:r>
              <a:rPr lang="en-US" dirty="0" err="1"/>
              <a:t>bahan</a:t>
            </a:r>
            <a:r>
              <a:rPr lang="en-US" dirty="0"/>
              <a:t>. </a:t>
            </a:r>
            <a:r>
              <a:rPr lang="en-US" dirty="0" err="1"/>
              <a:t>Walaupun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,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lain </a:t>
            </a:r>
            <a:r>
              <a:rPr lang="en-US" dirty="0" err="1"/>
              <a:t>seperti</a:t>
            </a:r>
            <a:r>
              <a:rPr lang="en-US" dirty="0"/>
              <a:t> Sebagian </a:t>
            </a:r>
            <a:r>
              <a:rPr lang="en-US" dirty="0" err="1"/>
              <a:t>biaya</a:t>
            </a:r>
            <a:r>
              <a:rPr lang="en-US" dirty="0"/>
              <a:t> Listrik dan air yang </a:t>
            </a:r>
            <a:r>
              <a:rPr lang="en-US" dirty="0" err="1"/>
              <a:t>bervariasi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banyaknyaunit</a:t>
            </a:r>
            <a:r>
              <a:rPr lang="en-US" dirty="0"/>
              <a:t> yang </a:t>
            </a:r>
            <a:r>
              <a:rPr lang="en-US" dirty="0" err="1"/>
              <a:t>diproduksi</a:t>
            </a:r>
            <a:r>
              <a:rPr lang="en-US" dirty="0"/>
              <a:t> juga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variable.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jual</a:t>
            </a:r>
            <a:r>
              <a:rPr lang="en-US" dirty="0"/>
              <a:t> dan </a:t>
            </a:r>
            <a:r>
              <a:rPr lang="en-US" dirty="0" err="1"/>
              <a:t>biaya</a:t>
            </a:r>
            <a:r>
              <a:rPr lang="en-US" dirty="0"/>
              <a:t> variable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kontribusi</a:t>
            </a:r>
            <a:r>
              <a:rPr lang="en-US" dirty="0"/>
              <a:t> (contribution). Laba (</a:t>
            </a:r>
            <a:r>
              <a:rPr lang="en-US" dirty="0" err="1"/>
              <a:t>bersih</a:t>
            </a:r>
            <a:r>
              <a:rPr lang="en-US" dirty="0"/>
              <a:t>)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didapat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kontribusi</a:t>
            </a:r>
            <a:r>
              <a:rPr lang="en-US" dirty="0"/>
              <a:t> total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total.    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31865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3BEAD-3027-4A63-D549-D11BEB152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Aljabar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13F5B3-7460-4DF4-25B2-E5A3F33B8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Rumus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impas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unit dan </a:t>
            </a:r>
            <a:r>
              <a:rPr lang="en-US" dirty="0" err="1"/>
              <a:t>dolar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 </a:t>
            </a:r>
          </a:p>
          <a:p>
            <a:r>
              <a:rPr lang="en-US" dirty="0"/>
              <a:t>BEP(x) =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Impas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Unit </a:t>
            </a:r>
          </a:p>
          <a:p>
            <a:r>
              <a:rPr lang="en-US" dirty="0"/>
              <a:t>BEP($) =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Impas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Dolar </a:t>
            </a:r>
          </a:p>
          <a:p>
            <a:r>
              <a:rPr lang="en-US" dirty="0"/>
              <a:t>P        = Harga per Unit </a:t>
            </a:r>
          </a:p>
          <a:p>
            <a:r>
              <a:rPr lang="en-US" dirty="0"/>
              <a:t>X        = </a:t>
            </a:r>
            <a:r>
              <a:rPr lang="en-US" dirty="0" err="1"/>
              <a:t>Jumlah</a:t>
            </a:r>
            <a:r>
              <a:rPr lang="en-US" dirty="0"/>
              <a:t> Unit yang </a:t>
            </a:r>
            <a:r>
              <a:rPr lang="en-US" dirty="0" err="1"/>
              <a:t>diproduksi</a:t>
            </a:r>
            <a:r>
              <a:rPr lang="en-US" dirty="0"/>
              <a:t>  </a:t>
            </a:r>
          </a:p>
          <a:p>
            <a:r>
              <a:rPr lang="en-US" dirty="0"/>
              <a:t>TR       = </a:t>
            </a:r>
            <a:r>
              <a:rPr lang="en-US" dirty="0" err="1"/>
              <a:t>Pendapatan</a:t>
            </a:r>
            <a:r>
              <a:rPr lang="en-US" dirty="0"/>
              <a:t> Total = PX </a:t>
            </a:r>
          </a:p>
          <a:p>
            <a:r>
              <a:rPr lang="en-US" dirty="0"/>
              <a:t>F         =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</a:p>
          <a:p>
            <a:r>
              <a:rPr lang="en-US" dirty="0"/>
              <a:t>V         =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per Unit </a:t>
            </a:r>
          </a:p>
          <a:p>
            <a:r>
              <a:rPr lang="en-US" dirty="0"/>
              <a:t>TC       = </a:t>
            </a:r>
            <a:r>
              <a:rPr lang="en-US" dirty="0" err="1"/>
              <a:t>Biaya</a:t>
            </a:r>
            <a:r>
              <a:rPr lang="en-US" dirty="0"/>
              <a:t> Total = F + VX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87276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75290-FC31-8A4C-3AF2-4603F42C7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Aljabar</a:t>
            </a:r>
            <a:r>
              <a:rPr lang="en-US" dirty="0"/>
              <a:t> 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D6932E-4B76-886D-ED66-527C6B17DC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Titik </a:t>
                </a:r>
                <a:r>
                  <a:rPr lang="en-US" dirty="0" err="1"/>
                  <a:t>Impas</a:t>
                </a:r>
                <a:r>
                  <a:rPr lang="en-US" dirty="0"/>
                  <a:t> </a:t>
                </a:r>
                <a:r>
                  <a:rPr lang="en-US" dirty="0" err="1"/>
                  <a:t>terjadi</a:t>
                </a:r>
                <a:r>
                  <a:rPr lang="en-US" dirty="0"/>
                  <a:t> </a:t>
                </a:r>
                <a:r>
                  <a:rPr lang="en-US" dirty="0" err="1"/>
                  <a:t>saat</a:t>
                </a:r>
                <a:r>
                  <a:rPr lang="en-US" dirty="0"/>
                  <a:t> </a:t>
                </a:r>
                <a:r>
                  <a:rPr lang="en-US" dirty="0" err="1"/>
                  <a:t>pendapatan</a:t>
                </a:r>
                <a:r>
                  <a:rPr lang="en-US" dirty="0"/>
                  <a:t> total </a:t>
                </a:r>
                <a:r>
                  <a:rPr lang="en-US" dirty="0" err="1"/>
                  <a:t>sama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biaya</a:t>
                </a:r>
                <a:r>
                  <a:rPr lang="en-US" dirty="0"/>
                  <a:t> total. Oleh </a:t>
                </a:r>
                <a:r>
                  <a:rPr lang="en-US" dirty="0" err="1"/>
                  <a:t>karena</a:t>
                </a:r>
                <a:r>
                  <a:rPr lang="en-US" dirty="0"/>
                  <a:t> </a:t>
                </a:r>
                <a:r>
                  <a:rPr lang="en-US" dirty="0" err="1"/>
                  <a:t>itu</a:t>
                </a:r>
                <a:r>
                  <a:rPr lang="en-US" dirty="0"/>
                  <a:t>  </a:t>
                </a:r>
              </a:p>
              <a:p>
                <a:endParaRPr lang="en-US" dirty="0"/>
              </a:p>
              <a:p>
                <a:r>
                  <a:rPr lang="en-US" dirty="0"/>
                  <a:t>TR=TC  </a:t>
                </a:r>
                <a:r>
                  <a:rPr lang="en-US" dirty="0" err="1"/>
                  <a:t>atau</a:t>
                </a:r>
                <a:r>
                  <a:rPr lang="en-US" dirty="0"/>
                  <a:t> PX = F + VX</a:t>
                </a:r>
              </a:p>
              <a:p>
                <a:endParaRPr lang="en-US" dirty="0"/>
              </a:p>
              <a:p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menemukan</a:t>
                </a:r>
                <a:r>
                  <a:rPr lang="en-US" dirty="0"/>
                  <a:t> Nilai X , </a:t>
                </a:r>
                <a:r>
                  <a:rPr lang="en-US" dirty="0" err="1"/>
                  <a:t>didapatkan</a:t>
                </a:r>
                <a:r>
                  <a:rPr lang="en-US" dirty="0"/>
                  <a:t>:  BEP(x)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dirty="0"/>
                          <m:t>−</m:t>
                        </m:r>
                        <m:r>
                          <m:rPr>
                            <m:nor/>
                          </m:rPr>
                          <a:rPr lang="en-US" dirty="0"/>
                          <m:t>V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</a:p>
              <a:p>
                <a:endParaRPr lang="en-US" dirty="0"/>
              </a:p>
              <a:p>
                <a:r>
                  <a:rPr lang="en-US" dirty="0"/>
                  <a:t>Dan BEP($)= BEP(x)P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dirty="0"/>
                          <m:t>−</m:t>
                        </m:r>
                        <m:r>
                          <m:rPr>
                            <m:nor/>
                          </m:rPr>
                          <a:rPr lang="en-US" dirty="0"/>
                          <m:t>V</m:t>
                        </m:r>
                      </m:den>
                    </m:f>
                  </m:oMath>
                </a14:m>
                <a:r>
                  <a:rPr lang="en-US" dirty="0"/>
                  <a:t>P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)/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den>
                    </m:f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1−(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dirty="0"/>
                  <a:t>Laba = TR – TC = PX – (F+VX) = PX- F –VX = (P-V)X -F</a:t>
                </a:r>
                <a:endParaRPr lang="id-ID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D6932E-4B76-886D-ED66-527C6B17DC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14" t="-2576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0295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43822-EE95-8DF0-BC0D-5D1FDFAB3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Aljabar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AB234F0-5898-CA7E-7713-3C291DF71EA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Dengan </a:t>
                </a:r>
                <a:r>
                  <a:rPr lang="en-US" dirty="0" err="1"/>
                  <a:t>menggunakan</a:t>
                </a:r>
                <a:r>
                  <a:rPr lang="en-US" dirty="0"/>
                  <a:t> </a:t>
                </a:r>
                <a:r>
                  <a:rPr lang="en-US" dirty="0" err="1"/>
                  <a:t>persamaan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,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Impas</a:t>
                </a:r>
                <a:r>
                  <a:rPr lang="en-US" dirty="0"/>
                  <a:t> dan Laba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langsung</a:t>
                </a:r>
                <a:r>
                  <a:rPr lang="en-US" dirty="0"/>
                  <a:t> </a:t>
                </a:r>
                <a:r>
                  <a:rPr lang="en-US" dirty="0" err="1"/>
                  <a:t>ditemukan</a:t>
                </a:r>
                <a:r>
                  <a:rPr lang="en-US" dirty="0"/>
                  <a:t>. Ada dua formula yang </a:t>
                </a:r>
                <a:r>
                  <a:rPr lang="en-US" dirty="0" err="1"/>
                  <a:t>patut</a:t>
                </a:r>
                <a:r>
                  <a:rPr lang="en-US" dirty="0"/>
                  <a:t> </a:t>
                </a:r>
                <a:r>
                  <a:rPr lang="en-US" dirty="0" err="1"/>
                  <a:t>diperhatikan</a:t>
                </a:r>
                <a:r>
                  <a:rPr lang="en-US" dirty="0"/>
                  <a:t>  </a:t>
                </a:r>
              </a:p>
              <a:p>
                <a:endParaRPr lang="en-US" dirty="0"/>
              </a:p>
              <a:p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Impas</a:t>
                </a:r>
                <a:r>
                  <a:rPr lang="en-US" dirty="0"/>
                  <a:t> </a:t>
                </a:r>
                <a:r>
                  <a:rPr lang="en-US" dirty="0" err="1"/>
                  <a:t>dalam</a:t>
                </a:r>
                <a:r>
                  <a:rPr lang="en-US" dirty="0"/>
                  <a:t> Unit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𝐵𝑖𝑎𝑦𝑎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𝑡𝑒𝑡𝑎𝑝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𝑡𝑜𝑡𝑎𝑙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𝐻𝑎𝑟𝑔𝑎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𝑗𝑢𝑎𝑙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𝑏𝑖𝑎𝑦𝑎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𝑉𝑎𝑟𝑖𝑎𝑏𝑒𝑙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</a:p>
              <a:p>
                <a:endParaRPr lang="en-US" dirty="0"/>
              </a:p>
              <a:p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Impas</a:t>
                </a:r>
                <a:r>
                  <a:rPr lang="en-US" dirty="0"/>
                  <a:t> </a:t>
                </a:r>
                <a:r>
                  <a:rPr lang="en-US" dirty="0" err="1"/>
                  <a:t>dalm</a:t>
                </a:r>
                <a:r>
                  <a:rPr lang="en-US" dirty="0"/>
                  <a:t> </a:t>
                </a:r>
                <a:r>
                  <a:rPr lang="en-US" dirty="0" err="1"/>
                  <a:t>dolar</a:t>
                </a:r>
                <a:r>
                  <a:rPr lang="en-US" dirty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𝐵𝑖𝑎𝑦𝑎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𝑡𝑒𝑡𝑎𝑝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𝑡𝑜𝑡𝑎𝑙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𝐵𝑖𝑎𝑦𝑎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𝑉𝑎𝑟𝑖𝑎𝑏𝑒𝑙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h𝑎𝑟𝑔𝑎𝑗𝑢𝑎𝑙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AB234F0-5898-CA7E-7713-3C291DF71EA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14" t="-1818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1291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F5B15-9BFB-0D4E-3502-4FB4979F7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Kasus </a:t>
            </a:r>
            <a:r>
              <a:rPr lang="en-US" dirty="0" err="1"/>
              <a:t>Produk</a:t>
            </a:r>
            <a:r>
              <a:rPr lang="en-US" dirty="0"/>
              <a:t> Tunggal 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2B47D83-B1A0-F170-E876-1DE342EFFF0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Sebuah Perusahaan pada </a:t>
                </a:r>
                <a:r>
                  <a:rPr lang="en-US" dirty="0" err="1"/>
                  <a:t>periode</a:t>
                </a:r>
                <a:r>
                  <a:rPr lang="en-US" dirty="0"/>
                  <a:t> </a:t>
                </a:r>
                <a:r>
                  <a:rPr lang="en-US" dirty="0" err="1"/>
                  <a:t>saat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memiliki</a:t>
                </a:r>
                <a:r>
                  <a:rPr lang="en-US" dirty="0"/>
                  <a:t> </a:t>
                </a:r>
                <a:r>
                  <a:rPr lang="en-US" dirty="0" err="1"/>
                  <a:t>biaya</a:t>
                </a:r>
                <a:r>
                  <a:rPr lang="en-US" dirty="0"/>
                  <a:t> </a:t>
                </a:r>
                <a:r>
                  <a:rPr lang="en-US" dirty="0" err="1"/>
                  <a:t>tetap</a:t>
                </a:r>
                <a:r>
                  <a:rPr lang="en-US" dirty="0"/>
                  <a:t> $10.000. </a:t>
                </a:r>
                <a:r>
                  <a:rPr lang="en-US" dirty="0" err="1"/>
                  <a:t>biaya</a:t>
                </a:r>
                <a:r>
                  <a:rPr lang="en-US" dirty="0"/>
                  <a:t> </a:t>
                </a:r>
                <a:r>
                  <a:rPr lang="en-US" dirty="0" err="1"/>
                  <a:t>tenaga</a:t>
                </a:r>
                <a:r>
                  <a:rPr lang="en-US" dirty="0"/>
                  <a:t> </a:t>
                </a:r>
                <a:r>
                  <a:rPr lang="en-US" dirty="0" err="1"/>
                  <a:t>kerja</a:t>
                </a:r>
                <a:r>
                  <a:rPr lang="en-US" dirty="0"/>
                  <a:t> </a:t>
                </a:r>
                <a:r>
                  <a:rPr lang="en-US" dirty="0" err="1"/>
                  <a:t>langsung</a:t>
                </a:r>
                <a:r>
                  <a:rPr lang="en-US" dirty="0"/>
                  <a:t> $1,5 per Unit, dan </a:t>
                </a:r>
                <a:r>
                  <a:rPr lang="en-US" dirty="0" err="1"/>
                  <a:t>biaya</a:t>
                </a:r>
                <a:r>
                  <a:rPr lang="en-US" dirty="0"/>
                  <a:t> </a:t>
                </a:r>
                <a:r>
                  <a:rPr lang="en-US" dirty="0" err="1"/>
                  <a:t>bahan</a:t>
                </a:r>
                <a:r>
                  <a:rPr lang="en-US" dirty="0"/>
                  <a:t> </a:t>
                </a:r>
                <a:r>
                  <a:rPr lang="en-US" dirty="0" err="1"/>
                  <a:t>baku</a:t>
                </a:r>
                <a:r>
                  <a:rPr lang="en-US" dirty="0"/>
                  <a:t> $0,75 per Unit. Harga </a:t>
                </a:r>
                <a:r>
                  <a:rPr lang="en-US" dirty="0" err="1"/>
                  <a:t>jual</a:t>
                </a:r>
                <a:r>
                  <a:rPr lang="en-US" dirty="0"/>
                  <a:t> $4,00 per Unit. </a:t>
                </a:r>
                <a:r>
                  <a:rPr lang="en-US" dirty="0" err="1"/>
                  <a:t>Hitung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impas</a:t>
                </a:r>
                <a:r>
                  <a:rPr lang="en-US" dirty="0"/>
                  <a:t> </a:t>
                </a:r>
                <a:r>
                  <a:rPr lang="en-US" dirty="0" err="1"/>
                  <a:t>dalam</a:t>
                </a:r>
                <a:r>
                  <a:rPr lang="en-US" dirty="0"/>
                  <a:t> Dolar dan </a:t>
                </a:r>
                <a:r>
                  <a:rPr lang="en-US" dirty="0" err="1"/>
                  <a:t>dalam</a:t>
                </a:r>
                <a:r>
                  <a:rPr lang="en-US" dirty="0"/>
                  <a:t> Unit. </a:t>
                </a:r>
              </a:p>
              <a:p>
                <a:endParaRPr lang="en-US" dirty="0"/>
              </a:p>
              <a:p>
                <a:r>
                  <a:rPr lang="en-US" dirty="0"/>
                  <a:t>BEP($)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1 −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den>
                            </m:f>
                          </m:e>
                        </m:d>
                      </m:den>
                    </m:f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$10.000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1−[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1,5+0,75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den>
                    </m:f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$10.000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0,4375</m:t>
                        </m:r>
                      </m:den>
                    </m:f>
                  </m:oMath>
                </a14:m>
                <a:r>
                  <a:rPr lang="en-US" dirty="0"/>
                  <a:t> =$22.857,14  </a:t>
                </a:r>
              </a:p>
              <a:p>
                <a:endParaRPr lang="en-US" dirty="0"/>
              </a:p>
              <a:p>
                <a:r>
                  <a:rPr lang="en-US" dirty="0"/>
                  <a:t>BEP(x)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den>
                    </m:f>
                  </m:oMath>
                </a14:m>
                <a:r>
                  <a:rPr lang="en-US" dirty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$10.000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4−(1,5+0,75)</m:t>
                        </m:r>
                      </m:den>
                    </m:f>
                  </m:oMath>
                </a14:m>
                <a:r>
                  <a:rPr lang="en-US" dirty="0"/>
                  <a:t> = 5714 </a:t>
                </a:r>
              </a:p>
              <a:p>
                <a:endParaRPr lang="en-US" dirty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2B47D83-B1A0-F170-E876-1DE342EFFF0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14" t="-1818" r="-376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4568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05779-8EDF-BA9D-D02F-D93F68B22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Kasus Multi </a:t>
            </a:r>
            <a:r>
              <a:rPr lang="en-US" dirty="0" err="1"/>
              <a:t>Produk</a:t>
            </a:r>
            <a:r>
              <a:rPr lang="en-US" dirty="0"/>
              <a:t> 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CD3A92-B3A3-8AAA-4576-B9A2235D370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Hampir </a:t>
                </a:r>
                <a:r>
                  <a:rPr lang="en-US" dirty="0" err="1"/>
                  <a:t>semua</a:t>
                </a:r>
                <a:r>
                  <a:rPr lang="en-US" dirty="0"/>
                  <a:t> </a:t>
                </a:r>
                <a:r>
                  <a:rPr lang="en-US" dirty="0" err="1"/>
                  <a:t>perusahan</a:t>
                </a:r>
                <a:r>
                  <a:rPr lang="en-US" dirty="0"/>
                  <a:t>, </a:t>
                </a:r>
                <a:r>
                  <a:rPr lang="en-US" dirty="0" err="1"/>
                  <a:t>mulai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perusahaan</a:t>
                </a:r>
                <a:r>
                  <a:rPr lang="en-US" dirty="0"/>
                  <a:t> </a:t>
                </a:r>
                <a:r>
                  <a:rPr lang="en-US" dirty="0" err="1"/>
                  <a:t>manufaktur</a:t>
                </a:r>
                <a:r>
                  <a:rPr lang="en-US" dirty="0"/>
                  <a:t> </a:t>
                </a:r>
                <a:r>
                  <a:rPr lang="en-US" dirty="0" err="1"/>
                  <a:t>hingga</a:t>
                </a:r>
                <a:r>
                  <a:rPr lang="en-US" dirty="0"/>
                  <a:t> </a:t>
                </a:r>
                <a:r>
                  <a:rPr lang="en-US" dirty="0" err="1"/>
                  <a:t>restoran</a:t>
                </a:r>
                <a:r>
                  <a:rPr lang="en-US" dirty="0"/>
                  <a:t> </a:t>
                </a:r>
                <a:r>
                  <a:rPr lang="en-US" dirty="0" err="1"/>
                  <a:t>memiliki</a:t>
                </a:r>
                <a:r>
                  <a:rPr lang="en-US" dirty="0"/>
                  <a:t> </a:t>
                </a:r>
                <a:r>
                  <a:rPr lang="en-US" dirty="0" err="1"/>
                  <a:t>beragam</a:t>
                </a:r>
                <a:r>
                  <a:rPr lang="en-US" dirty="0"/>
                  <a:t> </a:t>
                </a:r>
                <a:r>
                  <a:rPr lang="en-US" dirty="0" err="1"/>
                  <a:t>penawaran</a:t>
                </a:r>
                <a:r>
                  <a:rPr lang="en-US" dirty="0"/>
                  <a:t>. </a:t>
                </a:r>
                <a:r>
                  <a:rPr lang="en-US" dirty="0" err="1"/>
                  <a:t>Setiap</a:t>
                </a:r>
                <a:r>
                  <a:rPr lang="en-US" dirty="0"/>
                  <a:t> </a:t>
                </a:r>
                <a:r>
                  <a:rPr lang="en-US" dirty="0" err="1"/>
                  <a:t>penawaran</a:t>
                </a:r>
                <a:r>
                  <a:rPr lang="en-US" dirty="0"/>
                  <a:t>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memiliki</a:t>
                </a:r>
                <a:r>
                  <a:rPr lang="en-US" dirty="0"/>
                  <a:t> </a:t>
                </a:r>
                <a:r>
                  <a:rPr lang="en-US" dirty="0" err="1"/>
                  <a:t>harga</a:t>
                </a:r>
                <a:r>
                  <a:rPr lang="en-US" dirty="0"/>
                  <a:t> </a:t>
                </a:r>
                <a:r>
                  <a:rPr lang="en-US" dirty="0" err="1"/>
                  <a:t>jual</a:t>
                </a:r>
                <a:r>
                  <a:rPr lang="en-US" dirty="0"/>
                  <a:t> dan </a:t>
                </a:r>
                <a:r>
                  <a:rPr lang="en-US" dirty="0" err="1"/>
                  <a:t>biaya</a:t>
                </a:r>
                <a:r>
                  <a:rPr lang="en-US" dirty="0"/>
                  <a:t> </a:t>
                </a:r>
                <a:r>
                  <a:rPr lang="en-US" dirty="0" err="1"/>
                  <a:t>variabel</a:t>
                </a:r>
                <a:r>
                  <a:rPr lang="en-US" dirty="0"/>
                  <a:t> yang </a:t>
                </a:r>
                <a:r>
                  <a:rPr lang="en-US" dirty="0" err="1"/>
                  <a:t>berbeda</a:t>
                </a:r>
                <a:r>
                  <a:rPr lang="en-US" dirty="0"/>
                  <a:t>. </a:t>
                </a:r>
                <a:r>
                  <a:rPr lang="en-US" dirty="0" err="1"/>
                  <a:t>Persamaan</a:t>
                </a:r>
                <a:r>
                  <a:rPr lang="en-US" dirty="0"/>
                  <a:t> </a:t>
                </a:r>
                <a:r>
                  <a:rPr lang="en-US" dirty="0" err="1"/>
                  <a:t>diubah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mencerminkan</a:t>
                </a:r>
                <a:r>
                  <a:rPr lang="en-US" dirty="0"/>
                  <a:t> </a:t>
                </a:r>
                <a:r>
                  <a:rPr lang="en-US" dirty="0" err="1"/>
                  <a:t>proporsi</a:t>
                </a:r>
                <a:r>
                  <a:rPr lang="en-US" dirty="0"/>
                  <a:t> </a:t>
                </a:r>
                <a:r>
                  <a:rPr lang="en-US" dirty="0" err="1"/>
                  <a:t>penjualan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setiap</a:t>
                </a:r>
                <a:r>
                  <a:rPr lang="en-US" dirty="0"/>
                  <a:t> </a:t>
                </a:r>
                <a:r>
                  <a:rPr lang="en-US" dirty="0" err="1"/>
                  <a:t>produk</a:t>
                </a:r>
                <a:r>
                  <a:rPr lang="en-US" dirty="0"/>
                  <a:t>. Formula </a:t>
                </a:r>
                <a:r>
                  <a:rPr lang="en-US" dirty="0" err="1"/>
                  <a:t>menjadi</a:t>
                </a:r>
                <a:r>
                  <a:rPr lang="en-US" dirty="0"/>
                  <a:t> : </a:t>
                </a:r>
              </a:p>
              <a:p>
                <a:endParaRPr lang="en-US" dirty="0"/>
              </a:p>
              <a:p>
                <a:r>
                  <a:rPr lang="en-US" dirty="0"/>
                  <a:t>BEP($)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[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1−</m:t>
                                </m:r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𝑉𝑖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𝑃𝑖</m:t>
                                    </m:r>
                                  </m:den>
                                </m:f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𝑊𝑖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]</m:t>
                            </m:r>
                          </m:e>
                        </m:nary>
                      </m:den>
                    </m:f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a:fld id="{825F15A7-03F4-43D7-82C5-3E23DA2F108C}" type="mathplaceholder">
                      <a:rPr lang="id-ID" i="1">
                        <a:latin typeface="Cambria Math" panose="02040503050406030204" pitchFamily="18" charset="0"/>
                      </a:rPr>
                      <a:t>Type equation here.</a:t>
                    </a:fld>
                  </m:oMath>
                </a14:m>
                <a:endParaRPr lang="en-US" dirty="0"/>
              </a:p>
              <a:p>
                <a:r>
                  <a:rPr lang="en-US" dirty="0"/>
                  <a:t>Dimana:</a:t>
                </a:r>
                <a:br>
                  <a:rPr lang="en-US" dirty="0"/>
                </a:br>
                <a:r>
                  <a:rPr lang="en-US" dirty="0"/>
                  <a:t>V	=</a:t>
                </a:r>
                <a:r>
                  <a:rPr lang="en-US" dirty="0" err="1"/>
                  <a:t>biaya</a:t>
                </a:r>
                <a:r>
                  <a:rPr lang="en-US" dirty="0"/>
                  <a:t> variable per unit</a:t>
                </a:r>
                <a:br>
                  <a:rPr lang="en-US" dirty="0"/>
                </a:br>
                <a:r>
                  <a:rPr lang="en-US" dirty="0"/>
                  <a:t>P	= </a:t>
                </a:r>
                <a:r>
                  <a:rPr lang="en-US" dirty="0" err="1"/>
                  <a:t>harga</a:t>
                </a:r>
                <a:r>
                  <a:rPr lang="en-US" dirty="0"/>
                  <a:t> per unit</a:t>
                </a:r>
                <a:br>
                  <a:rPr lang="en-US" dirty="0"/>
                </a:br>
                <a:r>
                  <a:rPr lang="en-US" dirty="0"/>
                  <a:t>F 	= </a:t>
                </a:r>
                <a:r>
                  <a:rPr lang="en-US" dirty="0" err="1"/>
                  <a:t>biaya</a:t>
                </a:r>
                <a:r>
                  <a:rPr lang="en-US" dirty="0"/>
                  <a:t> </a:t>
                </a:r>
                <a:r>
                  <a:rPr lang="en-US" dirty="0" err="1"/>
                  <a:t>tetap</a:t>
                </a:r>
                <a:br>
                  <a:rPr lang="en-US" dirty="0"/>
                </a:br>
                <a:r>
                  <a:rPr lang="en-US" dirty="0"/>
                  <a:t>W	= % </a:t>
                </a:r>
                <a:r>
                  <a:rPr lang="en-US" dirty="0" err="1"/>
                  <a:t>setiap</a:t>
                </a:r>
                <a:r>
                  <a:rPr lang="en-US" dirty="0"/>
                  <a:t> </a:t>
                </a:r>
                <a:r>
                  <a:rPr lang="en-US" dirty="0" err="1"/>
                  <a:t>produk</a:t>
                </a:r>
                <a:br>
                  <a:rPr lang="en-US" dirty="0"/>
                </a:br>
                <a:r>
                  <a:rPr lang="en-US" dirty="0"/>
                  <a:t>i	= masing-masing </a:t>
                </a:r>
                <a:r>
                  <a:rPr lang="en-US" dirty="0" err="1"/>
                  <a:t>produk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CD3A92-B3A3-8AAA-4576-B9A2235D370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8" t="-2121" r="-878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55468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386</TotalTime>
  <Words>812</Words>
  <Application>Microsoft Office PowerPoint</Application>
  <PresentationFormat>Widescreen</PresentationFormat>
  <Paragraphs>152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Cambria Math</vt:lpstr>
      <vt:lpstr>Tw Cen MT</vt:lpstr>
      <vt:lpstr>Tw Cen MT Condensed</vt:lpstr>
      <vt:lpstr>Wingdings 3</vt:lpstr>
      <vt:lpstr>Integral</vt:lpstr>
      <vt:lpstr>Perencanaan Kapasitas </vt:lpstr>
      <vt:lpstr>Analisis Titik Impas </vt:lpstr>
      <vt:lpstr>Gambar Titik Impas Dasar</vt:lpstr>
      <vt:lpstr>Biaya Tetap dan Biaya Variabel </vt:lpstr>
      <vt:lpstr>Pendekatan Aljabar</vt:lpstr>
      <vt:lpstr>Pendekatan Aljabar </vt:lpstr>
      <vt:lpstr>Pendekatan Aljabar</vt:lpstr>
      <vt:lpstr>Kasus Produk Tunggal </vt:lpstr>
      <vt:lpstr>Kasus Multi Produk </vt:lpstr>
      <vt:lpstr>Kasus Multi Produk</vt:lpstr>
      <vt:lpstr>Kasus Multi Produk</vt:lpstr>
      <vt:lpstr>Kasus Multi Produk</vt:lpstr>
      <vt:lpstr>Kasus multi Produk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Zyrex</dc:creator>
  <cp:lastModifiedBy>Zyrex</cp:lastModifiedBy>
  <cp:revision>5</cp:revision>
  <dcterms:created xsi:type="dcterms:W3CDTF">2025-12-06T16:33:38Z</dcterms:created>
  <dcterms:modified xsi:type="dcterms:W3CDTF">2026-01-04T15:58:23Z</dcterms:modified>
</cp:coreProperties>
</file>