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07" r:id="rId2"/>
  </p:sldMasterIdLst>
  <p:notesMasterIdLst>
    <p:notesMasterId r:id="rId35"/>
  </p:notesMasterIdLst>
  <p:sldIdLst>
    <p:sldId id="355" r:id="rId3"/>
    <p:sldId id="427" r:id="rId4"/>
    <p:sldId id="360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8" r:id="rId23"/>
    <p:sldId id="437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8" r:id="rId32"/>
    <p:sldId id="449" r:id="rId33"/>
    <p:sldId id="358" r:id="rId34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226"/>
    <a:srgbClr val="34A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04" y="20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2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068" y="1789908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774441" y="165928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75068" y="2283396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75068" y="3242675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774441" y="311204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75068" y="3736163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75068" y="4695442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774441" y="456481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75068" y="5188930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75068" y="6148209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774441" y="6017581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175068" y="6641697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175068" y="7600976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774441" y="7470348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175068" y="8094464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57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50541" y="165928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451167" y="1659280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050541" y="311204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451167" y="3112047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050541" y="456481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451167" y="4564814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050541" y="6017581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451167" y="6017581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050541" y="7470348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451167" y="7470348"/>
            <a:ext cx="7846233" cy="116114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53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5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25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75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78972" y="478973"/>
            <a:ext cx="8171542" cy="9361714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07085" y="2191657"/>
            <a:ext cx="9802733" cy="434824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5314" y="6734969"/>
            <a:ext cx="8554505" cy="1964531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94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905501" y="1066800"/>
            <a:ext cx="11051367" cy="54731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0" y="6734969"/>
            <a:ext cx="11051367" cy="1964531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57825" cy="10285413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1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1563"/>
            <a:ext cx="18288000" cy="74022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46742" y="1"/>
            <a:ext cx="8839201" cy="4829260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246742" y="449943"/>
            <a:ext cx="8839201" cy="4379317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16571" y="7402286"/>
            <a:ext cx="9071430" cy="183664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405257" y="7402286"/>
            <a:ext cx="8406754" cy="1836646"/>
          </a:xfrm>
        </p:spPr>
        <p:txBody>
          <a:bodyPr numCol="1" spcCol="360000" anchor="ctr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58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41563"/>
            <a:ext cx="18288000" cy="74022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398207" y="1500555"/>
            <a:ext cx="8687738" cy="740228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405257" y="6699802"/>
            <a:ext cx="8406754" cy="1836646"/>
          </a:xfrm>
        </p:spPr>
        <p:txBody>
          <a:bodyPr numCol="1" spcCol="360000" anchor="b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0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51235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756229" y="7750464"/>
            <a:ext cx="14775543" cy="1371871"/>
          </a:xfrm>
        </p:spPr>
        <p:txBody>
          <a:bodyPr numCol="1" spcCol="360000" anchor="t">
            <a:normAutofit/>
          </a:bodyPr>
          <a:lstStyle>
            <a:lvl1pPr algn="ctr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41097" y="4187907"/>
            <a:ext cx="15428687" cy="190430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1767668" y="4467571"/>
            <a:ext cx="14775544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611086" y="6212221"/>
            <a:ext cx="14932126" cy="1418235"/>
          </a:xfrm>
        </p:spPr>
        <p:txBody>
          <a:bodyPr numCol="1" spcCol="360000" anchor="b">
            <a:normAutofit/>
          </a:bodyPr>
          <a:lstStyle>
            <a:lvl1pPr algn="ctr">
              <a:spcBef>
                <a:spcPts val="1200"/>
              </a:spcBef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4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509486"/>
            <a:ext cx="18288000" cy="3718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83770" y="0"/>
            <a:ext cx="7112001" cy="7620000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432800" y="1669144"/>
            <a:ext cx="9042402" cy="2786742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432800" y="5740268"/>
            <a:ext cx="9042402" cy="3381828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770" y="7783178"/>
            <a:ext cx="7112001" cy="1738193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n"/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8461828" y="4223658"/>
            <a:ext cx="9042402" cy="899884"/>
          </a:xfr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120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04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7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9942286" cy="4475627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4458" y="43543"/>
            <a:ext cx="7529286" cy="10241870"/>
          </a:xfrm>
          <a:effectLst>
            <a:outerShdw blurRad="101600" dist="76200" dir="10800000" algn="r" rotWithShape="0">
              <a:schemeClr val="tx1">
                <a:alpha val="93000"/>
              </a:schemeClr>
            </a:outerShdw>
          </a:effectLst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9258" y="4335712"/>
            <a:ext cx="6499326" cy="4314802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929258" y="3435827"/>
            <a:ext cx="6499326" cy="899884"/>
          </a:xfrm>
        </p:spPr>
        <p:txBody>
          <a:bodyPr numCol="1" spcCol="360000" anchor="t">
            <a:noAutofit/>
          </a:bodyPr>
          <a:lstStyle>
            <a:lvl1pPr marL="0" indent="0" algn="l">
              <a:spcBef>
                <a:spcPts val="120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85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81603" y="1209822"/>
            <a:ext cx="6124794" cy="9075591"/>
          </a:xfrm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75021" y="296565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75021" y="348817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1" y="615029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1" y="667281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432977" y="296565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432977" y="348817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615029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67281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28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5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25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1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51419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757714" y="4100052"/>
            <a:ext cx="12772572" cy="1749509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009900" y="4254501"/>
            <a:ext cx="12268200" cy="16128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5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3999" y="62817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9" y="6804259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91999" y="6267232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191999" y="6789752"/>
            <a:ext cx="5080002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75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5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75020" y="133055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75020" y="1853073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2507" y="131604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2507" y="183856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32977" y="1301539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432977" y="1824059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0" y="6417420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0" y="6939940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602507" y="640291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602507" y="6925433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6388406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910926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8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2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5"/>
                            </p:stCondLst>
                            <p:childTnLst>
                              <p:par>
                                <p:cTn id="5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75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75020" y="296418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75020" y="348670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02507" y="294967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602507" y="3472198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432977" y="2935171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432977" y="3457691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0" y="6008825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0" y="6531345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602507" y="599431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602507" y="6516838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32977" y="5979811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432977" y="6502331"/>
            <a:ext cx="5080002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2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5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2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75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2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25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75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75022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81449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1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434349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40776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34348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2093675" y="2993922"/>
            <a:ext cx="5419301" cy="3318388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500102" y="5987152"/>
            <a:ext cx="4652385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2093674" y="6667584"/>
            <a:ext cx="5419301" cy="22859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4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7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25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25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431235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682245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083662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334672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2470234" y="2474266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41701" y="4729288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1431235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682245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7083662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7334672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12470234" y="6014383"/>
            <a:ext cx="4120676" cy="2588132"/>
          </a:xfrm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721244" y="8269405"/>
            <a:ext cx="3618656" cy="650315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4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431235" y="5252991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7083662" y="5252990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12470234" y="5240411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431235" y="8823548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5" hasCustomPrompt="1"/>
          </p:nvPr>
        </p:nvSpPr>
        <p:spPr>
          <a:xfrm>
            <a:off x="7083662" y="8823547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36" hasCustomPrompt="1"/>
          </p:nvPr>
        </p:nvSpPr>
        <p:spPr>
          <a:xfrm>
            <a:off x="12470234" y="8810968"/>
            <a:ext cx="4120676" cy="48777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75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25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75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25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75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325"/>
                            </p:stCondLst>
                            <p:childTnLst>
                              <p:par>
                                <p:cTn id="6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75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825"/>
                            </p:stCondLst>
                            <p:childTnLst>
                              <p:par>
                                <p:cTn id="7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/>
      <p:bldP spid="25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/>
      <p:bldP spid="27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29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/>
      <p:bldP spid="3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4163784"/>
            <a:ext cx="9144000" cy="478360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9922" y="7278064"/>
            <a:ext cx="10582325" cy="1312729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61432"/>
            <a:ext cx="9144000" cy="478360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0168" y="957286"/>
            <a:ext cx="10582325" cy="1312729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9565" y="2338510"/>
            <a:ext cx="7992433" cy="144971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229686" y="963072"/>
            <a:ext cx="10212807" cy="1312729"/>
          </a:xfrm>
          <a:noFill/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07834" y="5828346"/>
            <a:ext cx="7992433" cy="1449719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53178" y="7278065"/>
            <a:ext cx="10567811" cy="1312729"/>
          </a:xfrm>
          <a:noFill/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46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1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486221" y="2533777"/>
            <a:ext cx="7126514" cy="376542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121967" y="5914573"/>
            <a:ext cx="5855021" cy="774350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486221" y="6688923"/>
            <a:ext cx="7126513" cy="267279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9612632" y="2533777"/>
            <a:ext cx="7126514" cy="376542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248378" y="5914573"/>
            <a:ext cx="5855021" cy="774350"/>
          </a:xfrm>
          <a:solidFill>
            <a:schemeClr val="tx1"/>
          </a:solidFill>
        </p:spPr>
        <p:txBody>
          <a:bodyPr numCol="1" spcCol="36000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9612632" y="6688923"/>
            <a:ext cx="7126513" cy="267279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35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25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5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25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 userDrawn="1"/>
        </p:nvCxnSpPr>
        <p:spPr>
          <a:xfrm>
            <a:off x="14714830" y="5873433"/>
            <a:ext cx="3573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40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2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 userDrawn="1"/>
        </p:nvCxnSpPr>
        <p:spPr>
          <a:xfrm>
            <a:off x="14714830" y="5873433"/>
            <a:ext cx="35731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26" name="Straight Connector 25"/>
          <p:cNvCxnSpPr>
            <a:endCxn id="6" idx="1"/>
          </p:cNvCxnSpPr>
          <p:nvPr userDrawn="1"/>
        </p:nvCxnSpPr>
        <p:spPr>
          <a:xfrm>
            <a:off x="0" y="5873433"/>
            <a:ext cx="36318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3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2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323558"/>
            <a:ext cx="18288000" cy="379827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25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31809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6112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349070" y="569055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7" idx="1"/>
          </p:cNvCxnSpPr>
          <p:nvPr userDrawn="1"/>
        </p:nvCxnSpPr>
        <p:spPr>
          <a:xfrm>
            <a:off x="3997569" y="5873433"/>
            <a:ext cx="496355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8" idx="1"/>
          </p:cNvCxnSpPr>
          <p:nvPr userDrawn="1"/>
        </p:nvCxnSpPr>
        <p:spPr>
          <a:xfrm>
            <a:off x="9326880" y="5873433"/>
            <a:ext cx="50221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3286" y="623919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79509" y="676171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2597" y="6218263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908820" y="6740783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998180" y="6228728"/>
            <a:ext cx="5080002" cy="537027"/>
          </a:xfrm>
        </p:spPr>
        <p:txBody>
          <a:bodyPr numCol="1" spcCol="36000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294403" y="6751248"/>
            <a:ext cx="4475088" cy="2122108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83286" y="461621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612597" y="4595289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180" y="4605754"/>
            <a:ext cx="5080002" cy="1101238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26" name="Straight Connector 25"/>
          <p:cNvCxnSpPr>
            <a:endCxn id="6" idx="1"/>
          </p:cNvCxnSpPr>
          <p:nvPr userDrawn="1"/>
        </p:nvCxnSpPr>
        <p:spPr>
          <a:xfrm>
            <a:off x="0" y="5873433"/>
            <a:ext cx="36318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5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75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75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16743" y="870856"/>
            <a:ext cx="15254514" cy="3556001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947886" y="4426859"/>
            <a:ext cx="13008982" cy="4272642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9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6"/>
          <p:cNvGrpSpPr/>
          <p:nvPr userDrawn="1"/>
        </p:nvGrpSpPr>
        <p:grpSpPr>
          <a:xfrm>
            <a:off x="1581149" y="3053187"/>
            <a:ext cx="4187961" cy="4128938"/>
            <a:chOff x="3326919" y="1476686"/>
            <a:chExt cx="5264701" cy="5190503"/>
          </a:xfrm>
        </p:grpSpPr>
        <p:sp>
          <p:nvSpPr>
            <p:cNvPr id="7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5"/>
            <p:cNvSpPr txBox="1"/>
            <p:nvPr userDrawn="1"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01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" name="グループ化 23"/>
          <p:cNvGrpSpPr/>
          <p:nvPr userDrawn="1"/>
        </p:nvGrpSpPr>
        <p:grpSpPr>
          <a:xfrm>
            <a:off x="7124851" y="3077444"/>
            <a:ext cx="4187962" cy="4128938"/>
            <a:chOff x="3326919" y="1476686"/>
            <a:chExt cx="5264702" cy="5190503"/>
          </a:xfrm>
        </p:grpSpPr>
        <p:sp>
          <p:nvSpPr>
            <p:cNvPr id="11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25"/>
            <p:cNvSpPr txBox="1"/>
            <p:nvPr userDrawn="1"/>
          </p:nvSpPr>
          <p:spPr>
            <a:xfrm>
              <a:off x="7380119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02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4" name="グループ化 27"/>
          <p:cNvGrpSpPr/>
          <p:nvPr userDrawn="1"/>
        </p:nvGrpSpPr>
        <p:grpSpPr>
          <a:xfrm>
            <a:off x="12668553" y="3077444"/>
            <a:ext cx="4187961" cy="4128938"/>
            <a:chOff x="3326919" y="1476686"/>
            <a:chExt cx="5264701" cy="5190503"/>
          </a:xfrm>
        </p:grpSpPr>
        <p:sp>
          <p:nvSpPr>
            <p:cNvPr id="15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テキスト ボックス 29"/>
            <p:cNvSpPr txBox="1"/>
            <p:nvPr userDrawn="1"/>
          </p:nvSpPr>
          <p:spPr>
            <a:xfrm>
              <a:off x="7380118" y="3291171"/>
              <a:ext cx="1211502" cy="1160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>
                  <a:solidFill>
                    <a:schemeClr val="bg1"/>
                  </a:solidFill>
                </a:rPr>
                <a:t>03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フリーフォーム 32"/>
          <p:cNvSpPr/>
          <p:nvPr userDrawn="1"/>
        </p:nvSpPr>
        <p:spPr>
          <a:xfrm rot="2700000">
            <a:off x="6365163" y="2264552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81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75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9144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6860168" y="1117600"/>
            <a:ext cx="11427832" cy="3425371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297006" y="1393371"/>
            <a:ext cx="10178194" cy="2873828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90741" y="5067509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390740" y="5590029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390741" y="7313560"/>
            <a:ext cx="8084459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390740" y="7836080"/>
            <a:ext cx="808445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90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5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759199" y="0"/>
            <a:ext cx="5384801" cy="62411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4042230"/>
            <a:ext cx="3643086" cy="21989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9245597" y="947057"/>
            <a:ext cx="5341259" cy="3697515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20560" y="6361143"/>
            <a:ext cx="3004459" cy="392427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406769" y="6361143"/>
            <a:ext cx="4593212" cy="3029367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4688452" y="2017486"/>
            <a:ext cx="3599547" cy="264794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551544" y="2402118"/>
            <a:ext cx="3091543" cy="148771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>
          <a:xfrm>
            <a:off x="9545781" y="4776560"/>
            <a:ext cx="8045529" cy="301171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545780" y="7899400"/>
            <a:ext cx="7929419" cy="149111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1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83445" y="0"/>
            <a:ext cx="4560556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" y="4238172"/>
            <a:ext cx="4365737" cy="594344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643" y="584200"/>
            <a:ext cx="3998694" cy="3494314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9260109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12267635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15275161" y="584200"/>
            <a:ext cx="2891419" cy="46264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953828" y="5740400"/>
            <a:ext cx="10334171" cy="3425371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66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8389260" y="6110511"/>
            <a:ext cx="9422751" cy="3077027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7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25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1" grpId="0" animBg="1"/>
      <p:bldP spid="1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タイトル 1"/>
          <p:cNvSpPr>
            <a:spLocks noGrp="1"/>
          </p:cNvSpPr>
          <p:nvPr>
            <p:ph type="title" hasCustomPrompt="1"/>
          </p:nvPr>
        </p:nvSpPr>
        <p:spPr>
          <a:xfrm>
            <a:off x="6211639" y="1795311"/>
            <a:ext cx="11263564" cy="3662954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6211638" y="5683347"/>
            <a:ext cx="11263563" cy="3318791"/>
          </a:xfrm>
        </p:spPr>
        <p:txBody>
          <a:bodyPr numCol="1" spcCol="360000" anchor="t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19198" y="1063076"/>
            <a:ext cx="3868615" cy="8159261"/>
            <a:chOff x="5345723" y="1420837"/>
            <a:chExt cx="3868615" cy="815926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5345723" y="1420837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1" name="Oval 10"/>
              <p:cNvSpPr/>
              <p:nvPr userDrawn="1"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Rectangle: Rounded Corners 11"/>
              <p:cNvSpPr/>
              <p:nvPr userDrawn="1"/>
            </p:nvSpPr>
            <p:spPr>
              <a:xfrm flipV="1">
                <a:off x="6960746" y="2071989"/>
                <a:ext cx="644770" cy="8108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Oval 7"/>
            <p:cNvSpPr/>
            <p:nvPr userDrawn="1"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>
              <a:off x="5616330" y="2528239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134812" y="2215736"/>
            <a:ext cx="3237386" cy="5850826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9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75022" y="2965656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75022" y="3488176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775022" y="6150295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75022" y="6672815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422743" y="2965656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22743" y="3488176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422743" y="6150295"/>
            <a:ext cx="609023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1422743" y="6672815"/>
            <a:ext cx="6090236" cy="213959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245671" y="2144055"/>
            <a:ext cx="3796659" cy="8007499"/>
            <a:chOff x="5345723" y="1420837"/>
            <a:chExt cx="3868615" cy="8159261"/>
          </a:xfrm>
        </p:grpSpPr>
        <p:sp>
          <p:nvSpPr>
            <p:cNvPr id="23" name="Rectangle: Rounded Corners 22"/>
            <p:cNvSpPr/>
            <p:nvPr userDrawn="1"/>
          </p:nvSpPr>
          <p:spPr>
            <a:xfrm>
              <a:off x="5345723" y="1420837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2">
                <a:lumMod val="5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6862636" y="2064782"/>
              <a:ext cx="834788" cy="95103"/>
              <a:chOff x="6770728" y="2064782"/>
              <a:chExt cx="834788" cy="95103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8" name="Oval 27"/>
              <p:cNvSpPr/>
              <p:nvPr userDrawn="1"/>
            </p:nvSpPr>
            <p:spPr>
              <a:xfrm>
                <a:off x="6770728" y="2064782"/>
                <a:ext cx="95103" cy="951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Rectangle: Rounded Corners 28"/>
              <p:cNvSpPr/>
              <p:nvPr userDrawn="1"/>
            </p:nvSpPr>
            <p:spPr>
              <a:xfrm flipV="1">
                <a:off x="6960746" y="2071989"/>
                <a:ext cx="644770" cy="8108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Oval 24"/>
            <p:cNvSpPr/>
            <p:nvPr userDrawn="1"/>
          </p:nvSpPr>
          <p:spPr>
            <a:xfrm>
              <a:off x="7213429" y="1743884"/>
              <a:ext cx="133203" cy="13320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6934360" y="8668559"/>
              <a:ext cx="691341" cy="69134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Rectangle: Rounded Corners 26"/>
            <p:cNvSpPr/>
            <p:nvPr userDrawn="1"/>
          </p:nvSpPr>
          <p:spPr>
            <a:xfrm>
              <a:off x="5616330" y="2528239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33330" y="3249629"/>
            <a:ext cx="3221341" cy="589127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0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25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75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75"/>
                            </p:stCondLst>
                            <p:childTnLst>
                              <p:par>
                                <p:cTn id="3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25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25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75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35536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04273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73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451799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7020536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7020536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81953" y="345033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650690" y="5196114"/>
            <a:ext cx="5161321" cy="685796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650690" y="5881911"/>
            <a:ext cx="5161321" cy="173851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5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638622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207359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2207359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127994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696731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696731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38622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207359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2207359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27994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9696731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696731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12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9144000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4336274"/>
            <a:ext cx="16737958" cy="1612865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264510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15026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15026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973997" y="489425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0542734" y="2155372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542734" y="2920997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64510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215026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15026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973997" y="5698469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542734" y="7364416"/>
            <a:ext cx="6530241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542734" y="8130041"/>
            <a:ext cx="6530241" cy="141527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9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75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5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75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5428" y="449943"/>
            <a:ext cx="8708571" cy="469197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101598" y="5392515"/>
            <a:ext cx="9144000" cy="3969198"/>
          </a:xfrm>
        </p:spPr>
        <p:txBody>
          <a:bodyPr anchor="t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Right Triangle 11"/>
          <p:cNvSpPr/>
          <p:nvPr userDrawn="1"/>
        </p:nvSpPr>
        <p:spPr>
          <a:xfrm rot="13500000">
            <a:off x="9007243" y="4846008"/>
            <a:ext cx="593402" cy="5934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2957757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Straight Connector 14"/>
          <p:cNvCxnSpPr>
            <a:stCxn id="12" idx="2"/>
            <a:endCxn id="14" idx="1"/>
          </p:cNvCxnSpPr>
          <p:nvPr userDrawn="1"/>
        </p:nvCxnSpPr>
        <p:spPr>
          <a:xfrm flipV="1">
            <a:off x="9723543" y="5141913"/>
            <a:ext cx="3234214" cy="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 userDrawn="1"/>
        </p:nvCxnSpPr>
        <p:spPr>
          <a:xfrm>
            <a:off x="13323517" y="5141913"/>
            <a:ext cx="496448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663850" y="2404814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243393" y="4010530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2857977" y="5515487"/>
            <a:ext cx="4302083" cy="3569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238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25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 animBg="1"/>
      <p:bldP spid="14" grpId="0" animBg="1"/>
      <p:bldP spid="2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3938" y="2641600"/>
            <a:ext cx="15440125" cy="235411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3938" y="5297715"/>
            <a:ext cx="15440125" cy="3401786"/>
          </a:xfrm>
        </p:spPr>
        <p:txBody>
          <a:bodyPr numCol="1" spcCol="360000" anchor="t">
            <a:normAutofit/>
          </a:bodyPr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27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>
            <a:endCxn id="6" idx="1"/>
          </p:cNvCxnSpPr>
          <p:nvPr userDrawn="1"/>
        </p:nvCxnSpPr>
        <p:spPr>
          <a:xfrm flipV="1">
            <a:off x="0" y="5141913"/>
            <a:ext cx="4374975" cy="7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4374975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61120" y="495903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Straight Connector 9"/>
          <p:cNvCxnSpPr>
            <a:stCxn id="6" idx="3"/>
            <a:endCxn id="9" idx="1"/>
          </p:cNvCxnSpPr>
          <p:nvPr userDrawn="1"/>
        </p:nvCxnSpPr>
        <p:spPr>
          <a:xfrm>
            <a:off x="4740735" y="5141913"/>
            <a:ext cx="42203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2"/>
          </p:cNvCxnSpPr>
          <p:nvPr userDrawn="1"/>
        </p:nvCxnSpPr>
        <p:spPr>
          <a:xfrm flipV="1">
            <a:off x="9144000" y="5324793"/>
            <a:ext cx="0" cy="49606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100068" y="2404814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679611" y="4010530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393975" y="5515487"/>
            <a:ext cx="4302083" cy="3569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48934" y="1175656"/>
            <a:ext cx="8710776" cy="5218745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548934" y="3748743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179756" y="5238743"/>
            <a:ext cx="6893219" cy="95389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9548934" y="6533030"/>
            <a:ext cx="8263077" cy="289922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453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25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75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75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9144000" y="1"/>
            <a:ext cx="0" cy="18147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8961120" y="1814732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820186" y="491902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730462" y="2097618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45723" y="2948115"/>
            <a:ext cx="3401186" cy="4099800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7086" y="2948115"/>
            <a:ext cx="5155554" cy="193337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36386" y="4998015"/>
            <a:ext cx="4406254" cy="4349185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961120" y="4998015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Straight Connector 15"/>
          <p:cNvCxnSpPr>
            <a:stCxn id="15" idx="0"/>
            <a:endCxn id="8" idx="2"/>
          </p:cNvCxnSpPr>
          <p:nvPr userDrawn="1"/>
        </p:nvCxnSpPr>
        <p:spPr>
          <a:xfrm flipV="1">
            <a:off x="9144000" y="2180492"/>
            <a:ext cx="0" cy="28175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412888" y="3908288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9541090" y="5514004"/>
            <a:ext cx="5016447" cy="765624"/>
          </a:xfrm>
        </p:spPr>
        <p:txBody>
          <a:bodyPr numCol="1" spcCol="36000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25" name="Straight Connector 24"/>
          <p:cNvCxnSpPr>
            <a:endCxn id="15" idx="2"/>
          </p:cNvCxnSpPr>
          <p:nvPr userDrawn="1"/>
        </p:nvCxnSpPr>
        <p:spPr>
          <a:xfrm flipV="1">
            <a:off x="9143999" y="5363775"/>
            <a:ext cx="1" cy="49216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3599886" y="6352198"/>
            <a:ext cx="4197611" cy="2784724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9541090" y="6358081"/>
            <a:ext cx="3957196" cy="2778841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07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5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48016" y="187331"/>
            <a:ext cx="3049494" cy="2645659"/>
          </a:xfrm>
        </p:spPr>
        <p:txBody>
          <a:bodyPr numCol="1" spcCol="36000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20000" i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2300514" y="1814732"/>
            <a:ext cx="13686971" cy="521062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4661707" y="6548414"/>
            <a:ext cx="8964587" cy="953894"/>
          </a:xfrm>
          <a:solidFill>
            <a:schemeClr val="tx1"/>
          </a:solidFill>
        </p:spPr>
        <p:txBody>
          <a:bodyPr numCol="1" spcCol="36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cxnSp>
        <p:nvCxnSpPr>
          <p:cNvPr id="7" name="Straight Connector 6"/>
          <p:cNvCxnSpPr>
            <a:stCxn id="5" idx="0"/>
          </p:cNvCxnSpPr>
          <p:nvPr userDrawn="1"/>
        </p:nvCxnSpPr>
        <p:spPr>
          <a:xfrm flipV="1">
            <a:off x="9144000" y="2"/>
            <a:ext cx="0" cy="18147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9477830" y="7634514"/>
            <a:ext cx="7479038" cy="1502408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961120" y="7634514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Straight Connector 12"/>
          <p:cNvCxnSpPr>
            <a:endCxn id="12" idx="2"/>
          </p:cNvCxnSpPr>
          <p:nvPr userDrawn="1"/>
        </p:nvCxnSpPr>
        <p:spPr>
          <a:xfrm flipV="1">
            <a:off x="9144000" y="8000274"/>
            <a:ext cx="0" cy="22851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2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75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middle p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>
            <a:stCxn id="15" idx="0"/>
          </p:cNvCxnSpPr>
          <p:nvPr userDrawn="1"/>
        </p:nvCxnSpPr>
        <p:spPr>
          <a:xfrm flipH="1" flipV="1">
            <a:off x="9144000" y="2"/>
            <a:ext cx="1" cy="49379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5" idx="3"/>
          </p:cNvCxnSpPr>
          <p:nvPr userDrawn="1"/>
        </p:nvCxnSpPr>
        <p:spPr>
          <a:xfrm flipH="1">
            <a:off x="9348788" y="5142707"/>
            <a:ext cx="89392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 userDrawn="1"/>
        </p:nvSpPr>
        <p:spPr>
          <a:xfrm>
            <a:off x="8939213" y="4937919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Straight Connector 20"/>
          <p:cNvCxnSpPr>
            <a:endCxn id="15" idx="1"/>
          </p:cNvCxnSpPr>
          <p:nvPr userDrawn="1"/>
        </p:nvCxnSpPr>
        <p:spPr>
          <a:xfrm>
            <a:off x="0" y="5142706"/>
            <a:ext cx="8939213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4702629" y="4226328"/>
            <a:ext cx="4236584" cy="990033"/>
          </a:xfrm>
        </p:spPr>
        <p:txBody>
          <a:bodyPr numCol="1" spcCol="360000" anchor="ctr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9405258" y="4226327"/>
            <a:ext cx="4236584" cy="990033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44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770115" y="5559422"/>
            <a:ext cx="6747769" cy="586351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770115" y="6248120"/>
            <a:ext cx="6747769" cy="2808793"/>
          </a:xfrm>
        </p:spPr>
        <p:txBody>
          <a:bodyPr numCol="1" spcCol="360000"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494173" y="5171734"/>
            <a:ext cx="4513256" cy="55982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i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3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158514" y="449943"/>
            <a:ext cx="8653497" cy="8905072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Right Triangle 6"/>
          <p:cNvSpPr/>
          <p:nvPr userDrawn="1"/>
        </p:nvSpPr>
        <p:spPr>
          <a:xfrm rot="2700000">
            <a:off x="8693952" y="4846008"/>
            <a:ext cx="593402" cy="59340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Straight Connector 8"/>
          <p:cNvCxnSpPr>
            <a:stCxn id="7" idx="2"/>
          </p:cNvCxnSpPr>
          <p:nvPr userDrawn="1"/>
        </p:nvCxnSpPr>
        <p:spPr>
          <a:xfrm flipH="1" flipV="1">
            <a:off x="3860203" y="5141913"/>
            <a:ext cx="4710851" cy="7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91457" y="5297773"/>
            <a:ext cx="7536543" cy="4057241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>
            <a:endCxn id="7" idx="2"/>
          </p:cNvCxnSpPr>
          <p:nvPr userDrawn="1"/>
        </p:nvCxnSpPr>
        <p:spPr>
          <a:xfrm>
            <a:off x="0" y="5141117"/>
            <a:ext cx="8571054" cy="1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9942286" cy="387919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41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5896270" y="742349"/>
            <a:ext cx="8403930" cy="844238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688851"/>
            <a:ext cx="7701643" cy="387919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 userDrawn="1"/>
        </p:nvSpPr>
        <p:spPr>
          <a:xfrm rot="2700000">
            <a:off x="7097712" y="7577130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Diamond 20"/>
          <p:cNvSpPr/>
          <p:nvPr userDrawn="1"/>
        </p:nvSpPr>
        <p:spPr>
          <a:xfrm rot="2700000">
            <a:off x="9650412" y="5026709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Diamond 21"/>
          <p:cNvSpPr/>
          <p:nvPr userDrawn="1"/>
        </p:nvSpPr>
        <p:spPr>
          <a:xfrm rot="2700000">
            <a:off x="12242396" y="2423660"/>
            <a:ext cx="409575" cy="4095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403600" y="7476774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52143" y="7543104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896270" y="4927355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144813" y="4993685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45500" y="2323600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2694043" y="2389930"/>
            <a:ext cx="5084654" cy="1674070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>
            <a:off x="14300200" y="742349"/>
            <a:ext cx="39878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9186199" y="3303099"/>
            <a:ext cx="2064368" cy="1640869"/>
            <a:chOff x="9186199" y="2684120"/>
            <a:chExt cx="2064368" cy="1640869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9186199" y="2684120"/>
              <a:ext cx="2064368" cy="1640869"/>
            </a:xfrm>
            <a:custGeom>
              <a:avLst/>
              <a:gdLst>
                <a:gd name="connsiteX0" fmla="*/ 0 w 2408609"/>
                <a:gd name="connsiteY0" fmla="*/ 0 h 1914490"/>
                <a:gd name="connsiteX1" fmla="*/ 98444 w 2408609"/>
                <a:gd name="connsiteY1" fmla="*/ 2489 h 1914490"/>
                <a:gd name="connsiteX2" fmla="*/ 2330455 w 2408609"/>
                <a:gd name="connsiteY2" fmla="*/ 1264026 h 1914490"/>
                <a:gd name="connsiteX3" fmla="*/ 2408609 w 2408609"/>
                <a:gd name="connsiteY3" fmla="*/ 1392672 h 1914490"/>
                <a:gd name="connsiteX4" fmla="*/ 1504793 w 2408609"/>
                <a:gd name="connsiteY4" fmla="*/ 1914490 h 1914490"/>
                <a:gd name="connsiteX5" fmla="*/ 1464388 w 2408609"/>
                <a:gd name="connsiteY5" fmla="*/ 1847982 h 1914490"/>
                <a:gd name="connsiteX6" fmla="*/ 137396 w 2408609"/>
                <a:gd name="connsiteY6" fmla="*/ 1052618 h 1914490"/>
                <a:gd name="connsiteX7" fmla="*/ 0 w 2408609"/>
                <a:gd name="connsiteY7" fmla="*/ 1045680 h 1914490"/>
                <a:gd name="connsiteX8" fmla="*/ 0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0" y="0"/>
                  </a:moveTo>
                  <a:lnTo>
                    <a:pt x="98444" y="2489"/>
                  </a:lnTo>
                  <a:cubicBezTo>
                    <a:pt x="1027802" y="49599"/>
                    <a:pt x="1840516" y="538821"/>
                    <a:pt x="2330455" y="1264026"/>
                  </a:cubicBezTo>
                  <a:lnTo>
                    <a:pt x="2408609" y="1392672"/>
                  </a:lnTo>
                  <a:lnTo>
                    <a:pt x="1504793" y="1914490"/>
                  </a:lnTo>
                  <a:lnTo>
                    <a:pt x="1464388" y="1847982"/>
                  </a:lnTo>
                  <a:cubicBezTo>
                    <a:pt x="1169159" y="1410986"/>
                    <a:pt x="689669" y="1108705"/>
                    <a:pt x="137396" y="1052618"/>
                  </a:cubicBezTo>
                  <a:lnTo>
                    <a:pt x="0" y="10456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9772054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01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10519742" y="4568879"/>
            <a:ext cx="1083911" cy="2385613"/>
            <a:chOff x="10519742" y="3949900"/>
            <a:chExt cx="1083911" cy="2385613"/>
          </a:xfrm>
        </p:grpSpPr>
        <p:sp>
          <p:nvSpPr>
            <p:cNvPr id="22" name="Freeform: Shape 21"/>
            <p:cNvSpPr/>
            <p:nvPr userDrawn="1"/>
          </p:nvSpPr>
          <p:spPr>
            <a:xfrm>
              <a:off x="10519742" y="3949900"/>
              <a:ext cx="1083911" cy="2385613"/>
            </a:xfrm>
            <a:custGeom>
              <a:avLst/>
              <a:gdLst>
                <a:gd name="connsiteX0" fmla="*/ 903834 w 1264657"/>
                <a:gd name="connsiteY0" fmla="*/ 0 h 2783422"/>
                <a:gd name="connsiteX1" fmla="*/ 918287 w 1264657"/>
                <a:gd name="connsiteY1" fmla="*/ 23790 h 2783422"/>
                <a:gd name="connsiteX2" fmla="*/ 1264657 w 1264657"/>
                <a:gd name="connsiteY2" fmla="*/ 1391711 h 2783422"/>
                <a:gd name="connsiteX3" fmla="*/ 918287 w 1264657"/>
                <a:gd name="connsiteY3" fmla="*/ 2759632 h 2783422"/>
                <a:gd name="connsiteX4" fmla="*/ 903835 w 1264657"/>
                <a:gd name="connsiteY4" fmla="*/ 2783422 h 2783422"/>
                <a:gd name="connsiteX5" fmla="*/ 1 w 1264657"/>
                <a:gd name="connsiteY5" fmla="*/ 2261593 h 2783422"/>
                <a:gd name="connsiteX6" fmla="*/ 76770 w 1264657"/>
                <a:gd name="connsiteY6" fmla="*/ 2102227 h 2783422"/>
                <a:gd name="connsiteX7" fmla="*/ 220217 w 1264657"/>
                <a:gd name="connsiteY7" fmla="*/ 1391711 h 2783422"/>
                <a:gd name="connsiteX8" fmla="*/ 76770 w 1264657"/>
                <a:gd name="connsiteY8" fmla="*/ 681195 h 2783422"/>
                <a:gd name="connsiteX9" fmla="*/ 0 w 1264657"/>
                <a:gd name="connsiteY9" fmla="*/ 521829 h 2783422"/>
                <a:gd name="connsiteX10" fmla="*/ 903834 w 1264657"/>
                <a:gd name="connsiteY10" fmla="*/ 0 h 278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7" h="2783422">
                  <a:moveTo>
                    <a:pt x="903834" y="0"/>
                  </a:moveTo>
                  <a:lnTo>
                    <a:pt x="918287" y="23790"/>
                  </a:lnTo>
                  <a:cubicBezTo>
                    <a:pt x="1139183" y="430422"/>
                    <a:pt x="1264657" y="896414"/>
                    <a:pt x="1264657" y="1391711"/>
                  </a:cubicBezTo>
                  <a:cubicBezTo>
                    <a:pt x="1264657" y="1887009"/>
                    <a:pt x="1139183" y="2353000"/>
                    <a:pt x="918287" y="2759632"/>
                  </a:cubicBezTo>
                  <a:lnTo>
                    <a:pt x="903835" y="2783422"/>
                  </a:lnTo>
                  <a:lnTo>
                    <a:pt x="1" y="2261593"/>
                  </a:lnTo>
                  <a:lnTo>
                    <a:pt x="76770" y="2102227"/>
                  </a:lnTo>
                  <a:cubicBezTo>
                    <a:pt x="169139" y="1883843"/>
                    <a:pt x="220217" y="1643742"/>
                    <a:pt x="220217" y="1391711"/>
                  </a:cubicBezTo>
                  <a:cubicBezTo>
                    <a:pt x="220217" y="1139680"/>
                    <a:pt x="169139" y="899579"/>
                    <a:pt x="76770" y="681195"/>
                  </a:cubicBezTo>
                  <a:lnTo>
                    <a:pt x="0" y="521829"/>
                  </a:lnTo>
                  <a:lnTo>
                    <a:pt x="903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0791080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02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9186199" y="6579402"/>
            <a:ext cx="2064368" cy="1640869"/>
            <a:chOff x="9186199" y="5960423"/>
            <a:chExt cx="2064368" cy="1640869"/>
          </a:xfrm>
        </p:grpSpPr>
        <p:sp>
          <p:nvSpPr>
            <p:cNvPr id="19" name="Freeform: Shape 18"/>
            <p:cNvSpPr/>
            <p:nvPr userDrawn="1"/>
          </p:nvSpPr>
          <p:spPr>
            <a:xfrm>
              <a:off x="9186199" y="5960423"/>
              <a:ext cx="2064368" cy="1640869"/>
            </a:xfrm>
            <a:custGeom>
              <a:avLst/>
              <a:gdLst>
                <a:gd name="connsiteX0" fmla="*/ 1504793 w 2408609"/>
                <a:gd name="connsiteY0" fmla="*/ 0 h 1914490"/>
                <a:gd name="connsiteX1" fmla="*/ 2408609 w 2408609"/>
                <a:gd name="connsiteY1" fmla="*/ 521818 h 1914490"/>
                <a:gd name="connsiteX2" fmla="*/ 2330455 w 2408609"/>
                <a:gd name="connsiteY2" fmla="*/ 650464 h 1914490"/>
                <a:gd name="connsiteX3" fmla="*/ 98444 w 2408609"/>
                <a:gd name="connsiteY3" fmla="*/ 1912001 h 1914490"/>
                <a:gd name="connsiteX4" fmla="*/ 0 w 2408609"/>
                <a:gd name="connsiteY4" fmla="*/ 1914490 h 1914490"/>
                <a:gd name="connsiteX5" fmla="*/ 0 w 2408609"/>
                <a:gd name="connsiteY5" fmla="*/ 868810 h 1914490"/>
                <a:gd name="connsiteX6" fmla="*/ 137396 w 2408609"/>
                <a:gd name="connsiteY6" fmla="*/ 861872 h 1914490"/>
                <a:gd name="connsiteX7" fmla="*/ 1464388 w 2408609"/>
                <a:gd name="connsiteY7" fmla="*/ 66508 h 1914490"/>
                <a:gd name="connsiteX8" fmla="*/ 1504793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1504793" y="0"/>
                  </a:moveTo>
                  <a:lnTo>
                    <a:pt x="2408609" y="521818"/>
                  </a:lnTo>
                  <a:lnTo>
                    <a:pt x="2330455" y="650464"/>
                  </a:lnTo>
                  <a:cubicBezTo>
                    <a:pt x="1840516" y="1375669"/>
                    <a:pt x="1027802" y="1864892"/>
                    <a:pt x="98444" y="1912001"/>
                  </a:cubicBezTo>
                  <a:lnTo>
                    <a:pt x="0" y="1914490"/>
                  </a:lnTo>
                  <a:lnTo>
                    <a:pt x="0" y="868810"/>
                  </a:lnTo>
                  <a:lnTo>
                    <a:pt x="137396" y="861872"/>
                  </a:lnTo>
                  <a:cubicBezTo>
                    <a:pt x="689669" y="805786"/>
                    <a:pt x="1169159" y="503504"/>
                    <a:pt x="1464388" y="66508"/>
                  </a:cubicBezTo>
                  <a:lnTo>
                    <a:pt x="1504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9778466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03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7037432" y="6579402"/>
            <a:ext cx="2064368" cy="1640869"/>
            <a:chOff x="7037432" y="5960423"/>
            <a:chExt cx="2064368" cy="1640869"/>
          </a:xfrm>
        </p:grpSpPr>
        <p:sp>
          <p:nvSpPr>
            <p:cNvPr id="20" name="Freeform: Shape 19"/>
            <p:cNvSpPr/>
            <p:nvPr userDrawn="1"/>
          </p:nvSpPr>
          <p:spPr>
            <a:xfrm>
              <a:off x="7037432" y="5960423"/>
              <a:ext cx="2064368" cy="1640869"/>
            </a:xfrm>
            <a:custGeom>
              <a:avLst/>
              <a:gdLst>
                <a:gd name="connsiteX0" fmla="*/ 903815 w 2408609"/>
                <a:gd name="connsiteY0" fmla="*/ 0 h 1914490"/>
                <a:gd name="connsiteX1" fmla="*/ 944220 w 2408609"/>
                <a:gd name="connsiteY1" fmla="*/ 66508 h 1914490"/>
                <a:gd name="connsiteX2" fmla="*/ 2271212 w 2408609"/>
                <a:gd name="connsiteY2" fmla="*/ 861872 h 1914490"/>
                <a:gd name="connsiteX3" fmla="*/ 2408609 w 2408609"/>
                <a:gd name="connsiteY3" fmla="*/ 868810 h 1914490"/>
                <a:gd name="connsiteX4" fmla="*/ 2408609 w 2408609"/>
                <a:gd name="connsiteY4" fmla="*/ 1914490 h 1914490"/>
                <a:gd name="connsiteX5" fmla="*/ 2310166 w 2408609"/>
                <a:gd name="connsiteY5" fmla="*/ 1912001 h 1914490"/>
                <a:gd name="connsiteX6" fmla="*/ 78155 w 2408609"/>
                <a:gd name="connsiteY6" fmla="*/ 650464 h 1914490"/>
                <a:gd name="connsiteX7" fmla="*/ 0 w 2408609"/>
                <a:gd name="connsiteY7" fmla="*/ 521817 h 1914490"/>
                <a:gd name="connsiteX8" fmla="*/ 903815 w 2408609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9" h="1914490">
                  <a:moveTo>
                    <a:pt x="903815" y="0"/>
                  </a:moveTo>
                  <a:lnTo>
                    <a:pt x="944220" y="66508"/>
                  </a:lnTo>
                  <a:cubicBezTo>
                    <a:pt x="1239449" y="503504"/>
                    <a:pt x="1718939" y="805786"/>
                    <a:pt x="2271212" y="861872"/>
                  </a:cubicBezTo>
                  <a:lnTo>
                    <a:pt x="2408609" y="868810"/>
                  </a:lnTo>
                  <a:lnTo>
                    <a:pt x="2408609" y="1914490"/>
                  </a:lnTo>
                  <a:lnTo>
                    <a:pt x="2310166" y="1912001"/>
                  </a:lnTo>
                  <a:cubicBezTo>
                    <a:pt x="1380808" y="1864892"/>
                    <a:pt x="568095" y="1375669"/>
                    <a:pt x="78155" y="650464"/>
                  </a:cubicBezTo>
                  <a:lnTo>
                    <a:pt x="0" y="521817"/>
                  </a:lnTo>
                  <a:lnTo>
                    <a:pt x="90381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 userDrawn="1"/>
          </p:nvSpPr>
          <p:spPr>
            <a:xfrm>
              <a:off x="7757747" y="6520721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6684347" y="4568880"/>
            <a:ext cx="1083909" cy="2385611"/>
            <a:chOff x="6684347" y="3949901"/>
            <a:chExt cx="1083909" cy="2385611"/>
          </a:xfrm>
        </p:grpSpPr>
        <p:sp>
          <p:nvSpPr>
            <p:cNvPr id="21" name="Freeform: Shape 20"/>
            <p:cNvSpPr/>
            <p:nvPr userDrawn="1"/>
          </p:nvSpPr>
          <p:spPr>
            <a:xfrm>
              <a:off x="6684347" y="3949901"/>
              <a:ext cx="1083909" cy="2385611"/>
            </a:xfrm>
            <a:custGeom>
              <a:avLst/>
              <a:gdLst>
                <a:gd name="connsiteX0" fmla="*/ 360823 w 1264655"/>
                <a:gd name="connsiteY0" fmla="*/ 0 h 2783420"/>
                <a:gd name="connsiteX1" fmla="*/ 1264655 w 1264655"/>
                <a:gd name="connsiteY1" fmla="*/ 521828 h 2783420"/>
                <a:gd name="connsiteX2" fmla="*/ 1187885 w 1264655"/>
                <a:gd name="connsiteY2" fmla="*/ 681194 h 2783420"/>
                <a:gd name="connsiteX3" fmla="*/ 1044438 w 1264655"/>
                <a:gd name="connsiteY3" fmla="*/ 1391710 h 2783420"/>
                <a:gd name="connsiteX4" fmla="*/ 1187885 w 1264655"/>
                <a:gd name="connsiteY4" fmla="*/ 2102226 h 2783420"/>
                <a:gd name="connsiteX5" fmla="*/ 1264655 w 1264655"/>
                <a:gd name="connsiteY5" fmla="*/ 2261592 h 2783420"/>
                <a:gd name="connsiteX6" fmla="*/ 360822 w 1264655"/>
                <a:gd name="connsiteY6" fmla="*/ 2783420 h 2783420"/>
                <a:gd name="connsiteX7" fmla="*/ 346370 w 1264655"/>
                <a:gd name="connsiteY7" fmla="*/ 2759631 h 2783420"/>
                <a:gd name="connsiteX8" fmla="*/ 0 w 1264655"/>
                <a:gd name="connsiteY8" fmla="*/ 1391710 h 2783420"/>
                <a:gd name="connsiteX9" fmla="*/ 346370 w 1264655"/>
                <a:gd name="connsiteY9" fmla="*/ 23789 h 2783420"/>
                <a:gd name="connsiteX10" fmla="*/ 360823 w 1264655"/>
                <a:gd name="connsiteY10" fmla="*/ 0 h 278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655" h="2783420">
                  <a:moveTo>
                    <a:pt x="360823" y="0"/>
                  </a:moveTo>
                  <a:lnTo>
                    <a:pt x="1264655" y="521828"/>
                  </a:lnTo>
                  <a:lnTo>
                    <a:pt x="1187885" y="681194"/>
                  </a:lnTo>
                  <a:cubicBezTo>
                    <a:pt x="1095516" y="899578"/>
                    <a:pt x="1044438" y="1139679"/>
                    <a:pt x="1044438" y="1391710"/>
                  </a:cubicBezTo>
                  <a:cubicBezTo>
                    <a:pt x="1044438" y="1643741"/>
                    <a:pt x="1095516" y="1883842"/>
                    <a:pt x="1187885" y="2102226"/>
                  </a:cubicBezTo>
                  <a:lnTo>
                    <a:pt x="1264655" y="2261592"/>
                  </a:lnTo>
                  <a:lnTo>
                    <a:pt x="360822" y="2783420"/>
                  </a:lnTo>
                  <a:lnTo>
                    <a:pt x="346370" y="2759631"/>
                  </a:lnTo>
                  <a:cubicBezTo>
                    <a:pt x="125475" y="2352999"/>
                    <a:pt x="0" y="1887008"/>
                    <a:pt x="0" y="1391710"/>
                  </a:cubicBezTo>
                  <a:cubicBezTo>
                    <a:pt x="0" y="896413"/>
                    <a:pt x="125475" y="430421"/>
                    <a:pt x="346370" y="23789"/>
                  </a:cubicBezTo>
                  <a:lnTo>
                    <a:pt x="360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6804493" y="4819540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7037433" y="3303099"/>
            <a:ext cx="2064366" cy="1640869"/>
            <a:chOff x="7037433" y="2684120"/>
            <a:chExt cx="2064366" cy="1640869"/>
          </a:xfrm>
        </p:grpSpPr>
        <p:sp>
          <p:nvSpPr>
            <p:cNvPr id="26" name="Freeform: Shape 25"/>
            <p:cNvSpPr/>
            <p:nvPr userDrawn="1"/>
          </p:nvSpPr>
          <p:spPr>
            <a:xfrm>
              <a:off x="7037433" y="2684120"/>
              <a:ext cx="2064366" cy="1640869"/>
            </a:xfrm>
            <a:custGeom>
              <a:avLst/>
              <a:gdLst>
                <a:gd name="connsiteX0" fmla="*/ 2408607 w 2408607"/>
                <a:gd name="connsiteY0" fmla="*/ 0 h 1914490"/>
                <a:gd name="connsiteX1" fmla="*/ 2408607 w 2408607"/>
                <a:gd name="connsiteY1" fmla="*/ 1045680 h 1914490"/>
                <a:gd name="connsiteX2" fmla="*/ 2271211 w 2408607"/>
                <a:gd name="connsiteY2" fmla="*/ 1052618 h 1914490"/>
                <a:gd name="connsiteX3" fmla="*/ 944219 w 2408607"/>
                <a:gd name="connsiteY3" fmla="*/ 1847982 h 1914490"/>
                <a:gd name="connsiteX4" fmla="*/ 903814 w 2408607"/>
                <a:gd name="connsiteY4" fmla="*/ 1914490 h 1914490"/>
                <a:gd name="connsiteX5" fmla="*/ 0 w 2408607"/>
                <a:gd name="connsiteY5" fmla="*/ 1392673 h 1914490"/>
                <a:gd name="connsiteX6" fmla="*/ 78154 w 2408607"/>
                <a:gd name="connsiteY6" fmla="*/ 1264026 h 1914490"/>
                <a:gd name="connsiteX7" fmla="*/ 2310165 w 2408607"/>
                <a:gd name="connsiteY7" fmla="*/ 2489 h 1914490"/>
                <a:gd name="connsiteX8" fmla="*/ 2408607 w 2408607"/>
                <a:gd name="connsiteY8" fmla="*/ 0 h 19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607" h="1914490">
                  <a:moveTo>
                    <a:pt x="2408607" y="0"/>
                  </a:moveTo>
                  <a:lnTo>
                    <a:pt x="2408607" y="1045680"/>
                  </a:lnTo>
                  <a:lnTo>
                    <a:pt x="2271211" y="1052618"/>
                  </a:lnTo>
                  <a:cubicBezTo>
                    <a:pt x="1718938" y="1108705"/>
                    <a:pt x="1239448" y="1410986"/>
                    <a:pt x="944219" y="1847982"/>
                  </a:cubicBezTo>
                  <a:lnTo>
                    <a:pt x="903814" y="1914490"/>
                  </a:lnTo>
                  <a:lnTo>
                    <a:pt x="0" y="1392673"/>
                  </a:lnTo>
                  <a:lnTo>
                    <a:pt x="78154" y="1264026"/>
                  </a:lnTo>
                  <a:cubicBezTo>
                    <a:pt x="568094" y="538821"/>
                    <a:pt x="1380807" y="49599"/>
                    <a:pt x="2310165" y="2489"/>
                  </a:cubicBezTo>
                  <a:lnTo>
                    <a:pt x="24086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7751335" y="306806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06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1422743" y="2851569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22743" y="3374089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67513" y="518570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67513" y="5708221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1422743" y="7519833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22743" y="8042353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457318" y="2866076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457318" y="3388596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97209" y="5200208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97209" y="5722728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457318" y="753434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457318" y="8056860"/>
            <a:ext cx="5345946" cy="884147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70" name="Straight Connector 69"/>
          <p:cNvCxnSpPr>
            <a:stCxn id="42" idx="0"/>
            <a:endCxn id="57" idx="1"/>
          </p:cNvCxnSpPr>
          <p:nvPr userDrawn="1"/>
        </p:nvCxnSpPr>
        <p:spPr>
          <a:xfrm rot="5400000" flipH="1" flipV="1">
            <a:off x="10489928" y="2754230"/>
            <a:ext cx="566961" cy="12986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69"/>
          <p:cNvCxnSpPr>
            <a:stCxn id="43" idx="3"/>
            <a:endCxn id="59" idx="1"/>
          </p:cNvCxnSpPr>
          <p:nvPr userDrawn="1"/>
        </p:nvCxnSpPr>
        <p:spPr>
          <a:xfrm flipV="1">
            <a:off x="11482295" y="5454215"/>
            <a:ext cx="585218" cy="30747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69"/>
          <p:cNvCxnSpPr>
            <a:endCxn id="61" idx="1"/>
          </p:cNvCxnSpPr>
          <p:nvPr userDrawn="1"/>
        </p:nvCxnSpPr>
        <p:spPr>
          <a:xfrm flipV="1">
            <a:off x="10124075" y="7788347"/>
            <a:ext cx="1298668" cy="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69"/>
          <p:cNvCxnSpPr>
            <a:stCxn id="63" idx="3"/>
            <a:endCxn id="47" idx="0"/>
          </p:cNvCxnSpPr>
          <p:nvPr userDrawn="1"/>
        </p:nvCxnSpPr>
        <p:spPr>
          <a:xfrm>
            <a:off x="6803264" y="3134590"/>
            <a:ext cx="1300091" cy="552454"/>
          </a:xfrm>
          <a:prstGeom prst="bentConnector2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69"/>
          <p:cNvCxnSpPr>
            <a:stCxn id="67" idx="3"/>
          </p:cNvCxnSpPr>
          <p:nvPr userDrawn="1"/>
        </p:nvCxnSpPr>
        <p:spPr>
          <a:xfrm flipV="1">
            <a:off x="6803264" y="7786031"/>
            <a:ext cx="1300091" cy="168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69"/>
          <p:cNvCxnSpPr>
            <a:stCxn id="65" idx="3"/>
            <a:endCxn id="46" idx="1"/>
          </p:cNvCxnSpPr>
          <p:nvPr userDrawn="1"/>
        </p:nvCxnSpPr>
        <p:spPr>
          <a:xfrm>
            <a:off x="6143155" y="5468722"/>
            <a:ext cx="661338" cy="29296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25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25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2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25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25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25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25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25"/>
                            </p:stCondLst>
                            <p:childTnLst>
                              <p:par>
                                <p:cTn id="10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25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25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725"/>
                            </p:stCondLst>
                            <p:childTnLst>
                              <p:par>
                                <p:cTn id="1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25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725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225"/>
                            </p:stCondLst>
                            <p:childTnLst>
                              <p:par>
                                <p:cTn id="1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725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225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725"/>
                            </p:stCondLst>
                            <p:childTnLst>
                              <p:par>
                                <p:cTn id="1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225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174414" y="3239873"/>
            <a:ext cx="2492554" cy="2704071"/>
            <a:chOff x="9261873" y="2748729"/>
            <a:chExt cx="2492554" cy="2704071"/>
          </a:xfrm>
        </p:grpSpPr>
        <p:sp>
          <p:nvSpPr>
            <p:cNvPr id="18" name="Freeform: Shape 17"/>
            <p:cNvSpPr/>
            <p:nvPr userDrawn="1"/>
          </p:nvSpPr>
          <p:spPr>
            <a:xfrm rot="5400000">
              <a:off x="9156114" y="2854488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0607494" y="3428825"/>
              <a:ext cx="7040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01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8961453" y="5775765"/>
            <a:ext cx="2704071" cy="2492554"/>
            <a:chOff x="9058438" y="5277001"/>
            <a:chExt cx="2704071" cy="2492554"/>
          </a:xfrm>
        </p:grpSpPr>
        <p:sp>
          <p:nvSpPr>
            <p:cNvPr id="19" name="Freeform: Shape 18"/>
            <p:cNvSpPr/>
            <p:nvPr userDrawn="1"/>
          </p:nvSpPr>
          <p:spPr>
            <a:xfrm rot="10800000">
              <a:off x="9058438" y="5277001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10607494" y="6523277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02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6638852" y="5564249"/>
            <a:ext cx="2492554" cy="2704071"/>
            <a:chOff x="6735837" y="5065485"/>
            <a:chExt cx="2492554" cy="2704071"/>
          </a:xfrm>
        </p:grpSpPr>
        <p:sp>
          <p:nvSpPr>
            <p:cNvPr id="20" name="Freeform: Shape 19"/>
            <p:cNvSpPr/>
            <p:nvPr userDrawn="1"/>
          </p:nvSpPr>
          <p:spPr>
            <a:xfrm rot="16200000">
              <a:off x="6630078" y="5171244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7245394" y="6523278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03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6638851" y="3245110"/>
            <a:ext cx="2704071" cy="2492554"/>
            <a:chOff x="6735836" y="2746346"/>
            <a:chExt cx="2704071" cy="2492554"/>
          </a:xfrm>
        </p:grpSpPr>
        <p:sp>
          <p:nvSpPr>
            <p:cNvPr id="21" name="Freeform: Shape 20"/>
            <p:cNvSpPr/>
            <p:nvPr userDrawn="1"/>
          </p:nvSpPr>
          <p:spPr>
            <a:xfrm>
              <a:off x="6735836" y="2746346"/>
              <a:ext cx="2704071" cy="2492554"/>
            </a:xfrm>
            <a:custGeom>
              <a:avLst/>
              <a:gdLst>
                <a:gd name="connsiteX0" fmla="*/ 2503 w 2704071"/>
                <a:gd name="connsiteY0" fmla="*/ 2490052 h 2492554"/>
                <a:gd name="connsiteX1" fmla="*/ 13712 w 2704071"/>
                <a:gd name="connsiteY1" fmla="*/ 2253308 h 2492554"/>
                <a:gd name="connsiteX2" fmla="*/ 2241225 w 2704071"/>
                <a:gd name="connsiteY2" fmla="*/ 11610 h 2492554"/>
                <a:gd name="connsiteX3" fmla="*/ 2471163 w 2704071"/>
                <a:gd name="connsiteY3" fmla="*/ 0 h 2492554"/>
                <a:gd name="connsiteX4" fmla="*/ 2704071 w 2704071"/>
                <a:gd name="connsiteY4" fmla="*/ 232908 h 2492554"/>
                <a:gd name="connsiteX5" fmla="*/ 2471163 w 2704071"/>
                <a:gd name="connsiteY5" fmla="*/ 465816 h 2492554"/>
                <a:gd name="connsiteX6" fmla="*/ 2471163 w 2704071"/>
                <a:gd name="connsiteY6" fmla="*/ 463650 h 2492554"/>
                <a:gd name="connsiteX7" fmla="*/ 2288630 w 2704071"/>
                <a:gd name="connsiteY7" fmla="*/ 472868 h 2492554"/>
                <a:gd name="connsiteX8" fmla="*/ 466035 w 2704071"/>
                <a:gd name="connsiteY8" fmla="*/ 2492553 h 2492554"/>
                <a:gd name="connsiteX9" fmla="*/ 465815 w 2704071"/>
                <a:gd name="connsiteY9" fmla="*/ 2492553 h 2492554"/>
                <a:gd name="connsiteX10" fmla="*/ 232908 w 2704071"/>
                <a:gd name="connsiteY10" fmla="*/ 2259646 h 2492554"/>
                <a:gd name="connsiteX11" fmla="*/ 0 w 2704071"/>
                <a:gd name="connsiteY11" fmla="*/ 2492554 h 2492554"/>
                <a:gd name="connsiteX12" fmla="*/ 2503 w 2704071"/>
                <a:gd name="connsiteY12" fmla="*/ 2490052 h 2492554"/>
                <a:gd name="connsiteX13" fmla="*/ 2384 w 2704071"/>
                <a:gd name="connsiteY13" fmla="*/ 2492553 h 2492554"/>
                <a:gd name="connsiteX14" fmla="*/ 465815 w 2704071"/>
                <a:gd name="connsiteY14" fmla="*/ 2492553 h 2492554"/>
                <a:gd name="connsiteX15" fmla="*/ 465816 w 2704071"/>
                <a:gd name="connsiteY15" fmla="*/ 2492554 h 249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4071" h="2492554">
                  <a:moveTo>
                    <a:pt x="2503" y="2490052"/>
                  </a:moveTo>
                  <a:lnTo>
                    <a:pt x="13712" y="2253308"/>
                  </a:lnTo>
                  <a:cubicBezTo>
                    <a:pt x="126128" y="1072233"/>
                    <a:pt x="1062297" y="131336"/>
                    <a:pt x="2241225" y="11610"/>
                  </a:cubicBezTo>
                  <a:lnTo>
                    <a:pt x="2471163" y="0"/>
                  </a:lnTo>
                  <a:lnTo>
                    <a:pt x="2704071" y="232908"/>
                  </a:lnTo>
                  <a:lnTo>
                    <a:pt x="2471163" y="465816"/>
                  </a:lnTo>
                  <a:lnTo>
                    <a:pt x="2471163" y="463650"/>
                  </a:lnTo>
                  <a:lnTo>
                    <a:pt x="2288630" y="472868"/>
                  </a:lnTo>
                  <a:cubicBezTo>
                    <a:pt x="1264906" y="576832"/>
                    <a:pt x="466035" y="1441400"/>
                    <a:pt x="466035" y="2492553"/>
                  </a:cubicBezTo>
                  <a:lnTo>
                    <a:pt x="465815" y="2492553"/>
                  </a:lnTo>
                  <a:lnTo>
                    <a:pt x="232908" y="2259646"/>
                  </a:lnTo>
                  <a:close/>
                  <a:moveTo>
                    <a:pt x="0" y="2492554"/>
                  </a:moveTo>
                  <a:lnTo>
                    <a:pt x="2503" y="2490052"/>
                  </a:lnTo>
                  <a:lnTo>
                    <a:pt x="2384" y="2492553"/>
                  </a:lnTo>
                  <a:lnTo>
                    <a:pt x="465815" y="2492553"/>
                  </a:lnTo>
                  <a:lnTo>
                    <a:pt x="465816" y="24925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7245393" y="3428824"/>
              <a:ext cx="6912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i="1" dirty="0">
                  <a:solidFill>
                    <a:schemeClr val="bg1"/>
                  </a:solidFill>
                </a:rPr>
                <a:t>04</a:t>
              </a:r>
              <a:endParaRPr kumimoji="1" lang="ja-JP" altLang="en-US" sz="36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052224" y="307883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2052224" y="3601351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52224" y="653523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52224" y="7057750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7639" y="3078831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97639" y="3601351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97639" y="6535230"/>
            <a:ext cx="5345946" cy="537027"/>
          </a:xfrm>
        </p:spPr>
        <p:txBody>
          <a:bodyPr numCol="1" spcCol="360000"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97639" y="7057750"/>
            <a:ext cx="5345946" cy="1676889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8" name="Straight Connector 69"/>
          <p:cNvCxnSpPr>
            <a:stCxn id="22" idx="0"/>
            <a:endCxn id="30" idx="1"/>
          </p:cNvCxnSpPr>
          <p:nvPr userDrawn="1"/>
        </p:nvCxnSpPr>
        <p:spPr>
          <a:xfrm rot="5400000" flipH="1" flipV="1">
            <a:off x="11175827" y="3043573"/>
            <a:ext cx="572624" cy="11801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69"/>
          <p:cNvCxnSpPr>
            <a:stCxn id="23" idx="3"/>
            <a:endCxn id="32" idx="1"/>
          </p:cNvCxnSpPr>
          <p:nvPr userDrawn="1"/>
        </p:nvCxnSpPr>
        <p:spPr>
          <a:xfrm flipV="1">
            <a:off x="11201724" y="6803744"/>
            <a:ext cx="850500" cy="54146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9"/>
          <p:cNvCxnSpPr>
            <a:stCxn id="34" idx="3"/>
            <a:endCxn id="25" idx="0"/>
          </p:cNvCxnSpPr>
          <p:nvPr userDrawn="1"/>
        </p:nvCxnSpPr>
        <p:spPr>
          <a:xfrm>
            <a:off x="6243585" y="3347345"/>
            <a:ext cx="1250431" cy="580243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9"/>
          <p:cNvCxnSpPr>
            <a:stCxn id="36" idx="3"/>
            <a:endCxn id="24" idx="1"/>
          </p:cNvCxnSpPr>
          <p:nvPr userDrawn="1"/>
        </p:nvCxnSpPr>
        <p:spPr>
          <a:xfrm>
            <a:off x="6243585" y="6803744"/>
            <a:ext cx="904824" cy="541464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/>
          <p:cNvSpPr>
            <a:spLocks noGrp="1"/>
          </p:cNvSpPr>
          <p:nvPr>
            <p:ph type="title" hasCustomPrompt="1"/>
          </p:nvPr>
        </p:nvSpPr>
        <p:spPr>
          <a:xfrm>
            <a:off x="775021" y="531190"/>
            <a:ext cx="16737958" cy="161286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5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339358" y="5357594"/>
            <a:ext cx="3609285" cy="586351"/>
          </a:xfrm>
        </p:spPr>
        <p:txBody>
          <a:bodyPr numCol="1" spcCol="36000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7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75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7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75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75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75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75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75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75"/>
                            </p:stCondLst>
                            <p:childTnLst>
                              <p:par>
                                <p:cTn id="5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475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75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75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75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475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975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7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48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9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0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52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3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4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5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  <a:solidFill>
            <a:schemeClr val="accent4"/>
          </a:solidFill>
        </p:grpSpPr>
        <p:sp>
          <p:nvSpPr>
            <p:cNvPr id="56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7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58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59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6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1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2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63" name="タイトル 1"/>
          <p:cNvSpPr>
            <a:spLocks noGrp="1"/>
          </p:cNvSpPr>
          <p:nvPr>
            <p:ph type="title" hasCustomPrompt="1"/>
          </p:nvPr>
        </p:nvSpPr>
        <p:spPr>
          <a:xfrm>
            <a:off x="900545" y="531190"/>
            <a:ext cx="7317336" cy="454812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4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00545" y="6289803"/>
            <a:ext cx="7317336" cy="2696893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784668" y="319715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784668" y="4603322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784668" y="5992229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784667" y="7367235"/>
            <a:ext cx="7027343" cy="851314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60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2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19100" y="-1809750"/>
            <a:ext cx="8550739" cy="1548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</a:t>
            </a:r>
            <a:endParaRPr kumimoji="1" lang="ja-JP" altLang="en-US" sz="10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65761"/>
            <a:ext cx="8534400" cy="536506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144000" y="6057574"/>
            <a:ext cx="8534400" cy="310094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07570" y="2017486"/>
            <a:ext cx="10077098" cy="4218144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85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8286" y="928914"/>
            <a:ext cx="8069943" cy="6139543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274629" y="928914"/>
            <a:ext cx="8273142" cy="8244115"/>
          </a:xfrm>
        </p:spPr>
        <p:txBody>
          <a:bodyPr numCol="1" spcCol="360000" anchor="ctr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98286" y="7068457"/>
            <a:ext cx="8069942" cy="2104571"/>
          </a:xfrm>
        </p:spPr>
        <p:txBody>
          <a:bodyPr numCol="1" spcCol="360000" anchor="t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32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662640" y="-1809750"/>
            <a:ext cx="7992894" cy="1548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</a:t>
            </a:r>
            <a:endParaRPr kumimoji="1" lang="ja-JP" altLang="en-US" sz="10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565761"/>
            <a:ext cx="8534400" cy="536506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" y="6057574"/>
            <a:ext cx="8534400" cy="3100940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6995877" y="2017486"/>
            <a:ext cx="10077098" cy="421814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66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51543" y="1499621"/>
            <a:ext cx="7358743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0872" y="1645273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634389" y="1275513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3672" y="1236830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8080872" y="3225194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1634389" y="2855434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433672" y="2816751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080872" y="4805115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1634389" y="4435355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433672" y="4396672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0872" y="6385036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1634389" y="6015276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433672" y="5976593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080872" y="7964958"/>
            <a:ext cx="3152084" cy="586351"/>
          </a:xfrm>
        </p:spPr>
        <p:txBody>
          <a:bodyPr numCol="1" spcCol="360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1634389" y="7595198"/>
            <a:ext cx="5797268" cy="1325871"/>
          </a:xfrm>
        </p:spPr>
        <p:txBody>
          <a:bodyPr numCol="1" spcCol="360000" anchor="ctr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1433672" y="7556515"/>
            <a:ext cx="0" cy="140323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32014" y="-474435"/>
            <a:ext cx="969207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PROS</a:t>
            </a:r>
            <a:endParaRPr kumimoji="1" lang="ja-JP" altLang="en-US" sz="3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886699" y="5472637"/>
            <a:ext cx="1012969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300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CONS</a:t>
            </a:r>
            <a:endParaRPr kumimoji="1" lang="ja-JP" altLang="en-US" sz="30000" i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479020"/>
            <a:ext cx="18288000" cy="674914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126046" y="1806763"/>
            <a:ext cx="7321268" cy="2651465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490743" y="5219927"/>
            <a:ext cx="7321268" cy="2651465"/>
          </a:xfrm>
        </p:spPr>
        <p:txBody>
          <a:bodyPr numCol="1" spcCol="360000" anchor="b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3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660069" y="2537509"/>
            <a:ext cx="7072087" cy="5210394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977745" y="2537509"/>
            <a:ext cx="8612593" cy="265794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8977744" y="4946074"/>
            <a:ext cx="8612593" cy="1219199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8977744" y="6414656"/>
            <a:ext cx="8612593" cy="1333248"/>
          </a:xfrm>
        </p:spPr>
        <p:txBody>
          <a:bodyPr numCol="1" spcCol="360000" anchor="b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n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1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04195" y="725713"/>
            <a:ext cx="15679611" cy="4833257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4195" y="5463307"/>
            <a:ext cx="15679611" cy="769258"/>
          </a:xfrm>
        </p:spPr>
        <p:txBody>
          <a:bodyPr numCol="1" spcCol="360000" anchor="t">
            <a:normAutofit/>
          </a:bodyPr>
          <a:lstStyle>
            <a:lvl1pPr algn="ctr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114925" y="7675418"/>
            <a:ext cx="8058150" cy="1993074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Clr>
                <a:schemeClr val="accent1"/>
              </a:buClr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70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2309" y="3817256"/>
            <a:ext cx="15679611" cy="48332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2309" y="8554850"/>
            <a:ext cx="15679611" cy="769258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0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04195" y="725713"/>
            <a:ext cx="15679611" cy="48332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9600" baseline="0">
                <a:solidFill>
                  <a:schemeClr val="bg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4195" y="5558971"/>
            <a:ext cx="15679611" cy="769258"/>
          </a:xfrm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2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04195" y="7675418"/>
            <a:ext cx="8058150" cy="1993074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400961" y="8385617"/>
            <a:ext cx="9346755" cy="1083126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7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160455" y="7920112"/>
            <a:ext cx="11127545" cy="2014136"/>
          </a:xfrm>
          <a:solidFill>
            <a:schemeClr val="tx1"/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7559930" y="8385617"/>
            <a:ext cx="9346755" cy="108312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10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76452" y="490877"/>
            <a:ext cx="10218618" cy="9303659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91457" y="833994"/>
            <a:ext cx="10308772" cy="3099378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91457" y="3916250"/>
            <a:ext cx="6767286" cy="1933008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591457" y="6020820"/>
            <a:ext cx="6767286" cy="3494314"/>
          </a:xfrm>
        </p:spPr>
        <p:txBody>
          <a:bodyPr numCol="1" spcCol="360000" anchor="t">
            <a:normAutofit/>
          </a:bodyPr>
          <a:lstStyle>
            <a:lvl1pPr marL="285750" indent="-28575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3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98286" y="928914"/>
            <a:ext cx="8069943" cy="8244115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274629" y="928914"/>
            <a:ext cx="8273142" cy="8244115"/>
          </a:xfrm>
        </p:spPr>
        <p:txBody>
          <a:bodyPr numCol="1" spcCol="360000" anchor="ctr">
            <a:normAutofit/>
          </a:bodyPr>
          <a:lstStyle>
            <a:lvl1pPr marL="285750" indent="-28575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1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and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bg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63705" y="990316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9383137" y="615268"/>
            <a:ext cx="8198047" cy="371565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tx1"/>
                </a:solidFill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604325" y="1344326"/>
            <a:ext cx="2333866" cy="5178199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444945" y="615268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5565" y="1747070"/>
            <a:ext cx="2333866" cy="5167087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383138" y="4367721"/>
            <a:ext cx="8198047" cy="1549969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629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7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-1"/>
            <a:ext cx="9144000" cy="10285413"/>
          </a:xfrm>
          <a:solidFill>
            <a:schemeClr val="tx1">
              <a:alpha val="50000"/>
            </a:schemeClr>
          </a:solidFill>
        </p:spPr>
        <p:txBody>
          <a:bodyPr numCol="1" spcCol="360000" anchor="t">
            <a:normAutofit/>
          </a:bodyPr>
          <a:lstStyle>
            <a:lvl1pPr algn="l">
              <a:spcBef>
                <a:spcPts val="1200"/>
              </a:spcBef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9677400" y="833993"/>
            <a:ext cx="8058150" cy="5000749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677400" y="5900795"/>
            <a:ext cx="8058150" cy="3504461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29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7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8288000" cy="10285413"/>
          </a:xfr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i="1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776845" y="7135091"/>
            <a:ext cx="14734309" cy="289560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63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9789" y="2642332"/>
            <a:ext cx="16128423" cy="5000749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8000" baseline="0">
                <a:latin typeface="Roboto Bold" pitchFamily="2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47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37026" y="3720437"/>
            <a:ext cx="9347198" cy="2844539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30971" y="2675278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30971" y="3197798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0971" y="5225146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130971" y="5747666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28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5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196113" y="0"/>
            <a:ext cx="0" cy="102854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37026" y="3720437"/>
            <a:ext cx="9347198" cy="2844539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30971" y="1543163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30971" y="2065683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30971" y="4093031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130971" y="4615551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30971" y="6669057"/>
            <a:ext cx="7261324" cy="537027"/>
          </a:xfrm>
        </p:spPr>
        <p:txBody>
          <a:bodyPr numCol="1" spcCol="360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30971" y="7191577"/>
            <a:ext cx="7261323" cy="1664491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07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5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75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068" y="962594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72457" y="1499621"/>
            <a:ext cx="6937829" cy="7286170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9600" baseline="0">
                <a:latin typeface="+mj-lt"/>
              </a:defRPr>
            </a:lvl1pPr>
          </a:lstStyle>
          <a:p>
            <a:r>
              <a:rPr kumimoji="1" lang="en-US" altLang="ja-JP" dirty="0"/>
              <a:t>Slide Title 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774441" y="831966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75068" y="1456082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175068" y="2415361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774441" y="2284733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0175068" y="2908849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0175068" y="3868128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774441" y="3737500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75068" y="4361616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75068" y="5320895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8774441" y="5190267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0175068" y="5814383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175068" y="6773662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774441" y="6643034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0175068" y="7267150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175068" y="8226430"/>
            <a:ext cx="5631544" cy="537027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2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8774441" y="8095802"/>
            <a:ext cx="1255486" cy="1161141"/>
          </a:xfrm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7200" i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4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175068" y="8719918"/>
            <a:ext cx="5631544" cy="391883"/>
          </a:xfrm>
        </p:spPr>
        <p:txBody>
          <a:bodyPr numCol="1" spcCol="36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9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75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2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75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25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17079238" y="9557359"/>
            <a:ext cx="726510" cy="7280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989" y="431799"/>
            <a:ext cx="17259909" cy="2166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989" y="2674712"/>
            <a:ext cx="17336022" cy="6589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4668" y="963401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72975" y="9634015"/>
            <a:ext cx="739036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06" r:id="rId3"/>
    <p:sldLayoutId id="2147483713" r:id="rId4"/>
    <p:sldLayoutId id="2147483721" r:id="rId5"/>
    <p:sldLayoutId id="2147483730" r:id="rId6"/>
    <p:sldLayoutId id="2147483744" r:id="rId7"/>
    <p:sldLayoutId id="2147483719" r:id="rId8"/>
    <p:sldLayoutId id="2147483712" r:id="rId9"/>
    <p:sldLayoutId id="2147483765" r:id="rId10"/>
    <p:sldLayoutId id="2147483773" r:id="rId11"/>
    <p:sldLayoutId id="2147483705" r:id="rId12"/>
    <p:sldLayoutId id="2147483766" r:id="rId13"/>
    <p:sldLayoutId id="2147483714" r:id="rId14"/>
    <p:sldLayoutId id="2147483725" r:id="rId15"/>
    <p:sldLayoutId id="2147483745" r:id="rId16"/>
    <p:sldLayoutId id="2147483717" r:id="rId17"/>
    <p:sldLayoutId id="2147483718" r:id="rId18"/>
    <p:sldLayoutId id="2147483726" r:id="rId19"/>
    <p:sldLayoutId id="2147483720" r:id="rId20"/>
    <p:sldLayoutId id="2147483722" r:id="rId21"/>
    <p:sldLayoutId id="2147483768" r:id="rId22"/>
    <p:sldLayoutId id="2147483723" r:id="rId23"/>
    <p:sldLayoutId id="2147483724" r:id="rId24"/>
    <p:sldLayoutId id="2147483732" r:id="rId25"/>
    <p:sldLayoutId id="2147483738" r:id="rId26"/>
    <p:sldLayoutId id="2147483727" r:id="rId27"/>
    <p:sldLayoutId id="2147483728" r:id="rId28"/>
    <p:sldLayoutId id="2147483729" r:id="rId29"/>
    <p:sldLayoutId id="2147483731" r:id="rId30"/>
    <p:sldLayoutId id="2147483734" r:id="rId31"/>
    <p:sldLayoutId id="2147483735" r:id="rId32"/>
    <p:sldLayoutId id="2147483737" r:id="rId33"/>
    <p:sldLayoutId id="2147483741" r:id="rId34"/>
    <p:sldLayoutId id="2147483742" r:id="rId35"/>
    <p:sldLayoutId id="2147483746" r:id="rId36"/>
    <p:sldLayoutId id="2147483747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7" r:id="rId45"/>
    <p:sldLayoutId id="2147483756" r:id="rId46"/>
    <p:sldLayoutId id="2147483758" r:id="rId47"/>
    <p:sldLayoutId id="2147483759" r:id="rId48"/>
    <p:sldLayoutId id="2147483760" r:id="rId49"/>
    <p:sldLayoutId id="2147483761" r:id="rId50"/>
    <p:sldLayoutId id="2147483764" r:id="rId51"/>
    <p:sldLayoutId id="2147483767" r:id="rId52"/>
    <p:sldLayoutId id="2147483769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Roboto Bold" pitchFamily="2" charset="0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989" y="431800"/>
            <a:ext cx="17259909" cy="878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989" y="1758330"/>
            <a:ext cx="17336022" cy="750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2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72" r:id="rId2"/>
    <p:sldLayoutId id="2147483771" r:id="rId3"/>
    <p:sldLayoutId id="2147483716" r:id="rId4"/>
    <p:sldLayoutId id="2147483733" r:id="rId5"/>
    <p:sldLayoutId id="2147483736" r:id="rId6"/>
    <p:sldLayoutId id="2147483739" r:id="rId7"/>
    <p:sldLayoutId id="2147483740" r:id="rId8"/>
    <p:sldLayoutId id="2147483770" r:id="rId9"/>
    <p:sldLayoutId id="2147483743" r:id="rId10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oboto Bold" pitchFamily="2" charset="0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AF4A05B-736B-3AA5-B0ED-83DC73253C76}"/>
              </a:ext>
            </a:extLst>
          </p:cNvPr>
          <p:cNvSpPr txBox="1">
            <a:spLocks/>
          </p:cNvSpPr>
          <p:nvPr/>
        </p:nvSpPr>
        <p:spPr>
          <a:xfrm>
            <a:off x="5192337" y="8221096"/>
            <a:ext cx="5634159" cy="86394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numCol="1" spcCol="360000" rtlCol="0" anchor="t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rgbClr val="FFFF00"/>
                </a:solidFill>
              </a:rPr>
              <a:t>Dosen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err="1">
                <a:solidFill>
                  <a:srgbClr val="FFFF00"/>
                </a:solidFill>
              </a:rPr>
              <a:t>Pengampu</a:t>
            </a:r>
            <a:r>
              <a:rPr lang="en-US" sz="2200" dirty="0">
                <a:solidFill>
                  <a:srgbClr val="FFFF00"/>
                </a:solidFill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</a:rPr>
              <a:t>Frida </a:t>
            </a:r>
            <a:r>
              <a:rPr lang="en-US" sz="2400" b="1" dirty="0" err="1">
                <a:solidFill>
                  <a:schemeClr val="bg1"/>
                </a:solidFill>
              </a:rPr>
              <a:t>Hasana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S.Pd</a:t>
            </a:r>
            <a:r>
              <a:rPr lang="en-US" sz="2400" b="1" dirty="0">
                <a:solidFill>
                  <a:schemeClr val="bg1"/>
                </a:solidFill>
              </a:rPr>
              <a:t>. M.Eng.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440348-CAAE-AC47-9399-CB89052F3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4318"/>
            <a:ext cx="10826496" cy="3600000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err="1"/>
              <a:t>Energi</a:t>
            </a:r>
            <a:r>
              <a:rPr lang="en-US" sz="7200" b="1" dirty="0"/>
              <a:t> </a:t>
            </a:r>
            <a:r>
              <a:rPr lang="en-US" sz="7200" b="1" dirty="0" err="1"/>
              <a:t>Terbarukan</a:t>
            </a:r>
            <a:endParaRPr lang="en-US" sz="70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6351E8-E91B-2647-A607-AFC2039B46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2336" y="7018185"/>
            <a:ext cx="4427151" cy="863943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rgbClr val="FFFF00"/>
                </a:solidFill>
              </a:rPr>
              <a:t>Pertemuan</a:t>
            </a:r>
            <a:r>
              <a:rPr lang="en-US" sz="2200" dirty="0">
                <a:solidFill>
                  <a:srgbClr val="FFFF00"/>
                </a:solidFill>
              </a:rPr>
              <a:t> 4:</a:t>
            </a:r>
          </a:p>
          <a:p>
            <a:pPr algn="ctr">
              <a:lnSpc>
                <a:spcPct val="10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Nuklir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31B6F-8105-816D-D016-EEC60607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93B6AA2-4352-D4E9-F3BF-BE79D67DE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086134" y="9636210"/>
            <a:ext cx="739036" cy="547603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29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6000" dirty="0"/>
              <a:t>Nuclear Power Plants use the Rankine Cycle</a:t>
            </a:r>
            <a:endParaRPr lang="ko-KR" altLang="en-US" sz="60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DC2749-212B-85B2-45B6-7DB40423BCD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sz="3800" dirty="0"/>
          </a:p>
        </p:txBody>
      </p:sp>
      <p:pic>
        <p:nvPicPr>
          <p:cNvPr id="6" name="Picture 4" descr="PLANT1">
            <a:extLst>
              <a:ext uri="{FF2B5EF4-FFF2-40B4-BE49-F238E27FC236}">
                <a16:creationId xmlns:a16="http://schemas.microsoft.com/office/drawing/2014/main" id="{50341CAB-9978-6DCA-414A-709D6CC6D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8103"/>
            <a:ext cx="8369133" cy="46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RANKINTS">
            <a:extLst>
              <a:ext uri="{FF2B5EF4-FFF2-40B4-BE49-F238E27FC236}">
                <a16:creationId xmlns:a16="http://schemas.microsoft.com/office/drawing/2014/main" id="{56846E17-1DD5-AE3E-7154-8B6AAFC8D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934" y="2928103"/>
            <a:ext cx="7598728" cy="442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88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Create Heat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7810B5-D6F1-99BC-A134-7030B2316A92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1096DE-A0C3-F2CA-1A21-1D7CFE27931C}"/>
              </a:ext>
            </a:extLst>
          </p:cNvPr>
          <p:cNvSpPr txBox="1">
            <a:spLocks noChangeArrowheads="1"/>
          </p:cNvSpPr>
          <p:nvPr/>
        </p:nvSpPr>
        <p:spPr>
          <a:xfrm>
            <a:off x="448262" y="2086608"/>
            <a:ext cx="5797296" cy="3282696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chemeClr val="bg1"/>
                </a:solidFill>
              </a:rPr>
              <a:t>Heat may be created by: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chemeClr val="bg1"/>
                </a:solidFill>
              </a:rPr>
              <a:t>Burning coal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chemeClr val="bg1"/>
                </a:solidFill>
              </a:rPr>
              <a:t>Burning oil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chemeClr val="bg1"/>
                </a:solidFill>
              </a:rPr>
              <a:t>Other combustion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chemeClr val="bg1"/>
                </a:solidFill>
              </a:rPr>
              <a:t>Nuclear fission</a:t>
            </a:r>
          </a:p>
        </p:txBody>
      </p:sp>
      <p:pic>
        <p:nvPicPr>
          <p:cNvPr id="7" name="Picture 5" descr="How Electricity is Made in Fossil Fueled Plants">
            <a:extLst>
              <a:ext uri="{FF2B5EF4-FFF2-40B4-BE49-F238E27FC236}">
                <a16:creationId xmlns:a16="http://schemas.microsoft.com/office/drawing/2014/main" id="{0256DA89-13BC-329B-60E5-4CDBA019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1992706"/>
            <a:ext cx="7221990" cy="4066588"/>
          </a:xfrm>
          <a:prstGeom prst="rect">
            <a:avLst/>
          </a:prstGeom>
          <a:noFill/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E7EC4353-62E0-F2CA-3041-03F28B54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7140" y="6059294"/>
            <a:ext cx="353814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1)</a:t>
            </a:r>
            <a:r>
              <a:rPr lang="en-US" altLang="en-US" sz="3000" b="0" dirty="0">
                <a:solidFill>
                  <a:schemeClr val="bg1"/>
                </a:solidFill>
              </a:rPr>
              <a:t> oil, coal or gas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2)</a:t>
            </a:r>
            <a:r>
              <a:rPr lang="en-US" altLang="en-US" sz="3000" b="0" dirty="0">
                <a:solidFill>
                  <a:schemeClr val="bg1"/>
                </a:solidFill>
              </a:rPr>
              <a:t> heat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3)</a:t>
            </a:r>
            <a:r>
              <a:rPr lang="en-US" altLang="en-US" sz="3000" b="0" dirty="0">
                <a:solidFill>
                  <a:schemeClr val="bg1"/>
                </a:solidFill>
              </a:rPr>
              <a:t> steam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4)</a:t>
            </a:r>
            <a:r>
              <a:rPr lang="en-US" altLang="en-US" sz="3000" b="0" dirty="0">
                <a:solidFill>
                  <a:schemeClr val="bg1"/>
                </a:solidFill>
              </a:rPr>
              <a:t> turbine 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5) </a:t>
            </a:r>
            <a:r>
              <a:rPr lang="en-US" altLang="en-US" sz="3000" b="0" dirty="0">
                <a:solidFill>
                  <a:schemeClr val="bg1"/>
                </a:solidFill>
              </a:rPr>
              <a:t>generator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6)</a:t>
            </a:r>
            <a:r>
              <a:rPr lang="en-US" altLang="en-US" sz="3000" b="0" dirty="0">
                <a:solidFill>
                  <a:schemeClr val="bg1"/>
                </a:solidFill>
              </a:rPr>
              <a:t> electricity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7)</a:t>
            </a:r>
            <a:r>
              <a:rPr lang="en-US" altLang="en-US" sz="3000" b="0" dirty="0">
                <a:solidFill>
                  <a:schemeClr val="bg1"/>
                </a:solidFill>
              </a:rPr>
              <a:t> cold water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8)</a:t>
            </a:r>
            <a:r>
              <a:rPr lang="en-US" altLang="en-US" sz="3000" b="0" dirty="0">
                <a:solidFill>
                  <a:schemeClr val="bg1"/>
                </a:solidFill>
              </a:rPr>
              <a:t> waste heat water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9) </a:t>
            </a:r>
            <a:r>
              <a:rPr lang="en-US" altLang="en-US" sz="3000" b="0" dirty="0">
                <a:solidFill>
                  <a:schemeClr val="bg1"/>
                </a:solidFill>
              </a:rPr>
              <a:t>condenser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9" name="Picture 9" descr="fuel">
            <a:extLst>
              <a:ext uri="{FF2B5EF4-FFF2-40B4-BE49-F238E27FC236}">
                <a16:creationId xmlns:a16="http://schemas.microsoft.com/office/drawing/2014/main" id="{27C5E31A-84B5-3303-F2A9-57AE4D01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353" y="5666662"/>
            <a:ext cx="5467114" cy="3864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51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Boil Water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DC7086-113D-3FA8-1988-D87E69F1961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21B7B53-4232-9BD9-6F31-25BD8B83031D}"/>
              </a:ext>
            </a:extLst>
          </p:cNvPr>
          <p:cNvSpPr txBox="1">
            <a:spLocks noChangeArrowheads="1"/>
          </p:cNvSpPr>
          <p:nvPr/>
        </p:nvSpPr>
        <p:spPr>
          <a:xfrm>
            <a:off x="1140200" y="4261595"/>
            <a:ext cx="8229600" cy="45307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</a:rPr>
              <a:t>The next process it to create steam.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</a:rPr>
              <a:t>The steam is necessary to turn the turbine.</a:t>
            </a:r>
          </a:p>
        </p:txBody>
      </p:sp>
      <p:pic>
        <p:nvPicPr>
          <p:cNvPr id="7" name="Picture 5" descr="westinghouse_SG_cut_tb">
            <a:extLst>
              <a:ext uri="{FF2B5EF4-FFF2-40B4-BE49-F238E27FC236}">
                <a16:creationId xmlns:a16="http://schemas.microsoft.com/office/drawing/2014/main" id="{06873E18-7338-AFE8-41AE-B52BD2A3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9800" y="1792224"/>
            <a:ext cx="5461768" cy="7591996"/>
          </a:xfrm>
          <a:prstGeom prst="rect">
            <a:avLst/>
          </a:prstGeom>
          <a:noFill/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09FE543-ED51-FC38-FBD5-474A8029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287" y="9422812"/>
            <a:ext cx="3839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Westinghouse Steam Generator</a:t>
            </a:r>
          </a:p>
        </p:txBody>
      </p:sp>
    </p:spTree>
    <p:extLst>
      <p:ext uri="{BB962C8B-B14F-4D97-AF65-F5344CB8AC3E}">
        <p14:creationId xmlns:p14="http://schemas.microsoft.com/office/powerpoint/2010/main" val="229846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Turbine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E6B619-4C8F-CD7F-7E5C-1F84C1C8D63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4557330-64C1-5944-2420-384BFCF136A3}"/>
              </a:ext>
            </a:extLst>
          </p:cNvPr>
          <p:cNvSpPr txBox="1">
            <a:spLocks noChangeArrowheads="1"/>
          </p:cNvSpPr>
          <p:nvPr/>
        </p:nvSpPr>
        <p:spPr>
          <a:xfrm>
            <a:off x="817956" y="2272305"/>
            <a:ext cx="7772400" cy="102763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en-US" sz="3200" dirty="0">
                <a:solidFill>
                  <a:schemeClr val="bg1"/>
                </a:solidFill>
              </a:rPr>
              <a:t>Steam turns the turbine</a:t>
            </a:r>
          </a:p>
          <a:p>
            <a:pPr>
              <a:buFont typeface="Wingdings" pitchFamily="2" charset="2"/>
              <a:buNone/>
            </a:pP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12" descr="img038">
            <a:extLst>
              <a:ext uri="{FF2B5EF4-FFF2-40B4-BE49-F238E27FC236}">
                <a16:creationId xmlns:a16="http://schemas.microsoft.com/office/drawing/2014/main" id="{0693155B-A7E7-3D56-1E07-3E778D26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591" y="3158087"/>
            <a:ext cx="8924417" cy="594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95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Generator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4C67F0-28FE-E811-CB5C-73C627E49FDF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1CFBED9-6293-E712-4FCF-012CB315E538}"/>
              </a:ext>
            </a:extLst>
          </p:cNvPr>
          <p:cNvSpPr txBox="1">
            <a:spLocks noChangeArrowheads="1"/>
          </p:cNvSpPr>
          <p:nvPr/>
        </p:nvSpPr>
        <p:spPr>
          <a:xfrm>
            <a:off x="1240638" y="2933408"/>
            <a:ext cx="12127889" cy="2039112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en-US" altLang="en-US" sz="3600" dirty="0"/>
              <a:t> As the generator is turned, it creates electricity.</a:t>
            </a:r>
          </a:p>
        </p:txBody>
      </p:sp>
      <p:pic>
        <p:nvPicPr>
          <p:cNvPr id="7" name="Picture 5" descr="doeltec2">
            <a:extLst>
              <a:ext uri="{FF2B5EF4-FFF2-40B4-BE49-F238E27FC236}">
                <a16:creationId xmlns:a16="http://schemas.microsoft.com/office/drawing/2014/main" id="{167247BC-6919-27D4-324B-11DEF6998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6734" y="4544601"/>
            <a:ext cx="6365837" cy="4242927"/>
          </a:xfrm>
          <a:prstGeom prst="rect">
            <a:avLst/>
          </a:prstGeom>
          <a:noFill/>
        </p:spPr>
      </p:pic>
      <p:pic>
        <p:nvPicPr>
          <p:cNvPr id="8" name="Picture 8" descr="doeltec1">
            <a:extLst>
              <a:ext uri="{FF2B5EF4-FFF2-40B4-BE49-F238E27FC236}">
                <a16:creationId xmlns:a16="http://schemas.microsoft.com/office/drawing/2014/main" id="{7DD48442-DA15-177A-E1A4-CECD7671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63683" y="4466405"/>
            <a:ext cx="5375338" cy="4321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72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Nuclear reactor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ACD32F-40F1-1C2E-7EF1-6306506A26BB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ID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F1362C-B49A-AB83-F5F1-6030815E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6" y="2391790"/>
            <a:ext cx="8269868" cy="62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 descr="nuclear reactor">
            <a:extLst>
              <a:ext uri="{FF2B5EF4-FFF2-40B4-BE49-F238E27FC236}">
                <a16:creationId xmlns:a16="http://schemas.microsoft.com/office/drawing/2014/main" id="{2B094AFB-1728-0CCA-B1B8-D27675E2A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D" altLang="en-US" sz="1400"/>
          </a:p>
        </p:txBody>
      </p:sp>
      <p:sp>
        <p:nvSpPr>
          <p:cNvPr id="8" name="AutoShape 8" descr="nuclear reactor">
            <a:extLst>
              <a:ext uri="{FF2B5EF4-FFF2-40B4-BE49-F238E27FC236}">
                <a16:creationId xmlns:a16="http://schemas.microsoft.com/office/drawing/2014/main" id="{FCCEC732-91B2-CDFA-C4B3-76520A92B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D" altLang="en-US" sz="1400"/>
          </a:p>
        </p:txBody>
      </p:sp>
      <p:sp>
        <p:nvSpPr>
          <p:cNvPr id="9" name="AutoShape 10" descr="nuclear reactor">
            <a:extLst>
              <a:ext uri="{FF2B5EF4-FFF2-40B4-BE49-F238E27FC236}">
                <a16:creationId xmlns:a16="http://schemas.microsoft.com/office/drawing/2014/main" id="{2E0A3A09-F777-D7C1-D0B8-1B5BF9699F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D" altLang="en-US" sz="140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3F502DA-794F-768D-4E48-F7FD3CE8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65" y="1971058"/>
            <a:ext cx="7560510" cy="74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4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Heat From Fission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8DA458-D4E7-793C-4617-9E259FDD5B9B}"/>
              </a:ext>
            </a:extLst>
          </p:cNvPr>
          <p:cNvSpPr txBox="1">
            <a:spLocks noChangeArrowheads="1"/>
          </p:cNvSpPr>
          <p:nvPr/>
        </p:nvSpPr>
        <p:spPr>
          <a:xfrm>
            <a:off x="4279391" y="1699031"/>
            <a:ext cx="9033759" cy="1328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AutoShape 3" descr="Animation of DT REaction">
            <a:extLst>
              <a:ext uri="{FF2B5EF4-FFF2-40B4-BE49-F238E27FC236}">
                <a16:creationId xmlns:a16="http://schemas.microsoft.com/office/drawing/2014/main" id="{3A5335F8-0BC6-54DE-39A7-BEAFC4EFC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0992" y="3421467"/>
            <a:ext cx="5313976" cy="33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7" name="AutoShape 4" descr="Animation of DT REaction">
            <a:extLst>
              <a:ext uri="{FF2B5EF4-FFF2-40B4-BE49-F238E27FC236}">
                <a16:creationId xmlns:a16="http://schemas.microsoft.com/office/drawing/2014/main" id="{D71CAC29-1A0A-8FE4-9A0A-25AF3DA091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50992" y="3421467"/>
            <a:ext cx="5313976" cy="33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</p:txBody>
      </p:sp>
      <p:pic>
        <p:nvPicPr>
          <p:cNvPr id="8" name="Picture 5" descr="Animation of Fissioning of 235U">
            <a:extLst>
              <a:ext uri="{FF2B5EF4-FFF2-40B4-BE49-F238E27FC236}">
                <a16:creationId xmlns:a16="http://schemas.microsoft.com/office/drawing/2014/main" id="{23EA9F3E-ED34-F8A4-4D88-9562414BA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4767" y="3018243"/>
            <a:ext cx="9502424" cy="5937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279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Fission Chain Reaction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ABD188-9D68-29FD-30EF-3640D5DA07BB}"/>
              </a:ext>
            </a:extLst>
          </p:cNvPr>
          <p:cNvSpPr txBox="1">
            <a:spLocks noChangeArrowheads="1"/>
          </p:cNvSpPr>
          <p:nvPr/>
        </p:nvSpPr>
        <p:spPr>
          <a:xfrm>
            <a:off x="4459119" y="1792224"/>
            <a:ext cx="9427744" cy="138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pic>
        <p:nvPicPr>
          <p:cNvPr id="6" name="Picture 3" descr="Animation of a chain reaction fissioning many 235U atoms">
            <a:extLst>
              <a:ext uri="{FF2B5EF4-FFF2-40B4-BE49-F238E27FC236}">
                <a16:creationId xmlns:a16="http://schemas.microsoft.com/office/drawing/2014/main" id="{A4F64D68-7C2D-E14E-8069-7B6FD22F96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1944" y="3197161"/>
            <a:ext cx="9884112" cy="6177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96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5400" dirty="0"/>
              <a:t>Current Commercial Nuclear Reactor Designs</a:t>
            </a:r>
            <a:endParaRPr lang="ko-KR" altLang="en-US" sz="54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39A43C3-E7B6-AE0B-3F53-9BB2D0BD31D3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sz="3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6FB5CA-223D-4E9F-8AE3-D8DDC94AA2CB}"/>
              </a:ext>
            </a:extLst>
          </p:cNvPr>
          <p:cNvSpPr txBox="1">
            <a:spLocks noChangeArrowheads="1"/>
          </p:cNvSpPr>
          <p:nvPr/>
        </p:nvSpPr>
        <p:spPr>
          <a:xfrm>
            <a:off x="3012268" y="2624328"/>
            <a:ext cx="7772400" cy="45307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Pressurized Water Reactor (PWR)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Boiling Water Reactor (BWR)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Gas Cooled Fast Reactor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Pressurized Heavy Water Reactor (CANDU)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Light Water Graphite Reactor (RBMK)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Fast Neutron Reactor (FBR)</a:t>
            </a:r>
          </a:p>
        </p:txBody>
      </p:sp>
    </p:spTree>
    <p:extLst>
      <p:ext uri="{BB962C8B-B14F-4D97-AF65-F5344CB8AC3E}">
        <p14:creationId xmlns:p14="http://schemas.microsoft.com/office/powerpoint/2010/main" val="232424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The Current Nuclear Industry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6065A3-68C0-571E-92D1-4C68AB84C62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90A5265-7998-8C55-AA8B-80A7877B2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030821"/>
              </p:ext>
            </p:extLst>
          </p:nvPr>
        </p:nvGraphicFramePr>
        <p:xfrm>
          <a:off x="3659886" y="2388492"/>
          <a:ext cx="9214866" cy="724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7020500" imgH="29171900" progId="Word.Document.8">
                  <p:embed/>
                </p:oleObj>
              </mc:Choice>
              <mc:Fallback>
                <p:oleObj name="Document" r:id="rId3" imgW="37020500" imgH="29171900" progId="Word.Document.8">
                  <p:embed/>
                  <p:pic>
                    <p:nvPicPr>
                      <p:cNvPr id="43011" name="Object 3">
                        <a:extLst>
                          <a:ext uri="{FF2B5EF4-FFF2-40B4-BE49-F238E27FC236}">
                            <a16:creationId xmlns:a16="http://schemas.microsoft.com/office/drawing/2014/main" id="{28096A60-D2BC-7DDE-BF26-883D7D58A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886" y="2388492"/>
                        <a:ext cx="9214866" cy="72455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86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15D9D4-0144-D9A9-7561-84160728DD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D4B04-A95C-04B7-35C8-FCF12F63F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F899D-922C-389B-28C8-6A9DE8396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350D3DF-38AF-594F-B45E-9CBF77F0A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7278" y="2981444"/>
            <a:ext cx="15855697" cy="85565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b="1" dirty="0">
                <a:ea typeface="Gulim" panose="020B0600000101010101" pitchFamily="34" charset="-127"/>
              </a:rPr>
              <a:t>Nuclear Power</a:t>
            </a:r>
            <a:endParaRPr lang="ko-KR" altLang="en-US" b="1" dirty="0">
              <a:ea typeface="Gulim" panose="020B0600000101010101" pitchFamily="34" charset="-127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1455B09-3F74-4060-D93A-B85D175DA419}"/>
              </a:ext>
            </a:extLst>
          </p:cNvPr>
          <p:cNvSpPr txBox="1">
            <a:spLocks noChangeArrowheads="1"/>
          </p:cNvSpPr>
          <p:nvPr/>
        </p:nvSpPr>
        <p:spPr>
          <a:xfrm>
            <a:off x="1217278" y="4857462"/>
            <a:ext cx="15855697" cy="337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dirty="0"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Acquired and Modified from:</a:t>
            </a:r>
          </a:p>
          <a:p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Master of Electrical Engineering – UGM, </a:t>
            </a:r>
            <a:r>
              <a:rPr lang="en-ID" sz="32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Husni</a:t>
            </a:r>
            <a:r>
              <a:rPr lang="en-ID" sz="3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32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Rois</a:t>
            </a:r>
            <a:r>
              <a:rPr lang="en-ID" sz="32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Ali, , S.T., M.Eng., Ph.D., DIC., SMIEEE.</a:t>
            </a:r>
            <a:endParaRPr lang="ko-KR" altLang="en-US" sz="3200" dirty="0">
              <a:latin typeface="Calibri" panose="020F0502020204030204" pitchFamily="34" charset="0"/>
              <a:ea typeface="Gulim" panose="020B0600000101010101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7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Nuclear Reactors Around the World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A60A20-12C4-7E09-8C84-32CE930FF285}"/>
              </a:ext>
            </a:extLst>
          </p:cNvPr>
          <p:cNvSpPr txBox="1">
            <a:spLocks noChangeArrowheads="1"/>
          </p:cNvSpPr>
          <p:nvPr/>
        </p:nvSpPr>
        <p:spPr>
          <a:xfrm>
            <a:off x="3361688" y="1278960"/>
            <a:ext cx="10271013" cy="1510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sz="3800" dirty="0"/>
          </a:p>
        </p:txBody>
      </p:sp>
      <p:pic>
        <p:nvPicPr>
          <p:cNvPr id="6" name="Picture 3" descr="reactormap">
            <a:extLst>
              <a:ext uri="{FF2B5EF4-FFF2-40B4-BE49-F238E27FC236}">
                <a16:creationId xmlns:a16="http://schemas.microsoft.com/office/drawing/2014/main" id="{D2A6EAB3-1F6A-79A3-D5AC-9C742BE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2038" y="2469585"/>
            <a:ext cx="9121395" cy="6866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5409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pPr eaLnBrk="1" hangingPunct="1"/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828D68-430B-0571-5E20-7954EA66BC85}"/>
              </a:ext>
            </a:extLst>
          </p:cNvPr>
          <p:cNvSpPr txBox="1">
            <a:spLocks noChangeArrowheads="1"/>
          </p:cNvSpPr>
          <p:nvPr/>
        </p:nvSpPr>
        <p:spPr>
          <a:xfrm>
            <a:off x="3516589" y="1634007"/>
            <a:ext cx="10020439" cy="147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r>
              <a:rPr lang="en-US" altLang="en-US"/>
              <a:t>PWR</a:t>
            </a:r>
          </a:p>
        </p:txBody>
      </p:sp>
      <p:pic>
        <p:nvPicPr>
          <p:cNvPr id="6" name="Picture 3" descr="The Pressurized Water Reactor (PWR)">
            <a:extLst>
              <a:ext uri="{FF2B5EF4-FFF2-40B4-BE49-F238E27FC236}">
                <a16:creationId xmlns:a16="http://schemas.microsoft.com/office/drawing/2014/main" id="{69255D9B-A4A1-96EF-1EEF-F34A9E4B09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227" y="3450107"/>
            <a:ext cx="10173935" cy="5257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8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pPr eaLnBrk="1" hangingPunct="1"/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9636CF-C3D3-1C1E-AE45-0893FA408F05}"/>
              </a:ext>
            </a:extLst>
          </p:cNvPr>
          <p:cNvSpPr txBox="1">
            <a:spLocks noChangeArrowheads="1"/>
          </p:cNvSpPr>
          <p:nvPr/>
        </p:nvSpPr>
        <p:spPr>
          <a:xfrm>
            <a:off x="3657600" y="1735891"/>
            <a:ext cx="10437966" cy="153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r>
              <a:rPr lang="en-US" altLang="en-US"/>
              <a:t>BWR</a:t>
            </a:r>
          </a:p>
        </p:txBody>
      </p:sp>
      <p:pic>
        <p:nvPicPr>
          <p:cNvPr id="6" name="Picture 3" descr="The Boiling Water Reactor (BWR)">
            <a:extLst>
              <a:ext uri="{FF2B5EF4-FFF2-40B4-BE49-F238E27FC236}">
                <a16:creationId xmlns:a16="http://schemas.microsoft.com/office/drawing/2014/main" id="{4E257DA6-86F1-2DC8-6D06-425213F6E6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9975" y="3532942"/>
            <a:ext cx="10681010" cy="5587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06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pPr eaLnBrk="1" hangingPunct="1"/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C780E4-0160-FE02-86BD-564CF00AE1EA}"/>
              </a:ext>
            </a:extLst>
          </p:cNvPr>
          <p:cNvSpPr txBox="1">
            <a:spLocks noChangeArrowheads="1"/>
          </p:cNvSpPr>
          <p:nvPr/>
        </p:nvSpPr>
        <p:spPr>
          <a:xfrm>
            <a:off x="2700567" y="781561"/>
            <a:ext cx="11593256" cy="1704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HTGR</a:t>
            </a:r>
          </a:p>
        </p:txBody>
      </p:sp>
      <p:pic>
        <p:nvPicPr>
          <p:cNvPr id="6" name="Picture 3" descr="Image4">
            <a:extLst>
              <a:ext uri="{FF2B5EF4-FFF2-40B4-BE49-F238E27FC236}">
                <a16:creationId xmlns:a16="http://schemas.microsoft.com/office/drawing/2014/main" id="{C2CB583D-EEA7-D65C-DE03-9D6E2557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386" y="2424670"/>
            <a:ext cx="7745412" cy="7295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32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pPr eaLnBrk="1" hangingPunct="1"/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FAB9AA-46B6-044E-3477-2F891979B095}"/>
              </a:ext>
            </a:extLst>
          </p:cNvPr>
          <p:cNvSpPr txBox="1">
            <a:spLocks noChangeArrowheads="1"/>
          </p:cNvSpPr>
          <p:nvPr/>
        </p:nvSpPr>
        <p:spPr>
          <a:xfrm>
            <a:off x="3822192" y="1609518"/>
            <a:ext cx="9991338" cy="1469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r>
              <a:rPr lang="en-US" altLang="en-US"/>
              <a:t>CANDU-PHWR</a:t>
            </a:r>
          </a:p>
        </p:txBody>
      </p:sp>
      <p:pic>
        <p:nvPicPr>
          <p:cNvPr id="6" name="Picture 3" descr="candu">
            <a:extLst>
              <a:ext uri="{FF2B5EF4-FFF2-40B4-BE49-F238E27FC236}">
                <a16:creationId xmlns:a16="http://schemas.microsoft.com/office/drawing/2014/main" id="{1D11A1AC-3EA6-4AD0-320F-91064338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7780" y="3155743"/>
            <a:ext cx="8193468" cy="5965008"/>
          </a:xfrm>
          <a:prstGeom prst="rect">
            <a:avLst/>
          </a:prstGeom>
          <a:noFill/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462927D-1DDF-1391-54C4-D4BAE39A5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567" y="7161005"/>
            <a:ext cx="2787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D" altLang="en-US">
                <a:solidFill>
                  <a:srgbClr val="00003E"/>
                </a:solidFill>
              </a:rPr>
              <a:t>Deuterium oxide D2O</a:t>
            </a:r>
          </a:p>
        </p:txBody>
      </p:sp>
    </p:spTree>
    <p:extLst>
      <p:ext uri="{BB962C8B-B14F-4D97-AF65-F5344CB8AC3E}">
        <p14:creationId xmlns:p14="http://schemas.microsoft.com/office/powerpoint/2010/main" val="4100592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pPr eaLnBrk="1" hangingPunct="1"/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9C975C9-5D98-5A39-D1C4-BFD93D34D112}"/>
              </a:ext>
            </a:extLst>
          </p:cNvPr>
          <p:cNvSpPr txBox="1">
            <a:spLocks noChangeArrowheads="1"/>
          </p:cNvSpPr>
          <p:nvPr/>
        </p:nvSpPr>
        <p:spPr>
          <a:xfrm>
            <a:off x="4303751" y="1792224"/>
            <a:ext cx="8573209" cy="126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PTGR</a:t>
            </a:r>
          </a:p>
        </p:txBody>
      </p:sp>
      <p:pic>
        <p:nvPicPr>
          <p:cNvPr id="6" name="Picture 3" descr="rbmk">
            <a:extLst>
              <a:ext uri="{FF2B5EF4-FFF2-40B4-BE49-F238E27FC236}">
                <a16:creationId xmlns:a16="http://schemas.microsoft.com/office/drawing/2014/main" id="{11816D94-EB4A-1C5B-2F29-4AB84CC6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9902" y="3203190"/>
            <a:ext cx="9630840" cy="54144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2F922D60-374E-14C8-03D3-7DAD0510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485" y="8848532"/>
            <a:ext cx="7697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bg1"/>
                </a:solidFill>
              </a:rPr>
              <a:t>Note: this is a RBMK reactor design as made famous at Chernoybl.</a:t>
            </a:r>
          </a:p>
        </p:txBody>
      </p:sp>
    </p:spTree>
    <p:extLst>
      <p:ext uri="{BB962C8B-B14F-4D97-AF65-F5344CB8AC3E}">
        <p14:creationId xmlns:p14="http://schemas.microsoft.com/office/powerpoint/2010/main" val="2425143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pPr eaLnBrk="1" hangingPunct="1"/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7B5B7D-61A6-3F4E-C4D7-F035EA05162A}"/>
              </a:ext>
            </a:extLst>
          </p:cNvPr>
          <p:cNvSpPr txBox="1">
            <a:spLocks noChangeArrowheads="1"/>
          </p:cNvSpPr>
          <p:nvPr/>
        </p:nvSpPr>
        <p:spPr>
          <a:xfrm>
            <a:off x="3565407" y="1704562"/>
            <a:ext cx="9565125" cy="140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LMFBR</a:t>
            </a:r>
          </a:p>
        </p:txBody>
      </p:sp>
      <p:pic>
        <p:nvPicPr>
          <p:cNvPr id="6" name="Picture 3" descr="lmfbr">
            <a:extLst>
              <a:ext uri="{FF2B5EF4-FFF2-40B4-BE49-F238E27FC236}">
                <a16:creationId xmlns:a16="http://schemas.microsoft.com/office/drawing/2014/main" id="{A1F4788B-46A1-3FC7-CA0A-B8D4B099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632" y="3241261"/>
            <a:ext cx="9221283" cy="51166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8832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Nuclear Fuel Cycle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0CEF75-D4E5-F650-C72A-B406B6C92881}"/>
              </a:ext>
            </a:extLst>
          </p:cNvPr>
          <p:cNvSpPr txBox="1">
            <a:spLocks noChangeArrowheads="1"/>
          </p:cNvSpPr>
          <p:nvPr/>
        </p:nvSpPr>
        <p:spPr>
          <a:xfrm>
            <a:off x="914399" y="277813"/>
            <a:ext cx="9879583" cy="1452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DED802-1B0E-FBC8-DB13-5A15FB92971F}"/>
              </a:ext>
            </a:extLst>
          </p:cNvPr>
          <p:cNvSpPr txBox="1">
            <a:spLocks noChangeArrowheads="1"/>
          </p:cNvSpPr>
          <p:nvPr/>
        </p:nvSpPr>
        <p:spPr>
          <a:xfrm>
            <a:off x="1172698" y="2576960"/>
            <a:ext cx="5687569" cy="5759054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Uranium Mining and Milling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Conversion to UF</a:t>
            </a:r>
            <a:r>
              <a:rPr lang="en-US" altLang="en-US" sz="3200" baseline="-25000" dirty="0"/>
              <a:t>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Enrichment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Fuel 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Power Reactors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Waste repository</a:t>
            </a:r>
          </a:p>
        </p:txBody>
      </p:sp>
      <p:pic>
        <p:nvPicPr>
          <p:cNvPr id="7" name="Picture 4" descr="nuclear-fuel-cycle">
            <a:extLst>
              <a:ext uri="{FF2B5EF4-FFF2-40B4-BE49-F238E27FC236}">
                <a16:creationId xmlns:a16="http://schemas.microsoft.com/office/drawing/2014/main" id="{808D83FA-32BD-75D0-FDF6-A83910C9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67" y="1873131"/>
            <a:ext cx="8482545" cy="653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52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6600" dirty="0"/>
              <a:t>Nuclear Fuel Cycle with Reprocessing</a:t>
            </a:r>
            <a:endParaRPr lang="ko-KR" altLang="en-US" sz="66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DA99291-DD46-0372-F70B-0E9EF1DFD37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sz="3800" dirty="0"/>
          </a:p>
        </p:txBody>
      </p:sp>
      <p:pic>
        <p:nvPicPr>
          <p:cNvPr id="6" name="Picture 3" descr="06_fig02">
            <a:extLst>
              <a:ext uri="{FF2B5EF4-FFF2-40B4-BE49-F238E27FC236}">
                <a16:creationId xmlns:a16="http://schemas.microsoft.com/office/drawing/2014/main" id="{335EFDC4-38F8-4478-D595-6862E7A4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214" y="2212848"/>
            <a:ext cx="12633171" cy="690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82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Future Reactor Designs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D3E365-098B-60DF-1A0B-506EF791385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F3BB8F-4045-AFD4-F244-A7B27096C7EE}"/>
              </a:ext>
            </a:extLst>
          </p:cNvPr>
          <p:cNvSpPr txBox="1">
            <a:spLocks noChangeArrowheads="1"/>
          </p:cNvSpPr>
          <p:nvPr/>
        </p:nvSpPr>
        <p:spPr>
          <a:xfrm>
            <a:off x="2834640" y="2827587"/>
            <a:ext cx="12252960" cy="5257800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Research is currently being conducted for design of the next generation of nuclear reactor designs.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The next generation designs focus on: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Proliferation resistance of fuel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Passive safety systems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Improved fuel efficiency (includes breeding)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Minimizing nuclear waste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Improved plant efficiency (</a:t>
            </a:r>
            <a:r>
              <a:rPr lang="en-US" altLang="en-US" sz="3000" i="1" dirty="0">
                <a:solidFill>
                  <a:schemeClr val="bg1"/>
                </a:solidFill>
              </a:rPr>
              <a:t>e.g.,</a:t>
            </a:r>
            <a:r>
              <a:rPr lang="en-US" altLang="en-US" sz="3000" dirty="0">
                <a:solidFill>
                  <a:schemeClr val="bg1"/>
                </a:solidFill>
              </a:rPr>
              <a:t> Brayton cycle)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Hydrogen production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Economics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2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Current World Demand for Electricity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FA513E-F8C9-8FB1-B8FB-3009D7D17835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sz="3800" dirty="0"/>
          </a:p>
        </p:txBody>
      </p:sp>
      <p:pic>
        <p:nvPicPr>
          <p:cNvPr id="6" name="Picture 3" descr="fuelpercent">
            <a:extLst>
              <a:ext uri="{FF2B5EF4-FFF2-40B4-BE49-F238E27FC236}">
                <a16:creationId xmlns:a16="http://schemas.microsoft.com/office/drawing/2014/main" id="{DD748BA7-E1F4-841E-8922-3EB0F41B9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743" y="2078257"/>
            <a:ext cx="10916114" cy="726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9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Policy Issues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536326-A1B8-E188-3851-2808922DDCAC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35FB07-4413-4494-B3BF-CE18C87F7348}"/>
              </a:ext>
            </a:extLst>
          </p:cNvPr>
          <p:cNvSpPr txBox="1">
            <a:spLocks noChangeArrowheads="1"/>
          </p:cNvSpPr>
          <p:nvPr/>
        </p:nvSpPr>
        <p:spPr>
          <a:xfrm>
            <a:off x="2176272" y="2877343"/>
            <a:ext cx="13935456" cy="453072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Many policy issues exist that affect the viability of the future of nuclear power: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Licensing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Risk insurance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Reprocessing of spent nuclear fuel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Nuclear waste repository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Next generation reactor research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Incorporation of hydrogen production into nuclear fuel cycle</a:t>
            </a:r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University nuclear engineering programs</a:t>
            </a:r>
          </a:p>
        </p:txBody>
      </p:sp>
    </p:spTree>
    <p:extLst>
      <p:ext uri="{BB962C8B-B14F-4D97-AF65-F5344CB8AC3E}">
        <p14:creationId xmlns:p14="http://schemas.microsoft.com/office/powerpoint/2010/main" val="3282807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GB" altLang="en-US" sz="7200" dirty="0"/>
              <a:t>Conclusions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177322-20AE-0F7D-8652-647580DE5B9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4CF207-B33C-420B-7375-29D6A5545D21}"/>
              </a:ext>
            </a:extLst>
          </p:cNvPr>
          <p:cNvSpPr txBox="1">
            <a:spLocks noChangeArrowheads="1"/>
          </p:cNvSpPr>
          <p:nvPr/>
        </p:nvSpPr>
        <p:spPr>
          <a:xfrm>
            <a:off x="1463525" y="2770761"/>
            <a:ext cx="15978968" cy="5295900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So, what does the future hold?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The demand for electrical power will continue to increase.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The world reserves of fossil fuels are limited.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Modern nuclear power plant designs are more inherently safe and may be constructed with less capital cost.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Fossil fuel-based electricity is projected to account for more than 40% of global greenhouse gas emissions by 2020.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A 2003 study by MIT predicted that nuclear power growth of three fold will be necessary by 2050.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U.S. Government has voiced strong support for nuclear power production.</a:t>
            </a:r>
          </a:p>
        </p:txBody>
      </p:sp>
    </p:spTree>
    <p:extLst>
      <p:ext uri="{BB962C8B-B14F-4D97-AF65-F5344CB8AC3E}">
        <p14:creationId xmlns:p14="http://schemas.microsoft.com/office/powerpoint/2010/main" val="2831201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4DC20-5730-1646-B833-725AC00F1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88BADC-425E-714C-9618-BAC7721B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4396154"/>
            <a:ext cx="9942286" cy="313006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9800" dirty="0"/>
              <a:t>END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104272F-3ECE-6D8E-2C04-7FA89322F1B1}"/>
              </a:ext>
            </a:extLst>
          </p:cNvPr>
          <p:cNvSpPr txBox="1">
            <a:spLocks/>
          </p:cNvSpPr>
          <p:nvPr/>
        </p:nvSpPr>
        <p:spPr>
          <a:xfrm>
            <a:off x="17072975" y="9634015"/>
            <a:ext cx="739036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6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Past Demand by Country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D4799F4-D141-88DB-98CF-A2ED5ED4FCB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pic>
        <p:nvPicPr>
          <p:cNvPr id="6" name="Picture 3" descr="Figure II.2--3.  Growth of nuclear power generation in selected countries, 1973-1995. ">
            <a:extLst>
              <a:ext uri="{FF2B5EF4-FFF2-40B4-BE49-F238E27FC236}">
                <a16:creationId xmlns:a16="http://schemas.microsoft.com/office/drawing/2014/main" id="{09157C3D-F30B-CDD8-C586-C37C9C44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7516" y="2257411"/>
            <a:ext cx="8605679" cy="73766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437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U.S. Nuclear Plant Capacity Factors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593CB9-810A-80F6-2032-9BE70CDBED4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sz="3800" dirty="0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B0907EA-B770-378E-49AC-BE32197FD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281889"/>
              </p:ext>
            </p:extLst>
          </p:nvPr>
        </p:nvGraphicFramePr>
        <p:xfrm>
          <a:off x="4204288" y="2454402"/>
          <a:ext cx="9879424" cy="5376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264400" imgH="3619500" progId="MSGraph.Chart.8">
                  <p:embed followColorScheme="full"/>
                </p:oleObj>
              </mc:Choice>
              <mc:Fallback>
                <p:oleObj name="Chart" r:id="rId3" imgW="7264400" imgH="3619500" progId="MSGraph.Chart.8">
                  <p:embed followColorScheme="full"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EBF2DD00-A7F2-BE44-7CF5-35616C844AD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288" y="2454402"/>
                        <a:ext cx="9879424" cy="53766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id="{BD09B912-977F-02A3-DDFD-6BE75C5F6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931" y="8046812"/>
            <a:ext cx="16575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http://</a:t>
            </a:r>
            <a:r>
              <a:rPr lang="en-US" altLang="en-US" sz="1400" dirty="0" err="1">
                <a:solidFill>
                  <a:schemeClr val="bg1"/>
                </a:solidFill>
              </a:rPr>
              <a:t>www.nei.org</a:t>
            </a:r>
            <a:r>
              <a:rPr lang="en-US" altLang="en-US" sz="14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3610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U.S. Nuclear Production Costs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02DC38-657F-5CA4-4998-46684BB4E5C8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20FA21A-F550-6163-B5EE-90CA0BD9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66" y="1924627"/>
            <a:ext cx="9367202" cy="706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657" y="1209545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U.S. Electricity Production Costs</a:t>
            </a:r>
            <a:br>
              <a:rPr lang="en-US" altLang="en-US" sz="4400" dirty="0"/>
            </a:br>
            <a:r>
              <a:rPr lang="en-US" altLang="en-US" sz="2500" dirty="0"/>
              <a:t>(in constant 2004 cents/kWh ) </a:t>
            </a:r>
            <a:br>
              <a:rPr lang="en-US" altLang="en-US" sz="7200" dirty="0"/>
            </a:br>
            <a:endParaRPr lang="ko-KR" altLang="en-US" sz="7200" dirty="0">
              <a:ea typeface="Gulim" panose="020B0600000101010101" pitchFamily="34" charset="-127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CECB99E-7955-7346-60BC-78A881ECE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485115"/>
              </p:ext>
            </p:extLst>
          </p:nvPr>
        </p:nvGraphicFramePr>
        <p:xfrm>
          <a:off x="4527372" y="2590006"/>
          <a:ext cx="8382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72100" imgH="3606800" progId="MSGraph.Chart.8">
                  <p:embed followColorScheme="full"/>
                </p:oleObj>
              </mc:Choice>
              <mc:Fallback>
                <p:oleObj name="Chart" r:id="rId3" imgW="5372100" imgH="3606800" progId="MSGraph.Chart.8">
                  <p:embed followColorScheme="full"/>
                  <p:pic>
                    <p:nvPicPr>
                      <p:cNvPr id="1371138" name="Object 2">
                        <a:extLst>
                          <a:ext uri="{FF2B5EF4-FFF2-40B4-BE49-F238E27FC236}">
                            <a16:creationId xmlns:a16="http://schemas.microsoft.com/office/drawing/2014/main" id="{1E7A89FF-1281-4CE5-DDCD-0AF711A8615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372" y="2590006"/>
                        <a:ext cx="8382000" cy="5105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4834B936-8C65-4B8F-A7BD-747CA4F5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359" y="8359910"/>
            <a:ext cx="2740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>
                <a:solidFill>
                  <a:schemeClr val="bg1"/>
                </a:solidFill>
              </a:rPr>
              <a:t>Source: Energy Velocity / EUCG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2F127B-50E0-77DC-4D59-45E3C915635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vert="horz" lIns="92075" tIns="46038" rIns="92075" bIns="46038" rtlCol="0" anchor="ctr">
            <a:normAutofit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60000"/>
              </a:lnSpc>
            </a:pPr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24539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>
                <a:latin typeface="Times New Roman" panose="02020603050405020304" pitchFamily="18" charset="0"/>
              </a:rPr>
              <a:t>Emission-Free Sources of Electricity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0A0BC1D-A01B-2314-B827-3AAF72A39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1" y="9264683"/>
            <a:ext cx="5321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Source: Energy Information Administration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C78854-66F5-2A6C-7267-DBFF055EAD5A}"/>
              </a:ext>
            </a:extLst>
          </p:cNvPr>
          <p:cNvGrpSpPr/>
          <p:nvPr/>
        </p:nvGrpSpPr>
        <p:grpSpPr>
          <a:xfrm>
            <a:off x="4778502" y="1762388"/>
            <a:ext cx="8153400" cy="7162800"/>
            <a:chOff x="4778502" y="1762388"/>
            <a:chExt cx="8153400" cy="7162800"/>
          </a:xfrm>
        </p:grpSpPr>
        <p:graphicFrame>
          <p:nvGraphicFramePr>
            <p:cNvPr id="22" name="Object 2">
              <a:extLst>
                <a:ext uri="{FF2B5EF4-FFF2-40B4-BE49-F238E27FC236}">
                  <a16:creationId xmlns:a16="http://schemas.microsoft.com/office/drawing/2014/main" id="{4CF01C40-A277-FF87-2E6E-CBF966A16F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4930401"/>
                </p:ext>
              </p:extLst>
            </p:nvPr>
          </p:nvGraphicFramePr>
          <p:xfrm>
            <a:off x="4778502" y="1762388"/>
            <a:ext cx="8153400" cy="716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3" imgW="6540500" imgH="5778500" progId="MSGraph.Chart.8">
                    <p:embed followColorScheme="full"/>
                  </p:oleObj>
                </mc:Choice>
                <mc:Fallback>
                  <p:oleObj name="Chart" r:id="rId3" imgW="6540500" imgH="5778500" progId="MSGraph.Chart.8">
                    <p:embed followColorScheme="full"/>
                    <p:pic>
                      <p:nvPicPr>
                        <p:cNvPr id="1373186" name="Object 2">
                          <a:extLst>
                            <a:ext uri="{FF2B5EF4-FFF2-40B4-BE49-F238E27FC236}">
                              <a16:creationId xmlns:a16="http://schemas.microsoft.com/office/drawing/2014/main" id="{99B3B4D1-92BB-EE5B-5034-33A95CC159E7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8502" y="1762388"/>
                          <a:ext cx="8153400" cy="7162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6EF54979-B2B6-6AD8-8454-27A44B112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702" y="3762638"/>
              <a:ext cx="838200" cy="263525"/>
            </a:xfrm>
            <a:prstGeom prst="rect">
              <a:avLst/>
            </a:prstGeom>
            <a:noFill/>
            <a:ln>
              <a:noFill/>
            </a:ln>
            <a:effectLst>
              <a:outerShdw dist="63500" dir="2212194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/>
                <a:t>73.1%</a:t>
              </a:r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006EB30E-94E7-D1D8-AA61-C69CF3FC3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3102" y="5515238"/>
              <a:ext cx="914400" cy="263525"/>
            </a:xfrm>
            <a:prstGeom prst="rect">
              <a:avLst/>
            </a:prstGeom>
            <a:noFill/>
            <a:ln>
              <a:noFill/>
            </a:ln>
            <a:effectLst>
              <a:outerShdw dist="63500" dir="2212194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24.2%</a:t>
              </a: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8008A883-1532-FB4A-4F8A-B9A0C3694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902" y="6201038"/>
              <a:ext cx="685800" cy="263525"/>
            </a:xfrm>
            <a:prstGeom prst="rect">
              <a:avLst/>
            </a:prstGeom>
            <a:noFill/>
            <a:ln>
              <a:noFill/>
            </a:ln>
            <a:effectLst>
              <a:outerShdw dist="63500" dir="2212194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1.3%</a:t>
              </a: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9E3E22C2-239D-B449-6C90-E724ED0A0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6302" y="6201038"/>
              <a:ext cx="685800" cy="263525"/>
            </a:xfrm>
            <a:prstGeom prst="rect">
              <a:avLst/>
            </a:prstGeom>
            <a:noFill/>
            <a:ln>
              <a:noFill/>
            </a:ln>
            <a:effectLst>
              <a:outerShdw dist="63500" dir="2212194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1.0%</a:t>
              </a:r>
            </a:p>
          </p:txBody>
        </p: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867EB09E-3C75-AA04-2CDC-8C4227A5D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31702" y="6201038"/>
              <a:ext cx="914400" cy="263525"/>
            </a:xfrm>
            <a:prstGeom prst="rect">
              <a:avLst/>
            </a:prstGeom>
            <a:noFill/>
            <a:ln>
              <a:noFill/>
            </a:ln>
            <a:effectLst>
              <a:outerShdw dist="63500" dir="2212194" algn="ctr" rotWithShape="0">
                <a:schemeClr val="bg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0.1%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83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C2AD7-ADD0-C61E-AA0D-D483B1346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Elektro</a:t>
            </a:r>
            <a:r>
              <a:rPr lang="en-US" dirty="0"/>
              <a:t> – FTI UJ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39557-3F27-7463-368F-B91EB2541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AB3F16-087B-65E1-8E06-9ED9482A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748" y="101600"/>
            <a:ext cx="1690624" cy="16906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417B5BD-902F-DF08-C0EC-FD7950695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641" y="456647"/>
            <a:ext cx="16083430" cy="822313"/>
          </a:xfrm>
        </p:spPr>
        <p:txBody>
          <a:bodyPr>
            <a:noAutofit/>
          </a:bodyPr>
          <a:lstStyle/>
          <a:p>
            <a:r>
              <a:rPr lang="en-US" altLang="en-US" sz="7200" dirty="0"/>
              <a:t>Basics of a Power Plant</a:t>
            </a:r>
            <a:endParaRPr lang="ko-KR" altLang="en-US" sz="7200" dirty="0">
              <a:ea typeface="Gulim" panose="020B0600000101010101" pitchFamily="34" charset="-127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2E0F45-B2DB-2DD8-95BA-0A62BECFF7BA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137141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 baseline="0">
                <a:solidFill>
                  <a:schemeClr val="bg1"/>
                </a:solidFill>
                <a:latin typeface="Roboto Bold" pitchFamily="2" charset="0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C249AC-BD5C-F0F7-A802-F528B4A3413D}"/>
              </a:ext>
            </a:extLst>
          </p:cNvPr>
          <p:cNvSpPr txBox="1">
            <a:spLocks noChangeArrowheads="1"/>
          </p:cNvSpPr>
          <p:nvPr/>
        </p:nvSpPr>
        <p:spPr>
          <a:xfrm>
            <a:off x="2417908" y="2828122"/>
            <a:ext cx="14538960" cy="5769995"/>
          </a:xfrm>
          <a:prstGeom prst="rect">
            <a:avLst/>
          </a:prstGeom>
        </p:spPr>
        <p:txBody>
          <a:bodyPr/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bg1"/>
                </a:solidFill>
              </a:rPr>
              <a:t>The basic premises for the majority of power plants is to:</a:t>
            </a:r>
          </a:p>
          <a:p>
            <a:pPr lvl="1"/>
            <a:r>
              <a:rPr lang="en-US" altLang="en-US" sz="4000" dirty="0">
                <a:solidFill>
                  <a:schemeClr val="bg1"/>
                </a:solidFill>
              </a:rPr>
              <a:t>1) Create heat</a:t>
            </a:r>
          </a:p>
          <a:p>
            <a:pPr lvl="1"/>
            <a:r>
              <a:rPr lang="en-US" altLang="en-US" sz="4000" dirty="0">
                <a:solidFill>
                  <a:schemeClr val="bg1"/>
                </a:solidFill>
              </a:rPr>
              <a:t>2) Boil Water</a:t>
            </a:r>
          </a:p>
          <a:p>
            <a:pPr lvl="1"/>
            <a:r>
              <a:rPr lang="en-US" altLang="en-US" sz="4000" dirty="0">
                <a:solidFill>
                  <a:schemeClr val="bg1"/>
                </a:solidFill>
              </a:rPr>
              <a:t>3) Use steam to turn a turbine</a:t>
            </a:r>
          </a:p>
          <a:p>
            <a:pPr lvl="1"/>
            <a:r>
              <a:rPr lang="en-US" altLang="en-US" sz="4000" dirty="0">
                <a:solidFill>
                  <a:schemeClr val="bg1"/>
                </a:solidFill>
              </a:rPr>
              <a:t>4) Use turbine to turn generator</a:t>
            </a:r>
          </a:p>
          <a:p>
            <a:pPr lvl="1"/>
            <a:r>
              <a:rPr lang="en-US" altLang="en-US" sz="4000" dirty="0">
                <a:solidFill>
                  <a:schemeClr val="bg1"/>
                </a:solidFill>
              </a:rPr>
              <a:t>5) Produce Electricity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chemeClr val="bg1"/>
                </a:solidFill>
              </a:rPr>
              <a:t>Some other power producing technologies work differently (e.g., solar, wind, hydroelectric, …)</a:t>
            </a:r>
          </a:p>
        </p:txBody>
      </p:sp>
    </p:spTree>
    <p:extLst>
      <p:ext uri="{BB962C8B-B14F-4D97-AF65-F5344CB8AC3E}">
        <p14:creationId xmlns:p14="http://schemas.microsoft.com/office/powerpoint/2010/main" val="407605228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">
  <a:themeElements>
    <a:clrScheme name="Castor Yellow">
      <a:dk1>
        <a:srgbClr val="222427"/>
      </a:dk1>
      <a:lt1>
        <a:sysClr val="window" lastClr="FFFFFF"/>
      </a:lt1>
      <a:dk2>
        <a:srgbClr val="333438"/>
      </a:dk2>
      <a:lt2>
        <a:srgbClr val="EAEAEA"/>
      </a:lt2>
      <a:accent1>
        <a:srgbClr val="ECF03A"/>
      </a:accent1>
      <a:accent2>
        <a:srgbClr val="CDD210"/>
      </a:accent2>
      <a:accent3>
        <a:srgbClr val="A3A70D"/>
      </a:accent3>
      <a:accent4>
        <a:srgbClr val="81840A"/>
      </a:accent4>
      <a:accent5>
        <a:srgbClr val="1694B2"/>
      </a:accent5>
      <a:accent6>
        <a:srgbClr val="0F6377"/>
      </a:accent6>
      <a:hlink>
        <a:srgbClr val="ECF03A"/>
      </a:hlink>
      <a:folHlink>
        <a:srgbClr val="A3A70D"/>
      </a:folHlink>
    </a:clrScheme>
    <a:fontScheme name="Castor">
      <a:majorFont>
        <a:latin typeface="Roboto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Header and Footer">
  <a:themeElements>
    <a:clrScheme name="Castor Yellow">
      <a:dk1>
        <a:srgbClr val="222427"/>
      </a:dk1>
      <a:lt1>
        <a:sysClr val="window" lastClr="FFFFFF"/>
      </a:lt1>
      <a:dk2>
        <a:srgbClr val="333438"/>
      </a:dk2>
      <a:lt2>
        <a:srgbClr val="EAEAEA"/>
      </a:lt2>
      <a:accent1>
        <a:srgbClr val="ECF03A"/>
      </a:accent1>
      <a:accent2>
        <a:srgbClr val="CDD210"/>
      </a:accent2>
      <a:accent3>
        <a:srgbClr val="A3A70D"/>
      </a:accent3>
      <a:accent4>
        <a:srgbClr val="81840A"/>
      </a:accent4>
      <a:accent5>
        <a:srgbClr val="1694B2"/>
      </a:accent5>
      <a:accent6>
        <a:srgbClr val="0F6377"/>
      </a:accent6>
      <a:hlink>
        <a:srgbClr val="ECF03A"/>
      </a:hlink>
      <a:folHlink>
        <a:srgbClr val="A3A70D"/>
      </a:folHlink>
    </a:clrScheme>
    <a:fontScheme name="B">
      <a:majorFont>
        <a:latin typeface="Roboto Bold"/>
        <a:ea typeface="Spica Neue P Light"/>
        <a:cs typeface=""/>
      </a:majorFont>
      <a:minorFont>
        <a:latin typeface="Roboto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15776</TotalTime>
  <Words>775</Words>
  <Application>Microsoft Macintosh PowerPoint</Application>
  <PresentationFormat>Custom</PresentationFormat>
  <Paragraphs>172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Roboto</vt:lpstr>
      <vt:lpstr>Roboto Bold</vt:lpstr>
      <vt:lpstr>Times New Roman</vt:lpstr>
      <vt:lpstr>Wingdings</vt:lpstr>
      <vt:lpstr>Contents</vt:lpstr>
      <vt:lpstr>No Header and Footer</vt:lpstr>
      <vt:lpstr>Chart</vt:lpstr>
      <vt:lpstr>Document</vt:lpstr>
      <vt:lpstr>Energi Terbarukan</vt:lpstr>
      <vt:lpstr>Nuclear Power</vt:lpstr>
      <vt:lpstr>Current World Demand for Electricity</vt:lpstr>
      <vt:lpstr>Past Demand by Country</vt:lpstr>
      <vt:lpstr>U.S. Nuclear Plant Capacity Factors</vt:lpstr>
      <vt:lpstr>U.S. Nuclear Production Costs</vt:lpstr>
      <vt:lpstr>U.S. Electricity Production Costs (in constant 2004 cents/kWh )  </vt:lpstr>
      <vt:lpstr>Emission-Free Sources of Electricity</vt:lpstr>
      <vt:lpstr>Basics of a Power Plant</vt:lpstr>
      <vt:lpstr>Nuclear Power Plants use the Rankine Cycle</vt:lpstr>
      <vt:lpstr>Create Heat</vt:lpstr>
      <vt:lpstr>Boil Water</vt:lpstr>
      <vt:lpstr>Turbine</vt:lpstr>
      <vt:lpstr>Generator</vt:lpstr>
      <vt:lpstr>Nuclear reactor</vt:lpstr>
      <vt:lpstr>Heat From Fission</vt:lpstr>
      <vt:lpstr>Fission Chain Reaction</vt:lpstr>
      <vt:lpstr>Current Commercial Nuclear Reactor Designs</vt:lpstr>
      <vt:lpstr>The Current Nuclear Industry</vt:lpstr>
      <vt:lpstr>Nuclear Reactors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Fuel Cycle</vt:lpstr>
      <vt:lpstr>Nuclear Fuel Cycle with Reprocessing</vt:lpstr>
      <vt:lpstr>Future Reactor Designs</vt:lpstr>
      <vt:lpstr>Policy Issues</vt:lpstr>
      <vt:lpstr>Conclusions</vt:lpstr>
      <vt:lpstr>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Castor</dc:title>
  <dc:creator>Jun Akizaki</dc:creator>
  <cp:lastModifiedBy>fridahasana</cp:lastModifiedBy>
  <cp:revision>263</cp:revision>
  <dcterms:created xsi:type="dcterms:W3CDTF">2015-08-02T15:43:04Z</dcterms:created>
  <dcterms:modified xsi:type="dcterms:W3CDTF">2025-10-31T12:46:05Z</dcterms:modified>
</cp:coreProperties>
</file>