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1" r:id="rId12"/>
    <p:sldId id="279" r:id="rId13"/>
    <p:sldId id="280" r:id="rId14"/>
    <p:sldId id="286" r:id="rId15"/>
  </p:sldIdLst>
  <p:sldSz cx="18288000" cy="10287000"/>
  <p:notesSz cx="6858000" cy="9144000"/>
  <p:embeddedFontLst>
    <p:embeddedFont>
      <p:font typeface="Gmarket Sans Medium" panose="02000000000000000000" pitchFamily="2" charset="-128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>
        <p:scale>
          <a:sx n="68" d="100"/>
          <a:sy n="68" d="100"/>
        </p:scale>
        <p:origin x="40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6BA8-8686-5E45-82E2-0920890892A4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62647-B81C-A143-B597-C6360395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5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0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1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6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2647-B81C-A143-B597-C6360395BE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AC7C8C-8C67-4330-C046-0CEA33C54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2043562"/>
            <a:ext cx="11391900" cy="14374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480300" y="-457200"/>
            <a:ext cx="11531600" cy="10909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-457200"/>
            <a:ext cx="1866900" cy="112141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67800" y="3978276"/>
            <a:ext cx="8039100" cy="1447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spcBef>
                <a:spcPts val="300"/>
              </a:spcBef>
              <a:spcAft>
                <a:spcPts val="300"/>
              </a:spcAft>
            </a:pPr>
            <a:r>
              <a:rPr lang="en-US" sz="8100" b="1" i="0" u="none" strike="no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ELEKTRONIKA</a:t>
            </a:r>
          </a:p>
          <a:p>
            <a:pPr lvl="0" algn="l">
              <a:spcBef>
                <a:spcPts val="300"/>
              </a:spcBef>
              <a:spcAft>
                <a:spcPts val="300"/>
              </a:spcAft>
            </a:pPr>
            <a:r>
              <a:rPr lang="en-US" sz="8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</a:t>
            </a:r>
            <a:endParaRPr lang="en-US" sz="8100" b="1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20200" y="6000750"/>
            <a:ext cx="7734300" cy="723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0267"/>
              </a:lnSpc>
            </a:pPr>
            <a:r>
              <a:rPr lang="en-US" sz="2800" b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sz="2800" b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</a:t>
            </a:r>
            <a:r>
              <a:rPr lang="en-US" sz="2800" b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US" sz="2800" b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Pasif</a:t>
            </a:r>
            <a:endParaRPr lang="en-US" sz="2800" b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68FF9A-92BD-0FE3-6C0C-5EFD42E570C1}"/>
              </a:ext>
            </a:extLst>
          </p:cNvPr>
          <p:cNvGrpSpPr/>
          <p:nvPr/>
        </p:nvGrpSpPr>
        <p:grpSpPr>
          <a:xfrm>
            <a:off x="13131800" y="9321799"/>
            <a:ext cx="787400" cy="457200"/>
            <a:chOff x="14427200" y="9207500"/>
            <a:chExt cx="787400" cy="4572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27200" y="9207500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57400" y="92075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46300" y="9296400"/>
              <a:ext cx="279400" cy="27940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4109700" y="9258300"/>
            <a:ext cx="4699000" cy="5206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777"/>
              </a:lnSpc>
            </a:pPr>
            <a:r>
              <a:rPr lang="en-US" sz="26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 </a:t>
            </a:r>
            <a:r>
              <a:rPr lang="en-US" sz="26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Hasana</a:t>
            </a:r>
            <a:r>
              <a:rPr lang="en-US" sz="26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S.Pd</a:t>
            </a:r>
            <a:r>
              <a:rPr lang="en-US" sz="26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M.Eng.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0D4FD6-0D39-DB86-8DA8-0958C971B0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196921"/>
            <a:ext cx="1815957" cy="18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165CC-A581-B764-F917-E07678F367E9}"/>
              </a:ext>
            </a:extLst>
          </p:cNvPr>
          <p:cNvSpPr txBox="1"/>
          <p:nvPr/>
        </p:nvSpPr>
        <p:spPr>
          <a:xfrm>
            <a:off x="6781800" y="4620280"/>
            <a:ext cx="3657600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1.000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A8F00-4011-2BCC-1500-A580411411B5}"/>
              </a:ext>
            </a:extLst>
          </p:cNvPr>
          <p:cNvSpPr txBox="1"/>
          <p:nvPr/>
        </p:nvSpPr>
        <p:spPr>
          <a:xfrm>
            <a:off x="500796" y="2135197"/>
            <a:ext cx="1724520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i="0" u="none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US" sz="2800" b="1" i="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pasif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berbentuk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kumparan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kawat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menyimpan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medan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magnet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listrik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mengalir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melewatinya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utamanya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melindungi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lonjakan</a:t>
            </a:r>
            <a:r>
              <a:rPr lang="en-ID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lang="en-ID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tiba-tiba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berperan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beban</a:t>
            </a:r>
            <a:r>
              <a:rPr lang="en-ID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induktif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Henry (H) 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4" descr="Mengenal Komponen Elektronika dan Fungsinya, Wajib Tahu!">
            <a:extLst>
              <a:ext uri="{FF2B5EF4-FFF2-40B4-BE49-F238E27FC236}">
                <a16:creationId xmlns:a16="http://schemas.microsoft.com/office/drawing/2014/main" id="{756B5099-407D-6929-1B81-96541AD1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90" y="5690116"/>
            <a:ext cx="4838769" cy="27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nduktor variabel | Murata Manufacturing Co., Ltd.">
            <a:extLst>
              <a:ext uri="{FF2B5EF4-FFF2-40B4-BE49-F238E27FC236}">
                <a16:creationId xmlns:a16="http://schemas.microsoft.com/office/drawing/2014/main" id="{FB2301C4-8810-B601-CE2C-6B597B2D3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11314" r="23666" b="11913"/>
          <a:stretch/>
        </p:blipFill>
        <p:spPr bwMode="auto">
          <a:xfrm>
            <a:off x="6655381" y="6146205"/>
            <a:ext cx="1905000" cy="18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nduktor (Coil) - Teknik Listrik">
            <a:extLst>
              <a:ext uri="{FF2B5EF4-FFF2-40B4-BE49-F238E27FC236}">
                <a16:creationId xmlns:a16="http://schemas.microsoft.com/office/drawing/2014/main" id="{9F0A3B04-E557-B80E-4959-44275E7A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97" y="6261735"/>
            <a:ext cx="2746776" cy="14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Variable Inductor Icon - Free PNG &amp; SVG 3835022 - Noun Project">
            <a:extLst>
              <a:ext uri="{FF2B5EF4-FFF2-40B4-BE49-F238E27FC236}">
                <a16:creationId xmlns:a16="http://schemas.microsoft.com/office/drawing/2014/main" id="{6E4F931C-2DDE-61DF-6CD8-47DFAC43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831" y="571985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92C71-D313-9CD6-20C3-613DBC452F88}"/>
              </a:ext>
            </a:extLst>
          </p:cNvPr>
          <p:cNvSpPr txBox="1"/>
          <p:nvPr/>
        </p:nvSpPr>
        <p:spPr>
          <a:xfrm>
            <a:off x="2016374" y="8834138"/>
            <a:ext cx="25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094C6-F2EB-AE1E-BE8A-F7030F938311}"/>
              </a:ext>
            </a:extLst>
          </p:cNvPr>
          <p:cNvSpPr txBox="1"/>
          <p:nvPr/>
        </p:nvSpPr>
        <p:spPr>
          <a:xfrm>
            <a:off x="6400800" y="8834138"/>
            <a:ext cx="2794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B0B18-CCE4-02F9-C537-0827A75D32E7}"/>
              </a:ext>
            </a:extLst>
          </p:cNvPr>
          <p:cNvSpPr txBox="1"/>
          <p:nvPr/>
        </p:nvSpPr>
        <p:spPr>
          <a:xfrm>
            <a:off x="10103073" y="8575198"/>
            <a:ext cx="254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nduktor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47BE9-2C1D-E362-210C-51B916067FA9}"/>
              </a:ext>
            </a:extLst>
          </p:cNvPr>
          <p:cNvSpPr txBox="1"/>
          <p:nvPr/>
        </p:nvSpPr>
        <p:spPr>
          <a:xfrm>
            <a:off x="13531715" y="8553091"/>
            <a:ext cx="27945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nduktor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Perhitungan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A8F00-4011-2BCC-1500-A580411411B5}"/>
              </a:ext>
            </a:extLst>
          </p:cNvPr>
          <p:cNvSpPr txBox="1"/>
          <p:nvPr/>
        </p:nvSpPr>
        <p:spPr>
          <a:xfrm>
            <a:off x="500796" y="2135197"/>
            <a:ext cx="17245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lambang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reaktansi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induktif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lambang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ID" sz="28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B16C6-6604-57F6-1566-F58286039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425907"/>
            <a:ext cx="7318676" cy="2635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288DC8-54E1-2D77-E1ED-15C54F5EC9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45" b="73994"/>
          <a:stretch/>
        </p:blipFill>
        <p:spPr>
          <a:xfrm>
            <a:off x="9906000" y="3086514"/>
            <a:ext cx="7116010" cy="792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2418F-5EF3-7F05-7324-AACEAE4DA4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512" r="5882"/>
          <a:stretch/>
        </p:blipFill>
        <p:spPr>
          <a:xfrm>
            <a:off x="10008136" y="3930318"/>
            <a:ext cx="7032924" cy="194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53BBEF-14C3-C00A-627B-B03F20753E9D}"/>
              </a:ext>
            </a:extLst>
          </p:cNvPr>
          <p:cNvSpPr txBox="1"/>
          <p:nvPr/>
        </p:nvSpPr>
        <p:spPr>
          <a:xfrm>
            <a:off x="10008136" y="6147694"/>
            <a:ext cx="75940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(2)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tegangan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(V) dan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(I)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Dari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(3), </a:t>
            </a:r>
          </a:p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XL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(1)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8CCC3-08D4-B948-7B07-D0B44CEF52C4}"/>
              </a:ext>
            </a:extLst>
          </p:cNvPr>
          <p:cNvSpPr txBox="1"/>
          <p:nvPr/>
        </p:nvSpPr>
        <p:spPr>
          <a:xfrm>
            <a:off x="838200" y="2968880"/>
            <a:ext cx="7594064" cy="31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ID" sz="32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 . </a:t>
            </a:r>
            <a:r>
              <a:rPr lang="el-GR" sz="3200" b="0" i="0" dirty="0">
                <a:effectLst/>
                <a:latin typeface="Arial" panose="020B0604020202020204" pitchFamily="34" charset="0"/>
              </a:rPr>
              <a:t>π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. f . L  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......................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		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(1)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 mana: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="0" i="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reaktansi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induktif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 ohm)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3,14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f =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frekuensi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 (Hz)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L =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 (H)</a:t>
            </a:r>
          </a:p>
        </p:txBody>
      </p:sp>
    </p:spTree>
    <p:extLst>
      <p:ext uri="{BB962C8B-B14F-4D97-AF65-F5344CB8AC3E}">
        <p14:creationId xmlns:p14="http://schemas.microsoft.com/office/powerpoint/2010/main" val="287442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Perhitungan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A8F00-4011-2BCC-1500-A580411411B5}"/>
              </a:ext>
            </a:extLst>
          </p:cNvPr>
          <p:cNvSpPr txBox="1"/>
          <p:nvPr/>
        </p:nvSpPr>
        <p:spPr>
          <a:xfrm>
            <a:off x="723900" y="2723625"/>
            <a:ext cx="17245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tegangan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100 Volt.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mengalir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Ampere.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diukur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Ohmmeter,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berharga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99 ohm. Jika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frekuensi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50 Hz,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berapakah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induktansi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 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8A03F-BC0B-C401-84B5-513DED2B9EE7}"/>
              </a:ext>
            </a:extLst>
          </p:cNvPr>
          <p:cNvSpPr txBox="1"/>
          <p:nvPr/>
        </p:nvSpPr>
        <p:spPr>
          <a:xfrm>
            <a:off x="685800" y="1978172"/>
            <a:ext cx="278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ID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3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Perhitungan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A8F00-4011-2BCC-1500-A580411411B5}"/>
              </a:ext>
            </a:extLst>
          </p:cNvPr>
          <p:cNvSpPr txBox="1"/>
          <p:nvPr/>
        </p:nvSpPr>
        <p:spPr>
          <a:xfrm>
            <a:off x="723900" y="2723625"/>
            <a:ext cx="17245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tegangan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100 Volt.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mengalir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Ampere.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diukur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Ohmmeter,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berharga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99 ohm. Jika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frekuensi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50 Hz,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berapakah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induktansi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 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8A03F-BC0B-C401-84B5-513DED2B9EE7}"/>
              </a:ext>
            </a:extLst>
          </p:cNvPr>
          <p:cNvSpPr txBox="1"/>
          <p:nvPr/>
        </p:nvSpPr>
        <p:spPr>
          <a:xfrm>
            <a:off x="685800" y="1978172"/>
            <a:ext cx="278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ID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CD234-638F-7322-E838-998AD7905E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000"/>
          <a:stretch/>
        </p:blipFill>
        <p:spPr>
          <a:xfrm>
            <a:off x="1295400" y="4107483"/>
            <a:ext cx="5865769" cy="2501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FEF92-510E-ED1D-4346-EEBCFE944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783" y="6755742"/>
            <a:ext cx="3388661" cy="25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8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AC7C8C-8C67-4330-C046-0CEA33C54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2043562"/>
            <a:ext cx="11391900" cy="14374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480300" y="-457200"/>
            <a:ext cx="11531600" cy="10909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-457200"/>
            <a:ext cx="1866900" cy="112141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630400" y="8420100"/>
            <a:ext cx="3225657" cy="1447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sz="8100" b="1" i="0" u="none" strike="no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END -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80D4FD6-0D39-DB86-8DA8-0958C971B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21" y="3543300"/>
            <a:ext cx="2044557" cy="2044557"/>
          </a:xfrm>
          <a:prstGeom prst="rect">
            <a:avLst/>
          </a:prstGeom>
        </p:spPr>
      </p:pic>
      <p:sp>
        <p:nvSpPr>
          <p:cNvPr id="2" name="TextBox 35">
            <a:extLst>
              <a:ext uri="{FF2B5EF4-FFF2-40B4-BE49-F238E27FC236}">
                <a16:creationId xmlns:a16="http://schemas.microsoft.com/office/drawing/2014/main" id="{84868E1A-00E8-79DB-0802-2A9E977F4490}"/>
              </a:ext>
            </a:extLst>
          </p:cNvPr>
          <p:cNvSpPr txBox="1"/>
          <p:nvPr/>
        </p:nvSpPr>
        <p:spPr>
          <a:xfrm>
            <a:off x="11829978" y="4130390"/>
            <a:ext cx="4673600" cy="94558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sz="2800" b="0" i="0" u="none" strike="noStrike" dirty="0">
                <a:solidFill>
                  <a:srgbClr val="FFFFFF"/>
                </a:solidFill>
                <a:latin typeface="Gmarket Sans Medium"/>
              </a:rPr>
              <a:t>Tekn</a:t>
            </a:r>
            <a:r>
              <a:rPr lang="en-US" sz="2800" dirty="0">
                <a:solidFill>
                  <a:srgbClr val="FFFFFF"/>
                </a:solidFill>
                <a:latin typeface="Gmarket Sans Medium"/>
              </a:rPr>
              <a:t>ik </a:t>
            </a:r>
            <a:r>
              <a:rPr lang="en-US" sz="2800" dirty="0" err="1">
                <a:solidFill>
                  <a:srgbClr val="FFFFFF"/>
                </a:solidFill>
                <a:latin typeface="Gmarket Sans Medium"/>
              </a:rPr>
              <a:t>Elektro</a:t>
            </a:r>
            <a:endParaRPr lang="en-US" sz="2800" dirty="0">
              <a:solidFill>
                <a:srgbClr val="FFFFFF"/>
              </a:solidFill>
              <a:latin typeface="Gmarket Sans Medium"/>
            </a:endParaRPr>
          </a:p>
          <a:p>
            <a:pPr lvl="0">
              <a:lnSpc>
                <a:spcPct val="99600"/>
              </a:lnSpc>
            </a:pPr>
            <a:r>
              <a:rPr lang="en-US" sz="2800" b="0" i="0" u="none" strike="noStrike" dirty="0" err="1">
                <a:solidFill>
                  <a:srgbClr val="FFFFFF"/>
                </a:solidFill>
                <a:latin typeface="Gmarket Sans Medium"/>
              </a:rPr>
              <a:t>Fakultas</a:t>
            </a:r>
            <a:r>
              <a:rPr lang="en-US" sz="2800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en-US" sz="2800" b="0" i="0" u="none" strike="noStrike" dirty="0" err="1">
                <a:solidFill>
                  <a:srgbClr val="FFFFFF"/>
                </a:solidFill>
                <a:latin typeface="Gmarket Sans Medium"/>
              </a:rPr>
              <a:t>Teknologi</a:t>
            </a:r>
            <a:r>
              <a:rPr lang="en-US" sz="2800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en-US" sz="2800" b="0" i="0" u="none" strike="noStrike" dirty="0" err="1">
                <a:solidFill>
                  <a:srgbClr val="FFFFFF"/>
                </a:solidFill>
                <a:latin typeface="Gmarket Sans Medium"/>
              </a:rPr>
              <a:t>Industri</a:t>
            </a:r>
            <a:endParaRPr lang="en-US" sz="2800" b="0" i="0" u="none" strike="noStrike" dirty="0">
              <a:solidFill>
                <a:srgbClr val="FFFFFF"/>
              </a:solidFill>
              <a:latin typeface="Gmarket Sans Medium"/>
            </a:endParaRPr>
          </a:p>
          <a:p>
            <a:pPr lvl="0">
              <a:lnSpc>
                <a:spcPct val="99600"/>
              </a:lnSpc>
            </a:pPr>
            <a:r>
              <a:rPr lang="en-US" sz="2800" dirty="0">
                <a:solidFill>
                  <a:srgbClr val="FFFFFF"/>
                </a:solidFill>
                <a:latin typeface="Gmarket Sans Medium"/>
              </a:rPr>
              <a:t>Universitas </a:t>
            </a:r>
            <a:r>
              <a:rPr lang="en-US" sz="2800" dirty="0" err="1">
                <a:solidFill>
                  <a:srgbClr val="FFFFFF"/>
                </a:solidFill>
                <a:latin typeface="Gmarket Sans Medium"/>
              </a:rPr>
              <a:t>Jayabaya</a:t>
            </a:r>
            <a:endParaRPr lang="en-US" sz="2800" b="0" i="0" u="none" strike="noStrike" dirty="0">
              <a:solidFill>
                <a:srgbClr val="FFFFFF"/>
              </a:solidFill>
              <a:latin typeface="Gmarket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167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>
            <a:extLst>
              <a:ext uri="{FF2B5EF4-FFF2-40B4-BE49-F238E27FC236}">
                <a16:creationId xmlns:a16="http://schemas.microsoft.com/office/drawing/2014/main" id="{83085637-C416-546B-F64D-6F0F53A5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00" y="2905789"/>
            <a:ext cx="3175000" cy="5448300"/>
          </a:xfrm>
          <a:prstGeom prst="rect">
            <a:avLst/>
          </a:prstGeom>
        </p:spPr>
      </p:pic>
      <p:sp>
        <p:nvSpPr>
          <p:cNvPr id="53" name="TextBox 31">
            <a:extLst>
              <a:ext uri="{FF2B5EF4-FFF2-40B4-BE49-F238E27FC236}">
                <a16:creationId xmlns:a16="http://schemas.microsoft.com/office/drawing/2014/main" id="{F106F4FA-7A07-2BE0-CC23-0DCEE9E6DCA8}"/>
              </a:ext>
            </a:extLst>
          </p:cNvPr>
          <p:cNvSpPr txBox="1"/>
          <p:nvPr/>
        </p:nvSpPr>
        <p:spPr>
          <a:xfrm>
            <a:off x="10690456" y="5363626"/>
            <a:ext cx="2755900" cy="6495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7899"/>
              </a:lnSpc>
            </a:pPr>
            <a:r>
              <a:rPr lang="en-US" sz="3600" b="1" i="0" u="none" strike="no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Induktor</a:t>
            </a:r>
            <a:endParaRPr lang="en-US" sz="3600" b="1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id="{DF142809-0DC4-34F7-B165-B395F422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886739"/>
            <a:ext cx="3175000" cy="5448300"/>
          </a:xfrm>
          <a:prstGeom prst="rect">
            <a:avLst/>
          </a:prstGeom>
        </p:spPr>
      </p:pic>
      <p:pic>
        <p:nvPicPr>
          <p:cNvPr id="55" name="Picture 11">
            <a:extLst>
              <a:ext uri="{FF2B5EF4-FFF2-40B4-BE49-F238E27FC236}">
                <a16:creationId xmlns:a16="http://schemas.microsoft.com/office/drawing/2014/main" id="{2F96D2EF-72E4-A7E5-6BD4-2F0E7CFD4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 flipH="1">
            <a:off x="10111083" y="5361356"/>
            <a:ext cx="622300" cy="622300"/>
          </a:xfrm>
          <a:prstGeom prst="rect">
            <a:avLst/>
          </a:prstGeom>
          <a:solidFill>
            <a:srgbClr val="EDCD4B"/>
          </a:solidFill>
          <a:ln>
            <a:noFill/>
          </a:ln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6A733CF9-9EFA-2067-CC0A-10512B215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886739"/>
            <a:ext cx="3175000" cy="5448300"/>
          </a:xfrm>
          <a:prstGeom prst="rect">
            <a:avLst/>
          </a:prstGeom>
        </p:spPr>
      </p:pic>
      <p:pic>
        <p:nvPicPr>
          <p:cNvPr id="43" name="Picture 11">
            <a:extLst>
              <a:ext uri="{FF2B5EF4-FFF2-40B4-BE49-F238E27FC236}">
                <a16:creationId xmlns:a16="http://schemas.microsoft.com/office/drawing/2014/main" id="{18101AF0-D4AD-7CC2-DDF5-8D876A480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100000">
            <a:off x="6896100" y="5312439"/>
            <a:ext cx="622300" cy="6223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30">
            <a:extLst>
              <a:ext uri="{FF2B5EF4-FFF2-40B4-BE49-F238E27FC236}">
                <a16:creationId xmlns:a16="http://schemas.microsoft.com/office/drawing/2014/main" id="{84389928-B318-43F6-A54B-B66E49CEAB25}"/>
              </a:ext>
            </a:extLst>
          </p:cNvPr>
          <p:cNvSpPr txBox="1"/>
          <p:nvPr/>
        </p:nvSpPr>
        <p:spPr>
          <a:xfrm>
            <a:off x="4345043" y="3449064"/>
            <a:ext cx="2692400" cy="6495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en-US" sz="5400" b="1" i="0" u="none" strike="noStrike" spc="100" dirty="0">
                <a:solidFill>
                  <a:srgbClr val="FFFFFF">
                    <a:alpha val="30196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600" b="1" i="0" u="none" strike="noStrike" spc="100" dirty="0">
              <a:solidFill>
                <a:srgbClr val="FFFFFF">
                  <a:alpha val="30196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Ruang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Lingkup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574D848B-847A-BCA0-27E3-C2CFF0E94015}"/>
              </a:ext>
            </a:extLst>
          </p:cNvPr>
          <p:cNvSpPr txBox="1"/>
          <p:nvPr/>
        </p:nvSpPr>
        <p:spPr>
          <a:xfrm>
            <a:off x="4319643" y="5286097"/>
            <a:ext cx="2755900" cy="6495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7899"/>
              </a:lnSpc>
            </a:pPr>
            <a:r>
              <a:rPr lang="en-US" sz="3600" b="1" i="0" u="none" strike="no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Resistor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48" name="TextBox 34">
            <a:extLst>
              <a:ext uri="{FF2B5EF4-FFF2-40B4-BE49-F238E27FC236}">
                <a16:creationId xmlns:a16="http://schemas.microsoft.com/office/drawing/2014/main" id="{758ED5B8-BC40-B760-47FD-DF993BBA3567}"/>
              </a:ext>
            </a:extLst>
          </p:cNvPr>
          <p:cNvSpPr txBox="1"/>
          <p:nvPr/>
        </p:nvSpPr>
        <p:spPr>
          <a:xfrm>
            <a:off x="7671622" y="5286097"/>
            <a:ext cx="2679700" cy="6495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7899"/>
              </a:lnSpc>
            </a:pPr>
            <a:r>
              <a:rPr lang="en-US" sz="3600" b="1" i="0" u="none" strike="no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endParaRPr lang="en-US" sz="3600" b="1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30">
            <a:extLst>
              <a:ext uri="{FF2B5EF4-FFF2-40B4-BE49-F238E27FC236}">
                <a16:creationId xmlns:a16="http://schemas.microsoft.com/office/drawing/2014/main" id="{5577118B-EA6D-7A06-DA55-461C75659C63}"/>
              </a:ext>
            </a:extLst>
          </p:cNvPr>
          <p:cNvSpPr txBox="1"/>
          <p:nvPr/>
        </p:nvSpPr>
        <p:spPr>
          <a:xfrm>
            <a:off x="7543800" y="3449064"/>
            <a:ext cx="2692400" cy="6495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en-US" sz="5400" b="1" spc="100" dirty="0">
                <a:solidFill>
                  <a:schemeClr val="accent6">
                    <a:lumMod val="75000"/>
                    <a:alpha val="30196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600" b="1" i="0" u="none" strike="noStrike" spc="100" dirty="0">
              <a:solidFill>
                <a:schemeClr val="accent6">
                  <a:lumMod val="75000"/>
                  <a:alpha val="30196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30">
            <a:extLst>
              <a:ext uri="{FF2B5EF4-FFF2-40B4-BE49-F238E27FC236}">
                <a16:creationId xmlns:a16="http://schemas.microsoft.com/office/drawing/2014/main" id="{BCA17B4D-6579-52F2-F090-9764DE12BB16}"/>
              </a:ext>
            </a:extLst>
          </p:cNvPr>
          <p:cNvSpPr txBox="1"/>
          <p:nvPr/>
        </p:nvSpPr>
        <p:spPr>
          <a:xfrm>
            <a:off x="10729857" y="3449064"/>
            <a:ext cx="2692400" cy="64958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en-US" sz="5400" b="1" spc="100" dirty="0">
                <a:solidFill>
                  <a:srgbClr val="FFFFFF">
                    <a:alpha val="30196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600" b="1" i="0" u="none" strike="noStrike" spc="100" dirty="0">
              <a:solidFill>
                <a:srgbClr val="FFFFFF">
                  <a:alpha val="30196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31">
            <a:extLst>
              <a:ext uri="{FF2B5EF4-FFF2-40B4-BE49-F238E27FC236}">
                <a16:creationId xmlns:a16="http://schemas.microsoft.com/office/drawing/2014/main" id="{B006A150-DA21-8951-61BE-2DC223131D62}"/>
              </a:ext>
            </a:extLst>
          </p:cNvPr>
          <p:cNvSpPr txBox="1"/>
          <p:nvPr/>
        </p:nvSpPr>
        <p:spPr>
          <a:xfrm>
            <a:off x="4439472" y="6224956"/>
            <a:ext cx="2755900" cy="111250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>
              <a:lnSpc>
                <a:spcPct val="107899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endParaRPr lang="en-US" sz="2400" b="0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899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en-US" sz="2400" b="0" i="0" u="none" strike="no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endParaRPr lang="en-US" sz="2400" b="0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89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endParaRPr lang="en-US" sz="2400" b="0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31">
            <a:extLst>
              <a:ext uri="{FF2B5EF4-FFF2-40B4-BE49-F238E27FC236}">
                <a16:creationId xmlns:a16="http://schemas.microsoft.com/office/drawing/2014/main" id="{A1B4FF42-A654-2350-7F64-EF78517A57EA}"/>
              </a:ext>
            </a:extLst>
          </p:cNvPr>
          <p:cNvSpPr txBox="1"/>
          <p:nvPr/>
        </p:nvSpPr>
        <p:spPr>
          <a:xfrm>
            <a:off x="7871660" y="6224956"/>
            <a:ext cx="2755900" cy="111250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>
              <a:lnSpc>
                <a:spcPct val="107899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en-US" sz="2400" b="0" i="0" u="none" strike="no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endParaRPr lang="en-US" sz="2400" b="0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89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endParaRPr lang="en-US" sz="2400" b="0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id="{BA25E171-82C9-1F79-8FB2-042969057EAA}"/>
              </a:ext>
            </a:extLst>
          </p:cNvPr>
          <p:cNvSpPr txBox="1"/>
          <p:nvPr/>
        </p:nvSpPr>
        <p:spPr>
          <a:xfrm>
            <a:off x="10982312" y="6224956"/>
            <a:ext cx="2755900" cy="111250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>
              <a:lnSpc>
                <a:spcPct val="107899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Perhitungan</a:t>
            </a:r>
            <a:endParaRPr lang="en-US" sz="2400" b="0" i="0" u="none" strike="no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8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 Resistor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7A4D2-0349-C327-51D7-D2F808075D65}"/>
              </a:ext>
            </a:extLst>
          </p:cNvPr>
          <p:cNvSpPr txBox="1"/>
          <p:nvPr/>
        </p:nvSpPr>
        <p:spPr>
          <a:xfrm>
            <a:off x="685800" y="2460350"/>
            <a:ext cx="1691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i="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Resistor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tahanan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hambatan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berfungsi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menghambat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listrik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melewatinya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Ohm (Ω)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165CC-A581-B764-F917-E07678F367E9}"/>
              </a:ext>
            </a:extLst>
          </p:cNvPr>
          <p:cNvSpPr txBox="1"/>
          <p:nvPr/>
        </p:nvSpPr>
        <p:spPr>
          <a:xfrm>
            <a:off x="6629400" y="4214676"/>
            <a:ext cx="4051300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Ω = 1.000 K Ω = 10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1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 Resistor: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7A4D2-0349-C327-51D7-D2F808075D65}"/>
              </a:ext>
            </a:extLst>
          </p:cNvPr>
          <p:cNvSpPr txBox="1"/>
          <p:nvPr/>
        </p:nvSpPr>
        <p:spPr>
          <a:xfrm>
            <a:off x="914400" y="227091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i="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A. Resistor </a:t>
            </a:r>
            <a:r>
              <a:rPr lang="en-US" sz="3600" b="1" i="0" u="none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A5F58-0052-768A-2379-566D588966E6}"/>
              </a:ext>
            </a:extLst>
          </p:cNvPr>
          <p:cNvSpPr txBox="1"/>
          <p:nvPr/>
        </p:nvSpPr>
        <p:spPr>
          <a:xfrm>
            <a:off x="10134600" y="2270917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i="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B. Resistor </a:t>
            </a:r>
            <a:r>
              <a:rPr lang="en-US" sz="3600" b="1" i="0" u="none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3600" b="1" i="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b="1" i="0" u="none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Potensiometer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C6319-6B71-93B3-F8C5-79B2C5439ED5}"/>
              </a:ext>
            </a:extLst>
          </p:cNvPr>
          <p:cNvSpPr txBox="1"/>
          <p:nvPr/>
        </p:nvSpPr>
        <p:spPr>
          <a:xfrm>
            <a:off x="895350" y="3468620"/>
            <a:ext cx="70294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Resistor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yang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hambatannya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terbuat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karbon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kawat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paduan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logam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hambatannya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tebalnya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panjangnya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lintasan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karbon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Panjang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lintasan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karbon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tergantung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kisarnya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alur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berbentuk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spiral. 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 Connectivity 10kΩ Carbon Film Carbon Film Resistor 1W ±5% CFR100J10K -  RS Components Indonesia">
            <a:extLst>
              <a:ext uri="{FF2B5EF4-FFF2-40B4-BE49-F238E27FC236}">
                <a16:creationId xmlns:a16="http://schemas.microsoft.com/office/drawing/2014/main" id="{35628421-94AA-431E-6F33-075EB324D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25" y="7055770"/>
            <a:ext cx="3027875" cy="15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gertian dan Penjelasan tentang Resistor Tetap - Edukasi Elektronika |  Electronics Engineering Solution and Education">
            <a:extLst>
              <a:ext uri="{FF2B5EF4-FFF2-40B4-BE49-F238E27FC236}">
                <a16:creationId xmlns:a16="http://schemas.microsoft.com/office/drawing/2014/main" id="{9CF185B0-38C1-BF80-1B0C-75FC3001D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44" y="7015611"/>
            <a:ext cx="2667000" cy="14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51B794-70FF-5B86-0D03-6CB36625E0B9}"/>
              </a:ext>
            </a:extLst>
          </p:cNvPr>
          <p:cNvSpPr txBox="1"/>
          <p:nvPr/>
        </p:nvSpPr>
        <p:spPr>
          <a:xfrm>
            <a:off x="1295400" y="8594837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Resistor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00BCE-0CCA-A6F0-BE85-A95316B04095}"/>
              </a:ext>
            </a:extLst>
          </p:cNvPr>
          <p:cNvSpPr txBox="1"/>
          <p:nvPr/>
        </p:nvSpPr>
        <p:spPr>
          <a:xfrm>
            <a:off x="4465444" y="8594836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7AFE2-408A-0C41-0920-FB0EF641B0A4}"/>
              </a:ext>
            </a:extLst>
          </p:cNvPr>
          <p:cNvSpPr txBox="1"/>
          <p:nvPr/>
        </p:nvSpPr>
        <p:spPr>
          <a:xfrm>
            <a:off x="10134600" y="3468620"/>
            <a:ext cx="72580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Resistor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hambatan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diubah-ubah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Resistor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potensiometer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lain : Resistor KSN (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koefisien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suhu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Resistor LDR (light dependent resistor) dan Resistor VDR (Voltage Dependent Resistor) 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82" name="Picture 10" descr="Pengertian LDR (Light Dependent Resistor) dan Cara Mengukur LDR">
            <a:extLst>
              <a:ext uri="{FF2B5EF4-FFF2-40B4-BE49-F238E27FC236}">
                <a16:creationId xmlns:a16="http://schemas.microsoft.com/office/drawing/2014/main" id="{2C3FB95A-2B38-B546-4111-F48F4434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94" y="5899873"/>
            <a:ext cx="3522106" cy="199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nis-Jenis Resistor – Sumber belajar">
            <a:extLst>
              <a:ext uri="{FF2B5EF4-FFF2-40B4-BE49-F238E27FC236}">
                <a16:creationId xmlns:a16="http://schemas.microsoft.com/office/drawing/2014/main" id="{0C342CC1-FC9D-FED6-8A06-5FCE67250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3" b="23330"/>
          <a:stretch/>
        </p:blipFill>
        <p:spPr bwMode="auto">
          <a:xfrm>
            <a:off x="12804775" y="6075023"/>
            <a:ext cx="4965700" cy="199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13705E-4A7D-5EA6-DCF5-F7E13BE66719}"/>
              </a:ext>
            </a:extLst>
          </p:cNvPr>
          <p:cNvSpPr txBox="1"/>
          <p:nvPr/>
        </p:nvSpPr>
        <p:spPr>
          <a:xfrm>
            <a:off x="10134600" y="8246033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Resistor LDR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276F1-92F2-9B27-C394-4E9D761757E4}"/>
              </a:ext>
            </a:extLst>
          </p:cNvPr>
          <p:cNvSpPr txBox="1"/>
          <p:nvPr/>
        </p:nvSpPr>
        <p:spPr>
          <a:xfrm>
            <a:off x="14135100" y="8246033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3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 Resistor: Kode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7A4D2-0349-C327-51D7-D2F808075D65}"/>
              </a:ext>
            </a:extLst>
          </p:cNvPr>
          <p:cNvSpPr txBox="1"/>
          <p:nvPr/>
        </p:nvSpPr>
        <p:spPr>
          <a:xfrm>
            <a:off x="696801" y="1959961"/>
            <a:ext cx="1691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resistor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resistansi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toleransinya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ID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CD318-F13E-C4AF-1ABB-2FABF778D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99" y="3212115"/>
            <a:ext cx="6716601" cy="6396763"/>
          </a:xfrm>
          <a:prstGeom prst="rect">
            <a:avLst/>
          </a:prstGeom>
        </p:spPr>
      </p:pic>
      <p:pic>
        <p:nvPicPr>
          <p:cNvPr id="4" name="Picture 2" descr="TE Connectivity 10kΩ Carbon Film Carbon Film Resistor 1W ±5% CFR100J10K -  RS Components Indonesia">
            <a:extLst>
              <a:ext uri="{FF2B5EF4-FFF2-40B4-BE49-F238E27FC236}">
                <a16:creationId xmlns:a16="http://schemas.microsoft.com/office/drawing/2014/main" id="{5B4DA4EE-A020-BAFE-EE5E-0185C94B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2" y="3262893"/>
            <a:ext cx="3476085" cy="17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30DFC-83FE-8B1A-FED1-A4D0B75637FD}"/>
              </a:ext>
            </a:extLst>
          </p:cNvPr>
          <p:cNvSpPr txBox="1"/>
          <p:nvPr/>
        </p:nvSpPr>
        <p:spPr>
          <a:xfrm>
            <a:off x="8658228" y="5143500"/>
            <a:ext cx="93440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cokelat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hitam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orange dan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keempat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emas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tahanan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!</a:t>
            </a:r>
          </a:p>
          <a:p>
            <a:b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 Resistor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(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cokelat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= 1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2(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hitam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= 0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3(orange) = 10</a:t>
            </a:r>
            <a:r>
              <a:rPr lang="en-ID" sz="2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Gelang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(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emas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= 5 %</a:t>
            </a:r>
            <a:b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tahanan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 x 10</a:t>
            </a:r>
            <a:r>
              <a:rPr lang="en-ID" sz="2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 ± 5% </a:t>
            </a:r>
          </a:p>
          <a:p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 K W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ID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5 % 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2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 Resistor: Kode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7A4D2-0349-C327-51D7-D2F808075D65}"/>
              </a:ext>
            </a:extLst>
          </p:cNvPr>
          <p:cNvSpPr txBox="1"/>
          <p:nvPr/>
        </p:nvSpPr>
        <p:spPr>
          <a:xfrm>
            <a:off x="696801" y="1959961"/>
            <a:ext cx="1691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Resistor yang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lilitan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kawat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diselubungi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keramik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porselin</a:t>
            </a:r>
            <a:r>
              <a:rPr lang="en-ID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30DFC-83FE-8B1A-FED1-A4D0B75637FD}"/>
              </a:ext>
            </a:extLst>
          </p:cNvPr>
          <p:cNvSpPr txBox="1"/>
          <p:nvPr/>
        </p:nvSpPr>
        <p:spPr>
          <a:xfrm>
            <a:off x="10439400" y="5433940"/>
            <a:ext cx="73881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resistor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System Font Regular"/>
              <a:buChar char="-"/>
            </a:pP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5 W = 5 watt</a:t>
            </a:r>
          </a:p>
          <a:p>
            <a:pPr marL="457200" indent="-457200">
              <a:buFont typeface="System Font Regular"/>
              <a:buChar char="-"/>
            </a:pP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68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Ω = 68 ohm</a:t>
            </a:r>
          </a:p>
          <a:p>
            <a:pPr marL="457200" indent="-457200">
              <a:buFont typeface="System Font Regular"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 =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±5%</a:t>
            </a:r>
          </a:p>
        </p:txBody>
      </p:sp>
      <p:pic>
        <p:nvPicPr>
          <p:cNvPr id="6146" name="Picture 2" descr="RESISTOR ELECTRONICS Melaka, Malaysia Supplier, Retailer, Supply, Supplies  | TS KUBU ELECTRONICS SDN BHD">
            <a:extLst>
              <a:ext uri="{FF2B5EF4-FFF2-40B4-BE49-F238E27FC236}">
                <a16:creationId xmlns:a16="http://schemas.microsoft.com/office/drawing/2014/main" id="{C1192F63-8898-1FF5-01E7-7BC413E1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4576" r="17652" b="25961"/>
          <a:stretch/>
        </p:blipFill>
        <p:spPr bwMode="auto">
          <a:xfrm>
            <a:off x="1546475" y="3669615"/>
            <a:ext cx="2819400" cy="29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15DEC-C787-40F6-F611-EC4ABF4A32D0}"/>
              </a:ext>
            </a:extLst>
          </p:cNvPr>
          <p:cNvSpPr txBox="1"/>
          <p:nvPr/>
        </p:nvSpPr>
        <p:spPr>
          <a:xfrm>
            <a:off x="1054100" y="6928973"/>
            <a:ext cx="4051300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[ watt ] [ohm] [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6C093-E291-3126-2584-B811EF2C6843}"/>
              </a:ext>
            </a:extLst>
          </p:cNvPr>
          <p:cNvSpPr txBox="1"/>
          <p:nvPr/>
        </p:nvSpPr>
        <p:spPr>
          <a:xfrm>
            <a:off x="6072605" y="5341387"/>
            <a:ext cx="3399590" cy="353943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resistor: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±1%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±2%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±5%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±10%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±20%</a:t>
            </a:r>
          </a:p>
        </p:txBody>
      </p:sp>
    </p:spTree>
    <p:extLst>
      <p:ext uri="{BB962C8B-B14F-4D97-AF65-F5344CB8AC3E}">
        <p14:creationId xmlns:p14="http://schemas.microsoft.com/office/powerpoint/2010/main" val="243838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575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7A4D2-0349-C327-51D7-D2F808075D65}"/>
              </a:ext>
            </a:extLst>
          </p:cNvPr>
          <p:cNvSpPr txBox="1"/>
          <p:nvPr/>
        </p:nvSpPr>
        <p:spPr>
          <a:xfrm>
            <a:off x="685800" y="2460350"/>
            <a:ext cx="16840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kondensator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listrik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menyimpan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muatan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listrik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diukur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Farad (F)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165CC-A581-B764-F917-E07678F367E9}"/>
              </a:ext>
            </a:extLst>
          </p:cNvPr>
          <p:cNvSpPr txBox="1"/>
          <p:nvPr/>
        </p:nvSpPr>
        <p:spPr>
          <a:xfrm>
            <a:off x="2000250" y="6003837"/>
            <a:ext cx="2787650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F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effectLst/>
                <a:latin typeface="arial" panose="020B0604020202020204" pitchFamily="34" charset="0"/>
              </a:rPr>
              <a:t>μ</a:t>
            </a:r>
            <a:r>
              <a:rPr lang="en-ID" sz="2800" dirty="0">
                <a:effectLst/>
                <a:latin typeface="arial" panose="020B0604020202020204" pitchFamily="34" charset="0"/>
              </a:rPr>
              <a:t>F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4F5FF0-6497-88F9-12C7-9881A2E6E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41057"/>
              </p:ext>
            </p:extLst>
          </p:nvPr>
        </p:nvGraphicFramePr>
        <p:xfrm>
          <a:off x="1981200" y="4050730"/>
          <a:ext cx="5228390" cy="1463040"/>
        </p:xfrm>
        <a:graphic>
          <a:graphicData uri="http://schemas.openxmlformats.org/drawingml/2006/table">
            <a:tbl>
              <a:tblPr/>
              <a:tblGrid>
                <a:gridCol w="1145924">
                  <a:extLst>
                    <a:ext uri="{9D8B030D-6E8A-4147-A177-3AD203B41FA5}">
                      <a16:colId xmlns:a16="http://schemas.microsoft.com/office/drawing/2014/main" val="3547873432"/>
                    </a:ext>
                  </a:extLst>
                </a:gridCol>
                <a:gridCol w="1583718">
                  <a:extLst>
                    <a:ext uri="{9D8B030D-6E8A-4147-A177-3AD203B41FA5}">
                      <a16:colId xmlns:a16="http://schemas.microsoft.com/office/drawing/2014/main" val="2374408585"/>
                    </a:ext>
                  </a:extLst>
                </a:gridCol>
                <a:gridCol w="2498748">
                  <a:extLst>
                    <a:ext uri="{9D8B030D-6E8A-4147-A177-3AD203B41FA5}">
                      <a16:colId xmlns:a16="http://schemas.microsoft.com/office/drawing/2014/main" val="223465737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effectLst/>
                          <a:latin typeface="arial" panose="020B0604020202020204" pitchFamily="34" charset="0"/>
                        </a:rPr>
                        <a:t>Simbol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>
                          <a:effectLst/>
                          <a:latin typeface="arial" panose="020B0604020202020204" pitchFamily="34" charset="0"/>
                        </a:rPr>
                        <a:t>Singkatan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1" dirty="0">
                          <a:effectLst/>
                          <a:latin typeface="arial" panose="020B0604020202020204" pitchFamily="34" charset="0"/>
                        </a:rPr>
                        <a:t>Nilai </a:t>
                      </a:r>
                      <a:r>
                        <a:rPr lang="en-ID" b="1" dirty="0" err="1">
                          <a:effectLst/>
                          <a:latin typeface="arial" panose="020B0604020202020204" pitchFamily="34" charset="0"/>
                        </a:rPr>
                        <a:t>dalam</a:t>
                      </a:r>
                      <a:r>
                        <a:rPr lang="en-ID" b="1" dirty="0">
                          <a:effectLst/>
                          <a:latin typeface="arial" panose="020B0604020202020204" pitchFamily="34" charset="0"/>
                        </a:rPr>
                        <a:t> Angka</a:t>
                      </a:r>
                      <a:endParaRPr lang="en-ID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8202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ID" dirty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ID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effectLst/>
                          <a:latin typeface="arial" panose="020B0604020202020204" pitchFamily="34" charset="0"/>
                        </a:rPr>
                        <a:t>Mikrofarad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effectLst/>
                          <a:latin typeface="arial" panose="020B0604020202020204" pitchFamily="34" charset="0"/>
                        </a:rPr>
                        <a:t>10 </a:t>
                      </a:r>
                      <a:r>
                        <a:rPr lang="en-ID" baseline="30000" dirty="0">
                          <a:effectLst/>
                          <a:latin typeface="arial" panose="020B0604020202020204" pitchFamily="34" charset="0"/>
                        </a:rPr>
                        <a:t>-6</a:t>
                      </a:r>
                      <a:endParaRPr lang="en-ID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8199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effectLst/>
                          <a:latin typeface="arial" panose="020B0604020202020204" pitchFamily="34" charset="0"/>
                        </a:rPr>
                        <a:t>nF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effectLst/>
                          <a:latin typeface="arial" panose="020B0604020202020204" pitchFamily="34" charset="0"/>
                        </a:rPr>
                        <a:t>Nano-farad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effectLst/>
                          <a:latin typeface="arial" panose="020B0604020202020204" pitchFamily="34" charset="0"/>
                        </a:rPr>
                        <a:t>10 </a:t>
                      </a:r>
                      <a:r>
                        <a:rPr lang="en-ID" baseline="30000" dirty="0">
                          <a:effectLst/>
                          <a:latin typeface="arial" panose="020B0604020202020204" pitchFamily="34" charset="0"/>
                        </a:rPr>
                        <a:t>-9</a:t>
                      </a:r>
                      <a:endParaRPr lang="en-ID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4197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effectLst/>
                          <a:latin typeface="arial" panose="020B0604020202020204" pitchFamily="34" charset="0"/>
                        </a:rPr>
                        <a:t>pF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effectLst/>
                          <a:latin typeface="arial" panose="020B0604020202020204" pitchFamily="34" charset="0"/>
                        </a:rPr>
                        <a:t>Pikofarad</a:t>
                      </a:r>
                      <a:endParaRPr lang="en-ID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effectLst/>
                          <a:latin typeface="arial" panose="020B0604020202020204" pitchFamily="34" charset="0"/>
                        </a:rPr>
                        <a:t>10 </a:t>
                      </a:r>
                      <a:r>
                        <a:rPr lang="en-ID" baseline="30000" dirty="0">
                          <a:effectLst/>
                          <a:latin typeface="arial" panose="020B0604020202020204" pitchFamily="34" charset="0"/>
                        </a:rPr>
                        <a:t>-12</a:t>
                      </a:r>
                      <a:endParaRPr lang="en-ID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203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FC93C5-21A4-F9EE-8CEB-00DD3BFEAE12}"/>
              </a:ext>
            </a:extLst>
          </p:cNvPr>
          <p:cNvSpPr txBox="1"/>
          <p:nvPr/>
        </p:nvSpPr>
        <p:spPr>
          <a:xfrm>
            <a:off x="1981200" y="6768204"/>
            <a:ext cx="2787650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F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-9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en-ID" sz="2800" dirty="0">
                <a:effectLst/>
                <a:latin typeface="arial" panose="020B0604020202020204" pitchFamily="34" charset="0"/>
              </a:rPr>
              <a:t>F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9A1B0-589C-2E11-8E93-E9065B63A187}"/>
              </a:ext>
            </a:extLst>
          </p:cNvPr>
          <p:cNvSpPr txBox="1"/>
          <p:nvPr/>
        </p:nvSpPr>
        <p:spPr>
          <a:xfrm>
            <a:off x="1981200" y="7532571"/>
            <a:ext cx="2787650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F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lang="en-ID" sz="2800" dirty="0">
                <a:effectLst/>
                <a:latin typeface="arial" panose="020B0604020202020204" pitchFamily="34" charset="0"/>
              </a:rPr>
              <a:t>F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Mengenal Capasitor">
            <a:extLst>
              <a:ext uri="{FF2B5EF4-FFF2-40B4-BE49-F238E27FC236}">
                <a16:creationId xmlns:a16="http://schemas.microsoft.com/office/drawing/2014/main" id="{54BB1143-4FB0-1441-F571-5D3B2955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621933"/>
            <a:ext cx="5410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√Kapasitor : Pengertian, Fungsi dan Jenis jenisnya - Andalan Elektro">
            <a:extLst>
              <a:ext uri="{FF2B5EF4-FFF2-40B4-BE49-F238E27FC236}">
                <a16:creationId xmlns:a16="http://schemas.microsoft.com/office/drawing/2014/main" id="{C55AA795-4C38-08B4-4A0E-6475E1B4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60" y="6902065"/>
            <a:ext cx="6781800" cy="19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1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14144" y="606962"/>
            <a:ext cx="5758056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Kode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ode Warna Kapasitor dan Deskripsi Kode Warna">
            <a:extLst>
              <a:ext uri="{FF2B5EF4-FFF2-40B4-BE49-F238E27FC236}">
                <a16:creationId xmlns:a16="http://schemas.microsoft.com/office/drawing/2014/main" id="{E5CCB68A-2149-BAE1-BC0C-6EFCC5C2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2158217"/>
            <a:ext cx="5692216" cy="226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ode Warna Kapasitor - Bagaimana Cara Membaca Nilai Kapasitor? Kalkulator">
            <a:extLst>
              <a:ext uri="{FF2B5EF4-FFF2-40B4-BE49-F238E27FC236}">
                <a16:creationId xmlns:a16="http://schemas.microsoft.com/office/drawing/2014/main" id="{2B992B39-5B94-EB2D-8861-4E448587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045753"/>
            <a:ext cx="10213345" cy="71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1F0B33D-CEE5-31AA-6A4F-61BE226D1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15200" b="-329"/>
          <a:stretch/>
        </p:blipFill>
        <p:spPr bwMode="auto">
          <a:xfrm>
            <a:off x="12874066" y="4976128"/>
            <a:ext cx="4533900" cy="41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BD0EFC-C904-9661-EF97-85044EAD1962}"/>
              </a:ext>
            </a:extLst>
          </p:cNvPr>
          <p:cNvSpPr txBox="1"/>
          <p:nvPr/>
        </p:nvSpPr>
        <p:spPr>
          <a:xfrm>
            <a:off x="10892866" y="5099476"/>
            <a:ext cx="278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ID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5DA1FC-CC66-7A49-79C3-E2324BC2AD3E}"/>
              </a:ext>
            </a:extLst>
          </p:cNvPr>
          <p:cNvGrpSpPr/>
          <p:nvPr/>
        </p:nvGrpSpPr>
        <p:grpSpPr>
          <a:xfrm>
            <a:off x="-85799" y="-4932621"/>
            <a:ext cx="18670816" cy="6583621"/>
            <a:chOff x="-76200" y="-4914901"/>
            <a:chExt cx="18670816" cy="65836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0B2B9C-9A39-D981-51C1-5C735DDB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9" t="13690" r="29704" b="8596"/>
            <a:stretch/>
          </p:blipFill>
          <p:spPr>
            <a:xfrm rot="16200000" flipV="1">
              <a:off x="5982609" y="-10973708"/>
              <a:ext cx="6553200" cy="186708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1B715-2727-0061-0C55-FCBBD277249D}"/>
                </a:ext>
              </a:extLst>
            </p:cNvPr>
            <p:cNvSpPr/>
            <p:nvPr/>
          </p:nvSpPr>
          <p:spPr>
            <a:xfrm>
              <a:off x="-76200" y="-4914901"/>
              <a:ext cx="18481601" cy="6583621"/>
            </a:xfrm>
            <a:prstGeom prst="rect">
              <a:avLst/>
            </a:prstGeom>
            <a:solidFill>
              <a:schemeClr val="bg1">
                <a:lumMod val="75000"/>
                <a:alpha val="6284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93700" y="332310"/>
            <a:ext cx="6215256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98437"/>
              </a:lnSpc>
            </a:pPr>
            <a:r>
              <a:rPr lang="en-US" sz="4200" b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r>
              <a:rPr lang="en-US" sz="4200" b="1" i="0" u="none" strike="noStrike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Kode Angka dan </a:t>
            </a:r>
            <a:r>
              <a:rPr lang="en-US" sz="4200" b="1" i="0" u="none" strike="noStrike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endParaRPr lang="en-US" sz="4200" b="1" i="0" u="none" strike="noStrike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257300"/>
            <a:ext cx="4699000" cy="381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1" y="9608879"/>
            <a:ext cx="18329201" cy="7924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E93346-C9FD-AD8E-9DD4-1034ACCDB475}"/>
              </a:ext>
            </a:extLst>
          </p:cNvPr>
          <p:cNvSpPr txBox="1"/>
          <p:nvPr/>
        </p:nvSpPr>
        <p:spPr>
          <a:xfrm>
            <a:off x="13182600" y="96393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Teknik Elektro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FTI - Universitas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Jayabaya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page26image53778048">
            <a:extLst>
              <a:ext uri="{FF2B5EF4-FFF2-40B4-BE49-F238E27FC236}">
                <a16:creationId xmlns:a16="http://schemas.microsoft.com/office/drawing/2014/main" id="{D83AF79F-4AD8-838B-3028-5BF45C0A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75" y="3152848"/>
            <a:ext cx="660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C528D92-A71F-E723-3167-5477587F4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2" b="8964"/>
          <a:stretch/>
        </p:blipFill>
        <p:spPr bwMode="auto">
          <a:xfrm>
            <a:off x="190501" y="1915890"/>
            <a:ext cx="10287000" cy="44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872D9284-A55E-6E6A-F6C1-DAF13E05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3" y="6687855"/>
            <a:ext cx="16891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D5605-2D28-CC68-89E0-54E78622E63B}"/>
              </a:ext>
            </a:extLst>
          </p:cNvPr>
          <p:cNvSpPr txBox="1"/>
          <p:nvPr/>
        </p:nvSpPr>
        <p:spPr>
          <a:xfrm>
            <a:off x="152401" y="684378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ID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EDC22-425E-37BF-9A1A-28E95ADF2802}"/>
              </a:ext>
            </a:extLst>
          </p:cNvPr>
          <p:cNvSpPr txBox="1"/>
          <p:nvPr/>
        </p:nvSpPr>
        <p:spPr>
          <a:xfrm>
            <a:off x="4424518" y="686200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Jawab: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BFEF3-C556-D1DD-77B6-461BD3E0C766}"/>
              </a:ext>
            </a:extLst>
          </p:cNvPr>
          <p:cNvSpPr txBox="1"/>
          <p:nvPr/>
        </p:nvSpPr>
        <p:spPr>
          <a:xfrm>
            <a:off x="4424518" y="7488212"/>
            <a:ext cx="59386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 pF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1,5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5% dan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tegangan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ID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50V.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DB00D1-0D11-4C67-700F-4FB040B4FF43}"/>
              </a:ext>
            </a:extLst>
          </p:cNvPr>
          <p:cNvGrpSpPr/>
          <p:nvPr/>
        </p:nvGrpSpPr>
        <p:grpSpPr>
          <a:xfrm>
            <a:off x="13426825" y="2107218"/>
            <a:ext cx="1905000" cy="3028007"/>
            <a:chOff x="9144000" y="2666741"/>
            <a:chExt cx="2819400" cy="4481451"/>
          </a:xfrm>
        </p:grpSpPr>
        <p:pic>
          <p:nvPicPr>
            <p:cNvPr id="11270" name="Picture 6" descr="Cara Membaca Kode Huruf dan Angka Kapasitor Milar, Keramik dan MKM">
              <a:extLst>
                <a:ext uri="{FF2B5EF4-FFF2-40B4-BE49-F238E27FC236}">
                  <a16:creationId xmlns:a16="http://schemas.microsoft.com/office/drawing/2014/main" id="{C28C2CE7-18D2-D075-E1D8-EEA826209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-1187" r="4415" b="8569"/>
            <a:stretch/>
          </p:blipFill>
          <p:spPr bwMode="auto">
            <a:xfrm>
              <a:off x="9144000" y="2666741"/>
              <a:ext cx="2819400" cy="448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065C7E-CF97-1905-C004-52BC3B63B3B0}"/>
                </a:ext>
              </a:extLst>
            </p:cNvPr>
            <p:cNvSpPr/>
            <p:nvPr/>
          </p:nvSpPr>
          <p:spPr>
            <a:xfrm>
              <a:off x="9144000" y="2692141"/>
              <a:ext cx="660400" cy="134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EAC0F3-155B-707F-16D0-2166F5582402}"/>
              </a:ext>
            </a:extLst>
          </p:cNvPr>
          <p:cNvSpPr txBox="1"/>
          <p:nvPr/>
        </p:nvSpPr>
        <p:spPr>
          <a:xfrm>
            <a:off x="11277600" y="248440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ID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52BC2-04D2-7247-1B48-D9A89A7F0FB3}"/>
              </a:ext>
            </a:extLst>
          </p:cNvPr>
          <p:cNvSpPr txBox="1"/>
          <p:nvPr/>
        </p:nvSpPr>
        <p:spPr>
          <a:xfrm>
            <a:off x="11258550" y="535919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Jawab: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BE148-DB16-CC43-52B4-2FDDD92983AA}"/>
              </a:ext>
            </a:extLst>
          </p:cNvPr>
          <p:cNvSpPr txBox="1"/>
          <p:nvPr/>
        </p:nvSpPr>
        <p:spPr>
          <a:xfrm>
            <a:off x="11239500" y="6017489"/>
            <a:ext cx="701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 104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kapasitor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mkm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100nF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 J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 100 </a:t>
            </a:r>
            <a:r>
              <a:rPr lang="en-ID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100V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859</Words>
  <Application>Microsoft Macintosh PowerPoint</Application>
  <PresentationFormat>Custom</PresentationFormat>
  <Paragraphs>148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Gmarket Sans Medium</vt:lpstr>
      <vt:lpstr>Calibri</vt:lpstr>
      <vt:lpstr>Arial</vt:lpstr>
      <vt:lpstr>System Font 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fridahasana</cp:lastModifiedBy>
  <cp:revision>10</cp:revision>
  <dcterms:created xsi:type="dcterms:W3CDTF">2006-08-16T00:00:00Z</dcterms:created>
  <dcterms:modified xsi:type="dcterms:W3CDTF">2025-10-10T05:57:38Z</dcterms:modified>
</cp:coreProperties>
</file>