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9" r:id="rId2"/>
    <p:sldId id="300" r:id="rId3"/>
    <p:sldId id="278" r:id="rId4"/>
    <p:sldId id="277" r:id="rId5"/>
    <p:sldId id="280" r:id="rId6"/>
    <p:sldId id="301" r:id="rId7"/>
    <p:sldId id="282" r:id="rId8"/>
    <p:sldId id="287" r:id="rId9"/>
    <p:sldId id="265" r:id="rId10"/>
    <p:sldId id="291" r:id="rId11"/>
    <p:sldId id="292" r:id="rId12"/>
    <p:sldId id="298" r:id="rId13"/>
    <p:sldId id="293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idact Gothic Regular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E17"/>
    <a:srgbClr val="4F5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71" autoAdjust="0"/>
  </p:normalViewPr>
  <p:slideViewPr>
    <p:cSldViewPr>
      <p:cViewPr varScale="1">
        <p:scale>
          <a:sx n="66" d="100"/>
          <a:sy n="66" d="100"/>
        </p:scale>
        <p:origin x="44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microsoft.com/office/2007/relationships/hdphoto" Target="../media/hdphoto1.wdp"/><Relationship Id="rId2" Type="http://schemas.openxmlformats.org/officeDocument/2006/relationships/image" Target="../media/image22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5" Type="http://schemas.openxmlformats.org/officeDocument/2006/relationships/image" Target="../media/image32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27.png"/><Relationship Id="rId1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9.jpe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12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7.jpeg"/><Relationship Id="rId5" Type="http://schemas.openxmlformats.org/officeDocument/2006/relationships/image" Target="../media/image9.png"/><Relationship Id="rId10" Type="http://schemas.openxmlformats.org/officeDocument/2006/relationships/image" Target="../media/image36.jpeg"/><Relationship Id="rId4" Type="http://schemas.openxmlformats.org/officeDocument/2006/relationships/image" Target="../media/image8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microsoft.com/office/2007/relationships/hdphoto" Target="../media/hdphoto1.wdp"/><Relationship Id="rId2" Type="http://schemas.openxmlformats.org/officeDocument/2006/relationships/image" Target="../media/image22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5" Type="http://schemas.openxmlformats.org/officeDocument/2006/relationships/image" Target="../media/image29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27.pn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E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2064DD4A-43BB-302C-C542-05DFFC1C76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 flipV="1">
            <a:off x="14113093" y="261349"/>
            <a:ext cx="4435637" cy="39141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FE8A572-239D-C207-1CF8-35AF469C1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898" y="110329"/>
            <a:ext cx="1887003" cy="1887003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2147483648" y="2147483647"/>
            <a:ext cx="2147483647" cy="2147483647"/>
            <a:chOff x="0" y="0"/>
            <a:chExt cx="0" cy="0"/>
          </a:xfrm>
        </p:grpSpPr>
      </p:grpSp>
      <p:sp>
        <p:nvSpPr>
          <p:cNvPr id="10" name="TextBox 10"/>
          <p:cNvSpPr txBox="1"/>
          <p:nvPr/>
        </p:nvSpPr>
        <p:spPr>
          <a:xfrm>
            <a:off x="762000" y="1053831"/>
            <a:ext cx="6438902" cy="355627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1300"/>
              </a:lnSpc>
            </a:pPr>
            <a:r>
              <a:rPr lang="en-US" sz="8000" b="1" u="none" strike="noStrike" dirty="0" err="1">
                <a:solidFill>
                  <a:srgbClr val="FFFFFF"/>
                </a:solidFill>
                <a:latin typeface="Didact Gothic Regular"/>
              </a:rPr>
              <a:t>Mikroprosesor</a:t>
            </a:r>
            <a:endParaRPr lang="en-US" sz="8000" b="1" u="none" strike="noStrike" dirty="0">
              <a:solidFill>
                <a:srgbClr val="FFFFFF"/>
              </a:solidFill>
              <a:latin typeface="Didact Gothic Regular"/>
            </a:endParaRPr>
          </a:p>
          <a:p>
            <a:pPr lvl="0" algn="ctr">
              <a:lnSpc>
                <a:spcPct val="91300"/>
              </a:lnSpc>
            </a:pPr>
            <a:r>
              <a:rPr lang="en-US" sz="8800" b="1" dirty="0">
                <a:solidFill>
                  <a:srgbClr val="FFFFFF"/>
                </a:solidFill>
                <a:latin typeface="Didact Gothic Regular"/>
              </a:rPr>
              <a:t>&amp;</a:t>
            </a:r>
          </a:p>
          <a:p>
            <a:pPr lvl="0" algn="l">
              <a:lnSpc>
                <a:spcPct val="91300"/>
              </a:lnSpc>
            </a:pPr>
            <a:r>
              <a:rPr lang="en-US" sz="8000" b="1" u="none" strike="noStrike" dirty="0" err="1">
                <a:solidFill>
                  <a:srgbClr val="FFFFFF"/>
                </a:solidFill>
                <a:latin typeface="Didact Gothic Regular"/>
              </a:rPr>
              <a:t>Mikrokontroler</a:t>
            </a:r>
            <a:endParaRPr lang="en-US" sz="10000" b="1" u="none" strike="noStrike" dirty="0">
              <a:solidFill>
                <a:srgbClr val="FFFFFF"/>
              </a:solidFill>
              <a:latin typeface="Didact Gothic Regular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E93E83-1CC7-4A31-581F-47AA33AEC174}"/>
              </a:ext>
            </a:extLst>
          </p:cNvPr>
          <p:cNvGrpSpPr/>
          <p:nvPr/>
        </p:nvGrpSpPr>
        <p:grpSpPr>
          <a:xfrm>
            <a:off x="9753600" y="8572500"/>
            <a:ext cx="7695660" cy="699311"/>
            <a:chOff x="9503914" y="7568389"/>
            <a:chExt cx="7695660" cy="69931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03914" y="7568389"/>
              <a:ext cx="7695660" cy="699311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9656314" y="7681250"/>
              <a:ext cx="7391400" cy="49079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ctr">
                <a:lnSpc>
                  <a:spcPct val="99600"/>
                </a:lnSpc>
              </a:pPr>
              <a:r>
                <a:rPr lang="en-US" sz="2700" dirty="0">
                  <a:solidFill>
                    <a:srgbClr val="1A2E18"/>
                  </a:solidFill>
                  <a:latin typeface="Didact Gothic Regular"/>
                </a:rPr>
                <a:t>Frida </a:t>
              </a:r>
              <a:r>
                <a:rPr lang="en-US" sz="2700" dirty="0" err="1">
                  <a:solidFill>
                    <a:srgbClr val="1A2E18"/>
                  </a:solidFill>
                  <a:latin typeface="Didact Gothic Regular"/>
                </a:rPr>
                <a:t>Hasana</a:t>
              </a:r>
              <a:r>
                <a:rPr lang="en-US" sz="2700" dirty="0">
                  <a:solidFill>
                    <a:srgbClr val="1A2E18"/>
                  </a:solidFill>
                  <a:latin typeface="Didact Gothic Regular"/>
                </a:rPr>
                <a:t>, </a:t>
              </a:r>
              <a:r>
                <a:rPr lang="en-US" sz="2700" dirty="0" err="1">
                  <a:solidFill>
                    <a:srgbClr val="1A2E18"/>
                  </a:solidFill>
                  <a:latin typeface="Didact Gothic Regular"/>
                </a:rPr>
                <a:t>S.Pd</a:t>
              </a:r>
              <a:r>
                <a:rPr lang="en-US" sz="2700" dirty="0">
                  <a:solidFill>
                    <a:srgbClr val="1A2E18"/>
                  </a:solidFill>
                  <a:latin typeface="Didact Gothic Regular"/>
                </a:rPr>
                <a:t>., M.Eng.</a:t>
              </a:r>
              <a:endParaRPr lang="en-US" sz="2700" b="0" i="0" u="none" strike="noStrike" dirty="0">
                <a:solidFill>
                  <a:srgbClr val="1A2E18"/>
                </a:solidFill>
                <a:latin typeface="Didact Gothic Regular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B39D80-6878-D6C1-8CBD-71FE57920327}"/>
              </a:ext>
            </a:extLst>
          </p:cNvPr>
          <p:cNvGrpSpPr/>
          <p:nvPr/>
        </p:nvGrpSpPr>
        <p:grpSpPr>
          <a:xfrm>
            <a:off x="9727660" y="6604811"/>
            <a:ext cx="7721600" cy="1460500"/>
            <a:chOff x="9477974" y="5600700"/>
            <a:chExt cx="7721600" cy="14605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77974" y="5600700"/>
              <a:ext cx="7721600" cy="1460500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9503914" y="5802883"/>
              <a:ext cx="2768600" cy="4826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l">
                <a:lnSpc>
                  <a:spcPct val="99600"/>
                </a:lnSpc>
              </a:pPr>
              <a:r>
                <a:rPr lang="en-US" sz="3200" b="0" u="none" strike="noStrike" baseline="30000" dirty="0">
                  <a:solidFill>
                    <a:srgbClr val="1A2E18"/>
                  </a:solidFill>
                  <a:latin typeface="Didact Gothic Regular"/>
                </a:rPr>
                <a:t>   </a:t>
              </a:r>
              <a:r>
                <a:rPr lang="en-US" sz="3200" b="0" u="none" strike="noStrike" baseline="30000" dirty="0" err="1">
                  <a:solidFill>
                    <a:srgbClr val="1A2E18"/>
                  </a:solidFill>
                  <a:latin typeface="Didact Gothic Regular"/>
                </a:rPr>
                <a:t>Pertemuan</a:t>
              </a:r>
              <a:r>
                <a:rPr lang="en-US" sz="3200" b="0" u="none" strike="noStrike" baseline="30000">
                  <a:solidFill>
                    <a:srgbClr val="1A2E18"/>
                  </a:solidFill>
                  <a:latin typeface="Didact Gothic Regular"/>
                </a:rPr>
                <a:t> 2</a:t>
              </a:r>
              <a:endParaRPr lang="en-US" sz="3200" b="0" u="none" strike="noStrike" baseline="30000" dirty="0">
                <a:solidFill>
                  <a:srgbClr val="1A2E18"/>
                </a:solidFill>
                <a:latin typeface="Didact Gothic Regular"/>
              </a:endParaRPr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B6E2B2B9-2CCD-A61D-98BF-6AD62D853B88}"/>
                </a:ext>
              </a:extLst>
            </p:cNvPr>
            <p:cNvSpPr txBox="1"/>
            <p:nvPr/>
          </p:nvSpPr>
          <p:spPr>
            <a:xfrm>
              <a:off x="11321496" y="6190741"/>
              <a:ext cx="4034556" cy="4826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ctr">
                <a:lnSpc>
                  <a:spcPct val="99600"/>
                </a:lnSpc>
              </a:pPr>
              <a:r>
                <a:rPr lang="en-US" sz="4000" b="1" i="0" u="none" strike="noStrike" dirty="0">
                  <a:solidFill>
                    <a:srgbClr val="1A2E18"/>
                  </a:solidFill>
                  <a:latin typeface="Didact Gothic Regular"/>
                </a:rPr>
                <a:t>KONSEP DASAR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37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3309600" y="5918200"/>
            <a:ext cx="4978400" cy="38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5918200"/>
            <a:ext cx="10985500" cy="38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9855200"/>
            <a:ext cx="13500100" cy="863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3800" y="9855200"/>
            <a:ext cx="6184900" cy="863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900" y="5549900"/>
            <a:ext cx="774700" cy="774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0" y="5549900"/>
            <a:ext cx="774700" cy="774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8100" y="5549900"/>
            <a:ext cx="774700" cy="774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8300" y="5702300"/>
            <a:ext cx="444500" cy="444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8700" y="5791200"/>
            <a:ext cx="228600" cy="30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41300" y="5753100"/>
            <a:ext cx="368300" cy="3683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915080" y="1590504"/>
            <a:ext cx="8228919" cy="271507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1300"/>
              </a:lnSpc>
            </a:pPr>
            <a:r>
              <a:rPr lang="en-US" sz="9600" dirty="0">
                <a:solidFill>
                  <a:srgbClr val="9E9E9E"/>
                </a:solidFill>
                <a:latin typeface="Didact Gothic Regular"/>
              </a:rPr>
              <a:t>3</a:t>
            </a:r>
            <a:r>
              <a:rPr lang="en-US" sz="9600" baseline="30000" dirty="0">
                <a:solidFill>
                  <a:srgbClr val="9E9E9E"/>
                </a:solidFill>
                <a:latin typeface="Didact Gothic Regular"/>
              </a:rPr>
              <a:t>rd</a:t>
            </a:r>
            <a:r>
              <a:rPr lang="en-US" sz="9600" dirty="0">
                <a:solidFill>
                  <a:srgbClr val="9E9E9E"/>
                </a:solidFill>
                <a:latin typeface="Didact Gothic Regular"/>
              </a:rPr>
              <a:t> Generation:</a:t>
            </a:r>
          </a:p>
          <a:p>
            <a:pPr lvl="0" algn="l">
              <a:lnSpc>
                <a:spcPct val="91300"/>
              </a:lnSpc>
            </a:pPr>
            <a:r>
              <a:rPr lang="en-US" sz="5400" b="0" i="0" u="none" strike="noStrike" dirty="0">
                <a:latin typeface="Didact Gothic Regular"/>
              </a:rPr>
              <a:t>Integrated Circuit (IC)</a:t>
            </a:r>
            <a:endParaRPr lang="en-US" sz="7200" b="0" i="0" u="none" strike="noStrike" dirty="0">
              <a:latin typeface="Didact Gothic Regula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60500" y="8064009"/>
            <a:ext cx="1419225" cy="53039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3600" b="1" i="0" u="none" strike="noStrike" dirty="0">
                <a:solidFill>
                  <a:srgbClr val="1C2E17"/>
                </a:solidFill>
                <a:latin typeface="Didact Gothic Regular"/>
              </a:rPr>
              <a:t>AND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7FBA3158-2C01-FAF1-88D3-A470814D69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751" y="323412"/>
            <a:ext cx="4667250" cy="8636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780E174-6F6A-791A-1765-69DFF1E2683D}"/>
              </a:ext>
            </a:extLst>
          </p:cNvPr>
          <p:cNvSpPr txBox="1"/>
          <p:nvPr/>
        </p:nvSpPr>
        <p:spPr>
          <a:xfrm>
            <a:off x="666750" y="501380"/>
            <a:ext cx="4362450" cy="5524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1300"/>
              </a:lnSpc>
            </a:pPr>
            <a:r>
              <a:rPr lang="en-US" sz="3200" b="1" i="0" u="none" strike="noStrike" dirty="0">
                <a:solidFill>
                  <a:srgbClr val="1A2E18"/>
                </a:solidFill>
                <a:latin typeface="Didact Gothic Regular"/>
              </a:rPr>
              <a:t>Integration Techniques </a:t>
            </a:r>
            <a:endParaRPr lang="en-US" sz="3200" b="1" i="0" u="none" strike="noStrike" dirty="0">
              <a:latin typeface="Didact Gothic Regular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59964A36-941D-5DE7-A7C3-9FDA12B76DBE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H="1" flipV="1">
            <a:off x="14396739" y="309862"/>
            <a:ext cx="4533899" cy="39141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596C1DB-6732-0F0E-011C-641E2EA496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898" y="110329"/>
            <a:ext cx="1887003" cy="1887003"/>
          </a:xfrm>
          <a:prstGeom prst="rect">
            <a:avLst/>
          </a:prstGeom>
        </p:spPr>
      </p:pic>
      <p:sp>
        <p:nvSpPr>
          <p:cNvPr id="24" name="TextBox 11">
            <a:extLst>
              <a:ext uri="{FF2B5EF4-FFF2-40B4-BE49-F238E27FC236}">
                <a16:creationId xmlns:a16="http://schemas.microsoft.com/office/drawing/2014/main" id="{38B3BA65-5A17-B4F0-1D3F-C425CEAADA82}"/>
              </a:ext>
            </a:extLst>
          </p:cNvPr>
          <p:cNvSpPr txBox="1"/>
          <p:nvPr/>
        </p:nvSpPr>
        <p:spPr>
          <a:xfrm>
            <a:off x="13335000" y="9867900"/>
            <a:ext cx="4686300" cy="330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r">
              <a:lnSpc>
                <a:spcPct val="116199"/>
              </a:lnSpc>
            </a:pP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Adaptif</a:t>
            </a:r>
            <a:r>
              <a:rPr lang="en-US" sz="2200" b="0" i="1" u="none" strike="noStrike" dirty="0">
                <a:solidFill>
                  <a:srgbClr val="9E9E9E"/>
                </a:solidFill>
                <a:latin typeface="Didact Gothic Regular"/>
              </a:rPr>
              <a:t>, </a:t>
            </a: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Kreatif</a:t>
            </a:r>
            <a:r>
              <a:rPr lang="en-US" sz="2200" b="0" i="1" u="none" strike="noStrike" dirty="0">
                <a:solidFill>
                  <a:srgbClr val="9E9E9E"/>
                </a:solidFill>
                <a:latin typeface="Didact Gothic Regular"/>
              </a:rPr>
              <a:t>, </a:t>
            </a: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Inovatif</a:t>
            </a:r>
            <a:endParaRPr lang="en-US" sz="2200" b="0" i="1" u="none" strike="noStrike" dirty="0">
              <a:solidFill>
                <a:srgbClr val="9E9E9E"/>
              </a:solidFill>
              <a:latin typeface="Didact Gothic Regular"/>
            </a:endParaRP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B37F7014-0B46-7F1B-D07A-B725CF83E19A}"/>
              </a:ext>
            </a:extLst>
          </p:cNvPr>
          <p:cNvSpPr txBox="1"/>
          <p:nvPr/>
        </p:nvSpPr>
        <p:spPr>
          <a:xfrm>
            <a:off x="6789737" y="8045447"/>
            <a:ext cx="1419225" cy="53039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3600" b="1" i="0" u="none" strike="noStrike" dirty="0">
                <a:solidFill>
                  <a:srgbClr val="1C2E17"/>
                </a:solidFill>
                <a:latin typeface="Didact Gothic Regular"/>
              </a:rPr>
              <a:t>OR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B50A4909-6BD9-3D1C-E796-17A03CA64219}"/>
              </a:ext>
            </a:extLst>
          </p:cNvPr>
          <p:cNvSpPr txBox="1"/>
          <p:nvPr/>
        </p:nvSpPr>
        <p:spPr>
          <a:xfrm>
            <a:off x="12415837" y="7951211"/>
            <a:ext cx="1419225" cy="53039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3600" b="1" i="0" u="none" strike="noStrike" dirty="0">
                <a:solidFill>
                  <a:srgbClr val="1C2E17"/>
                </a:solidFill>
                <a:latin typeface="Didact Gothic Regular"/>
              </a:rPr>
              <a:t>NOT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21D89B15-EFE2-1138-D526-265C96CA18E8}"/>
              </a:ext>
            </a:extLst>
          </p:cNvPr>
          <p:cNvSpPr txBox="1"/>
          <p:nvPr/>
        </p:nvSpPr>
        <p:spPr>
          <a:xfrm>
            <a:off x="4442834" y="8895951"/>
            <a:ext cx="7532255" cy="84967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1300"/>
              </a:lnSpc>
            </a:pPr>
            <a:r>
              <a:rPr lang="en-US" sz="3200" dirty="0">
                <a:solidFill>
                  <a:srgbClr val="9E9E9E"/>
                </a:solidFill>
                <a:latin typeface="Didact Gothic Regular"/>
              </a:rPr>
              <a:t>IC chips </a:t>
            </a:r>
            <a:r>
              <a:rPr lang="en-US" sz="3200" dirty="0" err="1">
                <a:solidFill>
                  <a:srgbClr val="9E9E9E"/>
                </a:solidFill>
                <a:latin typeface="Didact Gothic Regular"/>
              </a:rPr>
              <a:t>digunakan</a:t>
            </a:r>
            <a:r>
              <a:rPr lang="en-US" sz="3200" dirty="0">
                <a:solidFill>
                  <a:srgbClr val="9E9E9E"/>
                </a:solidFill>
                <a:latin typeface="Didact Gothic Regular"/>
              </a:rPr>
              <a:t> </a:t>
            </a:r>
            <a:r>
              <a:rPr lang="en-US" sz="3200" dirty="0" err="1">
                <a:solidFill>
                  <a:srgbClr val="9E9E9E"/>
                </a:solidFill>
                <a:latin typeface="Didact Gothic Regular"/>
              </a:rPr>
              <a:t>untuk</a:t>
            </a:r>
            <a:r>
              <a:rPr lang="en-US" sz="3200" dirty="0">
                <a:solidFill>
                  <a:srgbClr val="9E9E9E"/>
                </a:solidFill>
                <a:latin typeface="Didact Gothic Regular"/>
              </a:rPr>
              <a:t> </a:t>
            </a:r>
            <a:r>
              <a:rPr lang="en-US" sz="3200" dirty="0" err="1">
                <a:solidFill>
                  <a:srgbClr val="9E9E9E"/>
                </a:solidFill>
                <a:latin typeface="Didact Gothic Regular"/>
              </a:rPr>
              <a:t>mengimplementasikan</a:t>
            </a:r>
            <a:r>
              <a:rPr lang="en-US" sz="3200" dirty="0">
                <a:solidFill>
                  <a:srgbClr val="9E9E9E"/>
                </a:solidFill>
                <a:latin typeface="Didact Gothic Regular"/>
              </a:rPr>
              <a:t> basic logic gate</a:t>
            </a:r>
            <a:endParaRPr lang="en-US" sz="3200" b="0" i="0" u="none" strike="noStrike" dirty="0">
              <a:solidFill>
                <a:srgbClr val="9E9E9E"/>
              </a:solidFill>
              <a:latin typeface="Didact Gothic Regular"/>
            </a:endParaRPr>
          </a:p>
        </p:txBody>
      </p:sp>
      <p:pic>
        <p:nvPicPr>
          <p:cNvPr id="5126" name="Picture 6" descr="IC Gerbang Logika AND 7408 Elektronika Digital Job Praktikum - TPTUMETRO">
            <a:extLst>
              <a:ext uri="{FF2B5EF4-FFF2-40B4-BE49-F238E27FC236}">
                <a16:creationId xmlns:a16="http://schemas.microsoft.com/office/drawing/2014/main" id="{BBD6063F-B6F9-E02D-1C85-ED587D3DF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7" y="4326872"/>
            <a:ext cx="3837754" cy="353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A1A1D3-FB9E-A6AF-EAA4-98739DA287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5133" y="4647455"/>
            <a:ext cx="4648820" cy="2687493"/>
          </a:xfrm>
          <a:prstGeom prst="rect">
            <a:avLst/>
          </a:prstGeom>
        </p:spPr>
      </p:pic>
      <p:pic>
        <p:nvPicPr>
          <p:cNvPr id="5130" name="Picture 10" descr="Komponen IC Gerbang Logika Dasar – Instrumentasi dan Elektronika'15">
            <a:extLst>
              <a:ext uri="{FF2B5EF4-FFF2-40B4-BE49-F238E27FC236}">
                <a16:creationId xmlns:a16="http://schemas.microsoft.com/office/drawing/2014/main" id="{48E3093C-2C67-0F7D-E9DE-A91A9955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111" y="4232374"/>
            <a:ext cx="4254677" cy="311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0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22691CE4-4292-8D94-AAA9-99CC4EA1E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9855200"/>
            <a:ext cx="13500100" cy="86360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47D4FE27-0889-6E82-363A-8D729BA79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3800" y="9855200"/>
            <a:ext cx="6184900" cy="8636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6167BC1-04EE-E5FF-4053-3840B8244D2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H="1" flipV="1">
            <a:off x="14396739" y="309862"/>
            <a:ext cx="4533899" cy="3914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B131C-E43C-3579-3653-09D08FC225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898" y="110329"/>
            <a:ext cx="1887003" cy="1887003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AAE759DB-779E-CB5D-816A-0B13CB94459F}"/>
              </a:ext>
            </a:extLst>
          </p:cNvPr>
          <p:cNvSpPr txBox="1"/>
          <p:nvPr/>
        </p:nvSpPr>
        <p:spPr>
          <a:xfrm>
            <a:off x="13335000" y="9867900"/>
            <a:ext cx="4686300" cy="330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r">
              <a:lnSpc>
                <a:spcPct val="116199"/>
              </a:lnSpc>
            </a:pP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Adaptif</a:t>
            </a:r>
            <a:r>
              <a:rPr lang="en-US" sz="2200" b="0" i="1" u="none" strike="noStrike" dirty="0">
                <a:solidFill>
                  <a:srgbClr val="9E9E9E"/>
                </a:solidFill>
                <a:latin typeface="Didact Gothic Regular"/>
              </a:rPr>
              <a:t>, </a:t>
            </a: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Kreatif</a:t>
            </a:r>
            <a:r>
              <a:rPr lang="en-US" sz="2200" b="0" i="1" u="none" strike="noStrike" dirty="0">
                <a:solidFill>
                  <a:srgbClr val="9E9E9E"/>
                </a:solidFill>
                <a:latin typeface="Didact Gothic Regular"/>
              </a:rPr>
              <a:t>, </a:t>
            </a: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Inovatif</a:t>
            </a:r>
            <a:endParaRPr lang="en-US" sz="2200" b="0" i="1" u="none" strike="noStrike" dirty="0">
              <a:solidFill>
                <a:srgbClr val="9E9E9E"/>
              </a:solidFill>
              <a:latin typeface="Didact Gothic Regular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0CD872A-1D39-1F3C-9E70-392C2C929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51" y="323412"/>
            <a:ext cx="4667250" cy="863600"/>
          </a:xfrm>
          <a:prstGeom prst="rect">
            <a:avLst/>
          </a:prstGeom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579C8F6D-9C09-8C3E-95EC-0E77C5D44786}"/>
              </a:ext>
            </a:extLst>
          </p:cNvPr>
          <p:cNvSpPr txBox="1"/>
          <p:nvPr/>
        </p:nvSpPr>
        <p:spPr>
          <a:xfrm>
            <a:off x="666750" y="501380"/>
            <a:ext cx="4362450" cy="5524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1300"/>
              </a:lnSpc>
            </a:pPr>
            <a:r>
              <a:rPr lang="en-US" sz="3200" b="1" i="0" u="none" strike="noStrike" dirty="0">
                <a:solidFill>
                  <a:srgbClr val="1A2E18"/>
                </a:solidFill>
                <a:latin typeface="Didact Gothic Regular"/>
              </a:rPr>
              <a:t>Integration Techniques </a:t>
            </a:r>
            <a:endParaRPr lang="en-US" sz="3200" b="1" i="0" u="none" strike="noStrike" dirty="0">
              <a:latin typeface="Didact Gothic Regular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EBE97D-B28D-6A15-87F4-6C9E59BC7268}"/>
              </a:ext>
            </a:extLst>
          </p:cNvPr>
          <p:cNvGrpSpPr/>
          <p:nvPr/>
        </p:nvGrpSpPr>
        <p:grpSpPr>
          <a:xfrm>
            <a:off x="1496248" y="3449379"/>
            <a:ext cx="3837753" cy="3903921"/>
            <a:chOff x="1546517" y="1880084"/>
            <a:chExt cx="3683000" cy="3746500"/>
          </a:xfrm>
        </p:grpSpPr>
        <p:pic>
          <p:nvPicPr>
            <p:cNvPr id="24" name="Picture 2" descr="Gerbang And, Penjelasan dan Aplikasinya dalam Rangkaian Logika - Sobatbee">
              <a:extLst>
                <a:ext uri="{FF2B5EF4-FFF2-40B4-BE49-F238E27FC236}">
                  <a16:creationId xmlns:a16="http://schemas.microsoft.com/office/drawing/2014/main" id="{A57D8749-F746-F7F3-E561-04E3FC1EA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517" y="1880084"/>
              <a:ext cx="3683000" cy="3746500"/>
            </a:xfrm>
            <a:prstGeom prst="rect">
              <a:avLst/>
            </a:prstGeom>
            <a:noFill/>
            <a:ln w="57150">
              <a:solidFill>
                <a:srgbClr val="1C2E1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3C44003-9B7B-2436-9221-0D0D95308CBF}"/>
                </a:ext>
              </a:extLst>
            </p:cNvPr>
            <p:cNvSpPr/>
            <p:nvPr/>
          </p:nvSpPr>
          <p:spPr>
            <a:xfrm>
              <a:off x="1905000" y="4152900"/>
              <a:ext cx="1371600" cy="1473684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6" descr="IC Gerbang Logika AND 7408 Elektronika Digital Job Praktikum - TPTUMETRO">
            <a:extLst>
              <a:ext uri="{FF2B5EF4-FFF2-40B4-BE49-F238E27FC236}">
                <a16:creationId xmlns:a16="http://schemas.microsoft.com/office/drawing/2014/main" id="{521E3E8A-6811-1631-8EB3-2780099D7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788" y="3632210"/>
            <a:ext cx="4036063" cy="37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15">
            <a:extLst>
              <a:ext uri="{FF2B5EF4-FFF2-40B4-BE49-F238E27FC236}">
                <a16:creationId xmlns:a16="http://schemas.microsoft.com/office/drawing/2014/main" id="{2C936C5A-9679-C867-5A84-513EC7130A6E}"/>
              </a:ext>
            </a:extLst>
          </p:cNvPr>
          <p:cNvSpPr txBox="1"/>
          <p:nvPr/>
        </p:nvSpPr>
        <p:spPr>
          <a:xfrm>
            <a:off x="977553" y="1785828"/>
            <a:ext cx="16001320" cy="103839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1300"/>
              </a:lnSpc>
            </a:pPr>
            <a:r>
              <a:rPr lang="en-US" sz="5400" b="0" i="0" u="none" strike="noStrike" dirty="0">
                <a:solidFill>
                  <a:srgbClr val="9E9E9E"/>
                </a:solidFill>
                <a:latin typeface="Didact Gothic Regular"/>
              </a:rPr>
              <a:t>Transistor Circuit                 Integrated Circuit (IC)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CE81F7-463D-D455-BC34-71EE78CBD3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6768" y="1077536"/>
            <a:ext cx="1739560" cy="2508688"/>
          </a:xfrm>
          <a:prstGeom prst="rect">
            <a:avLst/>
          </a:prstGeom>
        </p:spPr>
      </p:pic>
      <p:sp>
        <p:nvSpPr>
          <p:cNvPr id="31" name="TextBox 17">
            <a:extLst>
              <a:ext uri="{FF2B5EF4-FFF2-40B4-BE49-F238E27FC236}">
                <a16:creationId xmlns:a16="http://schemas.microsoft.com/office/drawing/2014/main" id="{52555A9A-A740-CCA0-7625-1EC3B4F2874E}"/>
              </a:ext>
            </a:extLst>
          </p:cNvPr>
          <p:cNvSpPr txBox="1"/>
          <p:nvPr/>
        </p:nvSpPr>
        <p:spPr>
          <a:xfrm>
            <a:off x="2705511" y="2876285"/>
            <a:ext cx="1419225" cy="53039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3600" b="1" i="0" u="none" strike="noStrike" dirty="0">
                <a:solidFill>
                  <a:srgbClr val="1C2E17"/>
                </a:solidFill>
                <a:latin typeface="Didact Gothic Regular"/>
              </a:rPr>
              <a:t>AND</a:t>
            </a:r>
          </a:p>
        </p:txBody>
      </p:sp>
      <p:sp>
        <p:nvSpPr>
          <p:cNvPr id="32" name="TextBox 17">
            <a:extLst>
              <a:ext uri="{FF2B5EF4-FFF2-40B4-BE49-F238E27FC236}">
                <a16:creationId xmlns:a16="http://schemas.microsoft.com/office/drawing/2014/main" id="{0D0958B6-25B8-A8C5-FA18-17165550DAC2}"/>
              </a:ext>
            </a:extLst>
          </p:cNvPr>
          <p:cNvSpPr txBox="1"/>
          <p:nvPr/>
        </p:nvSpPr>
        <p:spPr>
          <a:xfrm>
            <a:off x="11193689" y="2979175"/>
            <a:ext cx="1419225" cy="53039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3600" b="1" i="0" u="none" strike="noStrike" dirty="0">
                <a:solidFill>
                  <a:srgbClr val="1C2E17"/>
                </a:solidFill>
                <a:latin typeface="Didact Gothic Regular"/>
              </a:rPr>
              <a:t>AND</a:t>
            </a: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975CAA9E-8030-CDB3-EF15-EA0C3CD64B18}"/>
              </a:ext>
            </a:extLst>
          </p:cNvPr>
          <p:cNvSpPr txBox="1"/>
          <p:nvPr/>
        </p:nvSpPr>
        <p:spPr>
          <a:xfrm>
            <a:off x="1450098" y="7627204"/>
            <a:ext cx="4928931" cy="209441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2700" b="1" i="0" u="none" strike="noStrike" dirty="0" err="1">
                <a:solidFill>
                  <a:srgbClr val="1A2E18"/>
                </a:solidFill>
                <a:latin typeface="Didact Gothic Regular"/>
              </a:rPr>
              <a:t>Terdiri</a:t>
            </a:r>
            <a:r>
              <a:rPr lang="en-US" sz="2700" b="1" i="0" u="none" strike="noStrike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700" b="1" i="0" u="none" strike="noStrike" dirty="0" err="1">
                <a:solidFill>
                  <a:srgbClr val="1A2E18"/>
                </a:solidFill>
                <a:latin typeface="Didact Gothic Regular"/>
              </a:rPr>
              <a:t>dari</a:t>
            </a:r>
            <a:r>
              <a:rPr lang="en-US" sz="2700" b="1" i="0" u="none" strike="noStrike" dirty="0">
                <a:solidFill>
                  <a:srgbClr val="1A2E18"/>
                </a:solidFill>
                <a:latin typeface="Didact Gothic Regular"/>
              </a:rPr>
              <a:t>:</a:t>
            </a:r>
          </a:p>
          <a:p>
            <a:pPr marL="457200" lvl="0" indent="-457200" algn="l">
              <a:lnSpc>
                <a:spcPct val="99600"/>
              </a:lnSpc>
              <a:buFont typeface="Arial" panose="020B0604020202020204" pitchFamily="34" charset="0"/>
              <a:buChar char="•"/>
            </a:pPr>
            <a:r>
              <a:rPr lang="en-US" sz="2700" b="1" i="0" u="none" strike="noStrike" dirty="0">
                <a:solidFill>
                  <a:srgbClr val="1A2E18"/>
                </a:solidFill>
                <a:latin typeface="Didact Gothic Regular"/>
              </a:rPr>
              <a:t>2 gate </a:t>
            </a:r>
            <a:r>
              <a:rPr lang="en-US" sz="2700" b="1" dirty="0">
                <a:solidFill>
                  <a:srgbClr val="1A2E18"/>
                </a:solidFill>
                <a:latin typeface="Didact Gothic Regular"/>
              </a:rPr>
              <a:t>input</a:t>
            </a:r>
            <a:r>
              <a:rPr lang="en-US" sz="2700" b="1" i="0" u="none" strike="noStrike" dirty="0">
                <a:solidFill>
                  <a:srgbClr val="1A2E18"/>
                </a:solidFill>
                <a:latin typeface="Didact Gothic Regular"/>
              </a:rPr>
              <a:t> dan </a:t>
            </a:r>
            <a:r>
              <a:rPr lang="en-US" sz="2700" b="1" dirty="0">
                <a:solidFill>
                  <a:srgbClr val="1A2E18"/>
                </a:solidFill>
                <a:latin typeface="Didact Gothic Regular"/>
              </a:rPr>
              <a:t>1 gate output </a:t>
            </a:r>
            <a:endParaRPr lang="en-US" sz="2700" b="1" i="0" u="none" strike="noStrike" dirty="0">
              <a:solidFill>
                <a:srgbClr val="1A2E18"/>
              </a:solidFill>
              <a:latin typeface="Didact Gothic Regular"/>
            </a:endParaRPr>
          </a:p>
          <a:p>
            <a:pPr marL="457200" lvl="0" indent="-457200" algn="l">
              <a:lnSpc>
                <a:spcPct val="99600"/>
              </a:lnSpc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1A2E18"/>
                </a:solidFill>
                <a:latin typeface="Didact Gothic Regular"/>
              </a:rPr>
              <a:t>2 transistor</a:t>
            </a:r>
          </a:p>
          <a:p>
            <a:pPr marL="457200" lvl="0" indent="-457200" algn="l">
              <a:lnSpc>
                <a:spcPct val="99600"/>
              </a:lnSpc>
              <a:buFont typeface="Arial" panose="020B0604020202020204" pitchFamily="34" charset="0"/>
              <a:buChar char="•"/>
            </a:pPr>
            <a:r>
              <a:rPr lang="en-US" sz="2700" b="1" i="0" u="none" strike="noStrike" dirty="0">
                <a:solidFill>
                  <a:srgbClr val="1A2E18"/>
                </a:solidFill>
                <a:latin typeface="Didact Gothic Regular"/>
              </a:rPr>
              <a:t>3 </a:t>
            </a:r>
            <a:r>
              <a:rPr lang="en-US" sz="2700" b="1" i="0" u="none" strike="noStrike" dirty="0" err="1">
                <a:solidFill>
                  <a:srgbClr val="1A2E18"/>
                </a:solidFill>
                <a:latin typeface="Didact Gothic Regular"/>
              </a:rPr>
              <a:t>resistansi</a:t>
            </a:r>
            <a:endParaRPr lang="en-US" sz="2700" b="1" i="0" u="none" strike="noStrike" dirty="0">
              <a:solidFill>
                <a:srgbClr val="1A2E18"/>
              </a:solidFill>
              <a:latin typeface="Didact Gothic Regular"/>
            </a:endParaRP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2D846781-D5B6-3B33-52DC-56BB36F32BAB}"/>
              </a:ext>
            </a:extLst>
          </p:cNvPr>
          <p:cNvSpPr txBox="1"/>
          <p:nvPr/>
        </p:nvSpPr>
        <p:spPr>
          <a:xfrm>
            <a:off x="9797339" y="7508056"/>
            <a:ext cx="6858000" cy="209441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en-US" sz="2700" b="1" i="0" u="none" strike="noStrike" dirty="0" err="1">
                <a:solidFill>
                  <a:srgbClr val="1A2E18"/>
                </a:solidFill>
                <a:latin typeface="Didact Gothic Regular"/>
              </a:rPr>
              <a:t>Terdiri</a:t>
            </a:r>
            <a:r>
              <a:rPr lang="en-US" sz="2700" b="1" i="0" u="none" strike="noStrike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700" b="1" i="0" u="none" strike="noStrike" dirty="0" err="1">
                <a:solidFill>
                  <a:srgbClr val="1A2E18"/>
                </a:solidFill>
                <a:latin typeface="Didact Gothic Regular"/>
              </a:rPr>
              <a:t>dari</a:t>
            </a:r>
            <a:r>
              <a:rPr lang="en-US" sz="2700" b="1" i="0" u="none" strike="noStrike" dirty="0">
                <a:solidFill>
                  <a:srgbClr val="1A2E18"/>
                </a:solidFill>
                <a:latin typeface="Didact Gothic Regular"/>
              </a:rPr>
              <a:t>:</a:t>
            </a:r>
          </a:p>
          <a:p>
            <a:pPr marL="457200" lvl="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 err="1">
                <a:solidFill>
                  <a:srgbClr val="1A2E18"/>
                </a:solidFill>
                <a:latin typeface="Didact Gothic Regular"/>
              </a:rPr>
              <a:t>Beberapa</a:t>
            </a:r>
            <a:r>
              <a:rPr lang="en-US" sz="2700" b="1" dirty="0">
                <a:solidFill>
                  <a:srgbClr val="1A2E18"/>
                </a:solidFill>
                <a:latin typeface="Didact Gothic Regular"/>
              </a:rPr>
              <a:t> basic logic (4 AND)</a:t>
            </a:r>
          </a:p>
          <a:p>
            <a:pPr marL="457200" lvl="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 err="1">
                <a:solidFill>
                  <a:srgbClr val="1A2E18"/>
                </a:solidFill>
                <a:latin typeface="Didact Gothic Regular"/>
              </a:rPr>
              <a:t>Sehingga</a:t>
            </a:r>
            <a:r>
              <a:rPr lang="en-US" sz="2700" b="1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700" b="1" dirty="0" err="1">
                <a:solidFill>
                  <a:srgbClr val="1A2E18"/>
                </a:solidFill>
                <a:latin typeface="Didact Gothic Regular"/>
              </a:rPr>
              <a:t>dalam</a:t>
            </a:r>
            <a:r>
              <a:rPr lang="en-US" sz="2700" b="1" dirty="0">
                <a:solidFill>
                  <a:srgbClr val="1A2E18"/>
                </a:solidFill>
                <a:latin typeface="Didact Gothic Regular"/>
              </a:rPr>
              <a:t> 1 chip </a:t>
            </a:r>
            <a:r>
              <a:rPr lang="en-US" sz="2700" b="1" dirty="0" err="1">
                <a:solidFill>
                  <a:srgbClr val="1A2E18"/>
                </a:solidFill>
                <a:latin typeface="Didact Gothic Regular"/>
              </a:rPr>
              <a:t>bisa</a:t>
            </a:r>
            <a:r>
              <a:rPr lang="en-US" sz="2700" b="1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700" b="1" dirty="0" err="1">
                <a:solidFill>
                  <a:srgbClr val="1A2E18"/>
                </a:solidFill>
                <a:latin typeface="Didact Gothic Regular"/>
              </a:rPr>
              <a:t>untuk</a:t>
            </a:r>
            <a:r>
              <a:rPr lang="en-US" sz="2700" b="1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700" b="1" dirty="0" err="1">
                <a:solidFill>
                  <a:srgbClr val="1A2E18"/>
                </a:solidFill>
                <a:latin typeface="Didact Gothic Regular"/>
              </a:rPr>
              <a:t>memproses</a:t>
            </a:r>
            <a:r>
              <a:rPr lang="en-US" sz="2700" b="1" dirty="0">
                <a:solidFill>
                  <a:srgbClr val="1A2E18"/>
                </a:solidFill>
                <a:latin typeface="Didact Gothic Regular"/>
              </a:rPr>
              <a:t> program </a:t>
            </a:r>
            <a:r>
              <a:rPr lang="en-US" sz="2700" b="1" dirty="0" err="1">
                <a:solidFill>
                  <a:srgbClr val="1A2E18"/>
                </a:solidFill>
                <a:latin typeface="Didact Gothic Regular"/>
              </a:rPr>
              <a:t>dengan</a:t>
            </a:r>
            <a:r>
              <a:rPr lang="en-US" sz="2700" b="1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700" b="1" dirty="0" err="1">
                <a:solidFill>
                  <a:srgbClr val="1A2E18"/>
                </a:solidFill>
                <a:latin typeface="Didact Gothic Regular"/>
              </a:rPr>
              <a:t>jumlah</a:t>
            </a:r>
            <a:r>
              <a:rPr lang="en-US" sz="2700" b="1" dirty="0">
                <a:solidFill>
                  <a:srgbClr val="1A2E18"/>
                </a:solidFill>
                <a:latin typeface="Didact Gothic Regular"/>
              </a:rPr>
              <a:t> yang </a:t>
            </a:r>
            <a:r>
              <a:rPr lang="en-US" sz="2700" b="1" dirty="0" err="1">
                <a:solidFill>
                  <a:srgbClr val="1A2E18"/>
                </a:solidFill>
                <a:latin typeface="Didact Gothic Regular"/>
              </a:rPr>
              <a:t>lebih</a:t>
            </a:r>
            <a:r>
              <a:rPr lang="en-US" sz="2700" b="1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700" b="1" dirty="0" err="1">
                <a:solidFill>
                  <a:srgbClr val="1A2E18"/>
                </a:solidFill>
                <a:latin typeface="Didact Gothic Regular"/>
              </a:rPr>
              <a:t>banyak</a:t>
            </a:r>
            <a:endParaRPr lang="en-US" sz="2700" b="1" i="0" u="none" strike="noStrike" dirty="0">
              <a:solidFill>
                <a:srgbClr val="1A2E18"/>
              </a:solidFill>
              <a:latin typeface="Didact Gothic Regular"/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F35FA97-7EA8-4A8A-830D-FFEA66D7A159}"/>
              </a:ext>
            </a:extLst>
          </p:cNvPr>
          <p:cNvSpPr/>
          <p:nvPr/>
        </p:nvSpPr>
        <p:spPr>
          <a:xfrm>
            <a:off x="13785430" y="4076700"/>
            <a:ext cx="685800" cy="2362200"/>
          </a:xfrm>
          <a:prstGeom prst="rightBrac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17">
            <a:extLst>
              <a:ext uri="{FF2B5EF4-FFF2-40B4-BE49-F238E27FC236}">
                <a16:creationId xmlns:a16="http://schemas.microsoft.com/office/drawing/2014/main" id="{E8299CD7-58E7-9BD1-DEAA-21B5E99589E7}"/>
              </a:ext>
            </a:extLst>
          </p:cNvPr>
          <p:cNvSpPr txBox="1"/>
          <p:nvPr/>
        </p:nvSpPr>
        <p:spPr>
          <a:xfrm>
            <a:off x="14685957" y="4688657"/>
            <a:ext cx="3699450" cy="158254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16199"/>
              </a:lnSpc>
            </a:pPr>
            <a:r>
              <a:rPr lang="en-US" sz="3600" b="1" i="0" u="none" strike="noStrike" dirty="0">
                <a:solidFill>
                  <a:srgbClr val="1C2E17"/>
                </a:solidFill>
                <a:latin typeface="Didact Gothic Regular"/>
              </a:rPr>
              <a:t>SSI</a:t>
            </a:r>
          </a:p>
          <a:p>
            <a:pPr lvl="0">
              <a:lnSpc>
                <a:spcPct val="116199"/>
              </a:lnSpc>
            </a:pPr>
            <a:r>
              <a:rPr lang="en-US" sz="2800" b="1" dirty="0">
                <a:solidFill>
                  <a:srgbClr val="1C2E17"/>
                </a:solidFill>
                <a:latin typeface="Didact Gothic Regular"/>
              </a:rPr>
              <a:t>(Small Scale </a:t>
            </a:r>
          </a:p>
          <a:p>
            <a:pPr lvl="0">
              <a:lnSpc>
                <a:spcPct val="116199"/>
              </a:lnSpc>
            </a:pPr>
            <a:r>
              <a:rPr lang="en-US" sz="2800" b="1" dirty="0">
                <a:solidFill>
                  <a:srgbClr val="1C2E17"/>
                </a:solidFill>
                <a:latin typeface="Didact Gothic Regular"/>
              </a:rPr>
              <a:t>Integration)</a:t>
            </a:r>
            <a:endParaRPr lang="en-US" sz="2800" b="1" i="0" u="none" strike="noStrike" dirty="0">
              <a:solidFill>
                <a:srgbClr val="1C2E17"/>
              </a:solidFill>
              <a:latin typeface="Didact Gothic Regular"/>
            </a:endParaRPr>
          </a:p>
          <a:p>
            <a:pPr lvl="0" algn="ctr">
              <a:lnSpc>
                <a:spcPct val="116199"/>
              </a:lnSpc>
            </a:pPr>
            <a:endParaRPr lang="en-US" sz="3600" b="1" i="0" u="none" strike="noStrike" dirty="0">
              <a:solidFill>
                <a:srgbClr val="1C2E17"/>
              </a:solidFill>
              <a:latin typeface="Didact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3157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9AFAE34-8195-0C05-2600-BA0FEFC7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1" y="323412"/>
            <a:ext cx="4667250" cy="863600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7911F40B-0E1C-CA1D-52E9-0CF67E0E5B54}"/>
              </a:ext>
            </a:extLst>
          </p:cNvPr>
          <p:cNvSpPr txBox="1"/>
          <p:nvPr/>
        </p:nvSpPr>
        <p:spPr>
          <a:xfrm>
            <a:off x="666750" y="501380"/>
            <a:ext cx="4362450" cy="5524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1300"/>
              </a:lnSpc>
            </a:pPr>
            <a:r>
              <a:rPr lang="en-US" sz="3200" b="1" i="0" u="none" strike="noStrike" dirty="0">
                <a:solidFill>
                  <a:srgbClr val="1A2E18"/>
                </a:solidFill>
                <a:latin typeface="Didact Gothic Regular"/>
              </a:rPr>
              <a:t>Integration Techniques </a:t>
            </a:r>
            <a:endParaRPr lang="en-US" sz="3200" b="1" i="0" u="none" strike="noStrike" dirty="0">
              <a:latin typeface="Didact Gothic Regular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22691CE4-4292-8D94-AAA9-99CC4EA1E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9855200"/>
            <a:ext cx="13500100" cy="86360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47D4FE27-0889-6E82-363A-8D729BA79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3800" y="9855200"/>
            <a:ext cx="6184900" cy="8636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6167BC1-04EE-E5FF-4053-3840B8244D2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H="1" flipV="1">
            <a:off x="14396739" y="309862"/>
            <a:ext cx="4533899" cy="3914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B131C-E43C-3579-3653-09D08FC225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898" y="110329"/>
            <a:ext cx="1887003" cy="1887003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AAE759DB-779E-CB5D-816A-0B13CB94459F}"/>
              </a:ext>
            </a:extLst>
          </p:cNvPr>
          <p:cNvSpPr txBox="1"/>
          <p:nvPr/>
        </p:nvSpPr>
        <p:spPr>
          <a:xfrm>
            <a:off x="13335000" y="9867900"/>
            <a:ext cx="4686300" cy="330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r">
              <a:lnSpc>
                <a:spcPct val="116199"/>
              </a:lnSpc>
            </a:pP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Adaptif</a:t>
            </a:r>
            <a:r>
              <a:rPr lang="en-US" sz="2200" b="0" i="1" u="none" strike="noStrike" dirty="0">
                <a:solidFill>
                  <a:srgbClr val="9E9E9E"/>
                </a:solidFill>
                <a:latin typeface="Didact Gothic Regular"/>
              </a:rPr>
              <a:t>, </a:t>
            </a: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Kreatif</a:t>
            </a:r>
            <a:r>
              <a:rPr lang="en-US" sz="2200" b="0" i="1" u="none" strike="noStrike" dirty="0">
                <a:solidFill>
                  <a:srgbClr val="9E9E9E"/>
                </a:solidFill>
                <a:latin typeface="Didact Gothic Regular"/>
              </a:rPr>
              <a:t>, </a:t>
            </a: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Inovatif</a:t>
            </a:r>
            <a:endParaRPr lang="en-US" sz="2200" b="0" i="1" u="none" strike="noStrike" dirty="0">
              <a:solidFill>
                <a:srgbClr val="9E9E9E"/>
              </a:solidFill>
              <a:latin typeface="Didact Gothic Regular"/>
            </a:endParaRPr>
          </a:p>
        </p:txBody>
      </p:sp>
      <p:sp>
        <p:nvSpPr>
          <p:cNvPr id="15" name="AutoShape 2" descr="Exploring the 7408 Integrated Circuit: Datasheet and Pinout | Reversepcb">
            <a:extLst>
              <a:ext uri="{FF2B5EF4-FFF2-40B4-BE49-F238E27FC236}">
                <a16:creationId xmlns:a16="http://schemas.microsoft.com/office/drawing/2014/main" id="{33881D73-5BA0-97B2-6264-090E5DD05E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Exploring the 7408 Integrated Circuit: Datasheet and Pinout | Reversepcb">
            <a:extLst>
              <a:ext uri="{FF2B5EF4-FFF2-40B4-BE49-F238E27FC236}">
                <a16:creationId xmlns:a16="http://schemas.microsoft.com/office/drawing/2014/main" id="{B501616B-7F6A-F1AA-7934-933818A94F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83F6E2-1F0A-FBF2-9F37-9A143EB94111}"/>
              </a:ext>
            </a:extLst>
          </p:cNvPr>
          <p:cNvGrpSpPr/>
          <p:nvPr/>
        </p:nvGrpSpPr>
        <p:grpSpPr>
          <a:xfrm>
            <a:off x="818037" y="1818694"/>
            <a:ext cx="7829549" cy="2205590"/>
            <a:chOff x="1162051" y="1804237"/>
            <a:chExt cx="7829549" cy="220559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EDC7876-1F3B-D857-963D-EC59AF8356A3}"/>
                </a:ext>
              </a:extLst>
            </p:cNvPr>
            <p:cNvGrpSpPr/>
            <p:nvPr/>
          </p:nvGrpSpPr>
          <p:grpSpPr>
            <a:xfrm>
              <a:off x="3651751" y="2239834"/>
              <a:ext cx="5339849" cy="1429125"/>
              <a:chOff x="1473200" y="4076699"/>
              <a:chExt cx="4436390" cy="1429125"/>
            </a:xfrm>
          </p:grpSpPr>
          <p:pic>
            <p:nvPicPr>
              <p:cNvPr id="28" name="Picture 3">
                <a:extLst>
                  <a:ext uri="{FF2B5EF4-FFF2-40B4-BE49-F238E27FC236}">
                    <a16:creationId xmlns:a16="http://schemas.microsoft.com/office/drawing/2014/main" id="{761E2D4F-CA42-5BA3-44B5-F5F4FDEA15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3200" y="4152900"/>
                <a:ext cx="266700" cy="266700"/>
              </a:xfrm>
              <a:prstGeom prst="rect">
                <a:avLst/>
              </a:prstGeom>
            </p:spPr>
          </p:pic>
          <p:sp>
            <p:nvSpPr>
              <p:cNvPr id="29" name="TextBox 13">
                <a:extLst>
                  <a:ext uri="{FF2B5EF4-FFF2-40B4-BE49-F238E27FC236}">
                    <a16:creationId xmlns:a16="http://schemas.microsoft.com/office/drawing/2014/main" id="{908A9372-1154-6986-B92C-9DEB7AD728AC}"/>
                  </a:ext>
                </a:extLst>
              </p:cNvPr>
              <p:cNvSpPr txBox="1"/>
              <p:nvPr/>
            </p:nvSpPr>
            <p:spPr>
              <a:xfrm>
                <a:off x="2032000" y="4076699"/>
                <a:ext cx="3877590" cy="142912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lvl="0"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700" b="1" i="0" u="none" strike="noStrike" dirty="0">
                    <a:solidFill>
                      <a:srgbClr val="1C2E17"/>
                    </a:solidFill>
                    <a:latin typeface="Didact Gothic Regular"/>
                  </a:rPr>
                  <a:t>Small Scale Integration (SSI)</a:t>
                </a:r>
              </a:p>
              <a:p>
                <a:pPr lvl="0"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700" i="0" u="none" strike="noStrike" dirty="0">
                    <a:solidFill>
                      <a:srgbClr val="1C2E17"/>
                    </a:solidFill>
                    <a:latin typeface="Didact Gothic Regular"/>
                  </a:rPr>
                  <a:t>transistor/ chip </a:t>
                </a:r>
                <a:r>
                  <a:rPr lang="en-ID" sz="2400" i="0" dirty="0">
                    <a:solidFill>
                      <a:srgbClr val="1C2E17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≤ </a:t>
                </a:r>
                <a:r>
                  <a:rPr lang="en-US" sz="2400" i="0" u="none" strike="noStrike" dirty="0">
                    <a:solidFill>
                      <a:srgbClr val="1C2E17"/>
                    </a:solidFill>
                    <a:latin typeface="Didact Gothic Regular"/>
                  </a:rPr>
                  <a:t>500</a:t>
                </a:r>
              </a:p>
              <a:p>
                <a:pPr lvl="0"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i="0" u="none" strike="noStrike" dirty="0">
                    <a:solidFill>
                      <a:srgbClr val="1C2E17"/>
                    </a:solidFill>
                    <a:latin typeface="Didact Gothic Regular"/>
                  </a:rPr>
                  <a:t>e.g.  IC 7400 series</a:t>
                </a:r>
                <a:endParaRPr lang="en-US" sz="2700" i="0" u="none" strike="noStrike" dirty="0">
                  <a:solidFill>
                    <a:srgbClr val="1C2E17"/>
                  </a:solidFill>
                  <a:latin typeface="Didact Gothic Regular"/>
                </a:endParaRPr>
              </a:p>
            </p:txBody>
          </p:sp>
        </p:grpSp>
        <p:pic>
          <p:nvPicPr>
            <p:cNvPr id="10242" name="Picture 2" descr="IC-7404 at ₹ 22/piece | Digital IC in Jalgaon | ID: 17871901291">
              <a:extLst>
                <a:ext uri="{FF2B5EF4-FFF2-40B4-BE49-F238E27FC236}">
                  <a16:creationId xmlns:a16="http://schemas.microsoft.com/office/drawing/2014/main" id="{9EBA0264-C91A-36EE-089E-3E1C96B14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051" y="1804237"/>
              <a:ext cx="2934822" cy="22055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6955BCF-B2B0-A715-9A18-E14E08E13D9E}"/>
              </a:ext>
            </a:extLst>
          </p:cNvPr>
          <p:cNvGrpSpPr/>
          <p:nvPr/>
        </p:nvGrpSpPr>
        <p:grpSpPr>
          <a:xfrm>
            <a:off x="818038" y="4584948"/>
            <a:ext cx="7995149" cy="2191588"/>
            <a:chOff x="1162052" y="4570491"/>
            <a:chExt cx="7995149" cy="219158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4B895C7-03F8-E022-E7ED-03BF2C623405}"/>
                </a:ext>
              </a:extLst>
            </p:cNvPr>
            <p:cNvGrpSpPr/>
            <p:nvPr/>
          </p:nvGrpSpPr>
          <p:grpSpPr>
            <a:xfrm>
              <a:off x="3651751" y="4994079"/>
              <a:ext cx="5505450" cy="1768000"/>
              <a:chOff x="1473200" y="4076700"/>
              <a:chExt cx="4573972" cy="1768000"/>
            </a:xfrm>
          </p:grpSpPr>
          <p:pic>
            <p:nvPicPr>
              <p:cNvPr id="26" name="Picture 3">
                <a:extLst>
                  <a:ext uri="{FF2B5EF4-FFF2-40B4-BE49-F238E27FC236}">
                    <a16:creationId xmlns:a16="http://schemas.microsoft.com/office/drawing/2014/main" id="{34592CD5-3D18-4D62-F689-9AE12C2925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3200" y="4152900"/>
                <a:ext cx="266700" cy="266700"/>
              </a:xfrm>
              <a:prstGeom prst="rect">
                <a:avLst/>
              </a:prstGeom>
            </p:spPr>
          </p:pic>
          <p:sp>
            <p:nvSpPr>
              <p:cNvPr id="30" name="TextBox 13">
                <a:extLst>
                  <a:ext uri="{FF2B5EF4-FFF2-40B4-BE49-F238E27FC236}">
                    <a16:creationId xmlns:a16="http://schemas.microsoft.com/office/drawing/2014/main" id="{F854F3FB-6989-CEC9-DAEF-FB223CC6B9C7}"/>
                  </a:ext>
                </a:extLst>
              </p:cNvPr>
              <p:cNvSpPr txBox="1"/>
              <p:nvPr/>
            </p:nvSpPr>
            <p:spPr>
              <a:xfrm>
                <a:off x="2031999" y="4076700"/>
                <a:ext cx="4015173" cy="1768000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lvl="0"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700" b="1" i="0" u="none" strike="noStrike" dirty="0">
                    <a:solidFill>
                      <a:srgbClr val="1C2E17"/>
                    </a:solidFill>
                    <a:latin typeface="Didact Gothic Regular"/>
                  </a:rPr>
                  <a:t>Medium Scale Integration (MSI) </a:t>
                </a:r>
                <a:endParaRPr lang="en-US" sz="2700" b="1" dirty="0">
                  <a:solidFill>
                    <a:srgbClr val="1C2E17"/>
                  </a:solidFill>
                  <a:latin typeface="Didact Gothic Regular"/>
                </a:endParaRPr>
              </a:p>
              <a:p>
                <a:pPr lvl="0"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i="0" u="none" strike="noStrike" dirty="0">
                    <a:solidFill>
                      <a:srgbClr val="1C2E17"/>
                    </a:solidFill>
                    <a:latin typeface="Didact Gothic Regular"/>
                  </a:rPr>
                  <a:t>transistor/ chip </a:t>
                </a:r>
                <a:r>
                  <a:rPr lang="en-ID" sz="2400" i="0" dirty="0">
                    <a:solidFill>
                      <a:srgbClr val="1C2E17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≤ </a:t>
                </a:r>
                <a:r>
                  <a:rPr lang="en-US" sz="2400" i="0" u="none" strike="noStrike" dirty="0">
                    <a:solidFill>
                      <a:srgbClr val="1C2E17"/>
                    </a:solidFill>
                    <a:latin typeface="Didact Gothic Regular"/>
                  </a:rPr>
                  <a:t>500</a:t>
                </a:r>
                <a:endParaRPr lang="en-US" sz="2400" dirty="0">
                  <a:solidFill>
                    <a:srgbClr val="1C2E17"/>
                  </a:solidFill>
                  <a:latin typeface="Didact Gothic Regular"/>
                </a:endParaRPr>
              </a:p>
              <a:p>
                <a:pPr lvl="0"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i="0" u="none" strike="noStrike" dirty="0">
                    <a:solidFill>
                      <a:srgbClr val="1C2E17"/>
                    </a:solidFill>
                    <a:latin typeface="Didact Gothic Regular"/>
                  </a:rPr>
                  <a:t>e.g.  </a:t>
                </a:r>
                <a:r>
                  <a:rPr lang="en-US" sz="2400" i="0" u="none" strike="noStrike" dirty="0" err="1">
                    <a:solidFill>
                      <a:srgbClr val="1C2E17"/>
                    </a:solidFill>
                    <a:latin typeface="Didact Gothic Regular"/>
                  </a:rPr>
                  <a:t>Ti</a:t>
                </a:r>
                <a:r>
                  <a:rPr lang="en-US" sz="2400" i="0" u="none" strike="noStrike" dirty="0">
                    <a:solidFill>
                      <a:srgbClr val="1C2E17"/>
                    </a:solidFill>
                    <a:latin typeface="Didact Gothic Regular"/>
                  </a:rPr>
                  <a:t> 74181 ALU</a:t>
                </a:r>
              </a:p>
            </p:txBody>
          </p:sp>
        </p:grpSp>
        <p:pic>
          <p:nvPicPr>
            <p:cNvPr id="31" name="Picture 4" descr="74181">
              <a:extLst>
                <a:ext uri="{FF2B5EF4-FFF2-40B4-BE49-F238E27FC236}">
                  <a16:creationId xmlns:a16="http://schemas.microsoft.com/office/drawing/2014/main" id="{E5DB476F-0C6C-5070-BACF-25DB048E7C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2" t="8398" r="16699" b="7735"/>
            <a:stretch/>
          </p:blipFill>
          <p:spPr bwMode="auto">
            <a:xfrm>
              <a:off x="1162052" y="4570491"/>
              <a:ext cx="2934821" cy="20852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34E7D9C-B080-F8CF-66FF-937451F5CB09}"/>
              </a:ext>
            </a:extLst>
          </p:cNvPr>
          <p:cNvGrpSpPr/>
          <p:nvPr/>
        </p:nvGrpSpPr>
        <p:grpSpPr>
          <a:xfrm>
            <a:off x="818037" y="7230889"/>
            <a:ext cx="7829549" cy="1952990"/>
            <a:chOff x="1162051" y="7216432"/>
            <a:chExt cx="7829549" cy="195299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843BFBA-9CA3-ED1F-1BB7-6A492281C721}"/>
                </a:ext>
              </a:extLst>
            </p:cNvPr>
            <p:cNvGrpSpPr/>
            <p:nvPr/>
          </p:nvGrpSpPr>
          <p:grpSpPr>
            <a:xfrm>
              <a:off x="3651751" y="7537271"/>
              <a:ext cx="5339849" cy="1311311"/>
              <a:chOff x="1473200" y="4076699"/>
              <a:chExt cx="4436390" cy="1311311"/>
            </a:xfrm>
          </p:grpSpPr>
          <p:pic>
            <p:nvPicPr>
              <p:cNvPr id="33" name="Picture 3">
                <a:extLst>
                  <a:ext uri="{FF2B5EF4-FFF2-40B4-BE49-F238E27FC236}">
                    <a16:creationId xmlns:a16="http://schemas.microsoft.com/office/drawing/2014/main" id="{2733FEDE-670C-EA9D-0C45-C69616831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3200" y="4152900"/>
                <a:ext cx="266700" cy="266700"/>
              </a:xfrm>
              <a:prstGeom prst="rect">
                <a:avLst/>
              </a:prstGeom>
            </p:spPr>
          </p:pic>
          <p:sp>
            <p:nvSpPr>
              <p:cNvPr id="34" name="TextBox 13">
                <a:extLst>
                  <a:ext uri="{FF2B5EF4-FFF2-40B4-BE49-F238E27FC236}">
                    <a16:creationId xmlns:a16="http://schemas.microsoft.com/office/drawing/2014/main" id="{46CB25A0-BAAA-AE28-0B37-F23CE4CFEFD1}"/>
                  </a:ext>
                </a:extLst>
              </p:cNvPr>
              <p:cNvSpPr txBox="1"/>
              <p:nvPr/>
            </p:nvSpPr>
            <p:spPr>
              <a:xfrm>
                <a:off x="2031999" y="4076699"/>
                <a:ext cx="3877591" cy="131131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lvl="0" algn="l">
                  <a:lnSpc>
                    <a:spcPct val="99600"/>
                  </a:lnSpc>
                </a:pPr>
                <a:r>
                  <a:rPr lang="en-US" sz="2700" b="1" i="0" u="none" strike="noStrike" dirty="0">
                    <a:solidFill>
                      <a:srgbClr val="1C2E17"/>
                    </a:solidFill>
                    <a:latin typeface="Didact Gothic Regular"/>
                  </a:rPr>
                  <a:t>Large Scale Integration (LSI) </a:t>
                </a:r>
              </a:p>
              <a:p>
                <a:pPr lvl="0" algn="l">
                  <a:lnSpc>
                    <a:spcPct val="99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i="0" u="none" strike="noStrike" dirty="0">
                    <a:solidFill>
                      <a:srgbClr val="1C2E17"/>
                    </a:solidFill>
                    <a:latin typeface="Didact Gothic Regular"/>
                  </a:rPr>
                  <a:t>transistor/ chip </a:t>
                </a:r>
                <a:r>
                  <a:rPr lang="en-ID" sz="2400" i="0" dirty="0">
                    <a:solidFill>
                      <a:srgbClr val="1C2E17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≤ </a:t>
                </a:r>
                <a:r>
                  <a:rPr lang="en-US" sz="2400" i="0" u="none" strike="noStrike" dirty="0">
                    <a:solidFill>
                      <a:srgbClr val="1C2E17"/>
                    </a:solidFill>
                    <a:latin typeface="Didact Gothic Regular"/>
                  </a:rPr>
                  <a:t>10k</a:t>
                </a:r>
              </a:p>
              <a:p>
                <a:pPr lvl="0" algn="l">
                  <a:lnSpc>
                    <a:spcPct val="99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i="0" u="none" strike="noStrike" dirty="0">
                    <a:solidFill>
                      <a:srgbClr val="1C2E17"/>
                    </a:solidFill>
                    <a:latin typeface="Didact Gothic Regular"/>
                  </a:rPr>
                  <a:t>e.g.  Intel 4004 (2300 transistors)</a:t>
                </a:r>
              </a:p>
            </p:txBody>
          </p:sp>
        </p:grpSp>
        <p:pic>
          <p:nvPicPr>
            <p:cNvPr id="35" name="Picture 6" descr="Intel 4004 - Wikipedia">
              <a:extLst>
                <a:ext uri="{FF2B5EF4-FFF2-40B4-BE49-F238E27FC236}">
                  <a16:creationId xmlns:a16="http://schemas.microsoft.com/office/drawing/2014/main" id="{56C0EB9B-0752-D1BC-0FD8-35E40AB952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051" y="7216432"/>
              <a:ext cx="2934821" cy="19529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CED3CEA-B1BF-4537-74C0-E3FDFD01073C}"/>
              </a:ext>
            </a:extLst>
          </p:cNvPr>
          <p:cNvGrpSpPr/>
          <p:nvPr/>
        </p:nvGrpSpPr>
        <p:grpSpPr>
          <a:xfrm>
            <a:off x="9326873" y="3032621"/>
            <a:ext cx="8041653" cy="2284753"/>
            <a:chOff x="9979647" y="3199183"/>
            <a:chExt cx="8041653" cy="228475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B6AD1C8-BBBC-6142-4ECB-43E9D251D5D5}"/>
                </a:ext>
              </a:extLst>
            </p:cNvPr>
            <p:cNvGrpSpPr/>
            <p:nvPr/>
          </p:nvGrpSpPr>
          <p:grpSpPr>
            <a:xfrm>
              <a:off x="12058650" y="3760546"/>
              <a:ext cx="5962650" cy="1576433"/>
              <a:chOff x="1473200" y="4076699"/>
              <a:chExt cx="4953818" cy="1576433"/>
            </a:xfrm>
          </p:grpSpPr>
          <p:pic>
            <p:nvPicPr>
              <p:cNvPr id="37" name="Picture 3">
                <a:extLst>
                  <a:ext uri="{FF2B5EF4-FFF2-40B4-BE49-F238E27FC236}">
                    <a16:creationId xmlns:a16="http://schemas.microsoft.com/office/drawing/2014/main" id="{73A22947-0D2C-EEB7-09CA-FE04746F2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3200" y="4152900"/>
                <a:ext cx="266700" cy="266700"/>
              </a:xfrm>
              <a:prstGeom prst="rect">
                <a:avLst/>
              </a:prstGeom>
            </p:spPr>
          </p:pic>
          <p:sp>
            <p:nvSpPr>
              <p:cNvPr id="38" name="TextBox 13">
                <a:extLst>
                  <a:ext uri="{FF2B5EF4-FFF2-40B4-BE49-F238E27FC236}">
                    <a16:creationId xmlns:a16="http://schemas.microsoft.com/office/drawing/2014/main" id="{BD5FCD90-9C1F-E603-CE68-7B01FEF7F5C5}"/>
                  </a:ext>
                </a:extLst>
              </p:cNvPr>
              <p:cNvSpPr txBox="1"/>
              <p:nvPr/>
            </p:nvSpPr>
            <p:spPr>
              <a:xfrm>
                <a:off x="2031999" y="4076699"/>
                <a:ext cx="4395019" cy="1576433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lvl="0" algn="l">
                  <a:lnSpc>
                    <a:spcPct val="99600"/>
                  </a:lnSpc>
                </a:pPr>
                <a:r>
                  <a:rPr lang="en-US" sz="2700" b="1" i="0" u="none" strike="noStrike" dirty="0">
                    <a:solidFill>
                      <a:srgbClr val="1C2E17"/>
                    </a:solidFill>
                    <a:latin typeface="Didact Gothic Regular"/>
                  </a:rPr>
                  <a:t>Very Large Scale Integration (VLSI) </a:t>
                </a:r>
              </a:p>
              <a:p>
                <a:pPr lvl="0"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i="0" u="none" strike="noStrike" dirty="0">
                    <a:solidFill>
                      <a:srgbClr val="1C2E17"/>
                    </a:solidFill>
                    <a:latin typeface="Didact Gothic Regular"/>
                  </a:rPr>
                  <a:t>transistor/ chip </a:t>
                </a:r>
                <a:r>
                  <a:rPr lang="en-ID" sz="2400" i="0" dirty="0">
                    <a:solidFill>
                      <a:srgbClr val="1C2E17"/>
                    </a:solidFill>
                    <a:effectLst/>
                    <a:latin typeface="Google Sans"/>
                  </a:rPr>
                  <a:t>≥</a:t>
                </a:r>
                <a:r>
                  <a:rPr lang="en-ID" sz="2400" i="0" dirty="0">
                    <a:solidFill>
                      <a:srgbClr val="1C2E17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i="0" u="none" strike="noStrike" dirty="0">
                    <a:solidFill>
                      <a:srgbClr val="1C2E17"/>
                    </a:solidFill>
                    <a:latin typeface="Didact Gothic Regular"/>
                  </a:rPr>
                  <a:t>100k</a:t>
                </a:r>
              </a:p>
              <a:p>
                <a:pPr lvl="0"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i="0" u="none" strike="noStrike" dirty="0">
                    <a:solidFill>
                      <a:srgbClr val="1C2E17"/>
                    </a:solidFill>
                    <a:latin typeface="Didact Gothic Regular"/>
                  </a:rPr>
                  <a:t>e.g. Intel 80286 (134.000 transistors) </a:t>
                </a:r>
              </a:p>
            </p:txBody>
          </p:sp>
        </p:grpSp>
        <p:pic>
          <p:nvPicPr>
            <p:cNvPr id="39" name="Picture 8" descr="DOS Days - A 286 Running Like a 386?">
              <a:extLst>
                <a:ext uri="{FF2B5EF4-FFF2-40B4-BE49-F238E27FC236}">
                  <a16:creationId xmlns:a16="http://schemas.microsoft.com/office/drawing/2014/main" id="{D8688CDA-AF98-9ADD-CE1D-6458513B8C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0" t="8405" r="9079" b="7840"/>
            <a:stretch/>
          </p:blipFill>
          <p:spPr bwMode="auto">
            <a:xfrm>
              <a:off x="9979647" y="3199183"/>
              <a:ext cx="2618192" cy="22847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E1FD604-3E02-60FF-00EC-FA283D60768C}"/>
              </a:ext>
            </a:extLst>
          </p:cNvPr>
          <p:cNvGrpSpPr/>
          <p:nvPr/>
        </p:nvGrpSpPr>
        <p:grpSpPr>
          <a:xfrm>
            <a:off x="9269959" y="5790642"/>
            <a:ext cx="8673430" cy="2171298"/>
            <a:chOff x="9669621" y="6137342"/>
            <a:chExt cx="8673430" cy="217129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8343EF8-2F6A-0DD1-3D9F-8A092876F3E9}"/>
                </a:ext>
              </a:extLst>
            </p:cNvPr>
            <p:cNvGrpSpPr/>
            <p:nvPr/>
          </p:nvGrpSpPr>
          <p:grpSpPr>
            <a:xfrm>
              <a:off x="12399449" y="6646755"/>
              <a:ext cx="5943602" cy="1536818"/>
              <a:chOff x="1473200" y="4076700"/>
              <a:chExt cx="4937992" cy="1536818"/>
            </a:xfrm>
          </p:grpSpPr>
          <p:pic>
            <p:nvPicPr>
              <p:cNvPr id="41" name="Picture 3">
                <a:extLst>
                  <a:ext uri="{FF2B5EF4-FFF2-40B4-BE49-F238E27FC236}">
                    <a16:creationId xmlns:a16="http://schemas.microsoft.com/office/drawing/2014/main" id="{59FC95B9-EB0E-4EF0-7883-EBA06E7B4A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3200" y="4152900"/>
                <a:ext cx="266700" cy="266700"/>
              </a:xfrm>
              <a:prstGeom prst="rect">
                <a:avLst/>
              </a:prstGeom>
            </p:spPr>
          </p:pic>
          <p:sp>
            <p:nvSpPr>
              <p:cNvPr id="42" name="TextBox 13">
                <a:extLst>
                  <a:ext uri="{FF2B5EF4-FFF2-40B4-BE49-F238E27FC236}">
                    <a16:creationId xmlns:a16="http://schemas.microsoft.com/office/drawing/2014/main" id="{2355F241-3347-9852-6EC1-DC039A6DC5DA}"/>
                  </a:ext>
                </a:extLst>
              </p:cNvPr>
              <p:cNvSpPr txBox="1"/>
              <p:nvPr/>
            </p:nvSpPr>
            <p:spPr>
              <a:xfrm>
                <a:off x="2031999" y="4076700"/>
                <a:ext cx="4379193" cy="1536818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lvl="0"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700" b="1" i="0" u="none" strike="noStrike" dirty="0">
                    <a:solidFill>
                      <a:srgbClr val="1C2E17"/>
                    </a:solidFill>
                    <a:latin typeface="Didact Gothic Regular"/>
                  </a:rPr>
                  <a:t>Ultra Large Scale Integration (ULSI) </a:t>
                </a:r>
              </a:p>
              <a:p>
                <a:pPr lvl="0"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i="0" u="none" strike="noStrike" dirty="0">
                    <a:solidFill>
                      <a:srgbClr val="1C2E17"/>
                    </a:solidFill>
                    <a:latin typeface="Didact Gothic Regular"/>
                  </a:rPr>
                  <a:t>transistor/ chip </a:t>
                </a:r>
                <a:r>
                  <a:rPr lang="en-ID" sz="2400" i="0" dirty="0">
                    <a:solidFill>
                      <a:srgbClr val="1C2E17"/>
                    </a:solidFill>
                    <a:effectLst/>
                    <a:latin typeface="Google Sans"/>
                  </a:rPr>
                  <a:t>≥</a:t>
                </a:r>
                <a:r>
                  <a:rPr lang="en-ID" sz="2400" i="0" dirty="0">
                    <a:solidFill>
                      <a:srgbClr val="1C2E17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i="0" u="none" strike="noStrike" dirty="0">
                    <a:solidFill>
                      <a:srgbClr val="1C2E17"/>
                    </a:solidFill>
                    <a:latin typeface="Didact Gothic Regular"/>
                  </a:rPr>
                  <a:t>1M</a:t>
                </a:r>
              </a:p>
              <a:p>
                <a:pPr lvl="0"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i="0" u="none" strike="noStrike" dirty="0">
                    <a:solidFill>
                      <a:srgbClr val="1C2E17"/>
                    </a:solidFill>
                    <a:latin typeface="Didact Gothic Regular"/>
                  </a:rPr>
                  <a:t>e.g. Intel </a:t>
                </a:r>
                <a:r>
                  <a:rPr lang="en-US" sz="2400" dirty="0">
                    <a:solidFill>
                      <a:srgbClr val="1C2E17"/>
                    </a:solidFill>
                    <a:latin typeface="Didact Gothic Regular"/>
                  </a:rPr>
                  <a:t>P</a:t>
                </a:r>
                <a:r>
                  <a:rPr lang="en-US" sz="2400" i="0" u="none" strike="noStrike" dirty="0">
                    <a:solidFill>
                      <a:srgbClr val="1C2E17"/>
                    </a:solidFill>
                    <a:latin typeface="Didact Gothic Regular"/>
                  </a:rPr>
                  <a:t>entium (3,1M transistors) </a:t>
                </a:r>
              </a:p>
            </p:txBody>
          </p:sp>
        </p:grpSp>
        <p:pic>
          <p:nvPicPr>
            <p:cNvPr id="43" name="Picture 10" descr="Intel Umumkan Prosesor Core I9-9900K Generasi Ke-9 - YANGCANGGIH.COM">
              <a:extLst>
                <a:ext uri="{FF2B5EF4-FFF2-40B4-BE49-F238E27FC236}">
                  <a16:creationId xmlns:a16="http://schemas.microsoft.com/office/drawing/2014/main" id="{6ACB85A7-7BF6-CB5D-3C44-8FACA1745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9621" y="6137342"/>
              <a:ext cx="3255320" cy="21712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8296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E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69C57F6A-6291-43A0-E735-05B00750A2D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466090" y="2761034"/>
            <a:ext cx="19220180" cy="77216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1ADC50E-0CF1-3D84-C9F2-3506239EFF6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493827" y="-2103620"/>
            <a:ext cx="17532485" cy="7721600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A14344B3-8E20-F105-5FBD-06D5BAF8C93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147627" y="618544"/>
            <a:ext cx="17532485" cy="77216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sp>
        <p:nvSpPr>
          <p:cNvPr id="10" name="TextBox 10"/>
          <p:cNvSpPr txBox="1"/>
          <p:nvPr/>
        </p:nvSpPr>
        <p:spPr>
          <a:xfrm>
            <a:off x="1066800" y="7512077"/>
            <a:ext cx="9944100" cy="1778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1300"/>
              </a:lnSpc>
            </a:pPr>
            <a:r>
              <a:rPr lang="en-US" sz="10000" b="0" i="0" u="none" strike="noStrike" dirty="0">
                <a:solidFill>
                  <a:srgbClr val="FFFFFF"/>
                </a:solidFill>
                <a:latin typeface="Didact Gothic Regular"/>
              </a:rPr>
              <a:t>- END -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9408502-3C7F-0622-9B54-5B1208FF7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700" y="-241300"/>
            <a:ext cx="520700" cy="108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2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E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sp>
        <p:nvSpPr>
          <p:cNvPr id="10" name="TextBox 10"/>
          <p:cNvSpPr txBox="1"/>
          <p:nvPr/>
        </p:nvSpPr>
        <p:spPr>
          <a:xfrm>
            <a:off x="3124200" y="2410116"/>
            <a:ext cx="9944100" cy="1778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1300"/>
              </a:lnSpc>
            </a:pPr>
            <a:r>
              <a:rPr lang="en-US" sz="10000" b="0" i="0" u="none" strike="noStrike" dirty="0">
                <a:solidFill>
                  <a:srgbClr val="FFFFFF"/>
                </a:solidFill>
                <a:latin typeface="Didact Gothic Regular"/>
              </a:rPr>
              <a:t>Sub </a:t>
            </a:r>
            <a:r>
              <a:rPr lang="en-US" sz="10000" b="0" i="0" u="none" strike="noStrike" dirty="0" err="1">
                <a:solidFill>
                  <a:srgbClr val="FFFFFF"/>
                </a:solidFill>
                <a:latin typeface="Didact Gothic Regular"/>
              </a:rPr>
              <a:t>Topik</a:t>
            </a:r>
            <a:endParaRPr lang="en-US" sz="10000" b="0" i="0" u="none" strike="noStrike" dirty="0">
              <a:solidFill>
                <a:srgbClr val="FFFFFF"/>
              </a:solidFill>
              <a:latin typeface="Didact Gothic Regular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014515-E81E-1059-FAA3-831DE996D49A}"/>
              </a:ext>
            </a:extLst>
          </p:cNvPr>
          <p:cNvGrpSpPr/>
          <p:nvPr/>
        </p:nvGrpSpPr>
        <p:grpSpPr>
          <a:xfrm>
            <a:off x="3124200" y="5671189"/>
            <a:ext cx="5029200" cy="482600"/>
            <a:chOff x="1473200" y="4076700"/>
            <a:chExt cx="4178300" cy="482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3200" y="4152900"/>
              <a:ext cx="266700" cy="266700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2032000" y="4076700"/>
              <a:ext cx="3619500" cy="4826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l">
                <a:lnSpc>
                  <a:spcPct val="99600"/>
                </a:lnSpc>
              </a:pPr>
              <a:r>
                <a:rPr lang="en-US" sz="2700" b="0" i="0" u="none" strike="noStrike" dirty="0" err="1">
                  <a:solidFill>
                    <a:srgbClr val="FFFFFF"/>
                  </a:solidFill>
                  <a:latin typeface="Didact Gothic Regular"/>
                </a:rPr>
                <a:t>Konsep</a:t>
              </a:r>
              <a:r>
                <a:rPr lang="en-US" sz="2700" b="0" i="0" u="none" strike="noStrike" dirty="0">
                  <a:solidFill>
                    <a:srgbClr val="FFFFFF"/>
                  </a:solidFill>
                  <a:latin typeface="Didact Gothic Regular"/>
                </a:rPr>
                <a:t> Dasar </a:t>
              </a:r>
              <a:r>
                <a:rPr lang="en-US" sz="2700" b="0" i="0" u="none" strike="noStrike" dirty="0" err="1">
                  <a:solidFill>
                    <a:srgbClr val="FFFFFF"/>
                  </a:solidFill>
                  <a:latin typeface="Didact Gothic Regular"/>
                </a:rPr>
                <a:t>Mikroprosesor</a:t>
              </a:r>
              <a:endParaRPr lang="en-US" sz="2700" b="0" i="0" u="none" strike="noStrike" dirty="0">
                <a:solidFill>
                  <a:srgbClr val="FFFFFF"/>
                </a:solidFill>
                <a:latin typeface="Didact Gothic Regular"/>
              </a:endParaRPr>
            </a:p>
          </p:txBody>
        </p:sp>
      </p:grpSp>
      <p:pic>
        <p:nvPicPr>
          <p:cNvPr id="26" name="Picture 4">
            <a:extLst>
              <a:ext uri="{FF2B5EF4-FFF2-40B4-BE49-F238E27FC236}">
                <a16:creationId xmlns:a16="http://schemas.microsoft.com/office/drawing/2014/main" id="{FD3D89D2-DF3F-C37D-D69A-A368C8CB71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rot="16200000" flipV="1">
            <a:off x="-197375" y="-256639"/>
            <a:ext cx="4435637" cy="39141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11405D-CD75-C44C-F0B8-2E28CB7D8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8" y="92980"/>
            <a:ext cx="1887003" cy="18870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5E27B91-4325-4F83-6AF4-F96C907A4F5C}"/>
              </a:ext>
            </a:extLst>
          </p:cNvPr>
          <p:cNvGrpSpPr/>
          <p:nvPr/>
        </p:nvGrpSpPr>
        <p:grpSpPr>
          <a:xfrm>
            <a:off x="3143250" y="6756458"/>
            <a:ext cx="5029200" cy="482600"/>
            <a:chOff x="1473200" y="4076700"/>
            <a:chExt cx="4178300" cy="482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27F494-257C-6AC9-90C0-A8DAC5F94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3200" y="4152900"/>
              <a:ext cx="266700" cy="266700"/>
            </a:xfrm>
            <a:prstGeom prst="rect">
              <a:avLst/>
            </a:prstGeom>
          </p:spPr>
        </p:pic>
        <p:sp>
          <p:nvSpPr>
            <p:cNvPr id="5" name="TextBox 13">
              <a:extLst>
                <a:ext uri="{FF2B5EF4-FFF2-40B4-BE49-F238E27FC236}">
                  <a16:creationId xmlns:a16="http://schemas.microsoft.com/office/drawing/2014/main" id="{C05FA761-B3EA-B11C-1022-939E83109668}"/>
                </a:ext>
              </a:extLst>
            </p:cNvPr>
            <p:cNvSpPr txBox="1"/>
            <p:nvPr/>
          </p:nvSpPr>
          <p:spPr>
            <a:xfrm>
              <a:off x="2032000" y="4076700"/>
              <a:ext cx="3619500" cy="4826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l">
                <a:lnSpc>
                  <a:spcPct val="99600"/>
                </a:lnSpc>
              </a:pPr>
              <a:r>
                <a:rPr lang="en-US" sz="2700" b="0" i="0" u="none" strike="noStrike" dirty="0" err="1">
                  <a:solidFill>
                    <a:srgbClr val="FFFFFF"/>
                  </a:solidFill>
                  <a:latin typeface="Didact Gothic Regular"/>
                </a:rPr>
                <a:t>Konsep</a:t>
              </a:r>
              <a:r>
                <a:rPr lang="en-US" sz="2700" b="0" i="0" u="none" strike="noStrike" dirty="0">
                  <a:solidFill>
                    <a:srgbClr val="FFFFFF"/>
                  </a:solidFill>
                  <a:latin typeface="Didact Gothic Regular"/>
                </a:rPr>
                <a:t> Dasar </a:t>
              </a:r>
              <a:r>
                <a:rPr lang="en-US" sz="2700" b="0" i="0" u="none" strike="noStrike" dirty="0" err="1">
                  <a:solidFill>
                    <a:srgbClr val="FFFFFF"/>
                  </a:solidFill>
                  <a:latin typeface="Didact Gothic Regular"/>
                </a:rPr>
                <a:t>Mikrokontroler</a:t>
              </a:r>
              <a:endParaRPr lang="en-US" sz="2700" b="0" i="0" u="none" strike="noStrike" dirty="0">
                <a:solidFill>
                  <a:srgbClr val="FFFFFF"/>
                </a:solidFill>
                <a:latin typeface="Didact Gothic Regular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BDF076-1E90-4484-26E4-7A2EFFD82B43}"/>
              </a:ext>
            </a:extLst>
          </p:cNvPr>
          <p:cNvGrpSpPr/>
          <p:nvPr/>
        </p:nvGrpSpPr>
        <p:grpSpPr>
          <a:xfrm>
            <a:off x="3124200" y="4660900"/>
            <a:ext cx="5029200" cy="482600"/>
            <a:chOff x="1473200" y="4076700"/>
            <a:chExt cx="4178300" cy="482600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F0DBB7EB-1E9B-72E3-1245-1E801EE50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3200" y="4152900"/>
              <a:ext cx="266700" cy="2667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1B9A1F-A79C-79FA-A930-285A8EE4D1B8}"/>
                </a:ext>
              </a:extLst>
            </p:cNvPr>
            <p:cNvSpPr txBox="1"/>
            <p:nvPr/>
          </p:nvSpPr>
          <p:spPr>
            <a:xfrm>
              <a:off x="2032000" y="4076700"/>
              <a:ext cx="3619500" cy="4826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l">
                <a:lnSpc>
                  <a:spcPct val="99600"/>
                </a:lnSpc>
              </a:pPr>
              <a:r>
                <a:rPr lang="en-US" sz="2700" b="0" i="0" u="none" strike="noStrike" dirty="0" err="1">
                  <a:solidFill>
                    <a:srgbClr val="FFFFFF"/>
                  </a:solidFill>
                  <a:latin typeface="Didact Gothic Regular"/>
                </a:rPr>
                <a:t>Pendahuluan</a:t>
              </a:r>
              <a:endParaRPr lang="en-US" sz="2700" b="0" i="0" u="none" strike="noStrike" dirty="0">
                <a:solidFill>
                  <a:srgbClr val="FFFFFF"/>
                </a:solidFill>
                <a:latin typeface="Didact Gothic Regular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E97F21-F4A5-0C6D-4648-8034CBE8C61A}"/>
              </a:ext>
            </a:extLst>
          </p:cNvPr>
          <p:cNvGrpSpPr/>
          <p:nvPr/>
        </p:nvGrpSpPr>
        <p:grpSpPr>
          <a:xfrm>
            <a:off x="3143250" y="7722292"/>
            <a:ext cx="5029200" cy="482600"/>
            <a:chOff x="1473200" y="4076700"/>
            <a:chExt cx="4178300" cy="4826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C70C740-0A88-1B7B-B267-0463BCFC3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3200" y="4152900"/>
              <a:ext cx="266700" cy="266700"/>
            </a:xfrm>
            <a:prstGeom prst="rect">
              <a:avLst/>
            </a:prstGeom>
          </p:spPr>
        </p:pic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951FC488-F522-C88C-0E86-AFF36337CF9D}"/>
                </a:ext>
              </a:extLst>
            </p:cNvPr>
            <p:cNvSpPr txBox="1"/>
            <p:nvPr/>
          </p:nvSpPr>
          <p:spPr>
            <a:xfrm>
              <a:off x="2032000" y="4076700"/>
              <a:ext cx="3619500" cy="4826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l">
                <a:lnSpc>
                  <a:spcPct val="99600"/>
                </a:lnSpc>
              </a:pPr>
              <a:r>
                <a:rPr lang="en-US" sz="2700" b="0" i="0" u="none" strike="noStrike" dirty="0">
                  <a:solidFill>
                    <a:srgbClr val="FFFFFF"/>
                  </a:solidFill>
                  <a:latin typeface="Didact Gothic Regular"/>
                </a:rPr>
                <a:t>Integration Techniques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917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444500"/>
            <a:ext cx="3467100" cy="7366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76184" y="628650"/>
            <a:ext cx="3362416" cy="457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1300"/>
              </a:lnSpc>
            </a:pPr>
            <a:r>
              <a:rPr lang="en-US" sz="3200" b="1" i="0" u="none" strike="noStrike" dirty="0">
                <a:solidFill>
                  <a:srgbClr val="1A2E18"/>
                </a:solidFill>
                <a:latin typeface="Didact Gothic Regular"/>
              </a:rPr>
              <a:t>PENDAHULUAN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22691CE4-4292-8D94-AAA9-99CC4EA1E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9855200"/>
            <a:ext cx="13500100" cy="86360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47D4FE27-0889-6E82-363A-8D729BA79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3800" y="9855200"/>
            <a:ext cx="6184900" cy="8636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6167BC1-04EE-E5FF-4053-3840B8244D2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H="1" flipV="1">
            <a:off x="14396739" y="309862"/>
            <a:ext cx="4533899" cy="3914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B131C-E43C-3579-3653-09D08FC225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898" y="110329"/>
            <a:ext cx="1887003" cy="1887003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AAE759DB-779E-CB5D-816A-0B13CB94459F}"/>
              </a:ext>
            </a:extLst>
          </p:cNvPr>
          <p:cNvSpPr txBox="1"/>
          <p:nvPr/>
        </p:nvSpPr>
        <p:spPr>
          <a:xfrm>
            <a:off x="13335000" y="9867900"/>
            <a:ext cx="4686300" cy="330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r">
              <a:lnSpc>
                <a:spcPct val="116199"/>
              </a:lnSpc>
            </a:pP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Adaptif</a:t>
            </a:r>
            <a:r>
              <a:rPr lang="en-US" sz="2200" b="0" i="1" u="none" strike="noStrike" dirty="0">
                <a:solidFill>
                  <a:srgbClr val="9E9E9E"/>
                </a:solidFill>
                <a:latin typeface="Didact Gothic Regular"/>
              </a:rPr>
              <a:t>, </a:t>
            </a: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Kreatif</a:t>
            </a:r>
            <a:r>
              <a:rPr lang="en-US" sz="2200" b="0" i="1" u="none" strike="noStrike" dirty="0">
                <a:solidFill>
                  <a:srgbClr val="9E9E9E"/>
                </a:solidFill>
                <a:latin typeface="Didact Gothic Regular"/>
              </a:rPr>
              <a:t>, </a:t>
            </a: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Inovatif</a:t>
            </a:r>
            <a:endParaRPr lang="en-US" sz="2200" b="0" i="1" u="none" strike="noStrike" dirty="0">
              <a:solidFill>
                <a:srgbClr val="9E9E9E"/>
              </a:solidFill>
              <a:latin typeface="Didact Gothic Regular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157053F4-874F-94A6-DFE0-BDFFE8E900D5}"/>
              </a:ext>
            </a:extLst>
          </p:cNvPr>
          <p:cNvSpPr txBox="1"/>
          <p:nvPr/>
        </p:nvSpPr>
        <p:spPr>
          <a:xfrm>
            <a:off x="8312149" y="2457726"/>
            <a:ext cx="9004300" cy="25209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en-US" sz="4000" b="0" i="0" u="none" strike="noStrike" dirty="0">
                <a:latin typeface="Didact Gothic Regular"/>
              </a:rPr>
              <a:t>Monitor, </a:t>
            </a:r>
            <a:r>
              <a:rPr lang="en-US" sz="2200" dirty="0" err="1">
                <a:latin typeface="Didact Gothic Regular"/>
              </a:rPr>
              <a:t>se</a:t>
            </a:r>
            <a:r>
              <a:rPr lang="en-US" sz="2200" b="0" i="0" u="none" strike="noStrike" dirty="0" err="1">
                <a:latin typeface="Didact Gothic Regular"/>
              </a:rPr>
              <a:t>bagai</a:t>
            </a:r>
            <a:r>
              <a:rPr lang="en-US" sz="2200" b="0" i="0" u="none" strike="noStrike" dirty="0">
                <a:latin typeface="Didact Gothic Regular"/>
              </a:rPr>
              <a:t> output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0" i="0" u="none" strike="noStrike" dirty="0" err="1">
                <a:latin typeface="Didact Gothic Regular"/>
              </a:rPr>
              <a:t>Keyboard+mouse</a:t>
            </a:r>
            <a:r>
              <a:rPr lang="en-US" sz="4000" b="0" i="0" u="none" strike="noStrike" dirty="0">
                <a:latin typeface="Didact Gothic Regular"/>
              </a:rPr>
              <a:t>, </a:t>
            </a:r>
            <a:r>
              <a:rPr lang="en-US" sz="2200" dirty="0" err="1">
                <a:latin typeface="Didact Gothic Regular"/>
              </a:rPr>
              <a:t>se</a:t>
            </a:r>
            <a:r>
              <a:rPr lang="en-US" sz="2200" b="0" i="0" u="none" strike="noStrike" dirty="0" err="1">
                <a:latin typeface="Didact Gothic Regular"/>
              </a:rPr>
              <a:t>bagai</a:t>
            </a:r>
            <a:r>
              <a:rPr lang="en-US" sz="2200" b="0" i="0" u="none" strike="noStrike" dirty="0">
                <a:latin typeface="Didact Gothic Regular"/>
              </a:rPr>
              <a:t> output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0" i="0" u="none" strike="noStrike" dirty="0">
                <a:latin typeface="Didact Gothic Regular"/>
              </a:rPr>
              <a:t>CPU (Central Processing Unit), </a:t>
            </a:r>
            <a:r>
              <a:rPr lang="en-US" sz="2200" dirty="0" err="1">
                <a:latin typeface="Didact Gothic Regular"/>
              </a:rPr>
              <a:t>se</a:t>
            </a:r>
            <a:r>
              <a:rPr lang="en-US" sz="2200" b="0" i="0" u="none" strike="noStrike" dirty="0" err="1">
                <a:latin typeface="Didact Gothic Regular"/>
              </a:rPr>
              <a:t>bagai</a:t>
            </a:r>
            <a:r>
              <a:rPr lang="en-US" sz="2200" b="0" i="0" u="none" strike="noStrike" dirty="0">
                <a:latin typeface="Didact Gothic Regular"/>
              </a:rPr>
              <a:t> control unit</a:t>
            </a: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en-US" sz="2200" b="0" i="0" u="none" strike="noStrike" dirty="0">
              <a:latin typeface="Didact Gothic Regular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CCCF85-702F-3F16-29BA-EFFF6C666C29}"/>
              </a:ext>
            </a:extLst>
          </p:cNvPr>
          <p:cNvGrpSpPr/>
          <p:nvPr/>
        </p:nvGrpSpPr>
        <p:grpSpPr>
          <a:xfrm>
            <a:off x="1099432" y="444500"/>
            <a:ext cx="6578713" cy="8661400"/>
            <a:chOff x="1752600" y="628650"/>
            <a:chExt cx="6851650" cy="83502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014473-74F2-AC6D-BB83-1AFC348BD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52600" y="628650"/>
              <a:ext cx="6851650" cy="685165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DC7CB5C-7035-F87A-381A-0D5A63695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52600" y="5981700"/>
              <a:ext cx="2997200" cy="29972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63BFF01-777A-2C52-E2FA-B1A5A78AD6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1471" y="4653517"/>
            <a:ext cx="3037601" cy="3037601"/>
          </a:xfrm>
          <a:prstGeom prst="rect">
            <a:avLst/>
          </a:prstGeom>
        </p:spPr>
      </p:pic>
      <p:sp>
        <p:nvSpPr>
          <p:cNvPr id="20" name="TextBox 9">
            <a:extLst>
              <a:ext uri="{FF2B5EF4-FFF2-40B4-BE49-F238E27FC236}">
                <a16:creationId xmlns:a16="http://schemas.microsoft.com/office/drawing/2014/main" id="{E8FDFC97-A750-A921-B650-EE7D9DDDC6F2}"/>
              </a:ext>
            </a:extLst>
          </p:cNvPr>
          <p:cNvSpPr txBox="1"/>
          <p:nvPr/>
        </p:nvSpPr>
        <p:spPr>
          <a:xfrm>
            <a:off x="11104999" y="8675389"/>
            <a:ext cx="3037601" cy="57973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en-US" sz="4000" b="0" i="0" u="none" strike="noStrike" dirty="0">
                <a:latin typeface="Didact Gothic Regular"/>
              </a:rPr>
              <a:t>Motherboard</a:t>
            </a:r>
            <a:endParaRPr lang="en-US" sz="2200" b="0" i="0" u="none" strike="noStrike" dirty="0">
              <a:latin typeface="Didact Gothic Regular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AB0415-61E1-EC08-1711-4AFCFC6BB806}"/>
              </a:ext>
            </a:extLst>
          </p:cNvPr>
          <p:cNvGrpSpPr/>
          <p:nvPr/>
        </p:nvGrpSpPr>
        <p:grpSpPr>
          <a:xfrm>
            <a:off x="10952380" y="5774670"/>
            <a:ext cx="2880380" cy="2880380"/>
            <a:chOff x="10952380" y="5774670"/>
            <a:chExt cx="2880380" cy="28803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890A8C8-741B-C08D-1CAA-FAFC45069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952380" y="5774670"/>
              <a:ext cx="2880380" cy="288038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C2AEC8-0A38-63C2-AA88-D0CFC4141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762829" y="6054243"/>
              <a:ext cx="1026070" cy="1026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595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444500"/>
            <a:ext cx="3467100" cy="7366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76184" y="628650"/>
            <a:ext cx="3362416" cy="457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1300"/>
              </a:lnSpc>
            </a:pPr>
            <a:r>
              <a:rPr lang="en-US" sz="3200" b="1" i="0" u="none" strike="noStrike" dirty="0">
                <a:solidFill>
                  <a:srgbClr val="1A2E18"/>
                </a:solidFill>
                <a:latin typeface="Didact Gothic Regular"/>
              </a:rPr>
              <a:t>PENDAHULUAN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22691CE4-4292-8D94-AAA9-99CC4EA1E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9855200"/>
            <a:ext cx="13500100" cy="86360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47D4FE27-0889-6E82-363A-8D729BA79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3800" y="9855200"/>
            <a:ext cx="6184900" cy="8636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6167BC1-04EE-E5FF-4053-3840B8244D2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H="1" flipV="1">
            <a:off x="14396739" y="309862"/>
            <a:ext cx="4533899" cy="3914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B131C-E43C-3579-3653-09D08FC225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898" y="110329"/>
            <a:ext cx="1887003" cy="1887003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AAE759DB-779E-CB5D-816A-0B13CB94459F}"/>
              </a:ext>
            </a:extLst>
          </p:cNvPr>
          <p:cNvSpPr txBox="1"/>
          <p:nvPr/>
        </p:nvSpPr>
        <p:spPr>
          <a:xfrm>
            <a:off x="13335000" y="9867900"/>
            <a:ext cx="4686300" cy="330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r">
              <a:lnSpc>
                <a:spcPct val="116199"/>
              </a:lnSpc>
            </a:pP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Adaptif</a:t>
            </a:r>
            <a:r>
              <a:rPr lang="en-US" sz="2200" b="0" i="1" u="none" strike="noStrike" dirty="0">
                <a:solidFill>
                  <a:srgbClr val="9E9E9E"/>
                </a:solidFill>
                <a:latin typeface="Didact Gothic Regular"/>
              </a:rPr>
              <a:t>, </a:t>
            </a: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Kreatif</a:t>
            </a:r>
            <a:r>
              <a:rPr lang="en-US" sz="2200" b="0" i="1" u="none" strike="noStrike" dirty="0">
                <a:solidFill>
                  <a:srgbClr val="9E9E9E"/>
                </a:solidFill>
                <a:latin typeface="Didact Gothic Regular"/>
              </a:rPr>
              <a:t>, </a:t>
            </a: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Inovatif</a:t>
            </a:r>
            <a:endParaRPr lang="en-US" sz="2200" b="0" i="1" u="none" strike="noStrike" dirty="0">
              <a:solidFill>
                <a:srgbClr val="9E9E9E"/>
              </a:solidFill>
              <a:latin typeface="Didact Gothic Regular"/>
            </a:endParaRPr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54676ADC-AC8A-9BCC-372C-D9F00CB98C0A}"/>
              </a:ext>
            </a:extLst>
          </p:cNvPr>
          <p:cNvSpPr txBox="1"/>
          <p:nvPr/>
        </p:nvSpPr>
        <p:spPr>
          <a:xfrm>
            <a:off x="532594" y="4674532"/>
            <a:ext cx="2832846" cy="64060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1300"/>
              </a:lnSpc>
            </a:pPr>
            <a:r>
              <a:rPr lang="en-US" sz="3200" b="1" i="0" u="none" strike="noStrike" dirty="0">
                <a:solidFill>
                  <a:srgbClr val="1A2E18"/>
                </a:solidFill>
                <a:latin typeface="Didact Gothic Regular"/>
              </a:rPr>
              <a:t>Power Supply</a:t>
            </a:r>
            <a:endParaRPr lang="en-US" sz="3200" i="0" u="none" strike="noStrike" dirty="0">
              <a:solidFill>
                <a:srgbClr val="1A2E18"/>
              </a:solidFill>
              <a:latin typeface="Didact Gothic Regular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40DA3AE-BE6F-CC75-B30C-DEE35A9FBBE7}"/>
              </a:ext>
            </a:extLst>
          </p:cNvPr>
          <p:cNvGrpSpPr/>
          <p:nvPr/>
        </p:nvGrpSpPr>
        <p:grpSpPr>
          <a:xfrm>
            <a:off x="528394" y="2995792"/>
            <a:ext cx="10595721" cy="5463918"/>
            <a:chOff x="528394" y="2995792"/>
            <a:chExt cx="10595721" cy="546391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45C6B6E-7A8A-5783-88F1-D0C480A88D0E}"/>
                </a:ext>
              </a:extLst>
            </p:cNvPr>
            <p:cNvGrpSpPr/>
            <p:nvPr/>
          </p:nvGrpSpPr>
          <p:grpSpPr>
            <a:xfrm>
              <a:off x="528394" y="2995792"/>
              <a:ext cx="10595721" cy="5463918"/>
              <a:chOff x="528394" y="2995792"/>
              <a:chExt cx="10595721" cy="546391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890A8C8-741B-C08D-1CAA-FAFC45069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5795" y="3130550"/>
                <a:ext cx="4095474" cy="4095474"/>
              </a:xfrm>
              <a:prstGeom prst="rect">
                <a:avLst/>
              </a:prstGeom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AEC33C1-1848-51F2-51BB-8D588D9540C5}"/>
                  </a:ext>
                </a:extLst>
              </p:cNvPr>
              <p:cNvGrpSpPr/>
              <p:nvPr/>
            </p:nvGrpSpPr>
            <p:grpSpPr>
              <a:xfrm>
                <a:off x="8885173" y="3319552"/>
                <a:ext cx="1790147" cy="1941246"/>
                <a:chOff x="8727978" y="2455952"/>
                <a:chExt cx="1790147" cy="1941246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32F5077D-DD73-522B-1576-B8ABA3CF3B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 rot="20434010">
                  <a:off x="8727978" y="2455952"/>
                  <a:ext cx="1365444" cy="1365444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1F196C6C-0D91-2266-F9F2-1514FC8EB3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 rot="20434010">
                  <a:off x="9152681" y="3031754"/>
                  <a:ext cx="1365444" cy="1365444"/>
                </a:xfrm>
                <a:prstGeom prst="rect">
                  <a:avLst/>
                </a:prstGeom>
              </p:spPr>
            </p:pic>
          </p:grpSp>
          <p:sp>
            <p:nvSpPr>
              <p:cNvPr id="25" name="TextBox 10">
                <a:extLst>
                  <a:ext uri="{FF2B5EF4-FFF2-40B4-BE49-F238E27FC236}">
                    <a16:creationId xmlns:a16="http://schemas.microsoft.com/office/drawing/2014/main" id="{3F5F9755-2DC3-F093-B921-29BBCCF26265}"/>
                  </a:ext>
                </a:extLst>
              </p:cNvPr>
              <p:cNvSpPr txBox="1"/>
              <p:nvPr/>
            </p:nvSpPr>
            <p:spPr>
              <a:xfrm>
                <a:off x="8291269" y="5477404"/>
                <a:ext cx="2832846" cy="64060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lvl="0" algn="ctr">
                  <a:lnSpc>
                    <a:spcPct val="91300"/>
                  </a:lnSpc>
                </a:pPr>
                <a:r>
                  <a:rPr lang="en-US" sz="3200" b="1" i="0" u="none" strike="noStrike" dirty="0">
                    <a:solidFill>
                      <a:srgbClr val="1A2E18"/>
                    </a:solidFill>
                    <a:latin typeface="Didact Gothic Regular"/>
                  </a:rPr>
                  <a:t>RAM, </a:t>
                </a:r>
              </a:p>
              <a:p>
                <a:pPr lvl="0" algn="ctr">
                  <a:lnSpc>
                    <a:spcPct val="91300"/>
                  </a:lnSpc>
                </a:pPr>
                <a:r>
                  <a:rPr lang="en-US" sz="2400" i="0" u="none" strike="noStrike" dirty="0">
                    <a:solidFill>
                      <a:srgbClr val="1A2E18"/>
                    </a:solidFill>
                    <a:latin typeface="Didact Gothic Regular"/>
                  </a:rPr>
                  <a:t>main memory</a:t>
                </a:r>
                <a:endParaRPr lang="en-US" sz="3200" i="0" u="none" strike="noStrike" dirty="0">
                  <a:solidFill>
                    <a:srgbClr val="1A2E18"/>
                  </a:solidFill>
                  <a:latin typeface="Didact Gothic Regular"/>
                </a:endParaRPr>
              </a:p>
            </p:txBody>
          </p:sp>
          <p:cxnSp>
            <p:nvCxnSpPr>
              <p:cNvPr id="28" name="Curved Connector 27">
                <a:extLst>
                  <a:ext uri="{FF2B5EF4-FFF2-40B4-BE49-F238E27FC236}">
                    <a16:creationId xmlns:a16="http://schemas.microsoft.com/office/drawing/2014/main" id="{47E0B5B6-0FDA-C235-B780-E72817D8A673}"/>
                  </a:ext>
                </a:extLst>
              </p:cNvPr>
              <p:cNvCxnSpPr>
                <a:cxnSpLocks/>
                <a:stCxn id="19" idx="3"/>
                <a:endCxn id="22" idx="0"/>
              </p:cNvCxnSpPr>
              <p:nvPr/>
            </p:nvCxnSpPr>
            <p:spPr>
              <a:xfrm flipV="1">
                <a:off x="8291269" y="3358447"/>
                <a:ext cx="1049480" cy="1819840"/>
              </a:xfrm>
              <a:prstGeom prst="curvedConnector4">
                <a:avLst>
                  <a:gd name="adj1" fmla="val 28295"/>
                  <a:gd name="adj2" fmla="val 125084"/>
                </a:avLst>
              </a:prstGeom>
              <a:ln w="76200">
                <a:prstDash val="dash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0506444-6822-6DA2-9779-27678CE83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01728" y="5759714"/>
                <a:ext cx="1948426" cy="1948426"/>
              </a:xfrm>
              <a:prstGeom prst="rect">
                <a:avLst/>
              </a:prstGeom>
            </p:spPr>
          </p:pic>
          <p:cxnSp>
            <p:nvCxnSpPr>
              <p:cNvPr id="30" name="Curved Connector 29">
                <a:extLst>
                  <a:ext uri="{FF2B5EF4-FFF2-40B4-BE49-F238E27FC236}">
                    <a16:creationId xmlns:a16="http://schemas.microsoft.com/office/drawing/2014/main" id="{63F0C832-155F-3BE4-2735-F9597B4B796D}"/>
                  </a:ext>
                </a:extLst>
              </p:cNvPr>
              <p:cNvCxnSpPr>
                <a:cxnSpLocks/>
                <a:stCxn id="29" idx="3"/>
                <a:endCxn id="19" idx="1"/>
              </p:cNvCxnSpPr>
              <p:nvPr/>
            </p:nvCxnSpPr>
            <p:spPr>
              <a:xfrm flipV="1">
                <a:off x="3150154" y="5178287"/>
                <a:ext cx="1045641" cy="1555640"/>
              </a:xfrm>
              <a:prstGeom prst="curvedConnector3">
                <a:avLst>
                  <a:gd name="adj1" fmla="val 50000"/>
                </a:avLst>
              </a:prstGeom>
              <a:ln w="76200">
                <a:prstDash val="dash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F863A8FE-0ACC-E7E3-4CE1-51770F23EB16}"/>
                  </a:ext>
                </a:extLst>
              </p:cNvPr>
              <p:cNvSpPr txBox="1"/>
              <p:nvPr/>
            </p:nvSpPr>
            <p:spPr>
              <a:xfrm>
                <a:off x="528394" y="7819109"/>
                <a:ext cx="3264134" cy="64060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lvl="0" algn="ctr">
                  <a:lnSpc>
                    <a:spcPct val="91300"/>
                  </a:lnSpc>
                </a:pPr>
                <a:r>
                  <a:rPr lang="en-US" sz="3200" b="1" i="0" u="none" strike="noStrike" dirty="0">
                    <a:solidFill>
                      <a:srgbClr val="1A2E18"/>
                    </a:solidFill>
                    <a:latin typeface="Didact Gothic Regular"/>
                  </a:rPr>
                  <a:t>External storage, </a:t>
                </a:r>
                <a:r>
                  <a:rPr lang="en-US" sz="2400" i="0" u="none" strike="noStrike" dirty="0">
                    <a:solidFill>
                      <a:srgbClr val="1A2E18"/>
                    </a:solidFill>
                    <a:latin typeface="Didact Gothic Regular"/>
                  </a:rPr>
                  <a:t>second memory</a:t>
                </a:r>
                <a:endParaRPr lang="en-US" sz="3200" i="0" u="none" strike="noStrike" dirty="0">
                  <a:solidFill>
                    <a:srgbClr val="1A2E18"/>
                  </a:solidFill>
                  <a:latin typeface="Didact Gothic Regular"/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7B6B85A-88C7-99A3-8BB9-21E0C73B4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0496" y="2995792"/>
                <a:ext cx="1690398" cy="1690398"/>
              </a:xfrm>
              <a:prstGeom prst="rect">
                <a:avLst/>
              </a:prstGeom>
            </p:spPr>
          </p:pic>
          <p:cxnSp>
            <p:nvCxnSpPr>
              <p:cNvPr id="39" name="Curved Connector 38">
                <a:extLst>
                  <a:ext uri="{FF2B5EF4-FFF2-40B4-BE49-F238E27FC236}">
                    <a16:creationId xmlns:a16="http://schemas.microsoft.com/office/drawing/2014/main" id="{82DAD108-F323-C30A-8D5D-D25912EEEB71}"/>
                  </a:ext>
                </a:extLst>
              </p:cNvPr>
              <p:cNvCxnSpPr>
                <a:cxnSpLocks/>
                <a:stCxn id="37" idx="3"/>
              </p:cNvCxnSpPr>
              <p:nvPr/>
            </p:nvCxnSpPr>
            <p:spPr>
              <a:xfrm>
                <a:off x="2710894" y="3840991"/>
                <a:ext cx="1484901" cy="326578"/>
              </a:xfrm>
              <a:prstGeom prst="curvedConnector3">
                <a:avLst>
                  <a:gd name="adj1" fmla="val 50000"/>
                </a:avLst>
              </a:prstGeom>
              <a:ln w="76200">
                <a:prstDash val="dash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855A6AB-9444-1210-4976-328AC7907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84359" y="3386827"/>
              <a:ext cx="1803400" cy="1803400"/>
            </a:xfrm>
            <a:prstGeom prst="rect">
              <a:avLst/>
            </a:prstGeom>
          </p:spPr>
        </p:pic>
      </p:grpSp>
      <p:sp>
        <p:nvSpPr>
          <p:cNvPr id="51" name="TextBox 10">
            <a:extLst>
              <a:ext uri="{FF2B5EF4-FFF2-40B4-BE49-F238E27FC236}">
                <a16:creationId xmlns:a16="http://schemas.microsoft.com/office/drawing/2014/main" id="{5DE9A26B-57C3-6EFE-F554-0CE5CFB1457E}"/>
              </a:ext>
            </a:extLst>
          </p:cNvPr>
          <p:cNvSpPr txBox="1"/>
          <p:nvPr/>
        </p:nvSpPr>
        <p:spPr>
          <a:xfrm>
            <a:off x="11124115" y="2999187"/>
            <a:ext cx="6631291" cy="273534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Ketika </a:t>
            </a:r>
            <a:r>
              <a:rPr lang="en-US" sz="2400" i="0" u="none" strike="noStrike" dirty="0" err="1">
                <a:solidFill>
                  <a:srgbClr val="1A2E18"/>
                </a:solidFill>
                <a:latin typeface="Didact Gothic Regular"/>
              </a:rPr>
              <a:t>kita</a:t>
            </a: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400" i="0" u="none" strike="noStrike" dirty="0" err="1">
                <a:solidFill>
                  <a:srgbClr val="1A2E18"/>
                </a:solidFill>
                <a:latin typeface="Didact Gothic Regular"/>
              </a:rPr>
              <a:t>akan</a:t>
            </a: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400" i="0" u="none" strike="noStrike" dirty="0" err="1">
                <a:solidFill>
                  <a:srgbClr val="1A2E18"/>
                </a:solidFill>
                <a:latin typeface="Didact Gothic Regular"/>
              </a:rPr>
              <a:t>memanggil</a:t>
            </a: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400" i="0" u="none" strike="noStrike" dirty="0" err="1">
                <a:solidFill>
                  <a:srgbClr val="1A2E18"/>
                </a:solidFill>
                <a:latin typeface="Didact Gothic Regular"/>
              </a:rPr>
              <a:t>suatu</a:t>
            </a: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 data, </a:t>
            </a:r>
            <a:r>
              <a:rPr lang="en-US" sz="2400" i="0" u="none" strike="noStrike" dirty="0" err="1">
                <a:solidFill>
                  <a:srgbClr val="1A2E18"/>
                </a:solidFill>
                <a:latin typeface="Didact Gothic Regular"/>
              </a:rPr>
              <a:t>maka</a:t>
            </a: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400" i="0" u="none" strike="noStrike" dirty="0" err="1">
                <a:solidFill>
                  <a:srgbClr val="1A2E18"/>
                </a:solidFill>
                <a:latin typeface="Didact Gothic Regular"/>
              </a:rPr>
              <a:t>kita</a:t>
            </a: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400" i="0" u="none" strike="noStrike" dirty="0" err="1">
                <a:solidFill>
                  <a:srgbClr val="1A2E18"/>
                </a:solidFill>
                <a:latin typeface="Didact Gothic Regular"/>
              </a:rPr>
              <a:t>menggunakan</a:t>
            </a: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 External </a:t>
            </a:r>
            <a:r>
              <a:rPr lang="en-US" sz="2400" i="0" u="none" strike="noStrike" dirty="0" err="1">
                <a:solidFill>
                  <a:srgbClr val="1A2E18"/>
                </a:solidFill>
                <a:latin typeface="Didact Gothic Regular"/>
              </a:rPr>
              <a:t>Sotrage</a:t>
            </a: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Ketika </a:t>
            </a:r>
            <a:r>
              <a:rPr lang="en-US" sz="2400" i="0" u="none" strike="noStrike" dirty="0" err="1">
                <a:solidFill>
                  <a:srgbClr val="1A2E18"/>
                </a:solidFill>
                <a:latin typeface="Didact Gothic Regular"/>
              </a:rPr>
              <a:t>kita</a:t>
            </a: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400" i="0" u="none" strike="noStrike" dirty="0" err="1">
                <a:solidFill>
                  <a:srgbClr val="1A2E18"/>
                </a:solidFill>
                <a:latin typeface="Didact Gothic Regular"/>
              </a:rPr>
              <a:t>ingin</a:t>
            </a: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 running </a:t>
            </a:r>
            <a:r>
              <a:rPr lang="en-US" sz="2400" i="0" u="none" strike="noStrike" dirty="0" err="1">
                <a:solidFill>
                  <a:srgbClr val="1A2E18"/>
                </a:solidFill>
                <a:latin typeface="Didact Gothic Regular"/>
              </a:rPr>
              <a:t>aplikasi</a:t>
            </a: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 di </a:t>
            </a:r>
            <a:r>
              <a:rPr lang="en-US" sz="2400" i="0" u="none" strike="noStrike" dirty="0" err="1">
                <a:solidFill>
                  <a:srgbClr val="1A2E18"/>
                </a:solidFill>
                <a:latin typeface="Didact Gothic Regular"/>
              </a:rPr>
              <a:t>komputer</a:t>
            </a: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, </a:t>
            </a:r>
            <a:r>
              <a:rPr lang="en-US" sz="2400" i="0" u="none" strike="noStrike" dirty="0" err="1">
                <a:solidFill>
                  <a:srgbClr val="1A2E18"/>
                </a:solidFill>
                <a:latin typeface="Didact Gothic Regular"/>
              </a:rPr>
              <a:t>maka</a:t>
            </a: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400" i="0" u="none" strike="noStrike" dirty="0" err="1">
                <a:solidFill>
                  <a:srgbClr val="1A2E18"/>
                </a:solidFill>
                <a:latin typeface="Didact Gothic Regular"/>
              </a:rPr>
              <a:t>kita</a:t>
            </a: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400" i="0" u="none" strike="noStrike" dirty="0" err="1">
                <a:solidFill>
                  <a:srgbClr val="1A2E18"/>
                </a:solidFill>
                <a:latin typeface="Didact Gothic Regular"/>
              </a:rPr>
              <a:t>menggunakan</a:t>
            </a: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 RAM.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1A2E18"/>
                </a:solidFill>
                <a:latin typeface="Didact Gothic Regular"/>
              </a:rPr>
              <a:t>Pertanyaan</a:t>
            </a:r>
            <a:r>
              <a:rPr lang="en-US" sz="2800" b="1" dirty="0">
                <a:solidFill>
                  <a:srgbClr val="1A2E18"/>
                </a:solidFill>
                <a:latin typeface="Didact Gothic Regular"/>
              </a:rPr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i="0" u="none" strike="noStrike" dirty="0" err="1">
                <a:solidFill>
                  <a:srgbClr val="1A2E18"/>
                </a:solidFill>
                <a:latin typeface="Didact Gothic Regular"/>
              </a:rPr>
              <a:t>Siapa</a:t>
            </a: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 yang </a:t>
            </a:r>
            <a:r>
              <a:rPr lang="en-US" sz="2400" i="0" u="none" strike="noStrike" dirty="0" err="1">
                <a:solidFill>
                  <a:srgbClr val="1A2E18"/>
                </a:solidFill>
                <a:latin typeface="Didact Gothic Regular"/>
              </a:rPr>
              <a:t>mengatur</a:t>
            </a: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400" i="0" u="none" strike="noStrike" dirty="0" err="1">
                <a:solidFill>
                  <a:srgbClr val="1A2E18"/>
                </a:solidFill>
                <a:latin typeface="Didact Gothic Regular"/>
              </a:rPr>
              <a:t>setiap</a:t>
            </a: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400" i="0" u="none" strike="noStrike" dirty="0" err="1">
                <a:solidFill>
                  <a:srgbClr val="1A2E18"/>
                </a:solidFill>
                <a:latin typeface="Didact Gothic Regular"/>
              </a:rPr>
              <a:t>instruksi</a:t>
            </a: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400" i="0" u="none" strike="noStrike" dirty="0" err="1">
                <a:solidFill>
                  <a:srgbClr val="1A2E18"/>
                </a:solidFill>
                <a:latin typeface="Didact Gothic Regular"/>
              </a:rPr>
              <a:t>tersebut</a:t>
            </a:r>
            <a:r>
              <a:rPr lang="en-US" sz="2400" i="0" u="none" strike="noStrike" dirty="0">
                <a:solidFill>
                  <a:srgbClr val="1A2E18"/>
                </a:solidFill>
                <a:latin typeface="Didact Gothic Regular"/>
              </a:rPr>
              <a:t>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i="0" u="none" strike="noStrike" dirty="0">
              <a:solidFill>
                <a:srgbClr val="1A2E18"/>
              </a:solidFill>
              <a:latin typeface="Didact Gothic Regular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400" i="0" u="none" strike="noStrike" dirty="0">
              <a:solidFill>
                <a:srgbClr val="1A2E18"/>
              </a:solidFill>
              <a:latin typeface="Didact Gothic Regular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789BE49-E167-71E6-EED9-42FFD56D0E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49233" y="6083457"/>
            <a:ext cx="2398467" cy="2398467"/>
          </a:xfrm>
          <a:prstGeom prst="rect">
            <a:avLst/>
          </a:prstGeom>
        </p:spPr>
      </p:pic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0D5594CE-FA79-BC4F-BC82-EA98F41FE377}"/>
              </a:ext>
            </a:extLst>
          </p:cNvPr>
          <p:cNvCxnSpPr>
            <a:cxnSpLocks/>
            <a:stCxn id="52" idx="1"/>
          </p:cNvCxnSpPr>
          <p:nvPr/>
        </p:nvCxnSpPr>
        <p:spPr>
          <a:xfrm rot="10800000">
            <a:off x="6086059" y="5190227"/>
            <a:ext cx="4863174" cy="2092464"/>
          </a:xfrm>
          <a:prstGeom prst="curvedConnector3">
            <a:avLst>
              <a:gd name="adj1" fmla="val 89172"/>
            </a:avLst>
          </a:prstGeom>
          <a:ln w="76200"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10">
            <a:extLst>
              <a:ext uri="{FF2B5EF4-FFF2-40B4-BE49-F238E27FC236}">
                <a16:creationId xmlns:a16="http://schemas.microsoft.com/office/drawing/2014/main" id="{12B3BEE3-FB0F-7EAC-7920-DC93D8DB5AE5}"/>
              </a:ext>
            </a:extLst>
          </p:cNvPr>
          <p:cNvSpPr txBox="1"/>
          <p:nvPr/>
        </p:nvSpPr>
        <p:spPr>
          <a:xfrm>
            <a:off x="13347700" y="6643314"/>
            <a:ext cx="4225567" cy="106482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1300"/>
              </a:lnSpc>
            </a:pPr>
            <a:r>
              <a:rPr lang="en-US" sz="3200" b="1" i="0" u="none" strike="noStrike" dirty="0">
                <a:solidFill>
                  <a:srgbClr val="1A2E18"/>
                </a:solidFill>
                <a:latin typeface="Didact Gothic Regular"/>
              </a:rPr>
              <a:t>Central Processing Unit ,</a:t>
            </a:r>
          </a:p>
          <a:p>
            <a:pPr lvl="0" algn="ctr">
              <a:lnSpc>
                <a:spcPct val="91300"/>
              </a:lnSpc>
            </a:pPr>
            <a:r>
              <a:rPr lang="en-US" sz="2200" dirty="0" err="1">
                <a:solidFill>
                  <a:srgbClr val="1A2E18"/>
                </a:solidFill>
                <a:latin typeface="Didact Gothic Regular"/>
              </a:rPr>
              <a:t>sekarang</a:t>
            </a:r>
            <a:r>
              <a:rPr lang="en-US" sz="2200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200" dirty="0" err="1">
                <a:solidFill>
                  <a:srgbClr val="1A2E18"/>
                </a:solidFill>
                <a:latin typeface="Didact Gothic Regular"/>
              </a:rPr>
              <a:t>l</a:t>
            </a:r>
            <a:r>
              <a:rPr lang="en-US" sz="2200" i="0" u="none" strike="noStrike" dirty="0" err="1">
                <a:solidFill>
                  <a:srgbClr val="1A2E18"/>
                </a:solidFill>
                <a:latin typeface="Didact Gothic Regular"/>
              </a:rPr>
              <a:t>ebih</a:t>
            </a:r>
            <a:r>
              <a:rPr lang="en-US" sz="2200" i="0" u="none" strike="noStrike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200" i="0" u="none" strike="noStrike" dirty="0" err="1">
                <a:solidFill>
                  <a:srgbClr val="1A2E18"/>
                </a:solidFill>
                <a:latin typeface="Didact Gothic Regular"/>
              </a:rPr>
              <a:t>sering</a:t>
            </a:r>
            <a:r>
              <a:rPr lang="en-US" sz="2200" i="0" u="none" strike="noStrike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200" i="0" u="none" strike="noStrike" dirty="0" err="1">
                <a:solidFill>
                  <a:srgbClr val="1A2E18"/>
                </a:solidFill>
                <a:latin typeface="Didact Gothic Regular"/>
              </a:rPr>
              <a:t>disebut</a:t>
            </a:r>
            <a:r>
              <a:rPr lang="en-US" sz="2200" i="0" u="none" strike="noStrike" dirty="0">
                <a:solidFill>
                  <a:srgbClr val="1A2E18"/>
                </a:solidFill>
                <a:latin typeface="Didact Gothic Regular"/>
              </a:rPr>
              <a:t> </a:t>
            </a:r>
            <a:r>
              <a:rPr lang="en-US" sz="2200" i="0" u="none" strike="noStrike" dirty="0" err="1">
                <a:solidFill>
                  <a:srgbClr val="1A2E18"/>
                </a:solidFill>
                <a:latin typeface="Didact Gothic Regular"/>
              </a:rPr>
              <a:t>mikroprosesor</a:t>
            </a:r>
            <a:r>
              <a:rPr lang="en-US" sz="2200" i="0" u="none" strike="noStrike" dirty="0">
                <a:solidFill>
                  <a:srgbClr val="1A2E18"/>
                </a:solidFill>
                <a:latin typeface="Didact Gothic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43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444500"/>
            <a:ext cx="3467100" cy="7366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76184" y="628650"/>
            <a:ext cx="3362416" cy="457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1300"/>
              </a:lnSpc>
            </a:pPr>
            <a:r>
              <a:rPr lang="en-US" sz="3200" b="1" i="0" u="none" strike="noStrike" dirty="0">
                <a:solidFill>
                  <a:srgbClr val="1A2E18"/>
                </a:solidFill>
                <a:latin typeface="Didact Gothic Regular"/>
              </a:rPr>
              <a:t>PENDAHULUAN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22691CE4-4292-8D94-AAA9-99CC4EA1E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9855200"/>
            <a:ext cx="13500100" cy="86360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47D4FE27-0889-6E82-363A-8D729BA79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3800" y="9855200"/>
            <a:ext cx="6184900" cy="8636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6167BC1-04EE-E5FF-4053-3840B8244D2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H="1" flipV="1">
            <a:off x="14396739" y="309862"/>
            <a:ext cx="4533899" cy="3914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B131C-E43C-3579-3653-09D08FC225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898" y="110329"/>
            <a:ext cx="1887003" cy="1887003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AAE759DB-779E-CB5D-816A-0B13CB94459F}"/>
              </a:ext>
            </a:extLst>
          </p:cNvPr>
          <p:cNvSpPr txBox="1"/>
          <p:nvPr/>
        </p:nvSpPr>
        <p:spPr>
          <a:xfrm>
            <a:off x="13335000" y="9867900"/>
            <a:ext cx="4686300" cy="330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r">
              <a:lnSpc>
                <a:spcPct val="116199"/>
              </a:lnSpc>
            </a:pP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Adaptif</a:t>
            </a:r>
            <a:r>
              <a:rPr lang="en-US" sz="2200" b="0" i="1" u="none" strike="noStrike" dirty="0">
                <a:solidFill>
                  <a:srgbClr val="9E9E9E"/>
                </a:solidFill>
                <a:latin typeface="Didact Gothic Regular"/>
              </a:rPr>
              <a:t>, </a:t>
            </a: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Kreatif</a:t>
            </a:r>
            <a:r>
              <a:rPr lang="en-US" sz="2200" b="0" i="1" u="none" strike="noStrike" dirty="0">
                <a:solidFill>
                  <a:srgbClr val="9E9E9E"/>
                </a:solidFill>
                <a:latin typeface="Didact Gothic Regular"/>
              </a:rPr>
              <a:t>, </a:t>
            </a: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Inovatif</a:t>
            </a:r>
            <a:endParaRPr lang="en-US" sz="2200" b="0" i="1" u="none" strike="noStrike" dirty="0">
              <a:solidFill>
                <a:srgbClr val="9E9E9E"/>
              </a:solidFill>
              <a:latin typeface="Didact Gothic Regular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89013A5-D456-6CB7-62D7-3201BBFC68B6}"/>
              </a:ext>
            </a:extLst>
          </p:cNvPr>
          <p:cNvGrpSpPr/>
          <p:nvPr/>
        </p:nvGrpSpPr>
        <p:grpSpPr>
          <a:xfrm>
            <a:off x="2514600" y="2016382"/>
            <a:ext cx="9105900" cy="5232756"/>
            <a:chOff x="685800" y="2127339"/>
            <a:chExt cx="9105900" cy="523275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BD1EE8-0031-B55A-B7E8-1590F85C0138}"/>
                </a:ext>
              </a:extLst>
            </p:cNvPr>
            <p:cNvGrpSpPr/>
            <p:nvPr/>
          </p:nvGrpSpPr>
          <p:grpSpPr>
            <a:xfrm>
              <a:off x="685800" y="2883167"/>
              <a:ext cx="4635500" cy="3962400"/>
              <a:chOff x="1371600" y="2857500"/>
              <a:chExt cx="4635500" cy="39624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6125B9E-AE36-8BF8-8BFA-A0A16E4EE0D3}"/>
                  </a:ext>
                </a:extLst>
              </p:cNvPr>
              <p:cNvGrpSpPr/>
              <p:nvPr/>
            </p:nvGrpSpPr>
            <p:grpSpPr>
              <a:xfrm>
                <a:off x="1371600" y="2857500"/>
                <a:ext cx="3733800" cy="3962400"/>
                <a:chOff x="1793104" y="2800350"/>
                <a:chExt cx="3733800" cy="3962400"/>
              </a:xfrm>
            </p:grpSpPr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1A638570-B71B-28A5-43ED-85B750E4B466}"/>
                    </a:ext>
                  </a:extLst>
                </p:cNvPr>
                <p:cNvSpPr/>
                <p:nvPr/>
              </p:nvSpPr>
              <p:spPr>
                <a:xfrm>
                  <a:off x="1793104" y="2800350"/>
                  <a:ext cx="3733800" cy="3962400"/>
                </a:xfrm>
                <a:prstGeom prst="roundRect">
                  <a:avLst/>
                </a:prstGeom>
                <a:noFill/>
                <a:ln w="571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2FDB064B-070C-D9BA-860B-232A669EC9C5}"/>
                    </a:ext>
                  </a:extLst>
                </p:cNvPr>
                <p:cNvSpPr/>
                <p:nvPr/>
              </p:nvSpPr>
              <p:spPr>
                <a:xfrm>
                  <a:off x="2590800" y="3162300"/>
                  <a:ext cx="2138408" cy="711556"/>
                </a:xfrm>
                <a:prstGeom prst="round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REGISTER</a:t>
                  </a:r>
                </a:p>
              </p:txBody>
            </p:sp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8A195DE7-280F-6A49-E644-5B1EC1130223}"/>
                    </a:ext>
                  </a:extLst>
                </p:cNvPr>
                <p:cNvSpPr/>
                <p:nvPr/>
              </p:nvSpPr>
              <p:spPr>
                <a:xfrm>
                  <a:off x="2099106" y="4184294"/>
                  <a:ext cx="3121796" cy="1194512"/>
                </a:xfrm>
                <a:prstGeom prst="round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ARITHMETIC &amp; LOGIC UNIT</a:t>
                  </a:r>
                </a:p>
              </p:txBody>
            </p:sp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650AB33B-AFD8-07E8-1B23-FF1B681E22DA}"/>
                    </a:ext>
                  </a:extLst>
                </p:cNvPr>
                <p:cNvSpPr/>
                <p:nvPr/>
              </p:nvSpPr>
              <p:spPr>
                <a:xfrm>
                  <a:off x="2247900" y="5689244"/>
                  <a:ext cx="2824208" cy="711556"/>
                </a:xfrm>
                <a:prstGeom prst="round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CONTROL UNIT</a:t>
                  </a:r>
                </a:p>
              </p:txBody>
            </p:sp>
          </p:grp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A5ED83C-B42D-8D59-327E-831BE3A9060D}"/>
                  </a:ext>
                </a:extLst>
              </p:cNvPr>
              <p:cNvSpPr/>
              <p:nvPr/>
            </p:nvSpPr>
            <p:spPr>
              <a:xfrm rot="16200000">
                <a:off x="3708400" y="4406900"/>
                <a:ext cx="3733800" cy="863600"/>
              </a:xfrm>
              <a:prstGeom prst="roundRect">
                <a:avLst/>
              </a:prstGeom>
              <a:no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accent3">
                        <a:lumMod val="50000"/>
                      </a:schemeClr>
                    </a:solidFill>
                  </a:rPr>
                  <a:t>INTERFACE</a:t>
                </a:r>
              </a:p>
            </p:txBody>
          </p:sp>
        </p:grp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8666C01-E825-6BDF-3019-76B57F3B300B}"/>
                </a:ext>
              </a:extLst>
            </p:cNvPr>
            <p:cNvSpPr/>
            <p:nvPr/>
          </p:nvSpPr>
          <p:spPr>
            <a:xfrm>
              <a:off x="5587140" y="2127339"/>
              <a:ext cx="3043192" cy="1029056"/>
            </a:xfrm>
            <a:prstGeom prst="roundRect">
              <a:avLst/>
            </a:prstGeom>
            <a:no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</a:rPr>
                <a:t>I/O UNIT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4EE1132-9600-E7EA-B0D1-516819AD42B5}"/>
                </a:ext>
              </a:extLst>
            </p:cNvPr>
            <p:cNvSpPr/>
            <p:nvPr/>
          </p:nvSpPr>
          <p:spPr>
            <a:xfrm>
              <a:off x="5587140" y="6331039"/>
              <a:ext cx="3043192" cy="1029056"/>
            </a:xfrm>
            <a:prstGeom prst="roundRect">
              <a:avLst/>
            </a:prstGeom>
            <a:no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</a:rPr>
                <a:t>MEMORY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2772FC4-9AA1-39E2-0EDB-BC0447343AD8}"/>
                </a:ext>
              </a:extLst>
            </p:cNvPr>
            <p:cNvSpPr/>
            <p:nvPr/>
          </p:nvSpPr>
          <p:spPr>
            <a:xfrm rot="5400000" flipH="1">
              <a:off x="7755576" y="4229189"/>
              <a:ext cx="3043192" cy="1029056"/>
            </a:xfrm>
            <a:prstGeom prst="roundRect">
              <a:avLst/>
            </a:prstGeom>
            <a:no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</a:rPr>
                <a:t>TIMER</a:t>
              </a:r>
            </a:p>
          </p:txBody>
        </p:sp>
        <p:sp>
          <p:nvSpPr>
            <p:cNvPr id="38" name="Quad Arrow 37">
              <a:extLst>
                <a:ext uri="{FF2B5EF4-FFF2-40B4-BE49-F238E27FC236}">
                  <a16:creationId xmlns:a16="http://schemas.microsoft.com/office/drawing/2014/main" id="{F9A38DC6-5A4F-3BB0-A369-C0494E7329F5}"/>
                </a:ext>
              </a:extLst>
            </p:cNvPr>
            <p:cNvSpPr/>
            <p:nvPr/>
          </p:nvSpPr>
          <p:spPr>
            <a:xfrm>
              <a:off x="5829300" y="3635464"/>
              <a:ext cx="2286000" cy="2216506"/>
            </a:xfrm>
            <a:prstGeom prst="quadArrow">
              <a:avLst>
                <a:gd name="adj1" fmla="val 20781"/>
                <a:gd name="adj2" fmla="val 19062"/>
                <a:gd name="adj3" fmla="val 22500"/>
              </a:avLst>
            </a:prstGeom>
            <a:solidFill>
              <a:schemeClr val="accent3">
                <a:lumMod val="75000"/>
              </a:schemeClr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10">
              <a:extLst>
                <a:ext uri="{FF2B5EF4-FFF2-40B4-BE49-F238E27FC236}">
                  <a16:creationId xmlns:a16="http://schemas.microsoft.com/office/drawing/2014/main" id="{9CA8679F-BAF7-67FE-868B-78CF4BB19036}"/>
                </a:ext>
              </a:extLst>
            </p:cNvPr>
            <p:cNvSpPr txBox="1"/>
            <p:nvPr/>
          </p:nvSpPr>
          <p:spPr>
            <a:xfrm>
              <a:off x="6274230" y="4543737"/>
              <a:ext cx="1396140" cy="5397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ctr">
                <a:lnSpc>
                  <a:spcPct val="91300"/>
                </a:lnSpc>
              </a:pPr>
              <a:r>
                <a:rPr lang="en-US" sz="2800" b="1" i="0" u="none" strike="noStrike" dirty="0">
                  <a:solidFill>
                    <a:schemeClr val="bg1"/>
                  </a:solidFill>
                  <a:latin typeface="Didact Gothic Regular"/>
                </a:rPr>
                <a:t>BUS</a:t>
              </a:r>
              <a:endParaRPr lang="en-US" sz="3200" b="1" i="0" u="none" strike="noStrike" dirty="0">
                <a:solidFill>
                  <a:schemeClr val="bg1"/>
                </a:solidFill>
                <a:latin typeface="Didact Gothic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917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4675D9C-ECF7-EE84-5498-EF455EF7C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82610"/>
            <a:ext cx="6353266" cy="90119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66750" y="501380"/>
            <a:ext cx="6334216" cy="5524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1300"/>
              </a:lnSpc>
            </a:pPr>
            <a:r>
              <a:rPr lang="en-US" sz="3200" b="1" i="0" u="none" strike="noStrike" dirty="0" err="1">
                <a:solidFill>
                  <a:srgbClr val="1A2E18"/>
                </a:solidFill>
                <a:latin typeface="Didact Gothic Regular"/>
              </a:rPr>
              <a:t>Konsep</a:t>
            </a:r>
            <a:r>
              <a:rPr lang="en-US" sz="3200" b="1" i="0" u="none" strike="noStrike" dirty="0">
                <a:solidFill>
                  <a:srgbClr val="1A2E18"/>
                </a:solidFill>
                <a:latin typeface="Didact Gothic Regular"/>
              </a:rPr>
              <a:t> Dasa</a:t>
            </a:r>
            <a:r>
              <a:rPr lang="en-US" sz="3200" b="1" i="0" u="none" strike="noStrike" dirty="0">
                <a:latin typeface="Didact Gothic Regular"/>
              </a:rPr>
              <a:t>r: </a:t>
            </a:r>
            <a:r>
              <a:rPr lang="en-US" sz="3200" b="1" i="0" u="none" strike="noStrike" dirty="0" err="1">
                <a:latin typeface="Didact Gothic Regular"/>
              </a:rPr>
              <a:t>Mikroprosesor</a:t>
            </a:r>
            <a:r>
              <a:rPr lang="en-US" sz="3200" b="1" i="0" u="none" strike="noStrike" dirty="0">
                <a:latin typeface="Didact Gothic Regular"/>
              </a:rPr>
              <a:t> (</a:t>
            </a:r>
            <a:r>
              <a:rPr lang="en-ID" sz="3200" b="1" i="0" dirty="0">
                <a:effectLst/>
                <a:latin typeface="Google Sans"/>
              </a:rPr>
              <a:t>µP)</a:t>
            </a:r>
            <a:endParaRPr lang="en-US" sz="3200" b="1" i="0" u="none" strike="noStrike" dirty="0">
              <a:latin typeface="Didact Gothic Regular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22691CE4-4292-8D94-AAA9-99CC4EA1E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9855200"/>
            <a:ext cx="13500100" cy="86360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47D4FE27-0889-6E82-363A-8D729BA79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3800" y="9855200"/>
            <a:ext cx="61849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B131C-E43C-3579-3653-09D08FC225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898" y="110329"/>
            <a:ext cx="1887003" cy="1887003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AAE759DB-779E-CB5D-816A-0B13CB94459F}"/>
              </a:ext>
            </a:extLst>
          </p:cNvPr>
          <p:cNvSpPr txBox="1"/>
          <p:nvPr/>
        </p:nvSpPr>
        <p:spPr>
          <a:xfrm>
            <a:off x="13335000" y="9867900"/>
            <a:ext cx="4686300" cy="330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r">
              <a:lnSpc>
                <a:spcPct val="116199"/>
              </a:lnSpc>
            </a:pP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Adaptif</a:t>
            </a:r>
            <a:r>
              <a:rPr lang="en-US" sz="2200" b="0" i="1" u="none" strike="noStrike" dirty="0">
                <a:solidFill>
                  <a:srgbClr val="9E9E9E"/>
                </a:solidFill>
                <a:latin typeface="Didact Gothic Regular"/>
              </a:rPr>
              <a:t>, </a:t>
            </a: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Kreatif</a:t>
            </a:r>
            <a:r>
              <a:rPr lang="en-US" sz="2200" b="0" i="1" u="none" strike="noStrike" dirty="0">
                <a:solidFill>
                  <a:srgbClr val="9E9E9E"/>
                </a:solidFill>
                <a:latin typeface="Didact Gothic Regular"/>
              </a:rPr>
              <a:t>, </a:t>
            </a: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Inovatif</a:t>
            </a:r>
            <a:endParaRPr lang="en-US" sz="2200" b="0" i="1" u="none" strike="noStrike" dirty="0">
              <a:solidFill>
                <a:srgbClr val="9E9E9E"/>
              </a:solidFill>
              <a:latin typeface="Didact Gothic Regular"/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D12F66FC-2C70-06B9-CCED-B3AD64D76E34}"/>
              </a:ext>
            </a:extLst>
          </p:cNvPr>
          <p:cNvSpPr txBox="1"/>
          <p:nvPr/>
        </p:nvSpPr>
        <p:spPr>
          <a:xfrm>
            <a:off x="374442" y="1752600"/>
            <a:ext cx="5391150" cy="5562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  <a:alpha val="34000"/>
              </a:schemeClr>
            </a:solidFill>
          </a:ln>
          <a:effectLst>
            <a:softEdge rad="229046"/>
          </a:effectLst>
        </p:spPr>
        <p:txBody>
          <a:bodyPr lIns="0" tIns="0" rIns="0" bIns="0"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Didact Gothic Regular"/>
              </a:rPr>
              <a:t>Register: </a:t>
            </a:r>
          </a:p>
          <a:p>
            <a:pPr marL="493712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ID" sz="2000" dirty="0" err="1">
                <a:latin typeface="Atkinson Hyperlegible"/>
              </a:rPr>
              <a:t>S</a:t>
            </a:r>
            <a:r>
              <a:rPr lang="en-ID" sz="2000" b="0" i="0" dirty="0" err="1">
                <a:effectLst/>
                <a:latin typeface="Atkinson Hyperlegible"/>
              </a:rPr>
              <a:t>ebagai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tempat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penyimpanan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sementara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untuk</a:t>
            </a:r>
            <a:r>
              <a:rPr lang="en-ID" sz="2000" b="0" i="0" dirty="0">
                <a:effectLst/>
                <a:latin typeface="Atkinson Hyperlegible"/>
              </a:rPr>
              <a:t> data dan </a:t>
            </a:r>
            <a:r>
              <a:rPr lang="en-ID" sz="2000" b="0" i="0" dirty="0" err="1">
                <a:effectLst/>
                <a:latin typeface="Atkinson Hyperlegible"/>
              </a:rPr>
              <a:t>instruksi</a:t>
            </a:r>
            <a:r>
              <a:rPr lang="en-ID" sz="2000" b="0" i="0" dirty="0">
                <a:effectLst/>
                <a:latin typeface="Atkinson Hyperlegible"/>
              </a:rPr>
              <a:t> yang </a:t>
            </a:r>
            <a:r>
              <a:rPr lang="en-ID" sz="2000" b="0" i="0" dirty="0" err="1">
                <a:effectLst/>
                <a:latin typeface="Atkinson Hyperlegible"/>
              </a:rPr>
              <a:t>sedang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diproses</a:t>
            </a:r>
            <a:endParaRPr lang="en-ID" sz="2000" b="0" i="0" dirty="0">
              <a:effectLst/>
              <a:latin typeface="Atkinson Hyperlegible"/>
            </a:endParaRPr>
          </a:p>
          <a:p>
            <a:pPr marL="493712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ID" sz="2000" b="1" i="0" dirty="0" err="1">
                <a:effectLst/>
                <a:latin typeface="Atkinson Hyperlegible"/>
              </a:rPr>
              <a:t>Kecepatan</a:t>
            </a:r>
            <a:r>
              <a:rPr lang="en-ID" sz="2000" b="1" i="0" dirty="0">
                <a:effectLst/>
                <a:latin typeface="Atkinson Hyperlegible"/>
              </a:rPr>
              <a:t> Tinggi</a:t>
            </a:r>
            <a:r>
              <a:rPr lang="en-ID" sz="2000" b="0" i="0" dirty="0">
                <a:effectLst/>
                <a:latin typeface="Atkinson Hyperlegible"/>
              </a:rPr>
              <a:t>: Register </a:t>
            </a:r>
            <a:r>
              <a:rPr lang="en-ID" sz="2000" b="0" i="0" dirty="0" err="1">
                <a:effectLst/>
                <a:latin typeface="Atkinson Hyperlegible"/>
              </a:rPr>
              <a:t>memiliki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akses</a:t>
            </a:r>
            <a:r>
              <a:rPr lang="en-ID" sz="2000" b="0" i="0" dirty="0">
                <a:effectLst/>
                <a:latin typeface="Atkinson Hyperlegible"/>
              </a:rPr>
              <a:t> yang sangat </a:t>
            </a:r>
            <a:r>
              <a:rPr lang="en-ID" sz="2000" b="0" i="0" dirty="0" err="1">
                <a:effectLst/>
                <a:latin typeface="Atkinson Hyperlegible"/>
              </a:rPr>
              <a:t>cepat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dibandingkan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dengan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memori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utama</a:t>
            </a:r>
            <a:r>
              <a:rPr lang="en-ID" sz="2000" b="0" i="0" dirty="0">
                <a:effectLst/>
                <a:latin typeface="Atkinson Hyperlegible"/>
              </a:rPr>
              <a:t> (RAM)</a:t>
            </a:r>
            <a:endParaRPr lang="en-ID" sz="2000" dirty="0">
              <a:latin typeface="Atkinson Hyperlegible"/>
            </a:endParaRPr>
          </a:p>
          <a:p>
            <a:pPr marL="493712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ID" sz="2000" b="1" i="0" dirty="0" err="1">
                <a:effectLst/>
                <a:latin typeface="Atkinson Hyperlegible"/>
              </a:rPr>
              <a:t>Ukuran</a:t>
            </a:r>
            <a:r>
              <a:rPr lang="en-ID" sz="2000" b="1" i="0" dirty="0">
                <a:effectLst/>
                <a:latin typeface="Atkinson Hyperlegible"/>
              </a:rPr>
              <a:t> </a:t>
            </a:r>
            <a:r>
              <a:rPr lang="en-ID" sz="2000" b="1" i="0" dirty="0" err="1">
                <a:effectLst/>
                <a:latin typeface="Atkinson Hyperlegible"/>
              </a:rPr>
              <a:t>Terbatas</a:t>
            </a:r>
            <a:r>
              <a:rPr lang="en-ID" sz="2000" b="0" i="0" dirty="0">
                <a:effectLst/>
                <a:latin typeface="Atkinson Hyperlegible"/>
              </a:rPr>
              <a:t>: </a:t>
            </a:r>
            <a:r>
              <a:rPr lang="en-ID" sz="2000" b="0" i="0" dirty="0" err="1">
                <a:effectLst/>
                <a:latin typeface="Atkinson Hyperlegible"/>
              </a:rPr>
              <a:t>Jumlah</a:t>
            </a:r>
            <a:r>
              <a:rPr lang="en-ID" sz="2000" b="0" i="0" dirty="0">
                <a:effectLst/>
                <a:latin typeface="Atkinson Hyperlegible"/>
              </a:rPr>
              <a:t> register </a:t>
            </a:r>
            <a:r>
              <a:rPr lang="en-ID" sz="2000" b="0" i="0" dirty="0" err="1">
                <a:effectLst/>
                <a:latin typeface="Atkinson Hyperlegible"/>
              </a:rPr>
              <a:t>dalam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sebuah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mikroprosesor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biasanya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terbatas</a:t>
            </a:r>
            <a:endParaRPr lang="en-ID" sz="2000" dirty="0">
              <a:latin typeface="Atkinson Hyperlegible"/>
            </a:endParaRPr>
          </a:p>
          <a:p>
            <a:pPr marL="493712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ID" sz="2000" b="0" i="0" dirty="0">
                <a:effectLst/>
                <a:latin typeface="Atkinson Hyperlegible"/>
              </a:rPr>
              <a:t>Register </a:t>
            </a:r>
            <a:r>
              <a:rPr lang="en-ID" sz="2000" b="0" i="0" dirty="0" err="1">
                <a:effectLst/>
                <a:latin typeface="Atkinson Hyperlegible"/>
              </a:rPr>
              <a:t>dapat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dibedakan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menjadi</a:t>
            </a:r>
            <a:r>
              <a:rPr lang="en-ID" sz="2000" b="0" i="0" dirty="0">
                <a:effectLst/>
                <a:latin typeface="Atkinson Hyperlegible"/>
              </a:rPr>
              <a:t>:</a:t>
            </a:r>
          </a:p>
          <a:p>
            <a:pPr marL="949325" lvl="1" indent="-34131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D" sz="2000" b="1" i="0" dirty="0">
                <a:effectLst/>
                <a:latin typeface="Atkinson Hyperlegible"/>
              </a:rPr>
              <a:t>Register </a:t>
            </a:r>
            <a:r>
              <a:rPr lang="en-ID" sz="2000" b="1" i="0" dirty="0" err="1">
                <a:effectLst/>
                <a:latin typeface="Atkinson Hyperlegible"/>
              </a:rPr>
              <a:t>Umum</a:t>
            </a:r>
            <a:r>
              <a:rPr lang="en-ID" sz="2000" i="0" dirty="0">
                <a:effectLst/>
                <a:latin typeface="Atkinson Hyperlegible"/>
              </a:rPr>
              <a:t>: </a:t>
            </a:r>
            <a:r>
              <a:rPr lang="en-ID" sz="2000" i="0" dirty="0" err="1">
                <a:effectLst/>
                <a:latin typeface="Atkinson Hyperlegible"/>
              </a:rPr>
              <a:t>Digunakan</a:t>
            </a:r>
            <a:r>
              <a:rPr lang="en-ID" sz="2000" i="0" dirty="0">
                <a:effectLst/>
                <a:latin typeface="Atkinson Hyperlegible"/>
              </a:rPr>
              <a:t> </a:t>
            </a:r>
            <a:r>
              <a:rPr lang="en-ID" sz="2000" i="0" dirty="0" err="1">
                <a:effectLst/>
                <a:latin typeface="Atkinson Hyperlegible"/>
              </a:rPr>
              <a:t>untuk</a:t>
            </a:r>
            <a:r>
              <a:rPr lang="en-ID" sz="2000" i="0" dirty="0">
                <a:effectLst/>
                <a:latin typeface="Atkinson Hyperlegible"/>
              </a:rPr>
              <a:t> </a:t>
            </a:r>
            <a:r>
              <a:rPr lang="en-ID" sz="2000" i="0" dirty="0" err="1">
                <a:effectLst/>
                <a:latin typeface="Atkinson Hyperlegible"/>
              </a:rPr>
              <a:t>menyimpan</a:t>
            </a:r>
            <a:r>
              <a:rPr lang="en-ID" sz="2000" i="0" dirty="0">
                <a:effectLst/>
                <a:latin typeface="Atkinson Hyperlegible"/>
              </a:rPr>
              <a:t> data </a:t>
            </a:r>
            <a:r>
              <a:rPr lang="en-ID" sz="2000" i="0" dirty="0" err="1">
                <a:effectLst/>
                <a:latin typeface="Atkinson Hyperlegible"/>
              </a:rPr>
              <a:t>sementara</a:t>
            </a:r>
            <a:r>
              <a:rPr lang="en-ID" sz="2000" i="0" dirty="0">
                <a:effectLst/>
                <a:latin typeface="Atkinson Hyperlegible"/>
              </a:rPr>
              <a:t> </a:t>
            </a:r>
            <a:r>
              <a:rPr lang="en-ID" sz="2000" i="0" dirty="0" err="1">
                <a:effectLst/>
                <a:latin typeface="Atkinson Hyperlegible"/>
              </a:rPr>
              <a:t>dalam</a:t>
            </a:r>
            <a:r>
              <a:rPr lang="en-ID" sz="2000" i="0" dirty="0">
                <a:effectLst/>
                <a:latin typeface="Atkinson Hyperlegible"/>
              </a:rPr>
              <a:t> </a:t>
            </a:r>
            <a:r>
              <a:rPr lang="en-ID" sz="2000" i="0" dirty="0" err="1">
                <a:effectLst/>
                <a:latin typeface="Atkinson Hyperlegible"/>
              </a:rPr>
              <a:t>operasi</a:t>
            </a:r>
            <a:r>
              <a:rPr lang="en-ID" sz="2000" i="0" dirty="0">
                <a:effectLst/>
                <a:latin typeface="Atkinson Hyperlegible"/>
              </a:rPr>
              <a:t> </a:t>
            </a:r>
            <a:r>
              <a:rPr lang="en-ID" sz="2000" i="0" dirty="0" err="1">
                <a:effectLst/>
                <a:latin typeface="Atkinson Hyperlegible"/>
              </a:rPr>
              <a:t>matematis</a:t>
            </a:r>
            <a:r>
              <a:rPr lang="en-ID" sz="2000" i="0" dirty="0">
                <a:effectLst/>
                <a:latin typeface="Atkinson Hyperlegible"/>
              </a:rPr>
              <a:t> dan </a:t>
            </a:r>
            <a:r>
              <a:rPr lang="en-ID" sz="2000" i="0" dirty="0" err="1">
                <a:effectLst/>
                <a:latin typeface="Atkinson Hyperlegible"/>
              </a:rPr>
              <a:t>logika</a:t>
            </a:r>
            <a:r>
              <a:rPr lang="en-ID" sz="2000" i="0" dirty="0">
                <a:effectLst/>
                <a:latin typeface="Atkinson Hyperlegible"/>
              </a:rPr>
              <a:t>.</a:t>
            </a:r>
          </a:p>
          <a:p>
            <a:pPr marL="949325" lvl="1" indent="-34131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D" sz="2000" b="1" i="0" dirty="0">
                <a:effectLst/>
                <a:latin typeface="Atkinson Hyperlegible"/>
              </a:rPr>
              <a:t>Register </a:t>
            </a:r>
            <a:r>
              <a:rPr lang="en-ID" sz="2000" b="1" i="0" dirty="0" err="1">
                <a:effectLst/>
                <a:latin typeface="Atkinson Hyperlegible"/>
              </a:rPr>
              <a:t>Khusus</a:t>
            </a:r>
            <a:r>
              <a:rPr lang="en-ID" sz="2000" i="0" dirty="0">
                <a:effectLst/>
                <a:latin typeface="Atkinson Hyperlegible"/>
              </a:rPr>
              <a:t>: Register </a:t>
            </a:r>
            <a:r>
              <a:rPr lang="en-ID" sz="2000" i="0" dirty="0" err="1">
                <a:effectLst/>
                <a:latin typeface="Atkinson Hyperlegible"/>
              </a:rPr>
              <a:t>seperti</a:t>
            </a:r>
            <a:r>
              <a:rPr lang="en-ID" sz="2000" i="0" dirty="0">
                <a:effectLst/>
                <a:latin typeface="Atkinson Hyperlegible"/>
              </a:rPr>
              <a:t> Program Counter (PC), Instruction Register </a:t>
            </a:r>
            <a:r>
              <a:rPr lang="en-ID" sz="2000" b="0" i="0" dirty="0">
                <a:effectLst/>
                <a:latin typeface="Atkinson Hyperlegible"/>
              </a:rPr>
              <a:t>(IR), dan Stack Pointer (SP) yang </a:t>
            </a:r>
            <a:r>
              <a:rPr lang="en-ID" sz="2000" b="0" i="0" dirty="0" err="1">
                <a:effectLst/>
                <a:latin typeface="Atkinson Hyperlegible"/>
              </a:rPr>
              <a:t>memiliki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fungsi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khusus</a:t>
            </a:r>
            <a:r>
              <a:rPr lang="en-ID" sz="2000" b="0" i="0" dirty="0">
                <a:effectLst/>
                <a:latin typeface="Atkinson Hyperlegible"/>
              </a:rPr>
              <a:t>.</a:t>
            </a:r>
          </a:p>
          <a:p>
            <a:pPr marL="492125" indent="-341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D" sz="2000" b="0" i="0" dirty="0">
              <a:effectLst/>
              <a:latin typeface="Atkinson Hyperlegible"/>
            </a:endParaRPr>
          </a:p>
          <a:p>
            <a:pPr marL="492125" indent="-341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0" u="none" strike="noStrike" dirty="0">
              <a:latin typeface="Didact Gothic Regular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2E6FEE-055A-5736-8A5C-7CE209764AE7}"/>
              </a:ext>
            </a:extLst>
          </p:cNvPr>
          <p:cNvGrpSpPr/>
          <p:nvPr/>
        </p:nvGrpSpPr>
        <p:grpSpPr>
          <a:xfrm>
            <a:off x="6692796" y="1642663"/>
            <a:ext cx="3543300" cy="4630325"/>
            <a:chOff x="364354" y="2622280"/>
            <a:chExt cx="3733800" cy="487926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173FC0F-68D0-3016-DDFE-351AF8B17424}"/>
                </a:ext>
              </a:extLst>
            </p:cNvPr>
            <p:cNvGrpSpPr/>
            <p:nvPr/>
          </p:nvGrpSpPr>
          <p:grpSpPr>
            <a:xfrm>
              <a:off x="364354" y="2622280"/>
              <a:ext cx="3733800" cy="3962400"/>
              <a:chOff x="457200" y="2772210"/>
              <a:chExt cx="3733800" cy="3962400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0BC6385B-19F1-4F3B-4A7D-91A7BCC052DE}"/>
                  </a:ext>
                </a:extLst>
              </p:cNvPr>
              <p:cNvSpPr/>
              <p:nvPr/>
            </p:nvSpPr>
            <p:spPr>
              <a:xfrm>
                <a:off x="457200" y="2772210"/>
                <a:ext cx="3733800" cy="3962400"/>
              </a:xfrm>
              <a:prstGeom prst="roundRect">
                <a:avLst/>
              </a:prstGeom>
              <a:no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406E78A9-3946-02B2-AEF2-E3DC02AE84A8}"/>
                  </a:ext>
                </a:extLst>
              </p:cNvPr>
              <p:cNvSpPr/>
              <p:nvPr/>
            </p:nvSpPr>
            <p:spPr>
              <a:xfrm>
                <a:off x="1254896" y="3134160"/>
                <a:ext cx="2138408" cy="711556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accent3">
                        <a:lumMod val="50000"/>
                      </a:schemeClr>
                    </a:solidFill>
                  </a:rPr>
                  <a:t>REGISTER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118487D6-CF70-4581-3A89-6F7BD6BB6496}"/>
                  </a:ext>
                </a:extLst>
              </p:cNvPr>
              <p:cNvSpPr/>
              <p:nvPr/>
            </p:nvSpPr>
            <p:spPr>
              <a:xfrm>
                <a:off x="763202" y="4156154"/>
                <a:ext cx="3121796" cy="1194512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accent3">
                        <a:lumMod val="50000"/>
                      </a:schemeClr>
                    </a:solidFill>
                  </a:rPr>
                  <a:t>ARITHMETIC &amp; LOGIC UNIT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1D869814-3A19-D989-AB7A-BAC421FC6039}"/>
                  </a:ext>
                </a:extLst>
              </p:cNvPr>
              <p:cNvSpPr/>
              <p:nvPr/>
            </p:nvSpPr>
            <p:spPr>
              <a:xfrm>
                <a:off x="911996" y="5661104"/>
                <a:ext cx="2824208" cy="711556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accent3">
                        <a:lumMod val="50000"/>
                      </a:schemeClr>
                    </a:solidFill>
                  </a:rPr>
                  <a:t>CONTROL UNIT</a:t>
                </a:r>
              </a:p>
            </p:txBody>
          </p:sp>
        </p:grp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6F8EAAA7-4E0F-91A9-EB61-AAAAD12CBAAF}"/>
                </a:ext>
              </a:extLst>
            </p:cNvPr>
            <p:cNvSpPr/>
            <p:nvPr/>
          </p:nvSpPr>
          <p:spPr>
            <a:xfrm>
              <a:off x="364354" y="6637947"/>
              <a:ext cx="3733800" cy="863600"/>
            </a:xfrm>
            <a:prstGeom prst="roundRect">
              <a:avLst/>
            </a:prstGeom>
            <a:no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</a:rPr>
                <a:t>INTERFACE</a:t>
              </a:r>
            </a:p>
          </p:txBody>
        </p:sp>
      </p:grpSp>
      <p:sp>
        <p:nvSpPr>
          <p:cNvPr id="7" name="TextBox 10">
            <a:extLst>
              <a:ext uri="{FF2B5EF4-FFF2-40B4-BE49-F238E27FC236}">
                <a16:creationId xmlns:a16="http://schemas.microsoft.com/office/drawing/2014/main" id="{1AAAD780-7828-6DB3-7882-2A2F2B758411}"/>
              </a:ext>
            </a:extLst>
          </p:cNvPr>
          <p:cNvSpPr txBox="1"/>
          <p:nvPr/>
        </p:nvSpPr>
        <p:spPr>
          <a:xfrm>
            <a:off x="7834190" y="6553493"/>
            <a:ext cx="10453810" cy="33144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246161"/>
          </a:effectLst>
        </p:spPr>
        <p:txBody>
          <a:bodyPr lIns="0" tIns="0" rIns="0" bIns="0"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Didact Gothic Regular"/>
              </a:rPr>
              <a:t>Control Unit: 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ID" sz="2000" b="1" i="0" dirty="0" err="1">
                <a:effectLst/>
                <a:latin typeface="Atkinson Hyperlegible"/>
              </a:rPr>
              <a:t>Pengaturan</a:t>
            </a:r>
            <a:r>
              <a:rPr lang="en-ID" sz="2000" b="1" i="0" dirty="0">
                <a:effectLst/>
                <a:latin typeface="Atkinson Hyperlegible"/>
              </a:rPr>
              <a:t> </a:t>
            </a:r>
            <a:r>
              <a:rPr lang="en-ID" sz="2000" b="1" i="0" dirty="0" err="1">
                <a:effectLst/>
                <a:latin typeface="Atkinson Hyperlegible"/>
              </a:rPr>
              <a:t>Instruksi</a:t>
            </a:r>
            <a:r>
              <a:rPr lang="en-ID" sz="2000" b="0" i="0" dirty="0">
                <a:effectLst/>
                <a:latin typeface="Atkinson Hyperlegible"/>
              </a:rPr>
              <a:t>: Control Unit </a:t>
            </a:r>
            <a:r>
              <a:rPr lang="en-ID" sz="2000" b="0" i="0" dirty="0" err="1">
                <a:effectLst/>
                <a:latin typeface="Atkinson Hyperlegible"/>
              </a:rPr>
              <a:t>mendekode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instruksi</a:t>
            </a:r>
            <a:r>
              <a:rPr lang="en-ID" sz="2000" b="0" i="0" dirty="0">
                <a:effectLst/>
                <a:latin typeface="Atkinson Hyperlegible"/>
              </a:rPr>
              <a:t> yang </a:t>
            </a:r>
            <a:r>
              <a:rPr lang="en-ID" sz="2000" b="0" i="0" dirty="0" err="1">
                <a:effectLst/>
                <a:latin typeface="Atkinson Hyperlegible"/>
              </a:rPr>
              <a:t>diambil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dari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memori</a:t>
            </a:r>
            <a:r>
              <a:rPr lang="en-ID" sz="2000" b="0" i="0" dirty="0">
                <a:effectLst/>
                <a:latin typeface="Atkinson Hyperlegible"/>
              </a:rPr>
              <a:t> dan </a:t>
            </a:r>
            <a:r>
              <a:rPr lang="en-ID" sz="2000" b="0" i="0" dirty="0" err="1">
                <a:effectLst/>
                <a:latin typeface="Atkinson Hyperlegible"/>
              </a:rPr>
              <a:t>mengarahkan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alur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eksekusi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instruksi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tersebut</a:t>
            </a:r>
            <a:r>
              <a:rPr lang="en-ID" sz="2000" b="0" i="0" dirty="0">
                <a:effectLst/>
                <a:latin typeface="Atkinson Hyperlegible"/>
              </a:rPr>
              <a:t>.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ID" sz="2000" b="1" i="0" dirty="0" err="1">
                <a:effectLst/>
                <a:latin typeface="Atkinson Hyperlegible"/>
              </a:rPr>
              <a:t>Pengendalian</a:t>
            </a:r>
            <a:r>
              <a:rPr lang="en-ID" sz="2000" b="1" i="0" dirty="0">
                <a:effectLst/>
                <a:latin typeface="Atkinson Hyperlegible"/>
              </a:rPr>
              <a:t> </a:t>
            </a:r>
            <a:r>
              <a:rPr lang="en-ID" sz="2000" b="1" i="0" dirty="0" err="1">
                <a:effectLst/>
                <a:latin typeface="Atkinson Hyperlegible"/>
              </a:rPr>
              <a:t>Sinyal</a:t>
            </a:r>
            <a:r>
              <a:rPr lang="en-ID" sz="2000" b="0" i="0" dirty="0">
                <a:effectLst/>
                <a:latin typeface="Atkinson Hyperlegible"/>
              </a:rPr>
              <a:t>: Control Unit </a:t>
            </a:r>
            <a:r>
              <a:rPr lang="en-ID" sz="2000" b="0" i="0" dirty="0" err="1">
                <a:effectLst/>
                <a:latin typeface="Atkinson Hyperlegible"/>
              </a:rPr>
              <a:t>menghasilkan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sinyal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kontrol</a:t>
            </a:r>
            <a:r>
              <a:rPr lang="en-ID" sz="2000" b="0" i="0" dirty="0">
                <a:effectLst/>
                <a:latin typeface="Atkinson Hyperlegible"/>
              </a:rPr>
              <a:t> yang </a:t>
            </a:r>
            <a:r>
              <a:rPr lang="en-ID" sz="2000" b="0" i="0" dirty="0" err="1">
                <a:effectLst/>
                <a:latin typeface="Atkinson Hyperlegible"/>
              </a:rPr>
              <a:t>diperlukan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untuk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mengoperasikan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berbagai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komponen</a:t>
            </a:r>
            <a:r>
              <a:rPr lang="en-ID" sz="2000" b="0" i="0" dirty="0">
                <a:effectLst/>
                <a:latin typeface="Atkinson Hyperlegible"/>
              </a:rPr>
              <a:t> di </a:t>
            </a:r>
            <a:r>
              <a:rPr lang="en-ID" sz="2000" b="0" i="0" dirty="0" err="1">
                <a:effectLst/>
                <a:latin typeface="Atkinson Hyperlegible"/>
              </a:rPr>
              <a:t>dalam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mikroprosesor</a:t>
            </a:r>
            <a:r>
              <a:rPr lang="en-ID" sz="2000" b="0" i="0" dirty="0">
                <a:effectLst/>
                <a:latin typeface="Atkinson Hyperlegible"/>
              </a:rPr>
              <a:t>, </a:t>
            </a:r>
            <a:r>
              <a:rPr lang="en-ID" sz="2000" b="0" i="0" dirty="0" err="1">
                <a:effectLst/>
                <a:latin typeface="Atkinson Hyperlegible"/>
              </a:rPr>
              <a:t>termasuk</a:t>
            </a:r>
            <a:r>
              <a:rPr lang="en-ID" sz="2000" b="0" i="0" dirty="0">
                <a:effectLst/>
                <a:latin typeface="Atkinson Hyperlegible"/>
              </a:rPr>
              <a:t> ALU dan register.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ID" sz="2000" b="1" i="0" dirty="0" err="1">
                <a:effectLst/>
                <a:latin typeface="Atkinson Hyperlegible"/>
              </a:rPr>
              <a:t>Koordinasi</a:t>
            </a:r>
            <a:r>
              <a:rPr lang="en-ID" sz="2000" b="0" i="0" dirty="0">
                <a:effectLst/>
                <a:latin typeface="Atkinson Hyperlegible"/>
              </a:rPr>
              <a:t>: CU </a:t>
            </a:r>
            <a:r>
              <a:rPr lang="en-ID" sz="2000" b="0" i="0" dirty="0" err="1">
                <a:effectLst/>
                <a:latin typeface="Atkinson Hyperlegible"/>
              </a:rPr>
              <a:t>berkoordinasi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antar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perangkat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keras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lainnya</a:t>
            </a:r>
            <a:r>
              <a:rPr lang="en-ID" sz="2000" b="0" i="0" dirty="0">
                <a:effectLst/>
                <a:latin typeface="Atkinson Hyperlegible"/>
              </a:rPr>
              <a:t>, </a:t>
            </a:r>
            <a:r>
              <a:rPr lang="en-ID" sz="2000" b="0" i="0" dirty="0" err="1">
                <a:effectLst/>
                <a:latin typeface="Atkinson Hyperlegible"/>
              </a:rPr>
              <a:t>memastikan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bahwa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semua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bagian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sistem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bekerja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sama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dengan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baik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dalam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urutannya</a:t>
            </a:r>
            <a:r>
              <a:rPr lang="en-ID" sz="2000" b="0" i="0" dirty="0">
                <a:effectLst/>
                <a:latin typeface="Atkinson Hyperlegible"/>
              </a:rPr>
              <a:t>.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ID" sz="2000" b="1" i="0" dirty="0" err="1">
                <a:effectLst/>
                <a:latin typeface="Atkinson Hyperlegible"/>
              </a:rPr>
              <a:t>Menangani</a:t>
            </a:r>
            <a:r>
              <a:rPr lang="en-ID" sz="2000" b="1" i="0" dirty="0">
                <a:effectLst/>
                <a:latin typeface="Atkinson Hyperlegible"/>
              </a:rPr>
              <a:t> Interrupt</a:t>
            </a:r>
            <a:r>
              <a:rPr lang="en-ID" sz="2000" b="0" i="0" dirty="0">
                <a:effectLst/>
                <a:latin typeface="Atkinson Hyperlegible"/>
              </a:rPr>
              <a:t>: Control Unit juga </a:t>
            </a:r>
            <a:r>
              <a:rPr lang="en-ID" sz="2000" b="0" i="0" dirty="0" err="1">
                <a:effectLst/>
                <a:latin typeface="Atkinson Hyperlegible"/>
              </a:rPr>
              <a:t>menangani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interupsi</a:t>
            </a:r>
            <a:r>
              <a:rPr lang="en-ID" sz="2000" b="0" i="0" dirty="0">
                <a:effectLst/>
                <a:latin typeface="Atkinson Hyperlegible"/>
              </a:rPr>
              <a:t>, yang </a:t>
            </a:r>
            <a:r>
              <a:rPr lang="en-ID" sz="2000" b="0" i="0" dirty="0" err="1">
                <a:effectLst/>
                <a:latin typeface="Atkinson Hyperlegible"/>
              </a:rPr>
              <a:t>dapat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menghentikan</a:t>
            </a:r>
            <a:r>
              <a:rPr lang="en-ID" sz="2000" b="0" i="0" dirty="0">
                <a:effectLst/>
                <a:latin typeface="Atkinson Hyperlegible"/>
              </a:rPr>
              <a:t> proses yang </a:t>
            </a:r>
            <a:r>
              <a:rPr lang="en-ID" sz="2000" b="0" i="0" dirty="0" err="1">
                <a:effectLst/>
                <a:latin typeface="Atkinson Hyperlegible"/>
              </a:rPr>
              <a:t>sedang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berjalan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untuk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memberikan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perhatian</a:t>
            </a:r>
            <a:r>
              <a:rPr lang="en-ID" sz="2000" b="0" i="0" dirty="0">
                <a:effectLst/>
                <a:latin typeface="Atkinson Hyperlegible"/>
              </a:rPr>
              <a:t> pada proses yang </a:t>
            </a:r>
            <a:r>
              <a:rPr lang="en-ID" sz="2000" b="0" i="0" dirty="0" err="1">
                <a:effectLst/>
                <a:latin typeface="Atkinson Hyperlegible"/>
              </a:rPr>
              <a:t>lebih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mendesak</a:t>
            </a:r>
            <a:r>
              <a:rPr lang="en-ID" sz="2000" b="0" i="0" dirty="0">
                <a:effectLst/>
                <a:latin typeface="Atkinson Hyperlegible"/>
              </a:rPr>
              <a:t>.</a:t>
            </a:r>
          </a:p>
          <a:p>
            <a:pPr marL="492125" indent="-341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0" u="none" strike="noStrike" dirty="0">
              <a:latin typeface="Didact Gothic Regular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6371BB59-AC62-3327-6057-545F8E022D4D}"/>
              </a:ext>
            </a:extLst>
          </p:cNvPr>
          <p:cNvSpPr txBox="1"/>
          <p:nvPr/>
        </p:nvSpPr>
        <p:spPr>
          <a:xfrm>
            <a:off x="11033634" y="2709797"/>
            <a:ext cx="6765154" cy="38436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181123"/>
          </a:effectLst>
        </p:spPr>
        <p:txBody>
          <a:bodyPr lIns="0" tIns="0" rIns="0" bIns="0"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Didact Gothic Regular"/>
              </a:rPr>
              <a:t>ALU: 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ID" sz="2000" b="1" i="0" dirty="0" err="1">
                <a:effectLst/>
                <a:latin typeface="Atkinson Hyperlegible"/>
              </a:rPr>
              <a:t>Operasi</a:t>
            </a:r>
            <a:r>
              <a:rPr lang="en-ID" sz="2000" b="1" i="0" dirty="0">
                <a:effectLst/>
                <a:latin typeface="Atkinson Hyperlegible"/>
              </a:rPr>
              <a:t> </a:t>
            </a:r>
            <a:r>
              <a:rPr lang="en-ID" sz="2000" b="1" i="0" dirty="0" err="1">
                <a:effectLst/>
                <a:latin typeface="Atkinson Hyperlegible"/>
              </a:rPr>
              <a:t>Aritmatika</a:t>
            </a:r>
            <a:r>
              <a:rPr lang="en-ID" sz="2000" b="0" i="0" dirty="0">
                <a:effectLst/>
                <a:latin typeface="Atkinson Hyperlegible"/>
              </a:rPr>
              <a:t>: </a:t>
            </a:r>
            <a:r>
              <a:rPr lang="en-ID" sz="2000" b="0" i="0" dirty="0" err="1">
                <a:effectLst/>
                <a:latin typeface="Atkinson Hyperlegible"/>
              </a:rPr>
              <a:t>melakukan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operasi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seperti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penjumlahan</a:t>
            </a:r>
            <a:r>
              <a:rPr lang="en-ID" sz="2000" b="0" i="0" dirty="0">
                <a:effectLst/>
                <a:latin typeface="Atkinson Hyperlegible"/>
              </a:rPr>
              <a:t>, </a:t>
            </a:r>
            <a:r>
              <a:rPr lang="en-ID" sz="2000" b="0" i="0" dirty="0" err="1">
                <a:effectLst/>
                <a:latin typeface="Atkinson Hyperlegible"/>
              </a:rPr>
              <a:t>pengurangan</a:t>
            </a:r>
            <a:r>
              <a:rPr lang="en-ID" sz="2000" b="0" i="0" dirty="0">
                <a:effectLst/>
                <a:latin typeface="Atkinson Hyperlegible"/>
              </a:rPr>
              <a:t>, </a:t>
            </a:r>
            <a:r>
              <a:rPr lang="en-ID" sz="2000" b="0" i="0" dirty="0" err="1">
                <a:effectLst/>
                <a:latin typeface="Atkinson Hyperlegible"/>
              </a:rPr>
              <a:t>perkalian</a:t>
            </a:r>
            <a:r>
              <a:rPr lang="en-ID" sz="2000" b="0" i="0" dirty="0">
                <a:effectLst/>
                <a:latin typeface="Atkinson Hyperlegible"/>
              </a:rPr>
              <a:t>, dan </a:t>
            </a:r>
            <a:r>
              <a:rPr lang="en-ID" sz="2000" b="0" i="0" dirty="0" err="1">
                <a:effectLst/>
                <a:latin typeface="Atkinson Hyperlegible"/>
              </a:rPr>
              <a:t>pembagian</a:t>
            </a:r>
            <a:r>
              <a:rPr lang="en-ID" sz="2000" b="0" i="0" dirty="0">
                <a:effectLst/>
                <a:latin typeface="Atkinson Hyperlegible"/>
              </a:rPr>
              <a:t>.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ID" sz="2000" b="1" i="0" dirty="0" err="1">
                <a:effectLst/>
                <a:latin typeface="Atkinson Hyperlegible"/>
              </a:rPr>
              <a:t>Operasi</a:t>
            </a:r>
            <a:r>
              <a:rPr lang="en-ID" sz="2000" b="1" i="0" dirty="0">
                <a:effectLst/>
                <a:latin typeface="Atkinson Hyperlegible"/>
              </a:rPr>
              <a:t> </a:t>
            </a:r>
            <a:r>
              <a:rPr lang="en-ID" sz="2000" b="1" i="0" dirty="0" err="1">
                <a:effectLst/>
                <a:latin typeface="Atkinson Hyperlegible"/>
              </a:rPr>
              <a:t>Logika</a:t>
            </a:r>
            <a:r>
              <a:rPr lang="en-ID" sz="2000" b="0" i="0" dirty="0">
                <a:effectLst/>
                <a:latin typeface="Atkinson Hyperlegible"/>
              </a:rPr>
              <a:t>: ALU juga </a:t>
            </a:r>
            <a:r>
              <a:rPr lang="en-ID" sz="2000" b="0" i="0" dirty="0" err="1">
                <a:effectLst/>
                <a:latin typeface="Atkinson Hyperlegible"/>
              </a:rPr>
              <a:t>melakukan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operasi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logika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seperti</a:t>
            </a:r>
            <a:r>
              <a:rPr lang="en-ID" sz="2000" b="0" i="0" dirty="0">
                <a:effectLst/>
                <a:latin typeface="Atkinson Hyperlegible"/>
              </a:rPr>
              <a:t> AND, OR, NOT, dan XOR.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ID" sz="2000" b="1" i="0" dirty="0" err="1">
                <a:effectLst/>
                <a:latin typeface="Atkinson Hyperlegible"/>
              </a:rPr>
              <a:t>Pengembalian</a:t>
            </a:r>
            <a:r>
              <a:rPr lang="en-ID" sz="2000" b="1" i="0" dirty="0">
                <a:effectLst/>
                <a:latin typeface="Atkinson Hyperlegible"/>
              </a:rPr>
              <a:t> Hasil</a:t>
            </a:r>
            <a:r>
              <a:rPr lang="en-ID" sz="2000" b="0" i="0" dirty="0">
                <a:effectLst/>
                <a:latin typeface="Atkinson Hyperlegible"/>
              </a:rPr>
              <a:t>: Hasil </a:t>
            </a:r>
            <a:r>
              <a:rPr lang="en-ID" sz="2000" b="0" i="0" dirty="0" err="1">
                <a:effectLst/>
                <a:latin typeface="Atkinson Hyperlegible"/>
              </a:rPr>
              <a:t>dari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operasi</a:t>
            </a:r>
            <a:r>
              <a:rPr lang="en-ID" sz="2000" b="0" i="0" dirty="0">
                <a:effectLst/>
                <a:latin typeface="Atkinson Hyperlegible"/>
              </a:rPr>
              <a:t> yang </a:t>
            </a:r>
            <a:r>
              <a:rPr lang="en-ID" sz="2000" b="0" i="0" dirty="0" err="1">
                <a:effectLst/>
                <a:latin typeface="Atkinson Hyperlegible"/>
              </a:rPr>
              <a:t>dilakukan</a:t>
            </a:r>
            <a:r>
              <a:rPr lang="en-ID" sz="2000" b="0" i="0" dirty="0">
                <a:effectLst/>
                <a:latin typeface="Atkinson Hyperlegible"/>
              </a:rPr>
              <a:t> oleh ALU </a:t>
            </a:r>
            <a:r>
              <a:rPr lang="en-ID" sz="2000" b="0" i="0" dirty="0" err="1">
                <a:effectLst/>
                <a:latin typeface="Atkinson Hyperlegible"/>
              </a:rPr>
              <a:t>kemudian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disimpan</a:t>
            </a:r>
            <a:r>
              <a:rPr lang="en-ID" sz="2000" b="0" i="0" dirty="0">
                <a:effectLst/>
                <a:latin typeface="Atkinson Hyperlegible"/>
              </a:rPr>
              <a:t> di register </a:t>
            </a:r>
            <a:r>
              <a:rPr lang="en-ID" sz="2000" b="0" i="0" dirty="0" err="1">
                <a:effectLst/>
                <a:latin typeface="Atkinson Hyperlegible"/>
              </a:rPr>
              <a:t>atau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memori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untuk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digunakan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lebih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lanjut</a:t>
            </a:r>
            <a:r>
              <a:rPr lang="en-ID" sz="2000" b="0" i="0" dirty="0">
                <a:effectLst/>
                <a:latin typeface="Atkinson Hyperlegible"/>
              </a:rPr>
              <a:t>.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ID" sz="2000" b="1" i="0" dirty="0">
                <a:effectLst/>
                <a:latin typeface="Atkinson Hyperlegible"/>
              </a:rPr>
              <a:t>Flag Status</a:t>
            </a:r>
            <a:r>
              <a:rPr lang="en-ID" sz="2000" b="0" i="0" dirty="0">
                <a:effectLst/>
                <a:latin typeface="Atkinson Hyperlegible"/>
              </a:rPr>
              <a:t>: ALU juga </a:t>
            </a:r>
            <a:r>
              <a:rPr lang="en-ID" sz="2000" b="0" i="0" dirty="0" err="1">
                <a:effectLst/>
                <a:latin typeface="Atkinson Hyperlegible"/>
              </a:rPr>
              <a:t>menghasilkan</a:t>
            </a:r>
            <a:r>
              <a:rPr lang="en-ID" sz="2000" b="0" i="0" dirty="0">
                <a:effectLst/>
                <a:latin typeface="Atkinson Hyperlegible"/>
              </a:rPr>
              <a:t> flag (</a:t>
            </a:r>
            <a:r>
              <a:rPr lang="en-ID" sz="2000" b="0" i="0" dirty="0" err="1">
                <a:effectLst/>
                <a:latin typeface="Atkinson Hyperlegible"/>
              </a:rPr>
              <a:t>bendera</a:t>
            </a:r>
            <a:r>
              <a:rPr lang="en-ID" sz="2000" b="0" i="0" dirty="0">
                <a:effectLst/>
                <a:latin typeface="Atkinson Hyperlegible"/>
              </a:rPr>
              <a:t>) yang </a:t>
            </a:r>
            <a:r>
              <a:rPr lang="en-ID" sz="2000" b="0" i="0" dirty="0" err="1">
                <a:effectLst/>
                <a:latin typeface="Atkinson Hyperlegible"/>
              </a:rPr>
              <a:t>menunjukkan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kondisi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hasil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operasi</a:t>
            </a:r>
            <a:r>
              <a:rPr lang="en-ID" sz="2000" b="0" i="0" dirty="0">
                <a:effectLst/>
                <a:latin typeface="Atkinson Hyperlegible"/>
              </a:rPr>
              <a:t>, </a:t>
            </a:r>
            <a:r>
              <a:rPr lang="en-ID" sz="2000" b="0" i="0" dirty="0" err="1">
                <a:effectLst/>
                <a:latin typeface="Atkinson Hyperlegible"/>
              </a:rPr>
              <a:t>seperti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apakah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hasilnya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nol</a:t>
            </a:r>
            <a:r>
              <a:rPr lang="en-ID" sz="2000" b="0" i="0" dirty="0">
                <a:effectLst/>
                <a:latin typeface="Atkinson Hyperlegible"/>
              </a:rPr>
              <a:t>, carry, overflow, </a:t>
            </a:r>
            <a:r>
              <a:rPr lang="en-ID" sz="2000" b="0" i="0" dirty="0" err="1">
                <a:effectLst/>
                <a:latin typeface="Atkinson Hyperlegible"/>
              </a:rPr>
              <a:t>atau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negatif</a:t>
            </a:r>
            <a:r>
              <a:rPr lang="en-ID" sz="2000" b="0" i="0" dirty="0">
                <a:effectLst/>
                <a:latin typeface="Atkinson Hyperlegible"/>
              </a:rPr>
              <a:t>.</a:t>
            </a:r>
          </a:p>
          <a:p>
            <a:pPr marL="492125" indent="-341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D" sz="2000" b="0" i="0" dirty="0">
              <a:effectLst/>
              <a:latin typeface="Atkinson Hyperlegible"/>
            </a:endParaRPr>
          </a:p>
          <a:p>
            <a:pPr marL="492125" indent="-341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0" u="none" strike="noStrike" dirty="0">
              <a:latin typeface="Didact Gothic Regular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374F1429-C0DE-2375-A622-817C4F3F8D7F}"/>
              </a:ext>
            </a:extLst>
          </p:cNvPr>
          <p:cNvSpPr txBox="1"/>
          <p:nvPr/>
        </p:nvSpPr>
        <p:spPr>
          <a:xfrm>
            <a:off x="327524" y="7883998"/>
            <a:ext cx="6636612" cy="17259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314523"/>
          </a:effectLst>
        </p:spPr>
        <p:txBody>
          <a:bodyPr lIns="0" tIns="0" rIns="0" bIns="0"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Didact Gothic Regular"/>
              </a:rPr>
              <a:t>Interface: </a:t>
            </a:r>
          </a:p>
          <a:p>
            <a:pPr marL="150812">
              <a:spcBef>
                <a:spcPts val="300"/>
              </a:spcBef>
              <a:spcAft>
                <a:spcPts val="300"/>
              </a:spcAft>
            </a:pPr>
            <a:r>
              <a:rPr lang="en-ID" sz="2000" dirty="0" err="1">
                <a:latin typeface="Atkinson Hyperlegible"/>
              </a:rPr>
              <a:t>B</a:t>
            </a:r>
            <a:r>
              <a:rPr lang="en-ID" sz="2000" b="0" i="0" dirty="0" err="1">
                <a:effectLst/>
                <a:latin typeface="Atkinson Hyperlegible"/>
              </a:rPr>
              <a:t>erfungsi</a:t>
            </a:r>
            <a:r>
              <a:rPr lang="en-ID" sz="2000" b="0" i="0" dirty="0">
                <a:effectLst/>
                <a:latin typeface="Atkinson Hyperlegible"/>
              </a:rPr>
              <a:t> agar </a:t>
            </a:r>
            <a:r>
              <a:rPr lang="en-ID" sz="2000" b="0" i="0" dirty="0" err="1">
                <a:effectLst/>
                <a:latin typeface="Atkinson Hyperlegible"/>
              </a:rPr>
              <a:t>memungkinkan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mikroprosesor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berkomunikasi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dengan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perangkat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keras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lainnya</a:t>
            </a:r>
            <a:r>
              <a:rPr lang="en-ID" sz="2000" b="0" i="0" dirty="0">
                <a:effectLst/>
                <a:latin typeface="Atkinson Hyperlegible"/>
              </a:rPr>
              <a:t>, </a:t>
            </a:r>
            <a:r>
              <a:rPr lang="en-ID" sz="2000" b="0" i="0" dirty="0" err="1">
                <a:effectLst/>
                <a:latin typeface="Atkinson Hyperlegible"/>
              </a:rPr>
              <a:t>baik</a:t>
            </a:r>
            <a:r>
              <a:rPr lang="en-ID" sz="2000" b="0" i="0" dirty="0">
                <a:effectLst/>
                <a:latin typeface="Atkinson Hyperlegible"/>
              </a:rPr>
              <a:t> yang </a:t>
            </a:r>
            <a:r>
              <a:rPr lang="en-ID" sz="2000" b="0" i="0" dirty="0" err="1">
                <a:effectLst/>
                <a:latin typeface="Atkinson Hyperlegible"/>
              </a:rPr>
              <a:t>berada</a:t>
            </a:r>
            <a:r>
              <a:rPr lang="en-ID" sz="2000" b="0" i="0" dirty="0">
                <a:effectLst/>
                <a:latin typeface="Atkinson Hyperlegible"/>
              </a:rPr>
              <a:t> di </a:t>
            </a:r>
            <a:r>
              <a:rPr lang="en-ID" sz="2000" b="0" i="0" dirty="0" err="1">
                <a:effectLst/>
                <a:latin typeface="Atkinson Hyperlegible"/>
              </a:rPr>
              <a:t>dalam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komputer</a:t>
            </a:r>
            <a:r>
              <a:rPr lang="en-ID" sz="2000" b="0" i="0" dirty="0">
                <a:effectLst/>
                <a:latin typeface="Atkinson Hyperlegible"/>
              </a:rPr>
              <a:t> (internal) </a:t>
            </a:r>
            <a:r>
              <a:rPr lang="en-ID" sz="2000" b="0" i="0" dirty="0" err="1">
                <a:effectLst/>
                <a:latin typeface="Atkinson Hyperlegible"/>
              </a:rPr>
              <a:t>maupun</a:t>
            </a:r>
            <a:r>
              <a:rPr lang="en-ID" sz="2000" b="0" i="0" dirty="0">
                <a:effectLst/>
                <a:latin typeface="Atkinson Hyperlegible"/>
              </a:rPr>
              <a:t> di </a:t>
            </a:r>
            <a:r>
              <a:rPr lang="en-ID" sz="2000" b="0" i="0" dirty="0" err="1">
                <a:effectLst/>
                <a:latin typeface="Atkinson Hyperlegible"/>
              </a:rPr>
              <a:t>luar</a:t>
            </a:r>
            <a:r>
              <a:rPr lang="en-ID" sz="2000" b="0" i="0" dirty="0">
                <a:effectLst/>
                <a:latin typeface="Atkinson Hyperlegible"/>
              </a:rPr>
              <a:t> </a:t>
            </a:r>
            <a:r>
              <a:rPr lang="en-ID" sz="2000" b="0" i="0" dirty="0" err="1">
                <a:effectLst/>
                <a:latin typeface="Atkinson Hyperlegible"/>
              </a:rPr>
              <a:t>komputer</a:t>
            </a:r>
            <a:r>
              <a:rPr lang="en-ID" sz="2000" b="0" i="0" dirty="0">
                <a:effectLst/>
                <a:latin typeface="Atkinson Hyperlegible"/>
              </a:rPr>
              <a:t> (</a:t>
            </a:r>
            <a:r>
              <a:rPr lang="en-ID" sz="2000" b="0" i="0" dirty="0" err="1">
                <a:effectLst/>
                <a:latin typeface="Atkinson Hyperlegible"/>
              </a:rPr>
              <a:t>eksternal</a:t>
            </a:r>
            <a:r>
              <a:rPr lang="en-ID" sz="2000" b="0" i="0" dirty="0">
                <a:effectLst/>
                <a:latin typeface="Atkinson Hyperlegible"/>
              </a:rPr>
              <a:t>).</a:t>
            </a:r>
          </a:p>
          <a:p>
            <a:pPr marL="150812">
              <a:spcBef>
                <a:spcPts val="600"/>
              </a:spcBef>
              <a:spcAft>
                <a:spcPts val="600"/>
              </a:spcAft>
            </a:pPr>
            <a:endParaRPr lang="en-US" sz="2000" i="0" u="none" strike="noStrike" dirty="0">
              <a:latin typeface="Didact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3013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4675D9C-ECF7-EE84-5498-EF455EF7C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82610"/>
            <a:ext cx="6353266" cy="90119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66750" y="501380"/>
            <a:ext cx="6334216" cy="5524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1300"/>
              </a:lnSpc>
            </a:pPr>
            <a:r>
              <a:rPr lang="en-US" sz="3200" b="1" i="0" u="none" strike="noStrike" dirty="0" err="1">
                <a:solidFill>
                  <a:srgbClr val="1A2E18"/>
                </a:solidFill>
                <a:latin typeface="Didact Gothic Regular"/>
              </a:rPr>
              <a:t>Konsep</a:t>
            </a:r>
            <a:r>
              <a:rPr lang="en-US" sz="3200" b="1" i="0" u="none" strike="noStrike" dirty="0">
                <a:solidFill>
                  <a:srgbClr val="1A2E18"/>
                </a:solidFill>
                <a:latin typeface="Didact Gothic Regular"/>
              </a:rPr>
              <a:t> Dasa</a:t>
            </a:r>
            <a:r>
              <a:rPr lang="en-US" sz="3200" b="1" i="0" u="none" strike="noStrike" dirty="0">
                <a:latin typeface="Didact Gothic Regular"/>
              </a:rPr>
              <a:t>r: </a:t>
            </a:r>
            <a:r>
              <a:rPr lang="en-US" sz="3200" b="1" i="0" u="none" strike="noStrike" dirty="0" err="1">
                <a:latin typeface="Didact Gothic Regular"/>
              </a:rPr>
              <a:t>Mikrokontroler</a:t>
            </a:r>
            <a:r>
              <a:rPr lang="en-US" sz="3200" b="1" i="0" u="none" strike="noStrike" dirty="0">
                <a:latin typeface="Didact Gothic Regular"/>
              </a:rPr>
              <a:t> (</a:t>
            </a:r>
            <a:r>
              <a:rPr lang="en-ID" sz="3200" b="1" i="0" dirty="0">
                <a:effectLst/>
                <a:latin typeface="Google Sans"/>
              </a:rPr>
              <a:t>µC)</a:t>
            </a:r>
            <a:endParaRPr lang="en-US" sz="3200" b="1" i="0" u="none" strike="noStrike" dirty="0">
              <a:latin typeface="Didact Gothic Regular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22691CE4-4292-8D94-AAA9-99CC4EA1E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9855200"/>
            <a:ext cx="13500100" cy="86360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47D4FE27-0889-6E82-363A-8D729BA79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3800" y="9855200"/>
            <a:ext cx="6184900" cy="8636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6167BC1-04EE-E5FF-4053-3840B8244D2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H="1" flipV="1">
            <a:off x="14396739" y="309862"/>
            <a:ext cx="4533899" cy="3914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B131C-E43C-3579-3653-09D08FC225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898" y="110329"/>
            <a:ext cx="1887003" cy="1887003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AAE759DB-779E-CB5D-816A-0B13CB94459F}"/>
              </a:ext>
            </a:extLst>
          </p:cNvPr>
          <p:cNvSpPr txBox="1"/>
          <p:nvPr/>
        </p:nvSpPr>
        <p:spPr>
          <a:xfrm>
            <a:off x="13335000" y="9867900"/>
            <a:ext cx="4686300" cy="330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r">
              <a:lnSpc>
                <a:spcPct val="116199"/>
              </a:lnSpc>
            </a:pP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Adaptif</a:t>
            </a:r>
            <a:r>
              <a:rPr lang="en-US" sz="2200" b="0" i="1" u="none" strike="noStrike" dirty="0">
                <a:solidFill>
                  <a:srgbClr val="9E9E9E"/>
                </a:solidFill>
                <a:latin typeface="Didact Gothic Regular"/>
              </a:rPr>
              <a:t>, </a:t>
            </a: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Kreatif</a:t>
            </a:r>
            <a:r>
              <a:rPr lang="en-US" sz="2200" b="0" i="1" u="none" strike="noStrike" dirty="0">
                <a:solidFill>
                  <a:srgbClr val="9E9E9E"/>
                </a:solidFill>
                <a:latin typeface="Didact Gothic Regular"/>
              </a:rPr>
              <a:t>, </a:t>
            </a: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Inovatif</a:t>
            </a:r>
            <a:endParaRPr lang="en-US" sz="2200" b="0" i="1" u="none" strike="noStrike" dirty="0">
              <a:solidFill>
                <a:srgbClr val="9E9E9E"/>
              </a:solidFill>
              <a:latin typeface="Didact Gothic Regula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BF8B3A-B784-049D-61EE-BC38FA8E3E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436263"/>
            <a:ext cx="4241800" cy="42418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A020EA4-B1BC-5BAA-BA21-0DF873A45F99}"/>
              </a:ext>
            </a:extLst>
          </p:cNvPr>
          <p:cNvGrpSpPr/>
          <p:nvPr/>
        </p:nvGrpSpPr>
        <p:grpSpPr>
          <a:xfrm>
            <a:off x="7267047" y="2701546"/>
            <a:ext cx="10669179" cy="4883908"/>
            <a:chOff x="5177526" y="1695328"/>
            <a:chExt cx="10669179" cy="488390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CEFED09-A811-A50E-F2FC-3A436530E356}"/>
                </a:ext>
              </a:extLst>
            </p:cNvPr>
            <p:cNvGrpSpPr/>
            <p:nvPr/>
          </p:nvGrpSpPr>
          <p:grpSpPr>
            <a:xfrm>
              <a:off x="5977080" y="1695328"/>
              <a:ext cx="6646720" cy="4883908"/>
              <a:chOff x="9707178" y="2174262"/>
              <a:chExt cx="7494972" cy="5507190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B82DA31-62C3-5B0A-1A24-A9E5EAD6FE6E}"/>
                  </a:ext>
                </a:extLst>
              </p:cNvPr>
              <p:cNvSpPr/>
              <p:nvPr/>
            </p:nvSpPr>
            <p:spPr>
              <a:xfrm>
                <a:off x="11982450" y="6258182"/>
                <a:ext cx="2705100" cy="1423270"/>
              </a:xfrm>
              <a:prstGeom prst="roundRect">
                <a:avLst/>
              </a:prstGeom>
              <a:no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accent3">
                        <a:lumMod val="50000"/>
                      </a:schemeClr>
                    </a:solidFill>
                  </a:rPr>
                  <a:t>INTERFACE</a:t>
                </a:r>
                <a:endParaRPr lang="en-US" sz="4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8FDEF48-AD5D-8C4B-BDD6-C93584905B7D}"/>
                  </a:ext>
                </a:extLst>
              </p:cNvPr>
              <p:cNvSpPr/>
              <p:nvPr/>
            </p:nvSpPr>
            <p:spPr>
              <a:xfrm>
                <a:off x="14725650" y="4365280"/>
                <a:ext cx="2476500" cy="1316945"/>
              </a:xfrm>
              <a:prstGeom prst="roundRect">
                <a:avLst/>
              </a:prstGeom>
              <a:no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accent3">
                        <a:lumMod val="50000"/>
                      </a:schemeClr>
                    </a:solidFill>
                  </a:rPr>
                  <a:t>MEMORY</a:t>
                </a:r>
                <a:endParaRPr lang="en-US" sz="4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A2B51A17-6DE3-74EE-5F37-4CFAB89B3926}"/>
                  </a:ext>
                </a:extLst>
              </p:cNvPr>
              <p:cNvSpPr/>
              <p:nvPr/>
            </p:nvSpPr>
            <p:spPr>
              <a:xfrm flipH="1">
                <a:off x="9707178" y="4284613"/>
                <a:ext cx="2292780" cy="1338490"/>
              </a:xfrm>
              <a:prstGeom prst="roundRect">
                <a:avLst/>
              </a:prstGeom>
              <a:no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accent3">
                        <a:lumMod val="50000"/>
                      </a:schemeClr>
                    </a:solidFill>
                  </a:rPr>
                  <a:t>TIMER</a:t>
                </a:r>
                <a:endParaRPr lang="en-US" sz="4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3BC6822F-175F-FA6C-A70D-0FAE75A92217}"/>
                  </a:ext>
                </a:extLst>
              </p:cNvPr>
              <p:cNvSpPr/>
              <p:nvPr/>
            </p:nvSpPr>
            <p:spPr>
              <a:xfrm>
                <a:off x="12312650" y="2174262"/>
                <a:ext cx="2044700" cy="1423270"/>
              </a:xfrm>
              <a:prstGeom prst="roundRect">
                <a:avLst/>
              </a:prstGeom>
              <a:no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D" sz="3600" b="1" i="0" dirty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Google Sans"/>
                  </a:rPr>
                  <a:t>(basic) </a:t>
                </a:r>
                <a:r>
                  <a:rPr lang="en-ID" sz="4400" b="1" i="0" dirty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Google Sans"/>
                  </a:rPr>
                  <a:t>µP</a:t>
                </a:r>
                <a:endParaRPr lang="en-US" sz="4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7724DDC-E2A9-D9E6-41AB-5B609C1DA31B}"/>
                  </a:ext>
                </a:extLst>
              </p:cNvPr>
              <p:cNvGrpSpPr/>
              <p:nvPr/>
            </p:nvGrpSpPr>
            <p:grpSpPr>
              <a:xfrm>
                <a:off x="12204700" y="3845605"/>
                <a:ext cx="2286000" cy="2216506"/>
                <a:chOff x="7658100" y="3524507"/>
                <a:chExt cx="2286000" cy="2216506"/>
              </a:xfrm>
            </p:grpSpPr>
            <p:sp>
              <p:nvSpPr>
                <p:cNvPr id="17" name="Quad Arrow 16">
                  <a:extLst>
                    <a:ext uri="{FF2B5EF4-FFF2-40B4-BE49-F238E27FC236}">
                      <a16:creationId xmlns:a16="http://schemas.microsoft.com/office/drawing/2014/main" id="{7CA38830-E7A8-DF1A-6ADA-440E753BB589}"/>
                    </a:ext>
                  </a:extLst>
                </p:cNvPr>
                <p:cNvSpPr/>
                <p:nvPr/>
              </p:nvSpPr>
              <p:spPr>
                <a:xfrm>
                  <a:off x="7658100" y="3524507"/>
                  <a:ext cx="2286000" cy="2216506"/>
                </a:xfrm>
                <a:prstGeom prst="quadArrow">
                  <a:avLst>
                    <a:gd name="adj1" fmla="val 20781"/>
                    <a:gd name="adj2" fmla="val 19062"/>
                    <a:gd name="adj3" fmla="val 22500"/>
                  </a:avLst>
                </a:prstGeom>
                <a:solidFill>
                  <a:schemeClr val="accent3">
                    <a:lumMod val="75000"/>
                  </a:schemeClr>
                </a:solidFill>
                <a:ln w="571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TextBox 10">
                  <a:extLst>
                    <a:ext uri="{FF2B5EF4-FFF2-40B4-BE49-F238E27FC236}">
                      <a16:creationId xmlns:a16="http://schemas.microsoft.com/office/drawing/2014/main" id="{28FBDCE7-5840-093E-21CE-D822EDBA08C7}"/>
                    </a:ext>
                  </a:extLst>
                </p:cNvPr>
                <p:cNvSpPr txBox="1"/>
                <p:nvPr/>
              </p:nvSpPr>
              <p:spPr>
                <a:xfrm>
                  <a:off x="8103030" y="4432780"/>
                  <a:ext cx="1396140" cy="539750"/>
                </a:xfrm>
                <a:prstGeom prst="rect">
                  <a:avLst/>
                </a:prstGeom>
              </p:spPr>
              <p:txBody>
                <a:bodyPr lIns="0" tIns="0" rIns="0" bIns="0" rtlCol="0" anchor="t"/>
                <a:lstStyle/>
                <a:p>
                  <a:pPr lvl="0" algn="ctr">
                    <a:lnSpc>
                      <a:spcPct val="91300"/>
                    </a:lnSpc>
                  </a:pPr>
                  <a:r>
                    <a:rPr lang="en-US" sz="2400" b="1" i="0" u="none" strike="noStrike" dirty="0">
                      <a:solidFill>
                        <a:schemeClr val="bg1"/>
                      </a:solidFill>
                      <a:latin typeface="Didact Gothic Regular"/>
                    </a:rPr>
                    <a:t>BUS</a:t>
                  </a:r>
                  <a:endParaRPr lang="en-US" sz="3200" b="1" i="0" u="none" strike="noStrike" dirty="0">
                    <a:solidFill>
                      <a:schemeClr val="bg1"/>
                    </a:solidFill>
                    <a:latin typeface="Didact Gothic Regular"/>
                  </a:endParaRPr>
                </a:p>
              </p:txBody>
            </p:sp>
          </p:grpSp>
        </p:grp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81518AB7-AD0C-1918-8388-0E67C8C834E0}"/>
                </a:ext>
              </a:extLst>
            </p:cNvPr>
            <p:cNvSpPr txBox="1"/>
            <p:nvPr/>
          </p:nvSpPr>
          <p:spPr>
            <a:xfrm>
              <a:off x="10331839" y="1831681"/>
              <a:ext cx="2832846" cy="64060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/>
              <a:r>
                <a:rPr lang="en-US" sz="2400" b="1" i="0" u="none" strike="noStrike" dirty="0" err="1">
                  <a:solidFill>
                    <a:srgbClr val="1A2E18"/>
                  </a:solidFill>
                  <a:latin typeface="Didact Gothic Regular"/>
                </a:rPr>
                <a:t>Mengolah</a:t>
              </a:r>
              <a:r>
                <a:rPr lang="en-US" sz="2400" b="1" i="0" u="none" strike="noStrike" dirty="0">
                  <a:solidFill>
                    <a:srgbClr val="1A2E18"/>
                  </a:solidFill>
                  <a:latin typeface="Didact Gothic Regular"/>
                </a:rPr>
                <a:t> data dan </a:t>
              </a:r>
              <a:r>
                <a:rPr lang="en-US" sz="2400" b="1" dirty="0" err="1">
                  <a:solidFill>
                    <a:srgbClr val="1A2E18"/>
                  </a:solidFill>
                  <a:latin typeface="Didact Gothic Regular"/>
                </a:rPr>
                <a:t>m</a:t>
              </a:r>
              <a:r>
                <a:rPr lang="en-US" sz="2400" b="1" i="0" u="none" strike="noStrike" dirty="0" err="1">
                  <a:solidFill>
                    <a:srgbClr val="1A2E18"/>
                  </a:solidFill>
                  <a:latin typeface="Didact Gothic Regular"/>
                </a:rPr>
                <a:t>enjalankan</a:t>
              </a:r>
              <a:r>
                <a:rPr lang="en-US" sz="2400" b="1" i="0" u="none" strike="noStrike" dirty="0">
                  <a:solidFill>
                    <a:srgbClr val="1A2E18"/>
                  </a:solidFill>
                  <a:latin typeface="Didact Gothic Regular"/>
                </a:rPr>
                <a:t> </a:t>
              </a:r>
              <a:r>
                <a:rPr lang="en-US" sz="2400" b="1" i="0" u="none" strike="noStrike" dirty="0" err="1">
                  <a:solidFill>
                    <a:srgbClr val="1A2E18"/>
                  </a:solidFill>
                  <a:latin typeface="Didact Gothic Regular"/>
                </a:rPr>
                <a:t>instruksi</a:t>
              </a:r>
              <a:r>
                <a:rPr lang="en-US" sz="2400" b="1" i="0" u="none" strike="noStrike" dirty="0">
                  <a:solidFill>
                    <a:srgbClr val="1A2E18"/>
                  </a:solidFill>
                  <a:latin typeface="Didact Gothic Regular"/>
                </a:rPr>
                <a:t> </a:t>
              </a:r>
              <a:endParaRPr lang="en-US" sz="2400" i="0" u="none" strike="noStrike" dirty="0">
                <a:solidFill>
                  <a:srgbClr val="1A2E18"/>
                </a:solidFill>
                <a:latin typeface="Didact Gothic Regular"/>
              </a:endParaRPr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9F344B8A-DC55-E341-A048-C354384A570C}"/>
                </a:ext>
              </a:extLst>
            </p:cNvPr>
            <p:cNvSpPr txBox="1"/>
            <p:nvPr/>
          </p:nvSpPr>
          <p:spPr>
            <a:xfrm>
              <a:off x="13013859" y="3961327"/>
              <a:ext cx="2832846" cy="64060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/>
              <a:r>
                <a:rPr lang="en-US" sz="2400" b="1" i="0" u="none" strike="noStrike" dirty="0" err="1">
                  <a:solidFill>
                    <a:srgbClr val="1A2E18"/>
                  </a:solidFill>
                  <a:latin typeface="Didact Gothic Regular"/>
                </a:rPr>
                <a:t>Menyimpan</a:t>
              </a:r>
              <a:r>
                <a:rPr lang="en-US" sz="2400" b="1" i="0" u="none" strike="noStrike" dirty="0">
                  <a:solidFill>
                    <a:srgbClr val="1A2E18"/>
                  </a:solidFill>
                  <a:latin typeface="Didact Gothic Regular"/>
                </a:rPr>
                <a:t> data dan </a:t>
              </a:r>
              <a:r>
                <a:rPr lang="en-US" sz="2400" b="1" i="0" u="none" strike="noStrike" dirty="0" err="1">
                  <a:solidFill>
                    <a:srgbClr val="1A2E18"/>
                  </a:solidFill>
                  <a:latin typeface="Didact Gothic Regular"/>
                </a:rPr>
                <a:t>instruksi</a:t>
              </a:r>
              <a:r>
                <a:rPr lang="en-US" sz="2400" b="1" i="0" u="none" strike="noStrike" dirty="0">
                  <a:solidFill>
                    <a:srgbClr val="1A2E18"/>
                  </a:solidFill>
                  <a:latin typeface="Didact Gothic Regular"/>
                </a:rPr>
                <a:t> </a:t>
              </a:r>
              <a:endParaRPr lang="en-US" sz="2400" i="0" u="none" strike="noStrike" dirty="0">
                <a:solidFill>
                  <a:srgbClr val="1A2E18"/>
                </a:solidFill>
                <a:latin typeface="Didact Gothic Regular"/>
              </a:endParaRPr>
            </a:p>
          </p:txBody>
        </p:sp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E7BDBF65-5FD3-8CAF-5208-56E36CA07653}"/>
                </a:ext>
              </a:extLst>
            </p:cNvPr>
            <p:cNvSpPr txBox="1"/>
            <p:nvPr/>
          </p:nvSpPr>
          <p:spPr>
            <a:xfrm>
              <a:off x="5177526" y="4868133"/>
              <a:ext cx="2832846" cy="64060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ctr"/>
              <a:r>
                <a:rPr lang="en-US" sz="2400" b="1" i="0" u="none" strike="noStrike" dirty="0" err="1">
                  <a:solidFill>
                    <a:srgbClr val="1A2E18"/>
                  </a:solidFill>
                  <a:latin typeface="Didact Gothic Regular"/>
                </a:rPr>
                <a:t>Menghitung</a:t>
              </a:r>
              <a:r>
                <a:rPr lang="en-US" sz="2400" b="1" i="0" u="none" strike="noStrike" dirty="0">
                  <a:solidFill>
                    <a:srgbClr val="1A2E18"/>
                  </a:solidFill>
                  <a:latin typeface="Didact Gothic Regular"/>
                </a:rPr>
                <a:t> interval </a:t>
              </a:r>
              <a:r>
                <a:rPr lang="en-US" sz="2400" b="1" i="0" u="none" strike="noStrike" dirty="0" err="1">
                  <a:solidFill>
                    <a:srgbClr val="1A2E18"/>
                  </a:solidFill>
                  <a:latin typeface="Didact Gothic Regular"/>
                </a:rPr>
                <a:t>waktu</a:t>
              </a:r>
              <a:endParaRPr lang="en-US" sz="2400" i="0" u="none" strike="noStrike" dirty="0">
                <a:solidFill>
                  <a:srgbClr val="1A2E18"/>
                </a:solidFill>
                <a:latin typeface="Didact Gothic Regular"/>
              </a:endParaRPr>
            </a:p>
          </p:txBody>
        </p:sp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1F8D6005-EB4D-B81E-6497-6B91CF4A53F2}"/>
                </a:ext>
              </a:extLst>
            </p:cNvPr>
            <p:cNvSpPr txBox="1"/>
            <p:nvPr/>
          </p:nvSpPr>
          <p:spPr>
            <a:xfrm>
              <a:off x="10663192" y="5517033"/>
              <a:ext cx="2832846" cy="64060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/>
              <a:r>
                <a:rPr lang="en-US" sz="2400" b="1" i="0" u="none" strike="noStrike" dirty="0" err="1">
                  <a:solidFill>
                    <a:srgbClr val="1A2E18"/>
                  </a:solidFill>
                  <a:latin typeface="Didact Gothic Regular"/>
                </a:rPr>
                <a:t>Menghubungkan</a:t>
              </a:r>
              <a:r>
                <a:rPr lang="en-US" sz="2400" b="1" i="0" u="none" strike="noStrike" dirty="0">
                  <a:solidFill>
                    <a:srgbClr val="1A2E18"/>
                  </a:solidFill>
                  <a:latin typeface="Didact Gothic Regular"/>
                </a:rPr>
                <a:t> </a:t>
              </a:r>
              <a:r>
                <a:rPr lang="en-US" sz="2400" b="1" i="0" u="none" strike="noStrike" dirty="0" err="1">
                  <a:solidFill>
                    <a:srgbClr val="1A2E18"/>
                  </a:solidFill>
                  <a:latin typeface="Didact Gothic Regular"/>
                </a:rPr>
                <a:t>tiap</a:t>
              </a:r>
              <a:r>
                <a:rPr lang="en-US" sz="2400" b="1" i="0" u="none" strike="noStrike" dirty="0">
                  <a:solidFill>
                    <a:srgbClr val="1A2E18"/>
                  </a:solidFill>
                  <a:latin typeface="Didact Gothic Regular"/>
                </a:rPr>
                <a:t> </a:t>
              </a:r>
              <a:r>
                <a:rPr lang="en-US" sz="2400" b="1" i="0" u="none" strike="noStrike" dirty="0" err="1">
                  <a:solidFill>
                    <a:srgbClr val="1A2E18"/>
                  </a:solidFill>
                  <a:latin typeface="Didact Gothic Regular"/>
                </a:rPr>
                <a:t>perangkat</a:t>
              </a:r>
              <a:r>
                <a:rPr lang="en-US" sz="2400" b="1" i="0" u="none" strike="noStrike" dirty="0">
                  <a:solidFill>
                    <a:srgbClr val="1A2E18"/>
                  </a:solidFill>
                  <a:latin typeface="Didact Gothic Regular"/>
                </a:rPr>
                <a:t> </a:t>
              </a:r>
              <a:endParaRPr lang="en-US" sz="2400" i="0" u="none" strike="noStrike" dirty="0">
                <a:solidFill>
                  <a:srgbClr val="1A2E18"/>
                </a:solidFill>
                <a:latin typeface="Didact Gothic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07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Jual 7408 And Gate 74LS08 Gerbang Logika And 16 Pin Ic TTL DIP - Jakarta  Timur - Ganiyy Wakiil Store | Tokopedia">
            <a:extLst>
              <a:ext uri="{FF2B5EF4-FFF2-40B4-BE49-F238E27FC236}">
                <a16:creationId xmlns:a16="http://schemas.microsoft.com/office/drawing/2014/main" id="{B0011FF4-4417-423D-DC4D-7C780AA71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053830"/>
            <a:ext cx="49276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9AFAE34-8195-0C05-2600-BA0FEFC77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1" y="323412"/>
            <a:ext cx="4667250" cy="863600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7911F40B-0E1C-CA1D-52E9-0CF67E0E5B54}"/>
              </a:ext>
            </a:extLst>
          </p:cNvPr>
          <p:cNvSpPr txBox="1"/>
          <p:nvPr/>
        </p:nvSpPr>
        <p:spPr>
          <a:xfrm>
            <a:off x="666750" y="501380"/>
            <a:ext cx="4362450" cy="5524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1300"/>
              </a:lnSpc>
            </a:pPr>
            <a:r>
              <a:rPr lang="en-US" sz="3200" b="1" i="0" u="none" strike="noStrike" dirty="0">
                <a:solidFill>
                  <a:srgbClr val="1A2E18"/>
                </a:solidFill>
                <a:latin typeface="Didact Gothic Regular"/>
              </a:rPr>
              <a:t>Integration Techniques </a:t>
            </a:r>
            <a:endParaRPr lang="en-US" sz="3200" b="1" i="0" u="none" strike="noStrike" dirty="0">
              <a:latin typeface="Didact Gothic Regular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5FC28E0-E49D-2D2A-2AC7-B3E49686F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550" y="4991100"/>
            <a:ext cx="4476750" cy="457745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22691CE4-4292-8D94-AAA9-99CC4EA1E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2400" y="9855200"/>
            <a:ext cx="13500100" cy="86360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47D4FE27-0889-6E82-363A-8D729BA79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3800" y="9855200"/>
            <a:ext cx="6184900" cy="8636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6167BC1-04EE-E5FF-4053-3840B8244D2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H="1" flipV="1">
            <a:off x="14396739" y="309862"/>
            <a:ext cx="4533899" cy="3914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B131C-E43C-3579-3653-09D08FC225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898" y="110329"/>
            <a:ext cx="1887003" cy="1887003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AAE759DB-779E-CB5D-816A-0B13CB94459F}"/>
              </a:ext>
            </a:extLst>
          </p:cNvPr>
          <p:cNvSpPr txBox="1"/>
          <p:nvPr/>
        </p:nvSpPr>
        <p:spPr>
          <a:xfrm>
            <a:off x="13335000" y="9867900"/>
            <a:ext cx="4686300" cy="330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r">
              <a:lnSpc>
                <a:spcPct val="116199"/>
              </a:lnSpc>
            </a:pP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Adaptif</a:t>
            </a:r>
            <a:r>
              <a:rPr lang="en-US" sz="2200" b="0" i="1" u="none" strike="noStrike" dirty="0">
                <a:solidFill>
                  <a:srgbClr val="9E9E9E"/>
                </a:solidFill>
                <a:latin typeface="Didact Gothic Regular"/>
              </a:rPr>
              <a:t>, </a:t>
            </a: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Kreatif</a:t>
            </a:r>
            <a:r>
              <a:rPr lang="en-US" sz="2200" b="0" i="1" u="none" strike="noStrike" dirty="0">
                <a:solidFill>
                  <a:srgbClr val="9E9E9E"/>
                </a:solidFill>
                <a:latin typeface="Didact Gothic Regular"/>
              </a:rPr>
              <a:t>, </a:t>
            </a: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Inovatif</a:t>
            </a:r>
            <a:endParaRPr lang="en-US" sz="2200" b="0" i="1" u="none" strike="noStrike" dirty="0">
              <a:solidFill>
                <a:srgbClr val="9E9E9E"/>
              </a:solidFill>
              <a:latin typeface="Didact Gothic Regular"/>
            </a:endParaRPr>
          </a:p>
        </p:txBody>
      </p:sp>
      <p:sp>
        <p:nvSpPr>
          <p:cNvPr id="15" name="AutoShape 2" descr="Exploring the 7408 Integrated Circuit: Datasheet and Pinout | Reversepcb">
            <a:extLst>
              <a:ext uri="{FF2B5EF4-FFF2-40B4-BE49-F238E27FC236}">
                <a16:creationId xmlns:a16="http://schemas.microsoft.com/office/drawing/2014/main" id="{33881D73-5BA0-97B2-6264-090E5DD05E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Exploring the 7408 Integrated Circuit: Datasheet and Pinout | Reversepcb">
            <a:extLst>
              <a:ext uri="{FF2B5EF4-FFF2-40B4-BE49-F238E27FC236}">
                <a16:creationId xmlns:a16="http://schemas.microsoft.com/office/drawing/2014/main" id="{B501616B-7F6A-F1AA-7934-933818A94F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C08BD784-EAD1-554A-A5AC-4A9C4CD0CD98}"/>
              </a:ext>
            </a:extLst>
          </p:cNvPr>
          <p:cNvSpPr txBox="1"/>
          <p:nvPr/>
        </p:nvSpPr>
        <p:spPr>
          <a:xfrm>
            <a:off x="6749143" y="2293152"/>
            <a:ext cx="10280650" cy="30289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D" sz="3600" b="1" i="0" dirty="0">
                <a:effectLst/>
                <a:latin typeface="Atkinson Hyperlegible"/>
              </a:rPr>
              <a:t>Integrated Circuit (IC)</a:t>
            </a:r>
            <a:r>
              <a:rPr lang="en-ID" sz="3600" b="0" i="0" dirty="0">
                <a:effectLst/>
                <a:latin typeface="Atkinson Hyperlegible"/>
              </a:rPr>
              <a:t> </a:t>
            </a:r>
            <a:r>
              <a:rPr lang="en-ID" sz="2400" b="0" i="0" dirty="0" err="1">
                <a:effectLst/>
                <a:latin typeface="Atkinson Hyperlegible"/>
              </a:rPr>
              <a:t>adalah</a:t>
            </a:r>
            <a:r>
              <a:rPr lang="en-ID" sz="2400" b="0" i="0" dirty="0">
                <a:effectLst/>
                <a:latin typeface="Atkinson Hyperlegible"/>
              </a:rPr>
              <a:t> </a:t>
            </a:r>
            <a:r>
              <a:rPr lang="en-ID" sz="2400" b="0" i="0" dirty="0" err="1">
                <a:effectLst/>
                <a:latin typeface="Atkinson Hyperlegible"/>
              </a:rPr>
              <a:t>sebuah</a:t>
            </a:r>
            <a:r>
              <a:rPr lang="en-ID" sz="2400" b="0" i="0" dirty="0">
                <a:effectLst/>
                <a:latin typeface="Atkinson Hyperlegible"/>
              </a:rPr>
              <a:t> </a:t>
            </a:r>
            <a:r>
              <a:rPr lang="en-ID" sz="2400" b="0" i="0" dirty="0" err="1">
                <a:effectLst/>
                <a:latin typeface="Atkinson Hyperlegible"/>
              </a:rPr>
              <a:t>komponen</a:t>
            </a:r>
            <a:r>
              <a:rPr lang="en-ID" sz="2400" b="0" i="0" dirty="0">
                <a:effectLst/>
                <a:latin typeface="Atkinson Hyperlegible"/>
              </a:rPr>
              <a:t> </a:t>
            </a:r>
            <a:r>
              <a:rPr lang="en-ID" sz="2400" b="0" i="0" dirty="0" err="1">
                <a:effectLst/>
                <a:latin typeface="Atkinson Hyperlegible"/>
              </a:rPr>
              <a:t>elektronik</a:t>
            </a:r>
            <a:r>
              <a:rPr lang="en-ID" sz="2400" b="0" i="0" dirty="0">
                <a:effectLst/>
                <a:latin typeface="Atkinson Hyperlegible"/>
              </a:rPr>
              <a:t> yang </a:t>
            </a:r>
            <a:r>
              <a:rPr lang="en-ID" sz="2400" b="0" i="0" dirty="0" err="1">
                <a:effectLst/>
                <a:latin typeface="Atkinson Hyperlegible"/>
              </a:rPr>
              <a:t>menggabungkan</a:t>
            </a:r>
            <a:r>
              <a:rPr lang="en-ID" sz="2400" b="0" i="0" dirty="0">
                <a:effectLst/>
                <a:latin typeface="Atkinson Hyperlegible"/>
              </a:rPr>
              <a:t> </a:t>
            </a:r>
            <a:r>
              <a:rPr lang="en-ID" sz="2400" b="0" i="0" dirty="0" err="1">
                <a:effectLst/>
                <a:latin typeface="Atkinson Hyperlegible"/>
              </a:rPr>
              <a:t>berbagai</a:t>
            </a:r>
            <a:r>
              <a:rPr lang="en-ID" sz="2400" b="0" i="0" dirty="0">
                <a:effectLst/>
                <a:latin typeface="Atkinson Hyperlegible"/>
              </a:rPr>
              <a:t> </a:t>
            </a:r>
            <a:r>
              <a:rPr lang="en-ID" sz="2400" b="0" i="0" dirty="0" err="1">
                <a:effectLst/>
                <a:latin typeface="Atkinson Hyperlegible"/>
              </a:rPr>
              <a:t>fungsi</a:t>
            </a:r>
            <a:r>
              <a:rPr lang="en-ID" sz="2400" b="0" i="0" dirty="0">
                <a:effectLst/>
                <a:latin typeface="Atkinson Hyperlegible"/>
              </a:rPr>
              <a:t> </a:t>
            </a:r>
            <a:r>
              <a:rPr lang="en-ID" sz="2400" b="0" i="0" dirty="0" err="1">
                <a:effectLst/>
                <a:latin typeface="Atkinson Hyperlegible"/>
              </a:rPr>
              <a:t>sirkuit</a:t>
            </a:r>
            <a:r>
              <a:rPr lang="en-ID" sz="2400" b="0" i="0" dirty="0">
                <a:effectLst/>
                <a:latin typeface="Atkinson Hyperlegible"/>
              </a:rPr>
              <a:t> </a:t>
            </a:r>
            <a:r>
              <a:rPr lang="en-ID" sz="2400" b="0" i="0" dirty="0" err="1">
                <a:effectLst/>
                <a:latin typeface="Atkinson Hyperlegible"/>
              </a:rPr>
              <a:t>elektronik</a:t>
            </a:r>
            <a:r>
              <a:rPr lang="en-ID" sz="2400" b="0" i="0" dirty="0">
                <a:effectLst/>
                <a:latin typeface="Atkinson Hyperlegible"/>
              </a:rPr>
              <a:t> </a:t>
            </a:r>
            <a:r>
              <a:rPr lang="en-ID" sz="2400" b="0" i="0" dirty="0" err="1">
                <a:effectLst/>
                <a:latin typeface="Atkinson Hyperlegible"/>
              </a:rPr>
              <a:t>ke</a:t>
            </a:r>
            <a:r>
              <a:rPr lang="en-ID" sz="2400" b="0" i="0" dirty="0">
                <a:effectLst/>
                <a:latin typeface="Atkinson Hyperlegible"/>
              </a:rPr>
              <a:t> </a:t>
            </a:r>
            <a:r>
              <a:rPr lang="en-ID" sz="2400" b="0" i="0" dirty="0" err="1">
                <a:effectLst/>
                <a:latin typeface="Atkinson Hyperlegible"/>
              </a:rPr>
              <a:t>dalam</a:t>
            </a:r>
            <a:r>
              <a:rPr lang="en-ID" sz="2400" b="0" i="0" dirty="0">
                <a:effectLst/>
                <a:latin typeface="Atkinson Hyperlegible"/>
              </a:rPr>
              <a:t> </a:t>
            </a:r>
            <a:r>
              <a:rPr lang="en-ID" sz="2400" b="0" i="0" dirty="0" err="1">
                <a:effectLst/>
                <a:latin typeface="Atkinson Hyperlegible"/>
              </a:rPr>
              <a:t>satu</a:t>
            </a:r>
            <a:r>
              <a:rPr lang="en-ID" sz="2400" b="0" i="0" dirty="0">
                <a:effectLst/>
                <a:latin typeface="Atkinson Hyperlegible"/>
              </a:rPr>
              <a:t> </a:t>
            </a:r>
            <a:r>
              <a:rPr lang="en-ID" sz="2400" b="0" i="0" dirty="0" err="1">
                <a:effectLst/>
                <a:latin typeface="Atkinson Hyperlegible"/>
              </a:rPr>
              <a:t>kemasan</a:t>
            </a:r>
            <a:r>
              <a:rPr lang="en-ID" sz="2400" b="0" i="0" dirty="0">
                <a:effectLst/>
                <a:latin typeface="Atkinson Hyperlegible"/>
              </a:rPr>
              <a:t> </a:t>
            </a:r>
            <a:r>
              <a:rPr lang="en-ID" sz="2400" b="0" i="0" dirty="0" err="1">
                <a:effectLst/>
                <a:latin typeface="Atkinson Hyperlegible"/>
              </a:rPr>
              <a:t>kecil</a:t>
            </a:r>
            <a:r>
              <a:rPr lang="en-ID" sz="2400" b="0" i="0" dirty="0">
                <a:effectLst/>
                <a:latin typeface="Atkinson Hyperlegible"/>
              </a:rPr>
              <a:t>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D" sz="2400" b="0" i="0" dirty="0">
                <a:effectLst/>
                <a:latin typeface="Atkinson Hyperlegible"/>
              </a:rPr>
              <a:t>IC </a:t>
            </a:r>
            <a:r>
              <a:rPr lang="en-ID" sz="2400" b="0" i="0" dirty="0" err="1">
                <a:effectLst/>
                <a:latin typeface="Atkinson Hyperlegible"/>
              </a:rPr>
              <a:t>terdiri</a:t>
            </a:r>
            <a:r>
              <a:rPr lang="en-ID" sz="2400" b="0" i="0" dirty="0">
                <a:effectLst/>
                <a:latin typeface="Atkinson Hyperlegible"/>
              </a:rPr>
              <a:t> </a:t>
            </a:r>
            <a:r>
              <a:rPr lang="en-ID" sz="2400" b="0" i="0" dirty="0" err="1">
                <a:effectLst/>
                <a:latin typeface="Atkinson Hyperlegible"/>
              </a:rPr>
              <a:t>dari</a:t>
            </a:r>
            <a:r>
              <a:rPr lang="en-ID" sz="2400" b="0" i="0" dirty="0">
                <a:effectLst/>
                <a:latin typeface="Atkinson Hyperlegible"/>
              </a:rPr>
              <a:t> </a:t>
            </a:r>
            <a:r>
              <a:rPr lang="en-ID" sz="2400" b="0" i="0" dirty="0" err="1">
                <a:effectLst/>
                <a:latin typeface="Atkinson Hyperlegible"/>
              </a:rPr>
              <a:t>banyak</a:t>
            </a:r>
            <a:r>
              <a:rPr lang="en-ID" sz="2400" b="0" i="0" dirty="0">
                <a:effectLst/>
                <a:latin typeface="Atkinson Hyperlegible"/>
              </a:rPr>
              <a:t> </a:t>
            </a:r>
            <a:r>
              <a:rPr lang="en-ID" sz="2400" b="0" i="0" dirty="0" err="1">
                <a:effectLst/>
                <a:latin typeface="Atkinson Hyperlegible"/>
              </a:rPr>
              <a:t>komponen</a:t>
            </a:r>
            <a:r>
              <a:rPr lang="en-ID" sz="2400" b="0" i="0" dirty="0">
                <a:effectLst/>
                <a:latin typeface="Atkinson Hyperlegible"/>
              </a:rPr>
              <a:t> </a:t>
            </a:r>
            <a:r>
              <a:rPr lang="en-ID" sz="2400" b="0" i="0" dirty="0" err="1">
                <a:effectLst/>
                <a:latin typeface="Atkinson Hyperlegible"/>
              </a:rPr>
              <a:t>elektronik</a:t>
            </a:r>
            <a:r>
              <a:rPr lang="en-ID" sz="2400" b="0" i="0" dirty="0">
                <a:effectLst/>
                <a:latin typeface="Atkinson Hyperlegible"/>
              </a:rPr>
              <a:t> </a:t>
            </a:r>
            <a:r>
              <a:rPr lang="en-ID" sz="2400" b="0" i="0" dirty="0" err="1">
                <a:effectLst/>
                <a:latin typeface="Atkinson Hyperlegible"/>
              </a:rPr>
              <a:t>seperti</a:t>
            </a:r>
            <a:r>
              <a:rPr lang="en-ID" sz="2400" b="0" i="0" dirty="0">
                <a:effectLst/>
                <a:latin typeface="Atkinson Hyperlegible"/>
              </a:rPr>
              <a:t> transistor, resistor, </a:t>
            </a:r>
            <a:r>
              <a:rPr lang="en-ID" sz="2400" b="0" i="0" dirty="0" err="1">
                <a:effectLst/>
                <a:latin typeface="Atkinson Hyperlegible"/>
              </a:rPr>
              <a:t>kapasitor</a:t>
            </a:r>
            <a:r>
              <a:rPr lang="en-ID" sz="2400" b="0" i="0" dirty="0">
                <a:effectLst/>
                <a:latin typeface="Atkinson Hyperlegible"/>
              </a:rPr>
              <a:t>, dan </a:t>
            </a:r>
            <a:r>
              <a:rPr lang="en-ID" sz="2400" b="0" i="0" dirty="0" err="1">
                <a:effectLst/>
                <a:latin typeface="Atkinson Hyperlegible"/>
              </a:rPr>
              <a:t>dioda</a:t>
            </a:r>
            <a:r>
              <a:rPr lang="en-ID" sz="2400" b="0" i="0" dirty="0">
                <a:effectLst/>
                <a:latin typeface="Atkinson Hyperlegible"/>
              </a:rPr>
              <a:t> yang </a:t>
            </a:r>
            <a:r>
              <a:rPr lang="en-ID" sz="2400" b="0" i="0" dirty="0" err="1">
                <a:effectLst/>
                <a:latin typeface="Atkinson Hyperlegible"/>
              </a:rPr>
              <a:t>diintegrasikan</a:t>
            </a:r>
            <a:r>
              <a:rPr lang="en-ID" sz="2400" b="0" i="0" dirty="0">
                <a:effectLst/>
                <a:latin typeface="Atkinson Hyperlegible"/>
              </a:rPr>
              <a:t> </a:t>
            </a:r>
            <a:r>
              <a:rPr lang="en-ID" sz="2400" b="0" i="0" dirty="0" err="1">
                <a:effectLst/>
                <a:latin typeface="Atkinson Hyperlegible"/>
              </a:rPr>
              <a:t>menjadi</a:t>
            </a:r>
            <a:r>
              <a:rPr lang="en-ID" sz="2400" b="0" i="0" dirty="0">
                <a:effectLst/>
                <a:latin typeface="Atkinson Hyperlegible"/>
              </a:rPr>
              <a:t> </a:t>
            </a:r>
            <a:r>
              <a:rPr lang="en-ID" sz="2400" b="0" i="0" dirty="0" err="1">
                <a:effectLst/>
                <a:latin typeface="Atkinson Hyperlegible"/>
              </a:rPr>
              <a:t>satu</a:t>
            </a:r>
            <a:r>
              <a:rPr lang="en-ID" sz="2400" b="0" i="0" dirty="0">
                <a:effectLst/>
                <a:latin typeface="Atkinson Hyperlegible"/>
              </a:rPr>
              <a:t> chip </a:t>
            </a:r>
            <a:r>
              <a:rPr lang="en-ID" sz="2400" b="0" i="0" dirty="0" err="1">
                <a:effectLst/>
                <a:latin typeface="Atkinson Hyperlegible"/>
              </a:rPr>
              <a:t>semikonduktor</a:t>
            </a:r>
            <a:r>
              <a:rPr lang="en-ID" sz="2400" b="0" i="0" dirty="0">
                <a:effectLst/>
                <a:latin typeface="Atkinson Hyperlegible"/>
              </a:rPr>
              <a:t>.</a:t>
            </a:r>
            <a:endParaRPr lang="en-US" sz="2400" i="0" u="none" strike="noStrike" dirty="0">
              <a:latin typeface="Didact Gothic Regular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C90750-AB81-F3A3-4A0E-CF9E1C4A6C02}"/>
              </a:ext>
            </a:extLst>
          </p:cNvPr>
          <p:cNvGrpSpPr/>
          <p:nvPr/>
        </p:nvGrpSpPr>
        <p:grpSpPr>
          <a:xfrm>
            <a:off x="6682013" y="5211631"/>
            <a:ext cx="10853058" cy="4336590"/>
            <a:chOff x="6749142" y="5223320"/>
            <a:chExt cx="10853058" cy="433659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1A9573AE-618A-255F-C487-EBEC29E0D11A}"/>
                </a:ext>
              </a:extLst>
            </p:cNvPr>
            <p:cNvSpPr/>
            <p:nvPr/>
          </p:nvSpPr>
          <p:spPr>
            <a:xfrm>
              <a:off x="6749142" y="5441392"/>
              <a:ext cx="10578762" cy="376616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B0C3E2B6-E2B1-E7E4-1EC1-7D1C57386FED}"/>
                </a:ext>
              </a:extLst>
            </p:cNvPr>
            <p:cNvSpPr txBox="1"/>
            <p:nvPr/>
          </p:nvSpPr>
          <p:spPr>
            <a:xfrm>
              <a:off x="7023438" y="6229594"/>
              <a:ext cx="10578762" cy="33303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42900" lvl="0" indent="-342900" algn="l">
                <a:lnSpc>
                  <a:spcPct val="116199"/>
                </a:lnSpc>
                <a:buClr>
                  <a:srgbClr val="FFFFFF"/>
                </a:buClr>
                <a:buFont typeface="Arial"/>
                <a:buChar char="●"/>
              </a:pPr>
              <a:r>
                <a:rPr lang="en-US" sz="2800" b="1" i="0" u="none" strike="noStrike" dirty="0">
                  <a:highlight>
                    <a:srgbClr val="FFFF00"/>
                  </a:highlight>
                  <a:latin typeface="Didact Gothic Regular"/>
                </a:rPr>
                <a:t>Compact</a:t>
              </a:r>
            </a:p>
            <a:p>
              <a:pPr marL="342900" lvl="0" indent="-342900" algn="l">
                <a:lnSpc>
                  <a:spcPct val="116199"/>
                </a:lnSpc>
                <a:buClr>
                  <a:srgbClr val="FFFFFF"/>
                </a:buClr>
                <a:buFont typeface="Arial"/>
                <a:buChar char="●"/>
              </a:pPr>
              <a:r>
                <a:rPr lang="en-US" sz="2800" b="1" dirty="0" err="1">
                  <a:highlight>
                    <a:srgbClr val="FFFF00"/>
                  </a:highlight>
                  <a:latin typeface="Didact Gothic Regular"/>
                </a:rPr>
                <a:t>Efisien</a:t>
              </a:r>
              <a:r>
                <a:rPr lang="en-US" sz="2400" dirty="0">
                  <a:latin typeface="Didact Gothic Regular"/>
                </a:rPr>
                <a:t>, </a:t>
              </a:r>
              <a:r>
                <a:rPr lang="en-US" sz="2400" dirty="0" err="1">
                  <a:latin typeface="Didact Gothic Regular"/>
                </a:rPr>
                <a:t>karena</a:t>
              </a:r>
              <a:r>
                <a:rPr lang="en-US" sz="2400" dirty="0">
                  <a:latin typeface="Didact Gothic Regular"/>
                </a:rPr>
                <a:t> </a:t>
              </a:r>
              <a:r>
                <a:rPr lang="en-US" sz="2400" dirty="0" err="1">
                  <a:latin typeface="Didact Gothic Regular"/>
                </a:rPr>
                <a:t>sudah</a:t>
              </a:r>
              <a:r>
                <a:rPr lang="en-US" sz="2400" dirty="0">
                  <a:latin typeface="Didact Gothic Regular"/>
                </a:rPr>
                <a:t> </a:t>
              </a:r>
              <a:r>
                <a:rPr lang="en-US" sz="2400" dirty="0" err="1">
                  <a:latin typeface="Didact Gothic Regular"/>
                </a:rPr>
                <a:t>dalam</a:t>
              </a:r>
              <a:r>
                <a:rPr lang="en-US" sz="2400" dirty="0">
                  <a:latin typeface="Didact Gothic Regular"/>
                </a:rPr>
                <a:t> </a:t>
              </a:r>
              <a:r>
                <a:rPr lang="en-US" sz="2400" dirty="0" err="1">
                  <a:latin typeface="Didact Gothic Regular"/>
                </a:rPr>
                <a:t>satu</a:t>
              </a:r>
              <a:r>
                <a:rPr lang="en-US" sz="2400" dirty="0">
                  <a:latin typeface="Didact Gothic Regular"/>
                </a:rPr>
                <a:t> </a:t>
              </a:r>
              <a:r>
                <a:rPr lang="en-US" sz="2400" dirty="0" err="1">
                  <a:latin typeface="Didact Gothic Regular"/>
                </a:rPr>
                <a:t>paket</a:t>
              </a:r>
              <a:endParaRPr lang="en-US" sz="2400" dirty="0">
                <a:latin typeface="Didact Gothic Regular"/>
              </a:endParaRPr>
            </a:p>
            <a:p>
              <a:pPr marL="342900" lvl="0" indent="-342900" algn="l">
                <a:lnSpc>
                  <a:spcPct val="116199"/>
                </a:lnSpc>
                <a:buClr>
                  <a:srgbClr val="FFFFFF"/>
                </a:buClr>
                <a:buFont typeface="Arial"/>
                <a:buChar char="●"/>
              </a:pPr>
              <a:r>
                <a:rPr lang="en-US" sz="2800" b="1" dirty="0" err="1">
                  <a:highlight>
                    <a:srgbClr val="FFFF00"/>
                  </a:highlight>
                  <a:latin typeface="Didact Gothic Regular"/>
                </a:rPr>
                <a:t>Lebih</a:t>
              </a:r>
              <a:r>
                <a:rPr lang="en-US" sz="2800" b="1" dirty="0">
                  <a:highlight>
                    <a:srgbClr val="FFFF00"/>
                  </a:highlight>
                  <a:latin typeface="Didact Gothic Regular"/>
                </a:rPr>
                <a:t> </a:t>
              </a:r>
              <a:r>
                <a:rPr lang="en-US" sz="2800" b="1" dirty="0" err="1">
                  <a:highlight>
                    <a:srgbClr val="FFFF00"/>
                  </a:highlight>
                  <a:latin typeface="Didact Gothic Regular"/>
                </a:rPr>
                <a:t>Murah</a:t>
              </a:r>
              <a:r>
                <a:rPr lang="en-US" sz="2400" dirty="0">
                  <a:latin typeface="Didact Gothic Regular"/>
                </a:rPr>
                <a:t>, </a:t>
              </a:r>
              <a:r>
                <a:rPr lang="en-US" sz="2400" dirty="0" err="1">
                  <a:latin typeface="Didact Gothic Regular"/>
                </a:rPr>
                <a:t>dibandingkan</a:t>
              </a:r>
              <a:r>
                <a:rPr lang="en-US" sz="2400" dirty="0">
                  <a:latin typeface="Didact Gothic Regular"/>
                </a:rPr>
                <a:t> </a:t>
              </a:r>
              <a:r>
                <a:rPr lang="en-US" sz="2400" dirty="0" err="1">
                  <a:latin typeface="Didact Gothic Regular"/>
                </a:rPr>
                <a:t>dengan</a:t>
              </a:r>
              <a:r>
                <a:rPr lang="en-US" sz="2400" dirty="0">
                  <a:latin typeface="Didact Gothic Regular"/>
                </a:rPr>
                <a:t> yang </a:t>
              </a:r>
              <a:r>
                <a:rPr lang="en-US" sz="2400" dirty="0" err="1">
                  <a:latin typeface="Didact Gothic Regular"/>
                </a:rPr>
                <a:t>rakitan</a:t>
              </a:r>
              <a:r>
                <a:rPr lang="en-US" sz="2400" dirty="0">
                  <a:latin typeface="Didact Gothic Regular"/>
                </a:rPr>
                <a:t> </a:t>
              </a:r>
              <a:r>
                <a:rPr lang="en-US" sz="2400" dirty="0" err="1">
                  <a:latin typeface="Didact Gothic Regular"/>
                </a:rPr>
                <a:t>komponen</a:t>
              </a:r>
              <a:r>
                <a:rPr lang="en-US" sz="2400" dirty="0">
                  <a:latin typeface="Didact Gothic Regular"/>
                </a:rPr>
                <a:t> </a:t>
              </a:r>
              <a:r>
                <a:rPr lang="en-US" sz="2400" dirty="0" err="1">
                  <a:latin typeface="Didact Gothic Regular"/>
                </a:rPr>
                <a:t>terpisah</a:t>
              </a:r>
              <a:endParaRPr lang="en-US" sz="2400" dirty="0">
                <a:latin typeface="Didact Gothic Regular"/>
              </a:endParaRPr>
            </a:p>
            <a:p>
              <a:pPr marL="342900" lvl="0" indent="-342900" algn="l">
                <a:lnSpc>
                  <a:spcPct val="116199"/>
                </a:lnSpc>
                <a:buClr>
                  <a:srgbClr val="FFFFFF"/>
                </a:buClr>
                <a:buFont typeface="Arial"/>
                <a:buChar char="●"/>
              </a:pPr>
              <a:r>
                <a:rPr lang="en-US" sz="2800" b="1" dirty="0" err="1">
                  <a:highlight>
                    <a:srgbClr val="FFFF00"/>
                  </a:highlight>
                  <a:latin typeface="Didact Gothic Regular"/>
                </a:rPr>
                <a:t>Handal</a:t>
              </a:r>
              <a:r>
                <a:rPr lang="en-US" sz="2400" dirty="0">
                  <a:latin typeface="Didact Gothic Regular"/>
                </a:rPr>
                <a:t>, </a:t>
              </a:r>
              <a:r>
                <a:rPr lang="en-US" sz="2400" dirty="0" err="1">
                  <a:latin typeface="Didact Gothic Regular"/>
                </a:rPr>
                <a:t>karena</a:t>
              </a:r>
              <a:r>
                <a:rPr lang="en-US" sz="2400" dirty="0">
                  <a:latin typeface="Didact Gothic Regular"/>
                </a:rPr>
                <a:t> minim </a:t>
              </a:r>
              <a:r>
                <a:rPr lang="en-US" sz="2400" dirty="0" err="1">
                  <a:latin typeface="Didact Gothic Regular"/>
                </a:rPr>
                <a:t>sambungan</a:t>
              </a:r>
              <a:r>
                <a:rPr lang="en-US" sz="2400" dirty="0">
                  <a:latin typeface="Didact Gothic Regular"/>
                </a:rPr>
                <a:t> </a:t>
              </a:r>
            </a:p>
            <a:p>
              <a:pPr marL="342900" lvl="0" indent="-342900" algn="l">
                <a:lnSpc>
                  <a:spcPct val="116199"/>
                </a:lnSpc>
                <a:buClr>
                  <a:srgbClr val="FFFFFF"/>
                </a:buClr>
                <a:buFont typeface="Arial"/>
                <a:buChar char="●"/>
              </a:pPr>
              <a:r>
                <a:rPr lang="en-US" sz="2800" b="1" dirty="0" err="1">
                  <a:highlight>
                    <a:srgbClr val="FFFF00"/>
                  </a:highlight>
                  <a:latin typeface="Didact Gothic Regular"/>
                </a:rPr>
                <a:t>Fleksibel</a:t>
              </a:r>
              <a:r>
                <a:rPr lang="en-US" sz="2400" dirty="0">
                  <a:latin typeface="Didact Gothic Regular"/>
                </a:rPr>
                <a:t>, </a:t>
              </a:r>
              <a:r>
                <a:rPr lang="en-US" sz="2400" dirty="0" err="1">
                  <a:latin typeface="Didact Gothic Regular"/>
                </a:rPr>
                <a:t>dapat</a:t>
              </a:r>
              <a:r>
                <a:rPr lang="en-US" sz="2400" dirty="0">
                  <a:latin typeface="Didact Gothic Regular"/>
                </a:rPr>
                <a:t> </a:t>
              </a:r>
              <a:r>
                <a:rPr lang="en-US" sz="2400" dirty="0" err="1">
                  <a:latin typeface="Didact Gothic Regular"/>
                </a:rPr>
                <a:t>menjadi</a:t>
              </a:r>
              <a:r>
                <a:rPr lang="en-US" sz="2400" dirty="0">
                  <a:latin typeface="Didact Gothic Regular"/>
                </a:rPr>
                <a:t> </a:t>
              </a:r>
              <a:r>
                <a:rPr lang="en-US" sz="2400" dirty="0" err="1">
                  <a:latin typeface="Didact Gothic Regular"/>
                </a:rPr>
                <a:t>komponen</a:t>
              </a:r>
              <a:r>
                <a:rPr lang="en-US" sz="2400" dirty="0">
                  <a:latin typeface="Didact Gothic Regular"/>
                </a:rPr>
                <a:t> control, </a:t>
              </a:r>
              <a:r>
                <a:rPr lang="en-US" sz="2400" dirty="0" err="1">
                  <a:latin typeface="Didact Gothic Regular"/>
                </a:rPr>
                <a:t>penguat</a:t>
              </a:r>
              <a:r>
                <a:rPr lang="en-US" sz="2400" dirty="0">
                  <a:latin typeface="Didact Gothic Regular"/>
                </a:rPr>
                <a:t>, </a:t>
              </a:r>
              <a:r>
                <a:rPr lang="en-US" sz="2400" dirty="0" err="1">
                  <a:latin typeface="Didact Gothic Regular"/>
                </a:rPr>
                <a:t>atau</a:t>
              </a:r>
              <a:r>
                <a:rPr lang="en-US" sz="2400" dirty="0">
                  <a:latin typeface="Didact Gothic Regular"/>
                </a:rPr>
                <a:t> </a:t>
              </a:r>
              <a:r>
                <a:rPr lang="en-US" sz="2400" dirty="0" err="1">
                  <a:latin typeface="Didact Gothic Regular"/>
                </a:rPr>
                <a:t>pemroses</a:t>
              </a:r>
              <a:r>
                <a:rPr lang="en-US" sz="2400" dirty="0">
                  <a:latin typeface="Didact Gothic Regular"/>
                </a:rPr>
                <a:t> data  </a:t>
              </a:r>
              <a:r>
                <a:rPr lang="en-US" sz="2400" b="0" i="0" u="none" strike="noStrike" dirty="0">
                  <a:latin typeface="Didact Gothic Regular"/>
                </a:rPr>
                <a:t> 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E85BD86-BEF3-9B8D-C761-85FB6DCB8E35}"/>
                </a:ext>
              </a:extLst>
            </p:cNvPr>
            <p:cNvGrpSpPr/>
            <p:nvPr/>
          </p:nvGrpSpPr>
          <p:grpSpPr>
            <a:xfrm>
              <a:off x="10183537" y="5223320"/>
              <a:ext cx="3411861" cy="792232"/>
              <a:chOff x="9985326" y="5188513"/>
              <a:chExt cx="3411861" cy="792232"/>
            </a:xfrm>
          </p:grpSpPr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3898C215-37F0-8843-2E5D-971EFF2DEA4E}"/>
                  </a:ext>
                </a:extLst>
              </p:cNvPr>
              <p:cNvSpPr/>
              <p:nvPr/>
            </p:nvSpPr>
            <p:spPr>
              <a:xfrm>
                <a:off x="9985326" y="5188513"/>
                <a:ext cx="3411861" cy="792232"/>
              </a:xfrm>
              <a:prstGeom prst="roundRect">
                <a:avLst/>
              </a:prstGeom>
              <a:solidFill>
                <a:srgbClr val="4F5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15">
                <a:extLst>
                  <a:ext uri="{FF2B5EF4-FFF2-40B4-BE49-F238E27FC236}">
                    <a16:creationId xmlns:a16="http://schemas.microsoft.com/office/drawing/2014/main" id="{248EE891-7D14-8C4D-9EBA-7C5310829519}"/>
                  </a:ext>
                </a:extLst>
              </p:cNvPr>
              <p:cNvSpPr txBox="1"/>
              <p:nvPr/>
            </p:nvSpPr>
            <p:spPr>
              <a:xfrm>
                <a:off x="10120406" y="5276206"/>
                <a:ext cx="3141699" cy="616846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lvl="0" algn="ctr">
                  <a:lnSpc>
                    <a:spcPct val="99600"/>
                  </a:lnSpc>
                </a:pPr>
                <a:r>
                  <a:rPr lang="en-US" sz="3200" b="1" i="0" u="none" strike="noStrike" dirty="0" err="1">
                    <a:solidFill>
                      <a:srgbClr val="FFFFFF"/>
                    </a:solidFill>
                    <a:latin typeface="Didact Gothic Regular"/>
                  </a:rPr>
                  <a:t>Karakteristik</a:t>
                </a:r>
                <a:r>
                  <a:rPr lang="en-US" sz="3200" b="1" i="0" u="none" strike="noStrike" dirty="0">
                    <a:solidFill>
                      <a:srgbClr val="FFFFFF"/>
                    </a:solidFill>
                    <a:latin typeface="Didact Gothic Regular"/>
                  </a:rPr>
                  <a:t> IC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096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3309600" y="5918200"/>
            <a:ext cx="4978400" cy="38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5918200"/>
            <a:ext cx="10985500" cy="38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9855200"/>
            <a:ext cx="13500100" cy="863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3800" y="9855200"/>
            <a:ext cx="6184900" cy="863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900" y="5549900"/>
            <a:ext cx="774700" cy="774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0" y="5549900"/>
            <a:ext cx="774700" cy="774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8100" y="5549900"/>
            <a:ext cx="774700" cy="774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8300" y="5702300"/>
            <a:ext cx="444500" cy="444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8700" y="5791200"/>
            <a:ext cx="228600" cy="30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41300" y="5753100"/>
            <a:ext cx="368300" cy="3683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915080" y="1590504"/>
            <a:ext cx="8228919" cy="271507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1300"/>
              </a:lnSpc>
            </a:pPr>
            <a:r>
              <a:rPr lang="en-US" sz="9600" dirty="0">
                <a:solidFill>
                  <a:srgbClr val="9E9E9E"/>
                </a:solidFill>
                <a:latin typeface="Didact Gothic Regular"/>
              </a:rPr>
              <a:t>2</a:t>
            </a:r>
            <a:r>
              <a:rPr lang="en-US" sz="9600" baseline="30000" dirty="0">
                <a:solidFill>
                  <a:srgbClr val="9E9E9E"/>
                </a:solidFill>
                <a:latin typeface="Didact Gothic Regular"/>
              </a:rPr>
              <a:t>nd</a:t>
            </a:r>
            <a:r>
              <a:rPr lang="en-US" sz="9600" dirty="0">
                <a:solidFill>
                  <a:srgbClr val="9E9E9E"/>
                </a:solidFill>
                <a:latin typeface="Didact Gothic Regular"/>
              </a:rPr>
              <a:t> Generation:</a:t>
            </a:r>
          </a:p>
          <a:p>
            <a:pPr lvl="0" algn="l">
              <a:lnSpc>
                <a:spcPct val="91300"/>
              </a:lnSpc>
            </a:pPr>
            <a:r>
              <a:rPr lang="en-US" sz="7200" b="0" i="0" u="none" strike="noStrike" dirty="0">
                <a:latin typeface="Didact Gothic Regular"/>
              </a:rPr>
              <a:t>Transistor</a:t>
            </a:r>
            <a:endParaRPr lang="en-US" sz="9600" b="0" i="0" u="none" strike="noStrike" dirty="0">
              <a:latin typeface="Didact Gothic Regula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60500" y="8345402"/>
            <a:ext cx="1419225" cy="53039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3600" b="1" i="0" u="none" strike="noStrike" dirty="0">
                <a:solidFill>
                  <a:srgbClr val="1C2E17"/>
                </a:solidFill>
                <a:latin typeface="Didact Gothic Regular"/>
              </a:rPr>
              <a:t>AND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7FBA3158-2C01-FAF1-88D3-A470814D69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751" y="323412"/>
            <a:ext cx="4667250" cy="8636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780E174-6F6A-791A-1765-69DFF1E2683D}"/>
              </a:ext>
            </a:extLst>
          </p:cNvPr>
          <p:cNvSpPr txBox="1"/>
          <p:nvPr/>
        </p:nvSpPr>
        <p:spPr>
          <a:xfrm>
            <a:off x="666750" y="501380"/>
            <a:ext cx="4362450" cy="5524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1300"/>
              </a:lnSpc>
            </a:pPr>
            <a:r>
              <a:rPr lang="en-US" sz="3200" b="1" i="0" u="none" strike="noStrike" dirty="0">
                <a:solidFill>
                  <a:srgbClr val="1A2E18"/>
                </a:solidFill>
                <a:latin typeface="Didact Gothic Regular"/>
              </a:rPr>
              <a:t>Integration Techniques </a:t>
            </a:r>
            <a:endParaRPr lang="en-US" sz="3200" b="1" i="0" u="none" strike="noStrike" dirty="0">
              <a:latin typeface="Didact Gothic Regular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59964A36-941D-5DE7-A7C3-9FDA12B76DBE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H="1" flipV="1">
            <a:off x="14396739" y="309862"/>
            <a:ext cx="4533899" cy="39141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596C1DB-6732-0F0E-011C-641E2EA496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898" y="110329"/>
            <a:ext cx="1887003" cy="1887003"/>
          </a:xfrm>
          <a:prstGeom prst="rect">
            <a:avLst/>
          </a:prstGeom>
        </p:spPr>
      </p:pic>
      <p:sp>
        <p:nvSpPr>
          <p:cNvPr id="24" name="TextBox 11">
            <a:extLst>
              <a:ext uri="{FF2B5EF4-FFF2-40B4-BE49-F238E27FC236}">
                <a16:creationId xmlns:a16="http://schemas.microsoft.com/office/drawing/2014/main" id="{38B3BA65-5A17-B4F0-1D3F-C425CEAADA82}"/>
              </a:ext>
            </a:extLst>
          </p:cNvPr>
          <p:cNvSpPr txBox="1"/>
          <p:nvPr/>
        </p:nvSpPr>
        <p:spPr>
          <a:xfrm>
            <a:off x="13335000" y="9867900"/>
            <a:ext cx="4686300" cy="330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r">
              <a:lnSpc>
                <a:spcPct val="116199"/>
              </a:lnSpc>
            </a:pP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Adaptif</a:t>
            </a:r>
            <a:r>
              <a:rPr lang="en-US" sz="2200" b="0" i="1" u="none" strike="noStrike" dirty="0">
                <a:solidFill>
                  <a:srgbClr val="9E9E9E"/>
                </a:solidFill>
                <a:latin typeface="Didact Gothic Regular"/>
              </a:rPr>
              <a:t>, </a:t>
            </a: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Kreatif</a:t>
            </a:r>
            <a:r>
              <a:rPr lang="en-US" sz="2200" b="0" i="1" u="none" strike="noStrike" dirty="0">
                <a:solidFill>
                  <a:srgbClr val="9E9E9E"/>
                </a:solidFill>
                <a:latin typeface="Didact Gothic Regular"/>
              </a:rPr>
              <a:t>, </a:t>
            </a:r>
            <a:r>
              <a:rPr lang="en-US" sz="2200" b="0" i="1" u="none" strike="noStrike" dirty="0" err="1">
                <a:solidFill>
                  <a:srgbClr val="9E9E9E"/>
                </a:solidFill>
                <a:latin typeface="Didact Gothic Regular"/>
              </a:rPr>
              <a:t>Inovatif</a:t>
            </a:r>
            <a:endParaRPr lang="en-US" sz="2200" b="0" i="1" u="none" strike="noStrike" dirty="0">
              <a:solidFill>
                <a:srgbClr val="9E9E9E"/>
              </a:solidFill>
              <a:latin typeface="Didact Gothic Regular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F2F382-B6CC-B10A-816C-BA4BFF7F061D}"/>
              </a:ext>
            </a:extLst>
          </p:cNvPr>
          <p:cNvGrpSpPr/>
          <p:nvPr/>
        </p:nvGrpSpPr>
        <p:grpSpPr>
          <a:xfrm>
            <a:off x="740229" y="4778204"/>
            <a:ext cx="3193142" cy="3248196"/>
            <a:chOff x="1546517" y="1880084"/>
            <a:chExt cx="3683000" cy="3746500"/>
          </a:xfrm>
        </p:grpSpPr>
        <p:pic>
          <p:nvPicPr>
            <p:cNvPr id="26" name="Picture 2" descr="Gerbang And, Penjelasan dan Aplikasinya dalam Rangkaian Logika - Sobatbee">
              <a:extLst>
                <a:ext uri="{FF2B5EF4-FFF2-40B4-BE49-F238E27FC236}">
                  <a16:creationId xmlns:a16="http://schemas.microsoft.com/office/drawing/2014/main" id="{38A0F878-BD73-D0EA-3C39-2D18E0A33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517" y="1880084"/>
              <a:ext cx="3683000" cy="3746500"/>
            </a:xfrm>
            <a:prstGeom prst="rect">
              <a:avLst/>
            </a:prstGeom>
            <a:noFill/>
            <a:ln w="57150">
              <a:solidFill>
                <a:srgbClr val="1C2E1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F149D90-388A-9C64-569A-C39D2625F27E}"/>
                </a:ext>
              </a:extLst>
            </p:cNvPr>
            <p:cNvSpPr/>
            <p:nvPr/>
          </p:nvSpPr>
          <p:spPr>
            <a:xfrm>
              <a:off x="1905000" y="4152900"/>
              <a:ext cx="1371600" cy="1473684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17">
            <a:extLst>
              <a:ext uri="{FF2B5EF4-FFF2-40B4-BE49-F238E27FC236}">
                <a16:creationId xmlns:a16="http://schemas.microsoft.com/office/drawing/2014/main" id="{B37F7014-0B46-7F1B-D07A-B725CF83E19A}"/>
              </a:ext>
            </a:extLst>
          </p:cNvPr>
          <p:cNvSpPr txBox="1"/>
          <p:nvPr/>
        </p:nvSpPr>
        <p:spPr>
          <a:xfrm>
            <a:off x="6789737" y="8326840"/>
            <a:ext cx="1419225" cy="53039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3600" b="1" i="0" u="none" strike="noStrike" dirty="0">
                <a:solidFill>
                  <a:srgbClr val="1C2E17"/>
                </a:solidFill>
                <a:latin typeface="Didact Gothic Regular"/>
              </a:rPr>
              <a:t>OR</a:t>
            </a:r>
          </a:p>
        </p:txBody>
      </p:sp>
      <p:pic>
        <p:nvPicPr>
          <p:cNvPr id="30" name="Picture 4" descr="Gerbang-Gerbang Logika Dasar | djukarna">
            <a:extLst>
              <a:ext uri="{FF2B5EF4-FFF2-40B4-BE49-F238E27FC236}">
                <a16:creationId xmlns:a16="http://schemas.microsoft.com/office/drawing/2014/main" id="{04E303BB-1499-A7EA-1962-4B92D3E5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1" y="4876800"/>
            <a:ext cx="4192997" cy="3015512"/>
          </a:xfrm>
          <a:prstGeom prst="rect">
            <a:avLst/>
          </a:prstGeom>
          <a:noFill/>
          <a:ln w="57150">
            <a:solidFill>
              <a:srgbClr val="1C2E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17">
            <a:extLst>
              <a:ext uri="{FF2B5EF4-FFF2-40B4-BE49-F238E27FC236}">
                <a16:creationId xmlns:a16="http://schemas.microsoft.com/office/drawing/2014/main" id="{B50A4909-6BD9-3D1C-E796-17A03CA64219}"/>
              </a:ext>
            </a:extLst>
          </p:cNvPr>
          <p:cNvSpPr txBox="1"/>
          <p:nvPr/>
        </p:nvSpPr>
        <p:spPr>
          <a:xfrm>
            <a:off x="12415837" y="8232604"/>
            <a:ext cx="1419225" cy="53039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3600" b="1" i="0" u="none" strike="noStrike" dirty="0">
                <a:solidFill>
                  <a:srgbClr val="1C2E17"/>
                </a:solidFill>
                <a:latin typeface="Didact Gothic Regular"/>
              </a:rPr>
              <a:t>NOT</a:t>
            </a:r>
          </a:p>
        </p:txBody>
      </p:sp>
      <p:pic>
        <p:nvPicPr>
          <p:cNvPr id="32" name="Picture 6" descr="NOT | djukarna">
            <a:extLst>
              <a:ext uri="{FF2B5EF4-FFF2-40B4-BE49-F238E27FC236}">
                <a16:creationId xmlns:a16="http://schemas.microsoft.com/office/drawing/2014/main" id="{39C8B2BA-E069-5139-281B-A19830AC8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907" y="4830081"/>
            <a:ext cx="3918885" cy="2917317"/>
          </a:xfrm>
          <a:prstGeom prst="rect">
            <a:avLst/>
          </a:prstGeom>
          <a:noFill/>
          <a:ln w="57150">
            <a:solidFill>
              <a:srgbClr val="1C2E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15">
            <a:extLst>
              <a:ext uri="{FF2B5EF4-FFF2-40B4-BE49-F238E27FC236}">
                <a16:creationId xmlns:a16="http://schemas.microsoft.com/office/drawing/2014/main" id="{CC173327-5293-F470-A05B-55A51F6E3DAA}"/>
              </a:ext>
            </a:extLst>
          </p:cNvPr>
          <p:cNvSpPr txBox="1"/>
          <p:nvPr/>
        </p:nvSpPr>
        <p:spPr>
          <a:xfrm>
            <a:off x="4278745" y="9008732"/>
            <a:ext cx="7342909" cy="84967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1300"/>
              </a:lnSpc>
            </a:pPr>
            <a:r>
              <a:rPr lang="en-US" sz="4000" dirty="0">
                <a:solidFill>
                  <a:srgbClr val="9E9E9E"/>
                </a:solidFill>
                <a:latin typeface="Didact Gothic Regular"/>
              </a:rPr>
              <a:t>Basic Building Blocks </a:t>
            </a:r>
            <a:endParaRPr lang="en-US" sz="4000" b="0" i="0" u="none" strike="noStrike" dirty="0">
              <a:solidFill>
                <a:srgbClr val="9E9E9E"/>
              </a:solidFill>
              <a:latin typeface="Didact Gothic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</TotalTime>
  <Words>778</Words>
  <Application>Microsoft Macintosh PowerPoint</Application>
  <PresentationFormat>Custom</PresentationFormat>
  <Paragraphs>134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Wingdings</vt:lpstr>
      <vt:lpstr>Arial</vt:lpstr>
      <vt:lpstr>Atkinson Hyperlegible</vt:lpstr>
      <vt:lpstr>Google Sans</vt:lpstr>
      <vt:lpstr>Didact Gothic Regular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fridahasana</cp:lastModifiedBy>
  <cp:revision>20</cp:revision>
  <dcterms:created xsi:type="dcterms:W3CDTF">2006-08-16T00:00:00Z</dcterms:created>
  <dcterms:modified xsi:type="dcterms:W3CDTF">2026-04-13T05:48:30Z</dcterms:modified>
</cp:coreProperties>
</file>