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58" r:id="rId3"/>
    <p:sldId id="259" r:id="rId4"/>
    <p:sldId id="265" r:id="rId5"/>
    <p:sldId id="262" r:id="rId6"/>
    <p:sldId id="266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361"/>
  </p:normalViewPr>
  <p:slideViewPr>
    <p:cSldViewPr snapToGrid="0">
      <p:cViewPr varScale="1">
        <p:scale>
          <a:sx n="95" d="100"/>
          <a:sy n="95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AFA8C-76FC-DEAF-E962-6F3159178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6F4F5C-620A-5082-5651-60F7A6154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E8498-A1E4-AA5A-F619-A3D1403A8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8FC72-0231-C028-474F-60C21446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CE606-799A-4CEE-FF39-BC6E64DD2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4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1A9FF-D495-3906-E854-63B8C13FF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790E31-5423-DC3E-ECAB-699A02282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0FBEF-C93A-42C3-AE84-F0438EDF1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2A21D-03F1-C0E8-068C-0F38EB260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BE9A-7765-DF68-9AD2-BF703EEE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8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4DF46-AF64-8FEA-FFC6-CCC6A1ACD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E178F-CA3B-703B-0656-987C8C93F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D6163-2058-E51F-94DF-3A7FF4C19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F90CA-90F5-4764-A7B6-CEE4D7B69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CA48-3124-2F68-7656-7A705B623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D9406-401E-21B5-2AFE-6F26A3133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9D212-AE22-FAAB-10E7-882C0E87D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201B-A959-3D92-BA99-991685FC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F0F9-9B7D-D05A-9660-443B7666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3BF74-8C7E-594A-EAD8-5B67EEB89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5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730D6-DA1F-9B16-4DD8-0790D847B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9BB689-CCB5-FEA6-0E58-3B6616F305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F2259-715D-94F3-6AA0-5380DF3CB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C5861-E268-7359-2797-7AC9C1976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2F29F-23EA-D354-CBC1-BB9EEFA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4FEA-3B76-2BA5-D553-5D86A88A4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184E8-A1E4-5B3C-CFF4-C9D1D5619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E6DAB-4021-43A6-CDCE-09F6E4869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2BC49-B612-9A0E-44AE-88327BE28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DEE18-8C15-8038-B27E-4E36BC80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936A5-C042-9713-F90F-0A1B4576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93A09-FF47-07AC-AACE-D9B8842A2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F47D4-2CE6-D7F6-2E13-535FBF761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8E2A-BE4B-B1CF-8131-B7EF5C9A1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506F1-69AB-D3B2-B8D7-1C035B7DF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CC31FF-BAB7-E74B-54E4-37BF167FFA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4C3475-32EE-0F3D-EF50-E38BBAE21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A0B720-970E-E31D-B65A-317D58EB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87761B-5524-1AE9-F57E-C587B33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1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920C-3918-7BF3-3CC6-A182D8B97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0AC20D-AFDC-C155-0DAC-D3946C851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61447-2381-1FDF-2663-8FCAC092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C191A9-C46F-3555-EAEE-87602CCD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9A358A-2B97-A163-8EEC-E4F0BA4F8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68AAED-2C47-58CE-72AC-86FDF8655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85F9B-66C7-B5F8-DD59-F9DBF11E1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E3A80-8A80-850C-9F8D-5281568E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E8B45-DB26-1198-B9E6-6EDC53641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290223-C108-8CC7-E7BD-6E13B5FEF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39A8F-1002-AA64-5599-A73D73DE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D51A2-EC5A-9DAC-638C-8C2D0C54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B042F-80CD-0FAD-8765-9C67B05BA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0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466A8-DBFD-3E90-6710-D9E10DE53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C929CB-FFA8-A9B7-B09C-5E503D53E3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9ABA0-A1A8-C407-3856-672A79DB4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0BEEC-03D2-88C3-CC1C-097B1946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896FB-E0D7-1756-840F-6D961F373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17C5E3-1DBB-C3D8-90C1-73BEF36FA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6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FA364-B228-C213-FBDE-C4E558C0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60C30-B641-288E-760A-0B0A752D8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0C738-999B-94E1-7614-1A9B2F8B57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122BF-2D52-9E4B-9BCC-9D42AB693CF7}" type="datetimeFigureOut">
              <a:rPr lang="en-US" smtClean="0"/>
              <a:t>10/1/25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A9CB-65EF-DE5B-AA56-F62C2ACFE0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7E8D6-F60A-AB0B-4563-A95922533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37CB2-2305-0A42-84D9-B11A3A868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A256FC-C461-1C45-78C1-AD47F7157B2E}"/>
              </a:ext>
            </a:extLst>
          </p:cNvPr>
          <p:cNvSpPr txBox="1"/>
          <p:nvPr/>
        </p:nvSpPr>
        <p:spPr>
          <a:xfrm>
            <a:off x="2734447" y="783051"/>
            <a:ext cx="6723106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dirty="0" err="1"/>
              <a:t>Kontrak</a:t>
            </a:r>
            <a:r>
              <a:rPr lang="en-US" sz="3600" dirty="0"/>
              <a:t> </a:t>
            </a:r>
            <a:r>
              <a:rPr lang="en-US" sz="3600" dirty="0" err="1"/>
              <a:t>Perkuliahan</a:t>
            </a:r>
            <a:r>
              <a:rPr lang="en-US" sz="3600" dirty="0"/>
              <a:t> dan</a:t>
            </a:r>
            <a:r>
              <a:rPr lang="en-US" sz="3600" i="1" dirty="0"/>
              <a:t>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600" i="1" dirty="0"/>
              <a:t>Briefing</a:t>
            </a:r>
            <a:r>
              <a:rPr lang="en-US" sz="3600" dirty="0"/>
              <a:t> </a:t>
            </a:r>
            <a:r>
              <a:rPr lang="en-US" sz="3600" dirty="0" err="1"/>
              <a:t>Kuliah</a:t>
            </a:r>
            <a:endParaRPr lang="en-US" sz="36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4DB4673-A989-6985-97D3-177F6E983494}"/>
              </a:ext>
            </a:extLst>
          </p:cNvPr>
          <p:cNvGrpSpPr/>
          <p:nvPr/>
        </p:nvGrpSpPr>
        <p:grpSpPr>
          <a:xfrm>
            <a:off x="2850776" y="3012339"/>
            <a:ext cx="6320118" cy="1062120"/>
            <a:chOff x="2926976" y="3229004"/>
            <a:chExt cx="6320118" cy="1060608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9DE5367D-3C4E-B103-17E6-C72E38B728F4}"/>
                </a:ext>
              </a:extLst>
            </p:cNvPr>
            <p:cNvSpPr/>
            <p:nvPr/>
          </p:nvSpPr>
          <p:spPr>
            <a:xfrm>
              <a:off x="2926976" y="3238698"/>
              <a:ext cx="6320118" cy="1050914"/>
            </a:xfrm>
            <a:prstGeom prst="parallelogram">
              <a:avLst>
                <a:gd name="adj" fmla="val 117123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762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47E4E5A-7B96-30A1-7E0A-72C139E567BC}"/>
                </a:ext>
              </a:extLst>
            </p:cNvPr>
            <p:cNvSpPr txBox="1"/>
            <p:nvPr/>
          </p:nvSpPr>
          <p:spPr>
            <a:xfrm>
              <a:off x="4431085" y="3229004"/>
              <a:ext cx="351987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400" i="1" dirty="0" err="1"/>
                <a:t>Teori</a:t>
              </a:r>
              <a:r>
                <a:rPr lang="en-US" sz="5400" i="1" dirty="0"/>
                <a:t> </a:t>
              </a:r>
              <a:r>
                <a:rPr lang="en-US" sz="5400" i="1" dirty="0" err="1"/>
                <a:t>Vektor</a:t>
              </a:r>
              <a:endParaRPr lang="en-US" sz="5400" i="1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F94C7AC4-09D8-B52D-C91F-A1BE3E30FC75}"/>
              </a:ext>
            </a:extLst>
          </p:cNvPr>
          <p:cNvSpPr txBox="1"/>
          <p:nvPr/>
        </p:nvSpPr>
        <p:spPr>
          <a:xfrm>
            <a:off x="8573740" y="5263473"/>
            <a:ext cx="3505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 dirty="0"/>
              <a:t>Frida </a:t>
            </a:r>
            <a:r>
              <a:rPr lang="en-US" sz="2400" dirty="0" err="1"/>
              <a:t>Hasana</a:t>
            </a:r>
            <a:r>
              <a:rPr lang="en-US" sz="2400" dirty="0"/>
              <a:t>, S.Pd.,</a:t>
            </a:r>
            <a:r>
              <a:rPr lang="en-US" sz="2400" dirty="0" err="1"/>
              <a:t>M.Eng</a:t>
            </a:r>
            <a:r>
              <a:rPr lang="en-US" sz="2400" dirty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15179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978797" y="678816"/>
            <a:ext cx="10234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Informasi</a:t>
            </a:r>
            <a:r>
              <a:rPr lang="en-US" sz="4400" dirty="0"/>
              <a:t> </a:t>
            </a:r>
            <a:r>
              <a:rPr lang="en-US" sz="4400" dirty="0" err="1"/>
              <a:t>Umum</a:t>
            </a:r>
            <a:r>
              <a:rPr lang="en-US" sz="4400" dirty="0"/>
              <a:t> </a:t>
            </a:r>
            <a:r>
              <a:rPr lang="en-US" sz="4400" dirty="0" err="1"/>
              <a:t>Pelaksanaan</a:t>
            </a:r>
            <a:r>
              <a:rPr lang="en-US" sz="4400" dirty="0"/>
              <a:t> KBM di FTI UJ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4BCB957-925D-C4FB-F92F-5D611896CE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982225" y="1571696"/>
            <a:ext cx="10368527" cy="4097584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Kalender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Akademik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evaluasi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diserahkan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pengampu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kuliah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US" dirty="0">
                <a:solidFill>
                  <a:schemeClr val="tx1"/>
                </a:solidFill>
              </a:rPr>
              <a:t>Frida </a:t>
            </a:r>
            <a:r>
              <a:rPr lang="en-US" dirty="0" err="1">
                <a:solidFill>
                  <a:schemeClr val="tx1"/>
                </a:solidFill>
              </a:rPr>
              <a:t>Hasana</a:t>
            </a:r>
            <a:r>
              <a:rPr lang="en-US" dirty="0">
                <a:solidFill>
                  <a:schemeClr val="tx1"/>
                </a:solidFill>
              </a:rPr>
              <a:t>, M.Eng.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C8DCC3E-7FE0-39DD-6C26-2E3AA90356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7338" y="2044209"/>
            <a:ext cx="8843580" cy="2796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87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260549" y="433499"/>
            <a:ext cx="56709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Mekanisme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Perkuliahan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dapat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dilaksanakan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</a:rPr>
              <a:t> daring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atau</a:t>
            </a:r>
            <a:r>
              <a:rPr lang="en-ID" sz="1800" dirty="0">
                <a:solidFill>
                  <a:schemeClr val="tx1"/>
                </a:solidFill>
                <a:effectLst/>
              </a:rPr>
              <a:t> luring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chemeClr val="tx1"/>
                </a:solidFill>
                <a:effectLst/>
              </a:rPr>
              <a:t>Rekan-rekan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mempelajari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materi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dengan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i="1" dirty="0">
                <a:solidFill>
                  <a:schemeClr val="tx1"/>
                </a:solidFill>
                <a:effectLst/>
              </a:rPr>
              <a:t>self-paced study.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Setiap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pertemuan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sudah</a:t>
            </a:r>
            <a:r>
              <a:rPr lang="en-ID" sz="1800" dirty="0">
                <a:solidFill>
                  <a:schemeClr val="tx1"/>
                </a:solidFill>
                <a:effectLst/>
              </a:rPr>
              <a:t> kami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sediakan</a:t>
            </a:r>
            <a:r>
              <a:rPr lang="en-ID" sz="1800" dirty="0">
                <a:solidFill>
                  <a:schemeClr val="tx1"/>
                </a:solidFill>
                <a:effectLst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rekaman</a:t>
            </a:r>
            <a:r>
              <a:rPr lang="en-ID" sz="1800" dirty="0">
                <a:solidFill>
                  <a:schemeClr val="tx1"/>
                </a:solidFill>
                <a:effectLst/>
              </a:rPr>
              <a:t> video, PDF, dan quiz/</a:t>
            </a:r>
            <a:r>
              <a:rPr lang="en-ID" sz="1800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sz="1800" dirty="0">
                <a:solidFill>
                  <a:schemeClr val="tx1"/>
                </a:solidFill>
                <a:effectLst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Pembobotan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Kehadiran</a:t>
            </a:r>
            <a:r>
              <a:rPr lang="en-ID" dirty="0">
                <a:solidFill>
                  <a:schemeClr val="tx1"/>
                </a:solidFill>
                <a:effectLst/>
              </a:rPr>
              <a:t>	: 10%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/quiz  </a:t>
            </a:r>
            <a:r>
              <a:rPr lang="en-ID" dirty="0">
                <a:solidFill>
                  <a:schemeClr val="tx1"/>
                </a:solidFill>
              </a:rPr>
              <a:t>: 20%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UTS	: 30% </a:t>
            </a:r>
          </a:p>
          <a:p>
            <a:pPr marL="742950" lvl="1" indent="-285750">
              <a:lnSpc>
                <a:spcPct val="150000"/>
              </a:lnSpc>
              <a:buFont typeface="System Font Regular"/>
              <a:buChar char="-"/>
            </a:pPr>
            <a:r>
              <a:rPr lang="en-ID" dirty="0">
                <a:solidFill>
                  <a:schemeClr val="tx1"/>
                </a:solidFill>
              </a:rPr>
              <a:t>UAS	: 40% </a:t>
            </a: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806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6F9CD1B3-1846-F3B8-4CEA-AA541619C970}"/>
              </a:ext>
            </a:extLst>
          </p:cNvPr>
          <p:cNvSpPr/>
          <p:nvPr/>
        </p:nvSpPr>
        <p:spPr>
          <a:xfrm>
            <a:off x="1840268" y="1106269"/>
            <a:ext cx="8454586" cy="5217620"/>
          </a:xfrm>
          <a:prstGeom prst="roundRect">
            <a:avLst>
              <a:gd name="adj" fmla="val 12235"/>
            </a:avLst>
          </a:prstGeom>
          <a:solidFill>
            <a:schemeClr val="accent5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endParaRPr lang="en-ID" sz="1800" b="1" dirty="0">
              <a:solidFill>
                <a:schemeClr val="tx1"/>
              </a:solidFill>
              <a:effectLst/>
              <a:latin typeface="TimesNewRomanPSMT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596222" y="433499"/>
            <a:ext cx="49995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Materi</a:t>
            </a:r>
            <a:r>
              <a:rPr lang="en-US" sz="4400" dirty="0"/>
              <a:t> </a:t>
            </a:r>
            <a:r>
              <a:rPr lang="en-US" sz="4400" dirty="0" err="1"/>
              <a:t>Pembelajaran</a:t>
            </a:r>
            <a:endParaRPr lang="en-US" sz="4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D72189D-B896-8D35-3B9F-848929CE2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EA583F9-7917-241E-DE43-EF360CFB08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3822" y="1351060"/>
            <a:ext cx="7772400" cy="4792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045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630751" y="433499"/>
            <a:ext cx="4930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 err="1"/>
              <a:t>Penilaian</a:t>
            </a:r>
            <a:r>
              <a:rPr lang="en-US" sz="4400" dirty="0"/>
              <a:t> </a:t>
            </a:r>
            <a:r>
              <a:rPr lang="en-US" sz="4400" dirty="0" err="1"/>
              <a:t>Tugas</a:t>
            </a:r>
            <a:r>
              <a:rPr lang="en-US" sz="4400" dirty="0"/>
              <a:t>/Quiz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Tugas</a:t>
            </a:r>
            <a:r>
              <a:rPr lang="en-ID" dirty="0">
                <a:solidFill>
                  <a:schemeClr val="tx1"/>
                </a:solidFill>
                <a:effectLst/>
              </a:rPr>
              <a:t> -&gt; </a:t>
            </a:r>
            <a:r>
              <a:rPr lang="en-ID" dirty="0" err="1">
                <a:solidFill>
                  <a:schemeClr val="tx1"/>
                </a:solidFill>
                <a:effectLst/>
              </a:rPr>
              <a:t>bersifat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i="1" dirty="0">
                <a:solidFill>
                  <a:schemeClr val="tx1"/>
                </a:solidFill>
                <a:effectLst/>
              </a:rPr>
              <a:t>take home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</a:rPr>
              <a:t>Quiz -&gt; </a:t>
            </a:r>
            <a:r>
              <a:rPr lang="en-ID" dirty="0" err="1">
                <a:solidFill>
                  <a:schemeClr val="tx1"/>
                </a:solidFill>
              </a:rPr>
              <a:t>bersifat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langsung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kelas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Penilaian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H-0 s/d H+3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3%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H+3 s/d H+7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7%</a:t>
            </a: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en-ID" dirty="0" err="1">
                <a:solidFill>
                  <a:schemeClr val="tx1"/>
                </a:solidFill>
              </a:rPr>
              <a:t>Tugas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terlambat</a:t>
            </a:r>
            <a:r>
              <a:rPr lang="en-ID" dirty="0">
                <a:solidFill>
                  <a:schemeClr val="tx1"/>
                </a:solidFill>
              </a:rPr>
              <a:t> H+7 s/d UTS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UAS = </a:t>
            </a:r>
            <a:r>
              <a:rPr lang="en-ID" dirty="0" err="1">
                <a:solidFill>
                  <a:schemeClr val="tx1"/>
                </a:solidFill>
              </a:rPr>
              <a:t>reduksi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nilai</a:t>
            </a:r>
            <a:r>
              <a:rPr lang="en-ID" dirty="0">
                <a:solidFill>
                  <a:schemeClr val="tx1"/>
                </a:solidFill>
              </a:rPr>
              <a:t> 15%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9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2180AA-33D1-5005-7283-04B26289CD75}"/>
              </a:ext>
            </a:extLst>
          </p:cNvPr>
          <p:cNvSpPr txBox="1"/>
          <p:nvPr/>
        </p:nvSpPr>
        <p:spPr>
          <a:xfrm>
            <a:off x="3391492" y="433499"/>
            <a:ext cx="54090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400" dirty="0"/>
              <a:t>Tata </a:t>
            </a:r>
            <a:r>
              <a:rPr lang="en-US" sz="4400" dirty="0" err="1"/>
              <a:t>Tertib</a:t>
            </a:r>
            <a:r>
              <a:rPr lang="en-US" sz="4400" dirty="0"/>
              <a:t> </a:t>
            </a:r>
            <a:r>
              <a:rPr lang="en-US" sz="4400" dirty="0" err="1"/>
              <a:t>Perkuliahan</a:t>
            </a:r>
            <a:endParaRPr lang="en-US" sz="4400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CF645E9-1023-6C10-05B5-583398A9C187}"/>
              </a:ext>
            </a:extLst>
          </p:cNvPr>
          <p:cNvSpPr/>
          <p:nvPr/>
        </p:nvSpPr>
        <p:spPr>
          <a:xfrm>
            <a:off x="830987" y="1549039"/>
            <a:ext cx="10530026" cy="4555925"/>
          </a:xfrm>
          <a:prstGeom prst="roundRect">
            <a:avLst/>
          </a:prstGeom>
          <a:solidFill>
            <a:schemeClr val="accent4">
              <a:lumMod val="60000"/>
              <a:lumOff val="40000"/>
              <a:alpha val="4252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effectLst/>
              </a:rPr>
              <a:t>Mahasiswa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wajib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berpakaian</a:t>
            </a:r>
            <a:r>
              <a:rPr lang="en-ID" dirty="0">
                <a:solidFill>
                  <a:schemeClr val="tx1"/>
                </a:solidFill>
                <a:effectLst/>
              </a:rPr>
              <a:t> </a:t>
            </a:r>
            <a:r>
              <a:rPr lang="en-ID" dirty="0" err="1">
                <a:solidFill>
                  <a:schemeClr val="tx1"/>
                </a:solidFill>
                <a:effectLst/>
              </a:rPr>
              <a:t>rapi</a:t>
            </a:r>
            <a:r>
              <a:rPr lang="en-ID" dirty="0">
                <a:solidFill>
                  <a:schemeClr val="tx1"/>
                </a:solidFill>
                <a:effectLst/>
              </a:rPr>
              <a:t> dan </a:t>
            </a:r>
            <a:r>
              <a:rPr lang="en-ID" dirty="0" err="1">
                <a:solidFill>
                  <a:schemeClr val="tx1"/>
                </a:solidFill>
                <a:effectLst/>
              </a:rPr>
              <a:t>sopan</a:t>
            </a:r>
            <a:r>
              <a:rPr lang="en-ID" dirty="0">
                <a:solidFill>
                  <a:schemeClr val="tx1"/>
                </a:solidFill>
                <a:effectLst/>
              </a:rPr>
              <a:t> ( no sandal, no t-shirt 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Toleransi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keterlambatan</a:t>
            </a:r>
            <a:r>
              <a:rPr lang="en-ID" dirty="0">
                <a:solidFill>
                  <a:schemeClr val="tx1"/>
                </a:solidFill>
              </a:rPr>
              <a:t> 15 </a:t>
            </a:r>
            <a:r>
              <a:rPr lang="en-ID" dirty="0" err="1">
                <a:solidFill>
                  <a:schemeClr val="tx1"/>
                </a:solidFill>
              </a:rPr>
              <a:t>menit</a:t>
            </a:r>
            <a:r>
              <a:rPr lang="en-ID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Izin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hadir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perkuliahan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maksimal</a:t>
            </a:r>
            <a:r>
              <a:rPr lang="en-ID" dirty="0">
                <a:solidFill>
                  <a:schemeClr val="tx1"/>
                </a:solidFill>
              </a:rPr>
              <a:t> H-1</a:t>
            </a:r>
          </a:p>
          <a:p>
            <a:pPr lvl="1">
              <a:lnSpc>
                <a:spcPct val="150000"/>
              </a:lnSpc>
            </a:pPr>
            <a:endParaRPr lang="en-ID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150000"/>
              </a:lnSpc>
              <a:buFont typeface="Wingdings" pitchFamily="2" charset="2"/>
              <a:buChar char="Ø"/>
            </a:pPr>
            <a:endParaRPr lang="en-ID" dirty="0"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8C6B5A0-0C60-4D9F-9037-B59F799D65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59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7001791-8F6D-EDED-A075-B3589D6D4A96}"/>
              </a:ext>
            </a:extLst>
          </p:cNvPr>
          <p:cNvGrpSpPr/>
          <p:nvPr/>
        </p:nvGrpSpPr>
        <p:grpSpPr>
          <a:xfrm>
            <a:off x="0" y="6424500"/>
            <a:ext cx="12196481" cy="461665"/>
            <a:chOff x="128592" y="5966158"/>
            <a:chExt cx="12196481" cy="90579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98386DF-E854-86B4-1B74-27C6D0C90E80}"/>
                </a:ext>
              </a:extLst>
            </p:cNvPr>
            <p:cNvGrpSpPr/>
            <p:nvPr/>
          </p:nvGrpSpPr>
          <p:grpSpPr>
            <a:xfrm>
              <a:off x="128592" y="5982912"/>
              <a:ext cx="12192000" cy="875088"/>
              <a:chOff x="128592" y="5982912"/>
              <a:chExt cx="12192000" cy="87508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D845C0F4-9BAB-32B0-3A7E-FB0C30C38992}"/>
                  </a:ext>
                </a:extLst>
              </p:cNvPr>
              <p:cNvSpPr/>
              <p:nvPr/>
            </p:nvSpPr>
            <p:spPr>
              <a:xfrm>
                <a:off x="8121572" y="5985710"/>
                <a:ext cx="4199020" cy="872290"/>
              </a:xfrm>
              <a:prstGeom prst="rect">
                <a:avLst/>
              </a:prstGeom>
              <a:solidFill>
                <a:srgbClr val="EB80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rminator 6">
                <a:extLst>
                  <a:ext uri="{FF2B5EF4-FFF2-40B4-BE49-F238E27FC236}">
                    <a16:creationId xmlns:a16="http://schemas.microsoft.com/office/drawing/2014/main" id="{6ECAA5AC-9438-FEB2-3B67-AE1D155D27D1}"/>
                  </a:ext>
                </a:extLst>
              </p:cNvPr>
              <p:cNvSpPr/>
              <p:nvPr/>
            </p:nvSpPr>
            <p:spPr>
              <a:xfrm>
                <a:off x="5243258" y="5982912"/>
                <a:ext cx="3346582" cy="872290"/>
              </a:xfrm>
              <a:prstGeom prst="flowChartTerminator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2AF961-6771-53AF-AAB5-95E94F44346E}"/>
                  </a:ext>
                </a:extLst>
              </p:cNvPr>
              <p:cNvSpPr/>
              <p:nvPr/>
            </p:nvSpPr>
            <p:spPr>
              <a:xfrm>
                <a:off x="128592" y="5982912"/>
                <a:ext cx="5567670" cy="875088"/>
              </a:xfrm>
              <a:prstGeom prst="rect">
                <a:avLst/>
              </a:prstGeom>
              <a:solidFill>
                <a:srgbClr val="FED43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2456DDE-C0AC-C895-0507-1D5607446B2B}"/>
                </a:ext>
              </a:extLst>
            </p:cNvPr>
            <p:cNvSpPr txBox="1"/>
            <p:nvPr/>
          </p:nvSpPr>
          <p:spPr>
            <a:xfrm>
              <a:off x="8585359" y="5966158"/>
              <a:ext cx="3739714" cy="905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bg1"/>
                  </a:solidFill>
                </a:rPr>
                <a:t>Teknik Elektro</a:t>
              </a:r>
            </a:p>
            <a:p>
              <a:pPr algn="r"/>
              <a:r>
                <a:rPr lang="en-US" sz="1200" b="1" dirty="0" err="1">
                  <a:solidFill>
                    <a:schemeClr val="bg1"/>
                  </a:solidFill>
                </a:rPr>
                <a:t>Fakultas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Teknologi</a:t>
              </a:r>
              <a:r>
                <a:rPr lang="en-US" sz="1200" b="1" dirty="0">
                  <a:solidFill>
                    <a:schemeClr val="bg1"/>
                  </a:solidFill>
                </a:rPr>
                <a:t> </a:t>
              </a:r>
              <a:r>
                <a:rPr lang="en-US" sz="1200" b="1" dirty="0" err="1">
                  <a:solidFill>
                    <a:schemeClr val="bg1"/>
                  </a:solidFill>
                </a:rPr>
                <a:t>Industri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9EB8FDC8-B025-FEEC-EBF9-E6E7B15150BF}"/>
              </a:ext>
            </a:extLst>
          </p:cNvPr>
          <p:cNvSpPr txBox="1"/>
          <p:nvPr/>
        </p:nvSpPr>
        <p:spPr>
          <a:xfrm>
            <a:off x="162297" y="6501443"/>
            <a:ext cx="3739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 err="1">
                <a:solidFill>
                  <a:schemeClr val="accent2"/>
                </a:solidFill>
              </a:rPr>
              <a:t>Adaptif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Kreatif</a:t>
            </a:r>
            <a:r>
              <a:rPr lang="en-US" sz="1200" b="1" i="1" dirty="0">
                <a:solidFill>
                  <a:schemeClr val="accent2"/>
                </a:solidFill>
              </a:rPr>
              <a:t>, </a:t>
            </a:r>
            <a:r>
              <a:rPr lang="en-US" sz="1200" b="1" i="1" dirty="0" err="1">
                <a:solidFill>
                  <a:schemeClr val="accent2"/>
                </a:solidFill>
              </a:rPr>
              <a:t>Inovatif</a:t>
            </a:r>
            <a:endParaRPr lang="en-US" sz="1200" b="1" i="1" dirty="0">
              <a:solidFill>
                <a:schemeClr val="accent2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7E4E5A-7B96-30A1-7E0A-72C139E567BC}"/>
              </a:ext>
            </a:extLst>
          </p:cNvPr>
          <p:cNvSpPr txBox="1"/>
          <p:nvPr/>
        </p:nvSpPr>
        <p:spPr>
          <a:xfrm>
            <a:off x="4195354" y="2544252"/>
            <a:ext cx="3563796" cy="132343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8000" dirty="0"/>
              <a:t>Q   &amp;   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C3838FC-72A8-A185-FCD8-C5FF621D90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8596" y="82864"/>
            <a:ext cx="1023404" cy="102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19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2092</TotalTime>
  <Words>269</Words>
  <Application>Microsoft Macintosh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System Font Regular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fridahasana</dc:creator>
  <cp:lastModifiedBy>fridahasana</cp:lastModifiedBy>
  <cp:revision>16</cp:revision>
  <dcterms:created xsi:type="dcterms:W3CDTF">2024-09-06T07:10:14Z</dcterms:created>
  <dcterms:modified xsi:type="dcterms:W3CDTF">2025-10-01T03:11:54Z</dcterms:modified>
</cp:coreProperties>
</file>