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3" r:id="rId4"/>
    <p:sldId id="259" r:id="rId5"/>
    <p:sldId id="262" r:id="rId6"/>
    <p:sldId id="264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5361"/>
  </p:normalViewPr>
  <p:slideViewPr>
    <p:cSldViewPr snapToGrid="0">
      <p:cViewPr varScale="1">
        <p:scale>
          <a:sx n="95" d="100"/>
          <a:sy n="95" d="100"/>
        </p:scale>
        <p:origin x="5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AFA8C-76FC-DEAF-E962-6F3159178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6F4F5C-620A-5082-5651-60F7A6154A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E8498-A1E4-AA5A-F619-A3D1403A8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8FC72-0231-C028-474F-60C214466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CE606-799A-4CEE-FF39-BC6E64DD2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24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1A9FF-D495-3906-E854-63B8C13FF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790E31-5423-DC3E-ECAB-699A02282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0FBEF-C93A-42C3-AE84-F0438EDF1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2A21D-03F1-C0E8-068C-0F38EB26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0BE9A-7765-DF68-9AD2-BF703EEE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8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84DF46-AF64-8FEA-FFC6-CCC6A1ACDD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FE178F-CA3B-703B-0656-987C8C93F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D6163-2058-E51F-94DF-3A7FF4C19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F90CA-90F5-4764-A7B6-CEE4D7B69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CA48-3124-2F68-7656-7A705B623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0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D9406-401E-21B5-2AFE-6F26A3133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9D212-AE22-FAAB-10E7-882C0E87D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1201B-A959-3D92-BA99-991685FCD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7F0F9-9B7D-D05A-9660-443B7666D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3BF74-8C7E-594A-EAD8-5B67EEB89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58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730D6-DA1F-9B16-4DD8-0790D847B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9BB689-CCB5-FEA6-0E58-3B6616F30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F2259-715D-94F3-6AA0-5380DF3CB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C5861-E268-7359-2797-7AC9C1976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2F29F-23EA-D354-CBC1-BB9EEFA65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14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54FEA-3B76-2BA5-D553-5D86A88A4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184E8-A1E4-5B3C-CFF4-C9D1D56195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0E6DAB-4021-43A6-CDCE-09F6E48691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2BC49-B612-9A0E-44AE-88327BE28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DEE18-8C15-8038-B27E-4E36BC802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936A5-C042-9713-F90F-0A1B4576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9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93A09-FF47-07AC-AACE-D9B8842A2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F47D4-2CE6-D7F6-2E13-535FBF761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F98E2A-BE4B-B1CF-8131-B7EF5C9A1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C506F1-69AB-D3B2-B8D7-1C035B7DF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CC31FF-BAB7-E74B-54E4-37BF167FFA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4C3475-32EE-0F3D-EF50-E38BBAE21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A0B720-970E-E31D-B65A-317D58EB0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87761B-5524-1AE9-F57E-C587B3364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12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1920C-3918-7BF3-3CC6-A182D8B97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0AC20D-AFDC-C155-0DAC-D3946C851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461447-2381-1FDF-2663-8FCAC0925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C191A9-C46F-3555-EAEE-87602CCDB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9A358A-2B97-A163-8EEC-E4F0BA4F8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68AAED-2C47-58CE-72AC-86FDF8655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685F9B-66C7-B5F8-DD59-F9DBF11E1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E3A80-8A80-850C-9F8D-5281568EB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E8B45-DB26-1198-B9E6-6EDC53641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290223-C108-8CC7-E7BD-6E13B5FEF9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39A8F-1002-AA64-5599-A73D73DE3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D51A2-EC5A-9DAC-638C-8C2D0C54B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5B042F-80CD-0FAD-8765-9C67B05BA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01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466A8-DBFD-3E90-6710-D9E10DE53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C929CB-FFA8-A9B7-B09C-5E503D53E3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9ABA0-A1A8-C407-3856-672A79DB4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0BEEC-03D2-88C3-CC1C-097B1946D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896FB-E0D7-1756-840F-6D961F373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7C5E3-1DBB-C3D8-90C1-73BEF36FA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68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FA364-B228-C213-FBDE-C4E558C0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60C30-B641-288E-760A-0B0A752D8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0C738-999B-94E1-7614-1A9B2F8B5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122BF-2D52-9E4B-9BCC-9D42AB693CF7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DA9CB-65EF-DE5B-AA56-F62C2ACFE0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7E8D6-F60A-AB0B-4563-A95922533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1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A256FC-C461-1C45-78C1-AD47F7157B2E}"/>
              </a:ext>
            </a:extLst>
          </p:cNvPr>
          <p:cNvSpPr txBox="1"/>
          <p:nvPr/>
        </p:nvSpPr>
        <p:spPr>
          <a:xfrm>
            <a:off x="2734447" y="783051"/>
            <a:ext cx="672310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dirty="0" err="1"/>
              <a:t>Kontrak</a:t>
            </a:r>
            <a:r>
              <a:rPr lang="en-US" sz="3600" dirty="0"/>
              <a:t> </a:t>
            </a:r>
            <a:r>
              <a:rPr lang="en-US" sz="3600" dirty="0" err="1"/>
              <a:t>Perkuliahan</a:t>
            </a:r>
            <a:r>
              <a:rPr lang="en-US" sz="3600" dirty="0"/>
              <a:t> dan</a:t>
            </a:r>
            <a:r>
              <a:rPr lang="en-US" sz="3600" i="1" dirty="0"/>
              <a:t> 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i="1" dirty="0"/>
              <a:t>Briefing</a:t>
            </a:r>
            <a:r>
              <a:rPr lang="en-US" sz="3600" dirty="0"/>
              <a:t> </a:t>
            </a:r>
            <a:r>
              <a:rPr lang="en-US" sz="3600" dirty="0" err="1"/>
              <a:t>Kuliah</a:t>
            </a:r>
            <a:endParaRPr lang="en-US" sz="36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4DB4673-A989-6985-97D3-177F6E983494}"/>
              </a:ext>
            </a:extLst>
          </p:cNvPr>
          <p:cNvGrpSpPr/>
          <p:nvPr/>
        </p:nvGrpSpPr>
        <p:grpSpPr>
          <a:xfrm>
            <a:off x="633984" y="2997649"/>
            <a:ext cx="10668000" cy="983476"/>
            <a:chOff x="710184" y="3214314"/>
            <a:chExt cx="10668000" cy="983476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9DE5367D-3C4E-B103-17E6-C72E38B728F4}"/>
                </a:ext>
              </a:extLst>
            </p:cNvPr>
            <p:cNvSpPr/>
            <p:nvPr/>
          </p:nvSpPr>
          <p:spPr>
            <a:xfrm>
              <a:off x="710184" y="3214314"/>
              <a:ext cx="10668000" cy="983476"/>
            </a:xfrm>
            <a:prstGeom prst="parallelogram">
              <a:avLst>
                <a:gd name="adj" fmla="val 117123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762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47E4E5A-7B96-30A1-7E0A-72C139E567BC}"/>
                </a:ext>
              </a:extLst>
            </p:cNvPr>
            <p:cNvSpPr txBox="1"/>
            <p:nvPr/>
          </p:nvSpPr>
          <p:spPr>
            <a:xfrm>
              <a:off x="1758273" y="3229004"/>
              <a:ext cx="886550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800" i="1" dirty="0"/>
                <a:t>- Gambar </a:t>
              </a:r>
              <a:r>
                <a:rPr lang="en-US" sz="4800" i="1" dirty="0" err="1"/>
                <a:t>Tek.Elektro</a:t>
              </a:r>
              <a:r>
                <a:rPr lang="en-US" sz="4800" i="1" dirty="0"/>
                <a:t> + </a:t>
              </a:r>
              <a:r>
                <a:rPr lang="en-US" sz="4800" i="1" dirty="0" err="1"/>
                <a:t>Praktikum</a:t>
              </a:r>
              <a:r>
                <a:rPr lang="en-US" sz="4800" i="1" dirty="0"/>
                <a:t> -</a:t>
              </a: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94C7AC4-09D8-B52D-C91F-A1BE3E30FC75}"/>
              </a:ext>
            </a:extLst>
          </p:cNvPr>
          <p:cNvSpPr txBox="1"/>
          <p:nvPr/>
        </p:nvSpPr>
        <p:spPr>
          <a:xfrm>
            <a:off x="8539276" y="5263473"/>
            <a:ext cx="35746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400" dirty="0"/>
              <a:t>Frida </a:t>
            </a:r>
            <a:r>
              <a:rPr lang="en-US" sz="2400" dirty="0" err="1"/>
              <a:t>Hasana</a:t>
            </a:r>
            <a:r>
              <a:rPr lang="en-US" sz="2400" dirty="0"/>
              <a:t>, </a:t>
            </a:r>
            <a:r>
              <a:rPr lang="en-US" sz="2400" dirty="0" err="1"/>
              <a:t>S.Pd</a:t>
            </a:r>
            <a:r>
              <a:rPr lang="en-US" sz="2400" dirty="0"/>
              <a:t>., M.Eng.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75944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978797" y="678816"/>
            <a:ext cx="102344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Informasi</a:t>
            </a:r>
            <a:r>
              <a:rPr lang="en-US" sz="4400" dirty="0"/>
              <a:t> </a:t>
            </a:r>
            <a:r>
              <a:rPr lang="en-US" sz="4400" dirty="0" err="1"/>
              <a:t>Umum</a:t>
            </a:r>
            <a:r>
              <a:rPr lang="en-US" sz="4400" dirty="0"/>
              <a:t> </a:t>
            </a:r>
            <a:r>
              <a:rPr lang="en-US" sz="4400" dirty="0" err="1"/>
              <a:t>Pelaksanaan</a:t>
            </a:r>
            <a:r>
              <a:rPr lang="en-US" sz="4400" dirty="0"/>
              <a:t> KBM di FTI UJ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982225" y="1571696"/>
            <a:ext cx="10230977" cy="3883230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Kalender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Akademik</a:t>
            </a:r>
            <a:r>
              <a:rPr lang="en-US" dirty="0">
                <a:solidFill>
                  <a:schemeClr val="tx1"/>
                </a:solidFill>
              </a:rPr>
              <a:t> (Program </a:t>
            </a:r>
            <a:r>
              <a:rPr lang="en-US" dirty="0" err="1">
                <a:solidFill>
                  <a:schemeClr val="tx1"/>
                </a:solidFill>
              </a:rPr>
              <a:t>Pagi&amp;Malam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Masa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ujian</a:t>
            </a:r>
            <a:r>
              <a:rPr lang="en-US" dirty="0">
                <a:solidFill>
                  <a:schemeClr val="tx1"/>
                </a:solidFill>
              </a:rPr>
              <a:t> (16x </a:t>
            </a:r>
            <a:r>
              <a:rPr lang="en-US" dirty="0" err="1">
                <a:solidFill>
                  <a:schemeClr val="tx1"/>
                </a:solidFill>
              </a:rPr>
              <a:t>pertemuan</a:t>
            </a:r>
            <a:r>
              <a:rPr lang="en-US" dirty="0">
                <a:solidFill>
                  <a:schemeClr val="tx1"/>
                </a:solidFill>
              </a:rPr>
              <a:t>) 	: 6 </a:t>
            </a:r>
            <a:r>
              <a:rPr lang="en-US" dirty="0" err="1">
                <a:solidFill>
                  <a:schemeClr val="tx1"/>
                </a:solidFill>
              </a:rPr>
              <a:t>Oktober</a:t>
            </a:r>
            <a:r>
              <a:rPr lang="en-US" dirty="0">
                <a:solidFill>
                  <a:schemeClr val="tx1"/>
                </a:solidFill>
              </a:rPr>
              <a:t> 2025 – 6 </a:t>
            </a:r>
            <a:r>
              <a:rPr lang="en-US" dirty="0" err="1">
                <a:solidFill>
                  <a:schemeClr val="tx1"/>
                </a:solidFill>
              </a:rPr>
              <a:t>Februari</a:t>
            </a:r>
            <a:r>
              <a:rPr lang="en-US" dirty="0">
                <a:solidFill>
                  <a:schemeClr val="tx1"/>
                </a:solidFill>
              </a:rPr>
              <a:t> 2026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UTS 				: 24 – 28 November 2025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UAS 				: 2 – 6 </a:t>
            </a:r>
            <a:r>
              <a:rPr lang="en-US" dirty="0" err="1">
                <a:solidFill>
                  <a:schemeClr val="tx1"/>
                </a:solidFill>
              </a:rPr>
              <a:t>Februari</a:t>
            </a:r>
            <a:r>
              <a:rPr lang="en-US" dirty="0">
                <a:solidFill>
                  <a:schemeClr val="tx1"/>
                </a:solidFill>
              </a:rPr>
              <a:t> 2026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Mekanisme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evaluasi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penilaian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diserahkan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dosen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pengampu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Frida </a:t>
            </a:r>
            <a:r>
              <a:rPr lang="en-US" dirty="0" err="1">
                <a:solidFill>
                  <a:schemeClr val="tx1"/>
                </a:solidFill>
              </a:rPr>
              <a:t>Hasana</a:t>
            </a:r>
            <a:r>
              <a:rPr lang="en-US" dirty="0">
                <a:solidFill>
                  <a:schemeClr val="tx1"/>
                </a:solidFill>
              </a:rPr>
              <a:t>, M.Eng.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4BCB957-925D-C4FB-F92F-5D611896CE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879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6F9CD1B3-1846-F3B8-4CEA-AA541619C970}"/>
              </a:ext>
            </a:extLst>
          </p:cNvPr>
          <p:cNvSpPr/>
          <p:nvPr/>
        </p:nvSpPr>
        <p:spPr>
          <a:xfrm>
            <a:off x="1840267" y="1174671"/>
            <a:ext cx="8890486" cy="5226159"/>
          </a:xfrm>
          <a:prstGeom prst="roundRect">
            <a:avLst>
              <a:gd name="adj" fmla="val 12235"/>
            </a:avLst>
          </a:prstGeom>
          <a:solidFill>
            <a:schemeClr val="accent5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endParaRPr lang="en-ID" sz="1800" b="1" dirty="0">
              <a:solidFill>
                <a:schemeClr val="tx1"/>
              </a:solidFill>
              <a:effectLst/>
              <a:latin typeface="TimesNewRomanPSMT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596222" y="433499"/>
            <a:ext cx="49995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Materi</a:t>
            </a:r>
            <a:r>
              <a:rPr lang="en-US" sz="4400" dirty="0"/>
              <a:t> </a:t>
            </a:r>
            <a:r>
              <a:rPr lang="en-US" sz="4400" dirty="0" err="1"/>
              <a:t>Pembelajaran</a:t>
            </a:r>
            <a:endParaRPr lang="en-US" sz="4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72189D-B896-8D35-3B9F-848929CE2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27DC4CF-688A-FFF6-79A3-980FC1DE8C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2495" y="1341628"/>
            <a:ext cx="8364335" cy="484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255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260549" y="433499"/>
            <a:ext cx="56709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Mekanisme</a:t>
            </a:r>
            <a:r>
              <a:rPr lang="en-US" sz="4400" dirty="0"/>
              <a:t> </a:t>
            </a:r>
            <a:r>
              <a:rPr lang="en-US" sz="4400" dirty="0" err="1"/>
              <a:t>Perkuliahan</a:t>
            </a:r>
            <a:endParaRPr lang="en-US" sz="4400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Perkuliahan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dapat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dilaksanakan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secara</a:t>
            </a:r>
            <a:r>
              <a:rPr lang="en-ID" sz="1800" dirty="0">
                <a:solidFill>
                  <a:schemeClr val="tx1"/>
                </a:solidFill>
                <a:effectLst/>
              </a:rPr>
              <a:t> daring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atau</a:t>
            </a:r>
            <a:r>
              <a:rPr lang="en-ID" sz="1800" dirty="0">
                <a:solidFill>
                  <a:schemeClr val="tx1"/>
                </a:solidFill>
                <a:effectLst/>
              </a:rPr>
              <a:t> luring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Rekan-rekan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mahasiswa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mempelajari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materi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dengan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i="1" dirty="0">
                <a:solidFill>
                  <a:schemeClr val="tx1"/>
                </a:solidFill>
                <a:effectLst/>
              </a:rPr>
              <a:t>self-paced study.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Setiap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pertemuan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sudah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disediakan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rekaman</a:t>
            </a:r>
            <a:r>
              <a:rPr lang="en-ID" sz="1800" dirty="0">
                <a:solidFill>
                  <a:schemeClr val="tx1"/>
                </a:solidFill>
                <a:effectLst/>
              </a:rPr>
              <a:t> video, PDF, dan quiz/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sz="1800" dirty="0">
                <a:solidFill>
                  <a:schemeClr val="tx1"/>
                </a:solidFill>
                <a:effectLst/>
              </a:rPr>
              <a:t>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Pembobotan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  <a:effectLst/>
              </a:rPr>
              <a:t>Presensi</a:t>
            </a:r>
            <a:r>
              <a:rPr lang="en-ID" dirty="0">
                <a:solidFill>
                  <a:schemeClr val="tx1"/>
                </a:solidFill>
                <a:effectLst/>
              </a:rPr>
              <a:t>	: 10%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/quiz	: 10%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UTS	: 15%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UAS	: 15% </a:t>
            </a:r>
            <a:endParaRPr lang="en-ID" dirty="0">
              <a:solidFill>
                <a:schemeClr val="tx1"/>
              </a:solidFill>
              <a:effectLst/>
            </a:endParaRP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</a:rPr>
              <a:t>Aktivitas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partisipatif</a:t>
            </a:r>
            <a:r>
              <a:rPr lang="en-ID" dirty="0">
                <a:solidFill>
                  <a:schemeClr val="tx1"/>
                </a:solidFill>
              </a:rPr>
              <a:t>: 10%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  <a:effectLst/>
              </a:rPr>
              <a:t>Project based: 40%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5B8C219-BE59-A537-CED0-2A44D0E27823}"/>
              </a:ext>
            </a:extLst>
          </p:cNvPr>
          <p:cNvSpPr txBox="1"/>
          <p:nvPr/>
        </p:nvSpPr>
        <p:spPr>
          <a:xfrm>
            <a:off x="4822759" y="5308961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50%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79631AEC-E3F8-7AD6-FD81-36869D08ABCB}"/>
              </a:ext>
            </a:extLst>
          </p:cNvPr>
          <p:cNvSpPr/>
          <p:nvPr/>
        </p:nvSpPr>
        <p:spPr>
          <a:xfrm>
            <a:off x="4462272" y="5251491"/>
            <a:ext cx="207264" cy="48427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6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630751" y="433499"/>
            <a:ext cx="49305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Penilaian</a:t>
            </a:r>
            <a:r>
              <a:rPr lang="en-US" sz="4400" dirty="0"/>
              <a:t> </a:t>
            </a:r>
            <a:r>
              <a:rPr lang="en-US" sz="4400" dirty="0" err="1"/>
              <a:t>Tugas</a:t>
            </a:r>
            <a:r>
              <a:rPr lang="en-US" sz="4400" dirty="0"/>
              <a:t>/Quiz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 -&gt; </a:t>
            </a:r>
            <a:r>
              <a:rPr lang="en-ID" dirty="0" err="1">
                <a:solidFill>
                  <a:schemeClr val="tx1"/>
                </a:solidFill>
                <a:effectLst/>
              </a:rPr>
              <a:t>bersifat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i="1" dirty="0">
                <a:solidFill>
                  <a:schemeClr val="tx1"/>
                </a:solidFill>
                <a:effectLst/>
              </a:rPr>
              <a:t>take home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</a:rPr>
              <a:t>Quiz -&gt; </a:t>
            </a:r>
            <a:r>
              <a:rPr lang="en-ID" dirty="0" err="1">
                <a:solidFill>
                  <a:schemeClr val="tx1"/>
                </a:solidFill>
              </a:rPr>
              <a:t>bersifat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dikerjakan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langsung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kelas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Penilaian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H-0 s/d H+3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3%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H+3 s/d H+7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7%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H+7 s/d UTS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UAS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15%</a:t>
            </a:r>
          </a:p>
          <a:p>
            <a:pPr lvl="1">
              <a:lnSpc>
                <a:spcPct val="150000"/>
              </a:lnSpc>
            </a:pPr>
            <a:endParaRPr lang="en-ID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9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391492" y="433499"/>
            <a:ext cx="54090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/>
              <a:t>Tata </a:t>
            </a:r>
            <a:r>
              <a:rPr lang="en-US" sz="4400" dirty="0" err="1"/>
              <a:t>Tertib</a:t>
            </a:r>
            <a:r>
              <a:rPr lang="en-US" sz="4400" dirty="0"/>
              <a:t> </a:t>
            </a:r>
            <a:r>
              <a:rPr lang="en-US" sz="4400" dirty="0" err="1"/>
              <a:t>Perkuliahan</a:t>
            </a:r>
            <a:endParaRPr lang="en-US" sz="4400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effectLst/>
              </a:rPr>
              <a:t>Mahasiswa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wajib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berpakaian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rapi</a:t>
            </a:r>
            <a:r>
              <a:rPr lang="en-ID" dirty="0">
                <a:solidFill>
                  <a:schemeClr val="tx1"/>
                </a:solidFill>
                <a:effectLst/>
              </a:rPr>
              <a:t> dan </a:t>
            </a:r>
            <a:r>
              <a:rPr lang="en-ID" dirty="0" err="1">
                <a:solidFill>
                  <a:schemeClr val="tx1"/>
                </a:solidFill>
                <a:effectLst/>
              </a:rPr>
              <a:t>sopan</a:t>
            </a:r>
            <a:r>
              <a:rPr lang="en-ID" dirty="0">
                <a:solidFill>
                  <a:schemeClr val="tx1"/>
                </a:solidFill>
                <a:effectLst/>
              </a:rPr>
              <a:t> ( no sandal, no t-shirt 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Toleransi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keterlambatan</a:t>
            </a:r>
            <a:r>
              <a:rPr lang="en-ID" dirty="0">
                <a:solidFill>
                  <a:schemeClr val="tx1"/>
                </a:solidFill>
              </a:rPr>
              <a:t> 15 </a:t>
            </a:r>
            <a:r>
              <a:rPr lang="en-ID" dirty="0" err="1">
                <a:solidFill>
                  <a:schemeClr val="tx1"/>
                </a:solidFill>
              </a:rPr>
              <a:t>menit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Izin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hadir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perkuliahan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maksimal</a:t>
            </a:r>
            <a:r>
              <a:rPr lang="en-ID" dirty="0">
                <a:solidFill>
                  <a:schemeClr val="tx1"/>
                </a:solidFill>
              </a:rPr>
              <a:t> H-1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chemeClr val="tx1"/>
                </a:solidFill>
              </a:rPr>
              <a:t>Mahasiswa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wajib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membawa</a:t>
            </a:r>
            <a:r>
              <a:rPr lang="en-ID" b="1" dirty="0">
                <a:solidFill>
                  <a:schemeClr val="tx1"/>
                </a:solidFill>
              </a:rPr>
              <a:t> laptop </a:t>
            </a:r>
            <a:r>
              <a:rPr lang="en-ID" b="1" dirty="0" err="1">
                <a:solidFill>
                  <a:schemeClr val="tx1"/>
                </a:solidFill>
              </a:rPr>
              <a:t>saat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perkuliahan</a:t>
            </a:r>
            <a:r>
              <a:rPr lang="en-ID" b="1" dirty="0">
                <a:solidFill>
                  <a:schemeClr val="tx1"/>
                </a:solidFill>
              </a:rPr>
              <a:t> (</a:t>
            </a:r>
            <a:r>
              <a:rPr lang="en-ID" b="1" dirty="0" err="1">
                <a:solidFill>
                  <a:schemeClr val="tx1"/>
                </a:solidFill>
              </a:rPr>
              <a:t>bisa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pinjam</a:t>
            </a:r>
            <a:r>
              <a:rPr lang="en-ID" b="1" dirty="0">
                <a:solidFill>
                  <a:schemeClr val="tx1"/>
                </a:solidFill>
              </a:rPr>
              <a:t>)</a:t>
            </a:r>
          </a:p>
          <a:p>
            <a:pPr lvl="1">
              <a:lnSpc>
                <a:spcPct val="150000"/>
              </a:lnSpc>
            </a:pPr>
            <a:endParaRPr lang="en-ID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597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7E4E5A-7B96-30A1-7E0A-72C139E567BC}"/>
              </a:ext>
            </a:extLst>
          </p:cNvPr>
          <p:cNvSpPr txBox="1"/>
          <p:nvPr/>
        </p:nvSpPr>
        <p:spPr>
          <a:xfrm>
            <a:off x="4195354" y="2544252"/>
            <a:ext cx="3563796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8000" dirty="0"/>
              <a:t>Q   &amp;   A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819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2854</TotalTime>
  <Words>342</Words>
  <Application>Microsoft Macintosh PowerPoint</Application>
  <PresentationFormat>Widescreen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System Font Regular</vt:lpstr>
      <vt:lpstr>TimesNewRomanPSMT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fridahasana</dc:creator>
  <cp:lastModifiedBy>fridahasana</cp:lastModifiedBy>
  <cp:revision>16</cp:revision>
  <dcterms:created xsi:type="dcterms:W3CDTF">2024-09-06T07:10:14Z</dcterms:created>
  <dcterms:modified xsi:type="dcterms:W3CDTF">2025-10-05T16:15:48Z</dcterms:modified>
</cp:coreProperties>
</file>