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4" r:id="rId2"/>
    <p:sldId id="266" r:id="rId3"/>
    <p:sldId id="258" r:id="rId4"/>
    <p:sldId id="259" r:id="rId5"/>
    <p:sldId id="265" r:id="rId6"/>
    <p:sldId id="262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08"/>
    <p:restoredTop sz="95361"/>
  </p:normalViewPr>
  <p:slideViewPr>
    <p:cSldViewPr snapToGrid="0">
      <p:cViewPr varScale="1">
        <p:scale>
          <a:sx n="95" d="100"/>
          <a:sy n="95" d="100"/>
        </p:scale>
        <p:origin x="58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DAFA8C-76FC-DEAF-E962-6F31591786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6F4F5C-620A-5082-5651-60F7A6154A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3E8498-A1E4-AA5A-F619-A3D1403A8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4/6/26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F8FC72-0231-C028-474F-60C214466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1CE606-799A-4CEE-FF39-BC6E64DD2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242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51A9FF-D495-3906-E854-63B8C13FF8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790E31-5423-DC3E-ECAB-699A02282D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C0FBEF-C93A-42C3-AE84-F0438EDF13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4/6/26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C2A21D-03F1-C0E8-068C-0F38EB260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E0BE9A-7765-DF68-9AD2-BF703EEE4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87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284DF46-AF64-8FEA-FFC6-CCC6A1ACDD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FE178F-CA3B-703B-0656-987C8C93F3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ED6163-2058-E51F-94DF-3A7FF4C19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4/6/26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8F90CA-90F5-4764-A7B6-CEE4D7B69E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B0CA48-3124-2F68-7656-7A705B6231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307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D9406-401E-21B5-2AFE-6F26A31335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F9D212-AE22-FAAB-10E7-882C0E87D2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E1201B-A959-3D92-BA99-991685FCD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4/6/26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57F0F9-9B7D-D05A-9660-443B7666D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C3BF74-8C7E-594A-EAD8-5B67EEB89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058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4730D6-DA1F-9B16-4DD8-0790D847BB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9BB689-CCB5-FEA6-0E58-3B6616F305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EF2259-715D-94F3-6AA0-5380DF3CB6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4/6/26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BC5861-E268-7359-2797-7AC9C1976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D2F29F-23EA-D354-CBC1-BB9EEFA65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14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C54FEA-3B76-2BA5-D553-5D86A88A44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7184E8-A1E4-5B3C-CFF4-C9D1D56195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0E6DAB-4021-43A6-CDCE-09F6E48691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82BC49-B612-9A0E-44AE-88327BE286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4/6/26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5DEE18-8C15-8038-B27E-4E36BC8022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2936A5-C042-9713-F90F-0A1B4576A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492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493A09-FF47-07AC-AACE-D9B8842A23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1F47D4-2CE6-D7F6-2E13-535FBF761F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F98E2A-BE4B-B1CF-8131-B7EF5C9A1C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C506F1-69AB-D3B2-B8D7-1C035B7DFB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2CC31FF-BAB7-E74B-54E4-37BF167FFA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04C3475-32EE-0F3D-EF50-E38BBAE21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4/6/26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FA0B720-970E-E31D-B65A-317D58EB0E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E87761B-5524-1AE9-F57E-C587B3364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512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1920C-3918-7BF3-3CC6-A182D8B977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0AC20D-AFDC-C155-0DAC-D3946C851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4/6/26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461447-2381-1FDF-2663-8FCAC0925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C191A9-C46F-3555-EAEE-87602CCDBD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3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E9A358A-2B97-A163-8EEC-E4F0BA4F8B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4/6/26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068AAED-2C47-58CE-72AC-86FDF8655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685F9B-66C7-B5F8-DD59-F9DBF11E1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92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6E3A80-8A80-850C-9F8D-5281568EBD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8E8B45-DB26-1198-B9E6-6EDC53641F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290223-C108-8CC7-E7BD-6E13B5FEF9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E39A8F-1002-AA64-5599-A73D73DE3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4/6/26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4D51A2-EC5A-9DAC-638C-8C2D0C54BD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5B042F-80CD-0FAD-8765-9C67B05BAB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301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5466A8-DBFD-3E90-6710-D9E10DE530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0C929CB-FFA8-A9B7-B09C-5E503D53E3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79ABA0-A1A8-C407-3856-672A79DB41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50BEEC-03D2-88C3-CC1C-097B1946DF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4/6/26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8896FB-E0D7-1756-840F-6D961F373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17C5E3-1DBB-C3D8-90C1-73BEF36FA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768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E5FA364-B228-C213-FBDE-C4E558C0C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160C30-B641-288E-760A-0B0A752D88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E0C738-999B-94E1-7614-1A9B2F8B57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6122BF-2D52-9E4B-9BCC-9D42AB693CF7}" type="datetimeFigureOut">
              <a:rPr lang="en-US" smtClean="0"/>
              <a:t>4/6/26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BDA9CB-65EF-DE5B-AA56-F62C2ACFE0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17E8D6-F60A-AB0B-4563-A959225335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414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47001791-8F6D-EDED-A075-B3589D6D4A96}"/>
              </a:ext>
            </a:extLst>
          </p:cNvPr>
          <p:cNvGrpSpPr/>
          <p:nvPr/>
        </p:nvGrpSpPr>
        <p:grpSpPr>
          <a:xfrm>
            <a:off x="0" y="6424500"/>
            <a:ext cx="12196481" cy="461665"/>
            <a:chOff x="128592" y="5966158"/>
            <a:chExt cx="12196481" cy="905793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598386DF-E854-86B4-1B74-27C6D0C90E80}"/>
                </a:ext>
              </a:extLst>
            </p:cNvPr>
            <p:cNvGrpSpPr/>
            <p:nvPr/>
          </p:nvGrpSpPr>
          <p:grpSpPr>
            <a:xfrm>
              <a:off x="128592" y="5982912"/>
              <a:ext cx="12192000" cy="875088"/>
              <a:chOff x="128592" y="5982912"/>
              <a:chExt cx="12192000" cy="875088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845C0F4-9BAB-32B0-3A7E-FB0C30C38992}"/>
                  </a:ext>
                </a:extLst>
              </p:cNvPr>
              <p:cNvSpPr/>
              <p:nvPr/>
            </p:nvSpPr>
            <p:spPr>
              <a:xfrm>
                <a:off x="8121572" y="5985710"/>
                <a:ext cx="4199020" cy="872290"/>
              </a:xfrm>
              <a:prstGeom prst="rect">
                <a:avLst/>
              </a:prstGeom>
              <a:solidFill>
                <a:srgbClr val="EB80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Terminator 6">
                <a:extLst>
                  <a:ext uri="{FF2B5EF4-FFF2-40B4-BE49-F238E27FC236}">
                    <a16:creationId xmlns:a16="http://schemas.microsoft.com/office/drawing/2014/main" id="{6ECAA5AC-9438-FEB2-3B67-AE1D155D27D1}"/>
                  </a:ext>
                </a:extLst>
              </p:cNvPr>
              <p:cNvSpPr/>
              <p:nvPr/>
            </p:nvSpPr>
            <p:spPr>
              <a:xfrm>
                <a:off x="5243258" y="5982912"/>
                <a:ext cx="3346582" cy="872290"/>
              </a:xfrm>
              <a:prstGeom prst="flowChartTerminator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42AF961-6771-53AF-AAB5-95E94F44346E}"/>
                  </a:ext>
                </a:extLst>
              </p:cNvPr>
              <p:cNvSpPr/>
              <p:nvPr/>
            </p:nvSpPr>
            <p:spPr>
              <a:xfrm>
                <a:off x="128592" y="5982912"/>
                <a:ext cx="5567670" cy="875088"/>
              </a:xfrm>
              <a:prstGeom prst="rect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A2456DDE-C0AC-C895-0507-1D5607446B2B}"/>
                </a:ext>
              </a:extLst>
            </p:cNvPr>
            <p:cNvSpPr txBox="1"/>
            <p:nvPr/>
          </p:nvSpPr>
          <p:spPr>
            <a:xfrm>
              <a:off x="8585359" y="5966158"/>
              <a:ext cx="3739714" cy="9057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b="1" dirty="0">
                  <a:solidFill>
                    <a:schemeClr val="bg1"/>
                  </a:solidFill>
                </a:rPr>
                <a:t>Teknik Elektro</a:t>
              </a:r>
            </a:p>
            <a:p>
              <a:pPr algn="r"/>
              <a:r>
                <a:rPr lang="en-US" sz="1200" b="1" dirty="0" err="1">
                  <a:solidFill>
                    <a:schemeClr val="bg1"/>
                  </a:solidFill>
                </a:rPr>
                <a:t>Fakultas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Teknologi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Industri</a:t>
              </a:r>
              <a:endParaRPr lang="en-US" sz="12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9EB8FDC8-B025-FEEC-EBF9-E6E7B15150BF}"/>
              </a:ext>
            </a:extLst>
          </p:cNvPr>
          <p:cNvSpPr txBox="1"/>
          <p:nvPr/>
        </p:nvSpPr>
        <p:spPr>
          <a:xfrm>
            <a:off x="162297" y="6501443"/>
            <a:ext cx="37397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1" dirty="0" err="1">
                <a:solidFill>
                  <a:schemeClr val="accent2"/>
                </a:solidFill>
              </a:rPr>
              <a:t>Adaptif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Kreatif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Inovatif</a:t>
            </a:r>
            <a:endParaRPr lang="en-US" sz="1200" b="1" i="1" dirty="0">
              <a:solidFill>
                <a:schemeClr val="accent2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CA256FC-C461-1C45-78C1-AD47F7157B2E}"/>
              </a:ext>
            </a:extLst>
          </p:cNvPr>
          <p:cNvSpPr txBox="1"/>
          <p:nvPr/>
        </p:nvSpPr>
        <p:spPr>
          <a:xfrm>
            <a:off x="2734447" y="783051"/>
            <a:ext cx="6723106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3600" dirty="0" err="1"/>
              <a:t>Kontrak</a:t>
            </a:r>
            <a:r>
              <a:rPr lang="en-US" sz="3600" dirty="0"/>
              <a:t> </a:t>
            </a:r>
            <a:r>
              <a:rPr lang="en-US" sz="3600" dirty="0" err="1"/>
              <a:t>Perkuliahan</a:t>
            </a:r>
            <a:r>
              <a:rPr lang="en-US" sz="3600" dirty="0"/>
              <a:t> dan</a:t>
            </a:r>
            <a:r>
              <a:rPr lang="en-US" sz="3600" i="1" dirty="0"/>
              <a:t> </a:t>
            </a:r>
          </a:p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3600" i="1" dirty="0"/>
              <a:t>Briefing</a:t>
            </a:r>
            <a:r>
              <a:rPr lang="en-US" sz="3600" dirty="0"/>
              <a:t> </a:t>
            </a:r>
            <a:r>
              <a:rPr lang="en-US" sz="3600" dirty="0" err="1"/>
              <a:t>Kuliah</a:t>
            </a:r>
            <a:endParaRPr lang="en-US" sz="3600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C4DB4673-A989-6985-97D3-177F6E983494}"/>
              </a:ext>
            </a:extLst>
          </p:cNvPr>
          <p:cNvGrpSpPr/>
          <p:nvPr/>
        </p:nvGrpSpPr>
        <p:grpSpPr>
          <a:xfrm>
            <a:off x="336176" y="3012339"/>
            <a:ext cx="11497236" cy="1060608"/>
            <a:chOff x="412376" y="3229004"/>
            <a:chExt cx="11497236" cy="1060608"/>
          </a:xfrm>
        </p:grpSpPr>
        <p:sp>
          <p:nvSpPr>
            <p:cNvPr id="11" name="Parallelogram 10">
              <a:extLst>
                <a:ext uri="{FF2B5EF4-FFF2-40B4-BE49-F238E27FC236}">
                  <a16:creationId xmlns:a16="http://schemas.microsoft.com/office/drawing/2014/main" id="{9DE5367D-3C4E-B103-17E6-C72E38B728F4}"/>
                </a:ext>
              </a:extLst>
            </p:cNvPr>
            <p:cNvSpPr/>
            <p:nvPr/>
          </p:nvSpPr>
          <p:spPr>
            <a:xfrm>
              <a:off x="412376" y="3238698"/>
              <a:ext cx="11497236" cy="1050914"/>
            </a:xfrm>
            <a:prstGeom prst="parallelogram">
              <a:avLst>
                <a:gd name="adj" fmla="val 117123"/>
              </a:avLst>
            </a:prstGeom>
            <a:solidFill>
              <a:schemeClr val="accent4">
                <a:lumMod val="60000"/>
                <a:lumOff val="40000"/>
              </a:schemeClr>
            </a:solidFill>
            <a:ln w="762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747E4E5A-7B96-30A1-7E0A-72C139E567BC}"/>
                </a:ext>
              </a:extLst>
            </p:cNvPr>
            <p:cNvSpPr txBox="1"/>
            <p:nvPr/>
          </p:nvSpPr>
          <p:spPr>
            <a:xfrm>
              <a:off x="1061024" y="3229004"/>
              <a:ext cx="10259988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5400" i="1" dirty="0"/>
                <a:t>- </a:t>
              </a:r>
              <a:r>
                <a:rPr lang="id-ID" sz="5200" dirty="0" err="1">
                  <a:effectLst/>
                  <a:latin typeface="Calibri" panose="020F0502020204030204" pitchFamily="34" charset="0"/>
                  <a:ea typeface="SimSun" panose="02010600030101010101" pitchFamily="2" charset="-122"/>
                  <a:cs typeface="Calibri" panose="020F0502020204030204" pitchFamily="34" charset="0"/>
                </a:rPr>
                <a:t>Mikrokontroler</a:t>
              </a:r>
              <a:r>
                <a:rPr lang="id-ID" sz="5200" spc="-70" dirty="0">
                  <a:effectLst/>
                  <a:latin typeface="Calibri" panose="020F0502020204030204" pitchFamily="34" charset="0"/>
                  <a:ea typeface="SimSun" panose="02010600030101010101" pitchFamily="2" charset="-122"/>
                  <a:cs typeface="Calibri" panose="020F0502020204030204" pitchFamily="34" charset="0"/>
                </a:rPr>
                <a:t> </a:t>
              </a:r>
              <a:r>
                <a:rPr lang="id-ID" sz="5200" dirty="0">
                  <a:effectLst/>
                  <a:latin typeface="Calibri" panose="020F0502020204030204" pitchFamily="34" charset="0"/>
                  <a:ea typeface="SimSun" panose="02010600030101010101" pitchFamily="2" charset="-122"/>
                  <a:cs typeface="Calibri" panose="020F0502020204030204" pitchFamily="34" charset="0"/>
                </a:rPr>
                <a:t>dan </a:t>
              </a:r>
              <a:r>
                <a:rPr lang="id-ID" sz="5200" spc="-10" dirty="0">
                  <a:effectLst/>
                  <a:latin typeface="Calibri" panose="020F0502020204030204" pitchFamily="34" charset="0"/>
                  <a:ea typeface="SimSun" panose="02010600030101010101" pitchFamily="2" charset="-122"/>
                  <a:cs typeface="Calibri" panose="020F0502020204030204" pitchFamily="34" charset="0"/>
                </a:rPr>
                <a:t>Mikroprosesor</a:t>
              </a:r>
              <a:r>
                <a:rPr lang="en-ID" sz="5200" dirty="0">
                  <a:effectLst/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5400" i="1" dirty="0"/>
                <a:t>-</a:t>
              </a:r>
            </a:p>
          </p:txBody>
        </p:sp>
      </p:grpSp>
      <p:pic>
        <p:nvPicPr>
          <p:cNvPr id="12" name="Picture 11">
            <a:extLst>
              <a:ext uri="{FF2B5EF4-FFF2-40B4-BE49-F238E27FC236}">
                <a16:creationId xmlns:a16="http://schemas.microsoft.com/office/drawing/2014/main" id="{0C3838FC-72A8-A185-FCD8-C5FF621D90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8596" y="82864"/>
            <a:ext cx="1023404" cy="1023404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F94C7AC4-09D8-B52D-C91F-A1BE3E30FC75}"/>
              </a:ext>
            </a:extLst>
          </p:cNvPr>
          <p:cNvSpPr txBox="1"/>
          <p:nvPr/>
        </p:nvSpPr>
        <p:spPr>
          <a:xfrm>
            <a:off x="8573740" y="5263473"/>
            <a:ext cx="35057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2400" dirty="0"/>
              <a:t>Frida </a:t>
            </a:r>
            <a:r>
              <a:rPr lang="en-US" sz="2400" dirty="0" err="1"/>
              <a:t>Hasana</a:t>
            </a:r>
            <a:r>
              <a:rPr lang="en-US" sz="2400" dirty="0"/>
              <a:t>, S.Pd.,</a:t>
            </a:r>
            <a:r>
              <a:rPr lang="en-US" sz="2400" dirty="0" err="1"/>
              <a:t>M.Eng</a:t>
            </a:r>
            <a:r>
              <a:rPr lang="en-US" sz="2400" dirty="0"/>
              <a:t>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4151798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47001791-8F6D-EDED-A075-B3589D6D4A96}"/>
              </a:ext>
            </a:extLst>
          </p:cNvPr>
          <p:cNvGrpSpPr/>
          <p:nvPr/>
        </p:nvGrpSpPr>
        <p:grpSpPr>
          <a:xfrm>
            <a:off x="0" y="6424500"/>
            <a:ext cx="12196481" cy="461665"/>
            <a:chOff x="128592" y="5966158"/>
            <a:chExt cx="12196481" cy="905793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598386DF-E854-86B4-1B74-27C6D0C90E80}"/>
                </a:ext>
              </a:extLst>
            </p:cNvPr>
            <p:cNvGrpSpPr/>
            <p:nvPr/>
          </p:nvGrpSpPr>
          <p:grpSpPr>
            <a:xfrm>
              <a:off x="128592" y="5982912"/>
              <a:ext cx="12192000" cy="875088"/>
              <a:chOff x="128592" y="5982912"/>
              <a:chExt cx="12192000" cy="875088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845C0F4-9BAB-32B0-3A7E-FB0C30C38992}"/>
                  </a:ext>
                </a:extLst>
              </p:cNvPr>
              <p:cNvSpPr/>
              <p:nvPr/>
            </p:nvSpPr>
            <p:spPr>
              <a:xfrm>
                <a:off x="8121572" y="5985710"/>
                <a:ext cx="4199020" cy="872290"/>
              </a:xfrm>
              <a:prstGeom prst="rect">
                <a:avLst/>
              </a:prstGeom>
              <a:solidFill>
                <a:srgbClr val="EB80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Terminator 6">
                <a:extLst>
                  <a:ext uri="{FF2B5EF4-FFF2-40B4-BE49-F238E27FC236}">
                    <a16:creationId xmlns:a16="http://schemas.microsoft.com/office/drawing/2014/main" id="{6ECAA5AC-9438-FEB2-3B67-AE1D155D27D1}"/>
                  </a:ext>
                </a:extLst>
              </p:cNvPr>
              <p:cNvSpPr/>
              <p:nvPr/>
            </p:nvSpPr>
            <p:spPr>
              <a:xfrm>
                <a:off x="5243258" y="5982912"/>
                <a:ext cx="3346582" cy="872290"/>
              </a:xfrm>
              <a:prstGeom prst="flowChartTerminator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42AF961-6771-53AF-AAB5-95E94F44346E}"/>
                  </a:ext>
                </a:extLst>
              </p:cNvPr>
              <p:cNvSpPr/>
              <p:nvPr/>
            </p:nvSpPr>
            <p:spPr>
              <a:xfrm>
                <a:off x="128592" y="5982912"/>
                <a:ext cx="5567670" cy="875088"/>
              </a:xfrm>
              <a:prstGeom prst="rect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A2456DDE-C0AC-C895-0507-1D5607446B2B}"/>
                </a:ext>
              </a:extLst>
            </p:cNvPr>
            <p:cNvSpPr txBox="1"/>
            <p:nvPr/>
          </p:nvSpPr>
          <p:spPr>
            <a:xfrm>
              <a:off x="8585359" y="5966158"/>
              <a:ext cx="3739714" cy="9057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b="1" dirty="0">
                  <a:solidFill>
                    <a:schemeClr val="bg1"/>
                  </a:solidFill>
                </a:rPr>
                <a:t>Teknik Elektro</a:t>
              </a:r>
            </a:p>
            <a:p>
              <a:pPr algn="r"/>
              <a:r>
                <a:rPr lang="en-US" sz="1200" b="1" dirty="0" err="1">
                  <a:solidFill>
                    <a:schemeClr val="bg1"/>
                  </a:solidFill>
                </a:rPr>
                <a:t>Fakultas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Teknologi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Industri</a:t>
              </a:r>
              <a:endParaRPr lang="en-US" sz="12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9EB8FDC8-B025-FEEC-EBF9-E6E7B15150BF}"/>
              </a:ext>
            </a:extLst>
          </p:cNvPr>
          <p:cNvSpPr txBox="1"/>
          <p:nvPr/>
        </p:nvSpPr>
        <p:spPr>
          <a:xfrm>
            <a:off x="162297" y="6501443"/>
            <a:ext cx="37397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1" dirty="0" err="1">
                <a:solidFill>
                  <a:schemeClr val="accent2"/>
                </a:solidFill>
              </a:rPr>
              <a:t>Adaptif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Kreatif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Inovatif</a:t>
            </a:r>
            <a:endParaRPr lang="en-US" sz="1200" b="1" i="1" dirty="0">
              <a:solidFill>
                <a:schemeClr val="accent2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F2180AA-33D1-5005-7283-04B26289CD75}"/>
              </a:ext>
            </a:extLst>
          </p:cNvPr>
          <p:cNvSpPr txBox="1"/>
          <p:nvPr/>
        </p:nvSpPr>
        <p:spPr>
          <a:xfrm>
            <a:off x="978797" y="678816"/>
            <a:ext cx="1023440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4400" dirty="0" err="1"/>
              <a:t>Informasi</a:t>
            </a:r>
            <a:r>
              <a:rPr lang="en-US" sz="4400" dirty="0"/>
              <a:t> </a:t>
            </a:r>
            <a:r>
              <a:rPr lang="en-US" sz="4400" dirty="0" err="1"/>
              <a:t>Umum</a:t>
            </a:r>
            <a:r>
              <a:rPr lang="en-US" sz="4400" dirty="0"/>
              <a:t> </a:t>
            </a:r>
            <a:r>
              <a:rPr lang="en-US" sz="4400" dirty="0" err="1"/>
              <a:t>Pelaksanaan</a:t>
            </a:r>
            <a:r>
              <a:rPr lang="en-US" sz="4400" dirty="0"/>
              <a:t> KBM di FTI UJ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14BCB957-925D-C4FB-F92F-5D611896CE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8596" y="82864"/>
            <a:ext cx="1023404" cy="1023404"/>
          </a:xfrm>
          <a:prstGeom prst="rect">
            <a:avLst/>
          </a:prstGeom>
        </p:spPr>
      </p:pic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9CF645E9-1023-6C10-05B5-583398A9C187}"/>
              </a:ext>
            </a:extLst>
          </p:cNvPr>
          <p:cNvSpPr/>
          <p:nvPr/>
        </p:nvSpPr>
        <p:spPr>
          <a:xfrm>
            <a:off x="802008" y="1456796"/>
            <a:ext cx="10587983" cy="4607488"/>
          </a:xfrm>
          <a:prstGeom prst="roundRect">
            <a:avLst/>
          </a:prstGeom>
          <a:solidFill>
            <a:schemeClr val="accent4">
              <a:lumMod val="60000"/>
              <a:lumOff val="40000"/>
              <a:alpha val="42527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</a:rPr>
              <a:t>Sesuai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Kalender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Akademik</a:t>
            </a:r>
            <a:endParaRPr lang="en-US" dirty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endParaRPr lang="en-US" dirty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endParaRPr lang="en-US" dirty="0">
              <a:solidFill>
                <a:schemeClr val="tx1"/>
              </a:solidFill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</a:rPr>
              <a:t>Mekanisme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evaluasi</a:t>
            </a:r>
            <a:r>
              <a:rPr lang="en-US" dirty="0">
                <a:solidFill>
                  <a:schemeClr val="tx1"/>
                </a:solidFill>
              </a:rPr>
              <a:t>/</a:t>
            </a:r>
            <a:r>
              <a:rPr lang="en-US" dirty="0" err="1">
                <a:solidFill>
                  <a:schemeClr val="tx1"/>
                </a:solidFill>
              </a:rPr>
              <a:t>penilaian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diserahkan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dosen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pengampu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kuliah</a:t>
            </a:r>
            <a:r>
              <a:rPr lang="en-US" dirty="0">
                <a:solidFill>
                  <a:schemeClr val="tx1"/>
                </a:solidFill>
              </a:rPr>
              <a:t>:</a:t>
            </a:r>
          </a:p>
          <a:p>
            <a:pPr marL="742950" lvl="1" indent="-285750">
              <a:lnSpc>
                <a:spcPct val="150000"/>
              </a:lnSpc>
              <a:buFont typeface="System Font Regular"/>
              <a:buChar char="-"/>
            </a:pPr>
            <a:r>
              <a:rPr lang="en-US" dirty="0">
                <a:solidFill>
                  <a:schemeClr val="tx1"/>
                </a:solidFill>
              </a:rPr>
              <a:t>Frida </a:t>
            </a:r>
            <a:r>
              <a:rPr lang="en-US" dirty="0" err="1">
                <a:solidFill>
                  <a:schemeClr val="tx1"/>
                </a:solidFill>
              </a:rPr>
              <a:t>Hasana</a:t>
            </a:r>
            <a:r>
              <a:rPr lang="en-US" dirty="0">
                <a:solidFill>
                  <a:schemeClr val="tx1"/>
                </a:solidFill>
              </a:rPr>
              <a:t>, M.Eng.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893EDBC-9907-820A-A734-8872266E6EF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5430"/>
          <a:stretch/>
        </p:blipFill>
        <p:spPr>
          <a:xfrm>
            <a:off x="2194677" y="2044209"/>
            <a:ext cx="7897813" cy="3078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8563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47001791-8F6D-EDED-A075-B3589D6D4A96}"/>
              </a:ext>
            </a:extLst>
          </p:cNvPr>
          <p:cNvGrpSpPr/>
          <p:nvPr/>
        </p:nvGrpSpPr>
        <p:grpSpPr>
          <a:xfrm>
            <a:off x="0" y="6424500"/>
            <a:ext cx="12196481" cy="461665"/>
            <a:chOff x="128592" y="5966158"/>
            <a:chExt cx="12196481" cy="905793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598386DF-E854-86B4-1B74-27C6D0C90E80}"/>
                </a:ext>
              </a:extLst>
            </p:cNvPr>
            <p:cNvGrpSpPr/>
            <p:nvPr/>
          </p:nvGrpSpPr>
          <p:grpSpPr>
            <a:xfrm>
              <a:off x="128592" y="5982912"/>
              <a:ext cx="12192000" cy="875088"/>
              <a:chOff x="128592" y="5982912"/>
              <a:chExt cx="12192000" cy="875088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845C0F4-9BAB-32B0-3A7E-FB0C30C38992}"/>
                  </a:ext>
                </a:extLst>
              </p:cNvPr>
              <p:cNvSpPr/>
              <p:nvPr/>
            </p:nvSpPr>
            <p:spPr>
              <a:xfrm>
                <a:off x="8121572" y="5985710"/>
                <a:ext cx="4199020" cy="872290"/>
              </a:xfrm>
              <a:prstGeom prst="rect">
                <a:avLst/>
              </a:prstGeom>
              <a:solidFill>
                <a:srgbClr val="EB80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Terminator 6">
                <a:extLst>
                  <a:ext uri="{FF2B5EF4-FFF2-40B4-BE49-F238E27FC236}">
                    <a16:creationId xmlns:a16="http://schemas.microsoft.com/office/drawing/2014/main" id="{6ECAA5AC-9438-FEB2-3B67-AE1D155D27D1}"/>
                  </a:ext>
                </a:extLst>
              </p:cNvPr>
              <p:cNvSpPr/>
              <p:nvPr/>
            </p:nvSpPr>
            <p:spPr>
              <a:xfrm>
                <a:off x="5243258" y="5982912"/>
                <a:ext cx="3346582" cy="872290"/>
              </a:xfrm>
              <a:prstGeom prst="flowChartTerminator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42AF961-6771-53AF-AAB5-95E94F44346E}"/>
                  </a:ext>
                </a:extLst>
              </p:cNvPr>
              <p:cNvSpPr/>
              <p:nvPr/>
            </p:nvSpPr>
            <p:spPr>
              <a:xfrm>
                <a:off x="128592" y="5982912"/>
                <a:ext cx="5567670" cy="875088"/>
              </a:xfrm>
              <a:prstGeom prst="rect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A2456DDE-C0AC-C895-0507-1D5607446B2B}"/>
                </a:ext>
              </a:extLst>
            </p:cNvPr>
            <p:cNvSpPr txBox="1"/>
            <p:nvPr/>
          </p:nvSpPr>
          <p:spPr>
            <a:xfrm>
              <a:off x="8585359" y="5966158"/>
              <a:ext cx="3739714" cy="9057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b="1" dirty="0">
                  <a:solidFill>
                    <a:schemeClr val="bg1"/>
                  </a:solidFill>
                </a:rPr>
                <a:t>Teknik Elektro</a:t>
              </a:r>
            </a:p>
            <a:p>
              <a:pPr algn="r"/>
              <a:r>
                <a:rPr lang="en-US" sz="1200" b="1" dirty="0" err="1">
                  <a:solidFill>
                    <a:schemeClr val="bg1"/>
                  </a:solidFill>
                </a:rPr>
                <a:t>Fakultas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Teknologi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Industri</a:t>
              </a:r>
              <a:endParaRPr lang="en-US" sz="12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9EB8FDC8-B025-FEEC-EBF9-E6E7B15150BF}"/>
              </a:ext>
            </a:extLst>
          </p:cNvPr>
          <p:cNvSpPr txBox="1"/>
          <p:nvPr/>
        </p:nvSpPr>
        <p:spPr>
          <a:xfrm>
            <a:off x="162297" y="6501443"/>
            <a:ext cx="37397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1" dirty="0" err="1">
                <a:solidFill>
                  <a:schemeClr val="accent2"/>
                </a:solidFill>
              </a:rPr>
              <a:t>Adaptif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Kreatif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Inovatif</a:t>
            </a:r>
            <a:endParaRPr lang="en-US" sz="1200" b="1" i="1" dirty="0">
              <a:solidFill>
                <a:schemeClr val="accent2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F2180AA-33D1-5005-7283-04B26289CD75}"/>
              </a:ext>
            </a:extLst>
          </p:cNvPr>
          <p:cNvSpPr txBox="1"/>
          <p:nvPr/>
        </p:nvSpPr>
        <p:spPr>
          <a:xfrm>
            <a:off x="978797" y="678816"/>
            <a:ext cx="1023440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4400" dirty="0" err="1"/>
              <a:t>Informasi</a:t>
            </a:r>
            <a:r>
              <a:rPr lang="en-US" sz="4400" dirty="0"/>
              <a:t> </a:t>
            </a:r>
            <a:r>
              <a:rPr lang="en-US" sz="4400" dirty="0" err="1"/>
              <a:t>Umum</a:t>
            </a:r>
            <a:r>
              <a:rPr lang="en-US" sz="4400" dirty="0"/>
              <a:t> </a:t>
            </a:r>
            <a:r>
              <a:rPr lang="en-US" sz="4400" dirty="0" err="1"/>
              <a:t>Pelaksanaan</a:t>
            </a:r>
            <a:r>
              <a:rPr lang="en-US" sz="4400" dirty="0"/>
              <a:t> KBM di FTI UJ</a:t>
            </a: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9CF645E9-1023-6C10-05B5-583398A9C187}"/>
              </a:ext>
            </a:extLst>
          </p:cNvPr>
          <p:cNvSpPr/>
          <p:nvPr/>
        </p:nvSpPr>
        <p:spPr>
          <a:xfrm>
            <a:off x="982225" y="1571696"/>
            <a:ext cx="10230977" cy="3883230"/>
          </a:xfrm>
          <a:prstGeom prst="roundRect">
            <a:avLst/>
          </a:prstGeom>
          <a:solidFill>
            <a:schemeClr val="accent4">
              <a:lumMod val="60000"/>
              <a:lumOff val="40000"/>
              <a:alpha val="42527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</a:rPr>
              <a:t>Sesuai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Kalender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Akademik</a:t>
            </a:r>
            <a:r>
              <a:rPr lang="en-US" dirty="0">
                <a:solidFill>
                  <a:schemeClr val="tx1"/>
                </a:solidFill>
              </a:rPr>
              <a:t> (Program </a:t>
            </a:r>
            <a:r>
              <a:rPr lang="en-US" dirty="0" err="1">
                <a:solidFill>
                  <a:schemeClr val="tx1"/>
                </a:solidFill>
              </a:rPr>
              <a:t>Pagi&amp;Malam</a:t>
            </a:r>
            <a:r>
              <a:rPr lang="en-US" dirty="0">
                <a:solidFill>
                  <a:schemeClr val="tx1"/>
                </a:solidFill>
              </a:rPr>
              <a:t>)</a:t>
            </a:r>
          </a:p>
          <a:p>
            <a:pPr marL="742950" lvl="1" indent="-285750">
              <a:lnSpc>
                <a:spcPct val="150000"/>
              </a:lnSpc>
              <a:buFont typeface="System Font Regular"/>
              <a:buChar char="-"/>
            </a:pPr>
            <a:r>
              <a:rPr lang="en-US" dirty="0">
                <a:solidFill>
                  <a:schemeClr val="tx1"/>
                </a:solidFill>
              </a:rPr>
              <a:t>Masa </a:t>
            </a:r>
            <a:r>
              <a:rPr lang="en-US" dirty="0" err="1">
                <a:solidFill>
                  <a:schemeClr val="tx1"/>
                </a:solidFill>
              </a:rPr>
              <a:t>kuliah</a:t>
            </a:r>
            <a:r>
              <a:rPr lang="en-US" dirty="0">
                <a:solidFill>
                  <a:schemeClr val="tx1"/>
                </a:solidFill>
              </a:rPr>
              <a:t> dan </a:t>
            </a:r>
            <a:r>
              <a:rPr lang="en-US" dirty="0" err="1">
                <a:solidFill>
                  <a:schemeClr val="tx1"/>
                </a:solidFill>
              </a:rPr>
              <a:t>ujian</a:t>
            </a:r>
            <a:r>
              <a:rPr lang="en-US" dirty="0">
                <a:solidFill>
                  <a:schemeClr val="tx1"/>
                </a:solidFill>
              </a:rPr>
              <a:t> (16x </a:t>
            </a:r>
            <a:r>
              <a:rPr lang="en-US" dirty="0" err="1">
                <a:solidFill>
                  <a:schemeClr val="tx1"/>
                </a:solidFill>
              </a:rPr>
              <a:t>pertemuan</a:t>
            </a:r>
            <a:r>
              <a:rPr lang="en-US" dirty="0">
                <a:solidFill>
                  <a:schemeClr val="tx1"/>
                </a:solidFill>
              </a:rPr>
              <a:t>) 	: 3 </a:t>
            </a:r>
            <a:r>
              <a:rPr lang="en-US" dirty="0" err="1">
                <a:solidFill>
                  <a:schemeClr val="tx1"/>
                </a:solidFill>
              </a:rPr>
              <a:t>Maret</a:t>
            </a:r>
            <a:r>
              <a:rPr lang="en-US" dirty="0">
                <a:solidFill>
                  <a:schemeClr val="tx1"/>
                </a:solidFill>
              </a:rPr>
              <a:t> – 11 </a:t>
            </a:r>
            <a:r>
              <a:rPr lang="en-US" dirty="0" err="1">
                <a:solidFill>
                  <a:schemeClr val="tx1"/>
                </a:solidFill>
              </a:rPr>
              <a:t>Juli</a:t>
            </a:r>
            <a:r>
              <a:rPr lang="en-US" dirty="0">
                <a:solidFill>
                  <a:schemeClr val="tx1"/>
                </a:solidFill>
              </a:rPr>
              <a:t> 2025</a:t>
            </a:r>
          </a:p>
          <a:p>
            <a:pPr marL="742950" lvl="1" indent="-285750">
              <a:lnSpc>
                <a:spcPct val="150000"/>
              </a:lnSpc>
              <a:buFont typeface="System Font Regular"/>
              <a:buChar char="-"/>
            </a:pPr>
            <a:r>
              <a:rPr lang="en-US" dirty="0">
                <a:solidFill>
                  <a:schemeClr val="tx1"/>
                </a:solidFill>
              </a:rPr>
              <a:t>UTS 				: 5 – 9 Mei 2025</a:t>
            </a:r>
          </a:p>
          <a:p>
            <a:pPr marL="742950" lvl="1" indent="-285750">
              <a:lnSpc>
                <a:spcPct val="150000"/>
              </a:lnSpc>
              <a:buFont typeface="System Font Regular"/>
              <a:buChar char="-"/>
            </a:pPr>
            <a:r>
              <a:rPr lang="en-US" dirty="0">
                <a:solidFill>
                  <a:schemeClr val="tx1"/>
                </a:solidFill>
              </a:rPr>
              <a:t>UAS 				: 7 – 11 </a:t>
            </a:r>
            <a:r>
              <a:rPr lang="en-US" dirty="0" err="1">
                <a:solidFill>
                  <a:schemeClr val="tx1"/>
                </a:solidFill>
              </a:rPr>
              <a:t>Juli</a:t>
            </a:r>
            <a:r>
              <a:rPr lang="en-US" dirty="0">
                <a:solidFill>
                  <a:schemeClr val="tx1"/>
                </a:solidFill>
              </a:rPr>
              <a:t> 2025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</a:rPr>
              <a:t>Mekanisme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evaluasi</a:t>
            </a:r>
            <a:r>
              <a:rPr lang="en-US" dirty="0">
                <a:solidFill>
                  <a:schemeClr val="tx1"/>
                </a:solidFill>
              </a:rPr>
              <a:t>/</a:t>
            </a:r>
            <a:r>
              <a:rPr lang="en-US" dirty="0" err="1">
                <a:solidFill>
                  <a:schemeClr val="tx1"/>
                </a:solidFill>
              </a:rPr>
              <a:t>penilaian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diserahkan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dosen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pengampu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kuliah</a:t>
            </a:r>
            <a:r>
              <a:rPr lang="en-US" dirty="0">
                <a:solidFill>
                  <a:schemeClr val="tx1"/>
                </a:solidFill>
              </a:rPr>
              <a:t>:</a:t>
            </a:r>
          </a:p>
          <a:p>
            <a:pPr marL="742950" lvl="1" indent="-285750">
              <a:lnSpc>
                <a:spcPct val="150000"/>
              </a:lnSpc>
              <a:buFont typeface="System Font Regular"/>
              <a:buChar char="-"/>
            </a:pPr>
            <a:r>
              <a:rPr lang="en-US" dirty="0">
                <a:solidFill>
                  <a:schemeClr val="tx1"/>
                </a:solidFill>
              </a:rPr>
              <a:t>Frida </a:t>
            </a:r>
            <a:r>
              <a:rPr lang="en-US" dirty="0" err="1">
                <a:solidFill>
                  <a:schemeClr val="tx1"/>
                </a:solidFill>
              </a:rPr>
              <a:t>Hasana</a:t>
            </a:r>
            <a:r>
              <a:rPr lang="en-US" dirty="0">
                <a:solidFill>
                  <a:schemeClr val="tx1"/>
                </a:solidFill>
              </a:rPr>
              <a:t>, M.Eng.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14BCB957-925D-C4FB-F92F-5D611896CE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8596" y="82864"/>
            <a:ext cx="1023404" cy="1023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38795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47001791-8F6D-EDED-A075-B3589D6D4A96}"/>
              </a:ext>
            </a:extLst>
          </p:cNvPr>
          <p:cNvGrpSpPr/>
          <p:nvPr/>
        </p:nvGrpSpPr>
        <p:grpSpPr>
          <a:xfrm>
            <a:off x="0" y="6424500"/>
            <a:ext cx="12196481" cy="461665"/>
            <a:chOff x="128592" y="5966158"/>
            <a:chExt cx="12196481" cy="905793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598386DF-E854-86B4-1B74-27C6D0C90E80}"/>
                </a:ext>
              </a:extLst>
            </p:cNvPr>
            <p:cNvGrpSpPr/>
            <p:nvPr/>
          </p:nvGrpSpPr>
          <p:grpSpPr>
            <a:xfrm>
              <a:off x="128592" y="5982912"/>
              <a:ext cx="12192000" cy="875088"/>
              <a:chOff x="128592" y="5982912"/>
              <a:chExt cx="12192000" cy="875088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845C0F4-9BAB-32B0-3A7E-FB0C30C38992}"/>
                  </a:ext>
                </a:extLst>
              </p:cNvPr>
              <p:cNvSpPr/>
              <p:nvPr/>
            </p:nvSpPr>
            <p:spPr>
              <a:xfrm>
                <a:off x="8121572" y="5985710"/>
                <a:ext cx="4199020" cy="872290"/>
              </a:xfrm>
              <a:prstGeom prst="rect">
                <a:avLst/>
              </a:prstGeom>
              <a:solidFill>
                <a:srgbClr val="EB80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Terminator 6">
                <a:extLst>
                  <a:ext uri="{FF2B5EF4-FFF2-40B4-BE49-F238E27FC236}">
                    <a16:creationId xmlns:a16="http://schemas.microsoft.com/office/drawing/2014/main" id="{6ECAA5AC-9438-FEB2-3B67-AE1D155D27D1}"/>
                  </a:ext>
                </a:extLst>
              </p:cNvPr>
              <p:cNvSpPr/>
              <p:nvPr/>
            </p:nvSpPr>
            <p:spPr>
              <a:xfrm>
                <a:off x="5243258" y="5982912"/>
                <a:ext cx="3346582" cy="872290"/>
              </a:xfrm>
              <a:prstGeom prst="flowChartTerminator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42AF961-6771-53AF-AAB5-95E94F44346E}"/>
                  </a:ext>
                </a:extLst>
              </p:cNvPr>
              <p:cNvSpPr/>
              <p:nvPr/>
            </p:nvSpPr>
            <p:spPr>
              <a:xfrm>
                <a:off x="128592" y="5982912"/>
                <a:ext cx="5567670" cy="875088"/>
              </a:xfrm>
              <a:prstGeom prst="rect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A2456DDE-C0AC-C895-0507-1D5607446B2B}"/>
                </a:ext>
              </a:extLst>
            </p:cNvPr>
            <p:cNvSpPr txBox="1"/>
            <p:nvPr/>
          </p:nvSpPr>
          <p:spPr>
            <a:xfrm>
              <a:off x="8585359" y="5966158"/>
              <a:ext cx="3739714" cy="9057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b="1" dirty="0">
                  <a:solidFill>
                    <a:schemeClr val="bg1"/>
                  </a:solidFill>
                </a:rPr>
                <a:t>Teknik Elektro</a:t>
              </a:r>
            </a:p>
            <a:p>
              <a:pPr algn="r"/>
              <a:r>
                <a:rPr lang="en-US" sz="1200" b="1" dirty="0" err="1">
                  <a:solidFill>
                    <a:schemeClr val="bg1"/>
                  </a:solidFill>
                </a:rPr>
                <a:t>Fakultas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Teknologi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Industri</a:t>
              </a:r>
              <a:endParaRPr lang="en-US" sz="12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9EB8FDC8-B025-FEEC-EBF9-E6E7B15150BF}"/>
              </a:ext>
            </a:extLst>
          </p:cNvPr>
          <p:cNvSpPr txBox="1"/>
          <p:nvPr/>
        </p:nvSpPr>
        <p:spPr>
          <a:xfrm>
            <a:off x="162297" y="6501443"/>
            <a:ext cx="37397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1" dirty="0" err="1">
                <a:solidFill>
                  <a:schemeClr val="accent2"/>
                </a:solidFill>
              </a:rPr>
              <a:t>Adaptif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Kreatif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Inovatif</a:t>
            </a:r>
            <a:endParaRPr lang="en-US" sz="1200" b="1" i="1" dirty="0">
              <a:solidFill>
                <a:schemeClr val="accent2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F2180AA-33D1-5005-7283-04B26289CD75}"/>
              </a:ext>
            </a:extLst>
          </p:cNvPr>
          <p:cNvSpPr txBox="1"/>
          <p:nvPr/>
        </p:nvSpPr>
        <p:spPr>
          <a:xfrm>
            <a:off x="3260549" y="433499"/>
            <a:ext cx="567091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4400" dirty="0" err="1"/>
              <a:t>Mekanisme</a:t>
            </a:r>
            <a:r>
              <a:rPr lang="en-US" sz="4400" dirty="0"/>
              <a:t> </a:t>
            </a:r>
            <a:r>
              <a:rPr lang="en-US" sz="4400" dirty="0" err="1"/>
              <a:t>Perkuliahan</a:t>
            </a:r>
            <a:endParaRPr lang="en-US" sz="4400" dirty="0"/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9CF645E9-1023-6C10-05B5-583398A9C187}"/>
              </a:ext>
            </a:extLst>
          </p:cNvPr>
          <p:cNvSpPr/>
          <p:nvPr/>
        </p:nvSpPr>
        <p:spPr>
          <a:xfrm>
            <a:off x="830987" y="1549039"/>
            <a:ext cx="10530026" cy="4555925"/>
          </a:xfrm>
          <a:prstGeom prst="roundRect">
            <a:avLst/>
          </a:prstGeom>
          <a:solidFill>
            <a:schemeClr val="accent4">
              <a:lumMod val="60000"/>
              <a:lumOff val="40000"/>
              <a:alpha val="42527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1800" dirty="0" err="1">
                <a:solidFill>
                  <a:schemeClr val="tx1"/>
                </a:solidFill>
                <a:effectLst/>
              </a:rPr>
              <a:t>Perkuliahan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dapat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dilaksanakan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secara</a:t>
            </a:r>
            <a:r>
              <a:rPr lang="en-ID" sz="1800" dirty="0">
                <a:solidFill>
                  <a:schemeClr val="tx1"/>
                </a:solidFill>
                <a:effectLst/>
              </a:rPr>
              <a:t> daring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atau</a:t>
            </a:r>
            <a:r>
              <a:rPr lang="en-ID" sz="1800" dirty="0">
                <a:solidFill>
                  <a:schemeClr val="tx1"/>
                </a:solidFill>
                <a:effectLst/>
              </a:rPr>
              <a:t> luring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1800" dirty="0" err="1">
                <a:solidFill>
                  <a:schemeClr val="tx1"/>
                </a:solidFill>
                <a:effectLst/>
              </a:rPr>
              <a:t>Rekan-rekan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mahasiswa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mempelajari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materi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dengan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i="1" dirty="0">
                <a:solidFill>
                  <a:schemeClr val="tx1"/>
                </a:solidFill>
                <a:effectLst/>
              </a:rPr>
              <a:t>self-paced study.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Setiap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pertemuan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sudah</a:t>
            </a:r>
            <a:r>
              <a:rPr lang="en-ID" sz="1800" dirty="0">
                <a:solidFill>
                  <a:schemeClr val="tx1"/>
                </a:solidFill>
                <a:effectLst/>
              </a:rPr>
              <a:t> kami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sediakan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rekaman</a:t>
            </a:r>
            <a:r>
              <a:rPr lang="en-ID" sz="1800" dirty="0">
                <a:solidFill>
                  <a:schemeClr val="tx1"/>
                </a:solidFill>
                <a:effectLst/>
              </a:rPr>
              <a:t> video, PDF, dan quiz/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tugas</a:t>
            </a:r>
            <a:r>
              <a:rPr lang="en-ID" sz="1800" dirty="0">
                <a:solidFill>
                  <a:schemeClr val="tx1"/>
                </a:solidFill>
                <a:effectLst/>
              </a:rPr>
              <a:t>.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</a:rPr>
              <a:t>Pembobotan</a:t>
            </a:r>
            <a:r>
              <a:rPr lang="en-ID" dirty="0">
                <a:solidFill>
                  <a:schemeClr val="tx1"/>
                </a:solidFill>
              </a:rPr>
              <a:t>:</a:t>
            </a:r>
          </a:p>
          <a:p>
            <a:pPr marL="742950" lvl="1" indent="-285750">
              <a:lnSpc>
                <a:spcPct val="150000"/>
              </a:lnSpc>
              <a:buFont typeface="System Font Regular"/>
              <a:buChar char="-"/>
            </a:pPr>
            <a:r>
              <a:rPr lang="en-ID" dirty="0" err="1">
                <a:solidFill>
                  <a:schemeClr val="tx1"/>
                </a:solidFill>
                <a:effectLst/>
              </a:rPr>
              <a:t>Tugas</a:t>
            </a:r>
            <a:r>
              <a:rPr lang="en-ID" dirty="0">
                <a:solidFill>
                  <a:schemeClr val="tx1"/>
                </a:solidFill>
                <a:effectLst/>
              </a:rPr>
              <a:t>/quiz	: 10% </a:t>
            </a:r>
          </a:p>
          <a:p>
            <a:pPr marL="742950" lvl="1" indent="-285750">
              <a:lnSpc>
                <a:spcPct val="150000"/>
              </a:lnSpc>
              <a:buFont typeface="System Font Regular"/>
              <a:buChar char="-"/>
            </a:pPr>
            <a:r>
              <a:rPr lang="en-ID" dirty="0" err="1">
                <a:solidFill>
                  <a:schemeClr val="tx1"/>
                </a:solidFill>
              </a:rPr>
              <a:t>Aktivitas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partisipatif</a:t>
            </a:r>
            <a:r>
              <a:rPr lang="en-ID" dirty="0">
                <a:solidFill>
                  <a:schemeClr val="tx1"/>
                </a:solidFill>
              </a:rPr>
              <a:t>: 10%</a:t>
            </a:r>
          </a:p>
          <a:p>
            <a:pPr marL="742950" lvl="1" indent="-285750">
              <a:lnSpc>
                <a:spcPct val="150000"/>
              </a:lnSpc>
              <a:buFont typeface="System Font Regular"/>
              <a:buChar char="-"/>
            </a:pPr>
            <a:r>
              <a:rPr lang="en-ID" dirty="0">
                <a:solidFill>
                  <a:schemeClr val="tx1"/>
                </a:solidFill>
                <a:effectLst/>
              </a:rPr>
              <a:t>Project based: 40%</a:t>
            </a:r>
          </a:p>
          <a:p>
            <a:pPr marL="742950" lvl="1" indent="-285750">
              <a:lnSpc>
                <a:spcPct val="150000"/>
              </a:lnSpc>
              <a:buFont typeface="System Font Regular"/>
              <a:buChar char="-"/>
            </a:pPr>
            <a:r>
              <a:rPr lang="en-ID" dirty="0">
                <a:solidFill>
                  <a:schemeClr val="tx1"/>
                </a:solidFill>
              </a:rPr>
              <a:t>UTS	: 20% </a:t>
            </a:r>
          </a:p>
          <a:p>
            <a:pPr marL="742950" lvl="1" indent="-285750">
              <a:lnSpc>
                <a:spcPct val="150000"/>
              </a:lnSpc>
              <a:buFont typeface="System Font Regular"/>
              <a:buChar char="-"/>
            </a:pPr>
            <a:r>
              <a:rPr lang="en-ID" dirty="0">
                <a:solidFill>
                  <a:schemeClr val="tx1"/>
                </a:solidFill>
              </a:rPr>
              <a:t>UAS	: 20% </a:t>
            </a:r>
            <a:endParaRPr lang="en-ID" dirty="0">
              <a:solidFill>
                <a:schemeClr val="tx1"/>
              </a:solidFill>
              <a:effectLst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8C6B5A0-0C60-4D9F-9037-B59F799D65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8596" y="82864"/>
            <a:ext cx="1023404" cy="1023404"/>
          </a:xfrm>
          <a:prstGeom prst="rect">
            <a:avLst/>
          </a:prstGeom>
        </p:spPr>
      </p:pic>
      <p:cxnSp>
        <p:nvCxnSpPr>
          <p:cNvPr id="13" name="Elbow Connector 12">
            <a:extLst>
              <a:ext uri="{FF2B5EF4-FFF2-40B4-BE49-F238E27FC236}">
                <a16:creationId xmlns:a16="http://schemas.microsoft.com/office/drawing/2014/main" id="{9F104EBC-D821-62A5-AE1D-2006F42AAA8D}"/>
              </a:ext>
            </a:extLst>
          </p:cNvPr>
          <p:cNvCxnSpPr/>
          <p:nvPr/>
        </p:nvCxnSpPr>
        <p:spPr>
          <a:xfrm>
            <a:off x="4370294" y="4249271"/>
            <a:ext cx="578224" cy="215152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Elbow Connector 14">
            <a:extLst>
              <a:ext uri="{FF2B5EF4-FFF2-40B4-BE49-F238E27FC236}">
                <a16:creationId xmlns:a16="http://schemas.microsoft.com/office/drawing/2014/main" id="{8CE39D25-50C2-0EC0-B266-F81D2B9CC6FE}"/>
              </a:ext>
            </a:extLst>
          </p:cNvPr>
          <p:cNvCxnSpPr>
            <a:cxnSpLocks/>
          </p:cNvCxnSpPr>
          <p:nvPr/>
        </p:nvCxnSpPr>
        <p:spPr>
          <a:xfrm flipV="1">
            <a:off x="3724835" y="4477871"/>
            <a:ext cx="927847" cy="184666"/>
          </a:xfrm>
          <a:prstGeom prst="bentConnector3">
            <a:avLst>
              <a:gd name="adj1" fmla="val 100725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45B8C219-BE59-A537-CED0-2A44D0E27823}"/>
              </a:ext>
            </a:extLst>
          </p:cNvPr>
          <p:cNvSpPr txBox="1"/>
          <p:nvPr/>
        </p:nvSpPr>
        <p:spPr>
          <a:xfrm>
            <a:off x="5087772" y="4293205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50%</a:t>
            </a:r>
          </a:p>
        </p:txBody>
      </p:sp>
    </p:spTree>
    <p:extLst>
      <p:ext uri="{BB962C8B-B14F-4D97-AF65-F5344CB8AC3E}">
        <p14:creationId xmlns:p14="http://schemas.microsoft.com/office/powerpoint/2010/main" val="12338061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6F9CD1B3-1846-F3B8-4CEA-AA541619C970}"/>
              </a:ext>
            </a:extLst>
          </p:cNvPr>
          <p:cNvSpPr/>
          <p:nvPr/>
        </p:nvSpPr>
        <p:spPr>
          <a:xfrm>
            <a:off x="1840268" y="1162479"/>
            <a:ext cx="8486356" cy="5226159"/>
          </a:xfrm>
          <a:prstGeom prst="roundRect">
            <a:avLst>
              <a:gd name="adj" fmla="val 12235"/>
            </a:avLst>
          </a:prstGeom>
          <a:solidFill>
            <a:schemeClr val="accent5">
              <a:lumMod val="60000"/>
              <a:lumOff val="40000"/>
              <a:alpha val="42527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endParaRPr lang="en-ID" sz="1800" b="1" dirty="0">
              <a:solidFill>
                <a:schemeClr val="tx1"/>
              </a:solidFill>
              <a:effectLst/>
              <a:latin typeface="TimesNewRomanPSMT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47001791-8F6D-EDED-A075-B3589D6D4A96}"/>
              </a:ext>
            </a:extLst>
          </p:cNvPr>
          <p:cNvGrpSpPr/>
          <p:nvPr/>
        </p:nvGrpSpPr>
        <p:grpSpPr>
          <a:xfrm>
            <a:off x="0" y="6424500"/>
            <a:ext cx="12196481" cy="461665"/>
            <a:chOff x="128592" y="5966158"/>
            <a:chExt cx="12196481" cy="905793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598386DF-E854-86B4-1B74-27C6D0C90E80}"/>
                </a:ext>
              </a:extLst>
            </p:cNvPr>
            <p:cNvGrpSpPr/>
            <p:nvPr/>
          </p:nvGrpSpPr>
          <p:grpSpPr>
            <a:xfrm>
              <a:off x="128592" y="5982912"/>
              <a:ext cx="12192000" cy="875088"/>
              <a:chOff x="128592" y="5982912"/>
              <a:chExt cx="12192000" cy="875088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845C0F4-9BAB-32B0-3A7E-FB0C30C38992}"/>
                  </a:ext>
                </a:extLst>
              </p:cNvPr>
              <p:cNvSpPr/>
              <p:nvPr/>
            </p:nvSpPr>
            <p:spPr>
              <a:xfrm>
                <a:off x="8121572" y="5985710"/>
                <a:ext cx="4199020" cy="872290"/>
              </a:xfrm>
              <a:prstGeom prst="rect">
                <a:avLst/>
              </a:prstGeom>
              <a:solidFill>
                <a:srgbClr val="EB80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Terminator 6">
                <a:extLst>
                  <a:ext uri="{FF2B5EF4-FFF2-40B4-BE49-F238E27FC236}">
                    <a16:creationId xmlns:a16="http://schemas.microsoft.com/office/drawing/2014/main" id="{6ECAA5AC-9438-FEB2-3B67-AE1D155D27D1}"/>
                  </a:ext>
                </a:extLst>
              </p:cNvPr>
              <p:cNvSpPr/>
              <p:nvPr/>
            </p:nvSpPr>
            <p:spPr>
              <a:xfrm>
                <a:off x="5243258" y="5982912"/>
                <a:ext cx="3346582" cy="872290"/>
              </a:xfrm>
              <a:prstGeom prst="flowChartTerminator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42AF961-6771-53AF-AAB5-95E94F44346E}"/>
                  </a:ext>
                </a:extLst>
              </p:cNvPr>
              <p:cNvSpPr/>
              <p:nvPr/>
            </p:nvSpPr>
            <p:spPr>
              <a:xfrm>
                <a:off x="128592" y="5982912"/>
                <a:ext cx="5567670" cy="875088"/>
              </a:xfrm>
              <a:prstGeom prst="rect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A2456DDE-C0AC-C895-0507-1D5607446B2B}"/>
                </a:ext>
              </a:extLst>
            </p:cNvPr>
            <p:cNvSpPr txBox="1"/>
            <p:nvPr/>
          </p:nvSpPr>
          <p:spPr>
            <a:xfrm>
              <a:off x="8585359" y="5966158"/>
              <a:ext cx="3739714" cy="9057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b="1" dirty="0">
                  <a:solidFill>
                    <a:schemeClr val="bg1"/>
                  </a:solidFill>
                </a:rPr>
                <a:t>Teknik Elektro</a:t>
              </a:r>
            </a:p>
            <a:p>
              <a:pPr algn="r"/>
              <a:r>
                <a:rPr lang="en-US" sz="1200" b="1" dirty="0" err="1">
                  <a:solidFill>
                    <a:schemeClr val="bg1"/>
                  </a:solidFill>
                </a:rPr>
                <a:t>Fakultas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Teknologi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Industri</a:t>
              </a:r>
              <a:endParaRPr lang="en-US" sz="12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9EB8FDC8-B025-FEEC-EBF9-E6E7B15150BF}"/>
              </a:ext>
            </a:extLst>
          </p:cNvPr>
          <p:cNvSpPr txBox="1"/>
          <p:nvPr/>
        </p:nvSpPr>
        <p:spPr>
          <a:xfrm>
            <a:off x="162297" y="6501443"/>
            <a:ext cx="37397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1" dirty="0" err="1">
                <a:solidFill>
                  <a:schemeClr val="accent2"/>
                </a:solidFill>
              </a:rPr>
              <a:t>Adaptif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Kreatif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Inovatif</a:t>
            </a:r>
            <a:endParaRPr lang="en-US" sz="1200" b="1" i="1" dirty="0">
              <a:solidFill>
                <a:schemeClr val="accent2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F2180AA-33D1-5005-7283-04B26289CD75}"/>
              </a:ext>
            </a:extLst>
          </p:cNvPr>
          <p:cNvSpPr txBox="1"/>
          <p:nvPr/>
        </p:nvSpPr>
        <p:spPr>
          <a:xfrm>
            <a:off x="3596222" y="433499"/>
            <a:ext cx="499957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4400" dirty="0" err="1"/>
              <a:t>Materi</a:t>
            </a:r>
            <a:r>
              <a:rPr lang="en-US" sz="4400" dirty="0"/>
              <a:t> </a:t>
            </a:r>
            <a:r>
              <a:rPr lang="en-US" sz="4400" dirty="0" err="1"/>
              <a:t>Pembelajaran</a:t>
            </a:r>
            <a:endParaRPr lang="en-US" sz="44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D72189D-B896-8D35-3B9F-848929CE25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8596" y="82864"/>
            <a:ext cx="1023404" cy="102340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1D3977F4-B285-61DA-72DD-187E538894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99997" y="1235149"/>
            <a:ext cx="7592006" cy="50552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20458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47001791-8F6D-EDED-A075-B3589D6D4A96}"/>
              </a:ext>
            </a:extLst>
          </p:cNvPr>
          <p:cNvGrpSpPr/>
          <p:nvPr/>
        </p:nvGrpSpPr>
        <p:grpSpPr>
          <a:xfrm>
            <a:off x="0" y="6424500"/>
            <a:ext cx="12196481" cy="461665"/>
            <a:chOff x="128592" y="5966158"/>
            <a:chExt cx="12196481" cy="905793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598386DF-E854-86B4-1B74-27C6D0C90E80}"/>
                </a:ext>
              </a:extLst>
            </p:cNvPr>
            <p:cNvGrpSpPr/>
            <p:nvPr/>
          </p:nvGrpSpPr>
          <p:grpSpPr>
            <a:xfrm>
              <a:off x="128592" y="5982912"/>
              <a:ext cx="12192000" cy="875088"/>
              <a:chOff x="128592" y="5982912"/>
              <a:chExt cx="12192000" cy="875088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845C0F4-9BAB-32B0-3A7E-FB0C30C38992}"/>
                  </a:ext>
                </a:extLst>
              </p:cNvPr>
              <p:cNvSpPr/>
              <p:nvPr/>
            </p:nvSpPr>
            <p:spPr>
              <a:xfrm>
                <a:off x="8121572" y="5985710"/>
                <a:ext cx="4199020" cy="872290"/>
              </a:xfrm>
              <a:prstGeom prst="rect">
                <a:avLst/>
              </a:prstGeom>
              <a:solidFill>
                <a:srgbClr val="EB80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Terminator 6">
                <a:extLst>
                  <a:ext uri="{FF2B5EF4-FFF2-40B4-BE49-F238E27FC236}">
                    <a16:creationId xmlns:a16="http://schemas.microsoft.com/office/drawing/2014/main" id="{6ECAA5AC-9438-FEB2-3B67-AE1D155D27D1}"/>
                  </a:ext>
                </a:extLst>
              </p:cNvPr>
              <p:cNvSpPr/>
              <p:nvPr/>
            </p:nvSpPr>
            <p:spPr>
              <a:xfrm>
                <a:off x="5243258" y="5982912"/>
                <a:ext cx="3346582" cy="872290"/>
              </a:xfrm>
              <a:prstGeom prst="flowChartTerminator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42AF961-6771-53AF-AAB5-95E94F44346E}"/>
                  </a:ext>
                </a:extLst>
              </p:cNvPr>
              <p:cNvSpPr/>
              <p:nvPr/>
            </p:nvSpPr>
            <p:spPr>
              <a:xfrm>
                <a:off x="128592" y="5982912"/>
                <a:ext cx="5567670" cy="875088"/>
              </a:xfrm>
              <a:prstGeom prst="rect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A2456DDE-C0AC-C895-0507-1D5607446B2B}"/>
                </a:ext>
              </a:extLst>
            </p:cNvPr>
            <p:cNvSpPr txBox="1"/>
            <p:nvPr/>
          </p:nvSpPr>
          <p:spPr>
            <a:xfrm>
              <a:off x="8585359" y="5966158"/>
              <a:ext cx="3739714" cy="9057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b="1" dirty="0">
                  <a:solidFill>
                    <a:schemeClr val="bg1"/>
                  </a:solidFill>
                </a:rPr>
                <a:t>Teknik Elektro</a:t>
              </a:r>
            </a:p>
            <a:p>
              <a:pPr algn="r"/>
              <a:r>
                <a:rPr lang="en-US" sz="1200" b="1" dirty="0" err="1">
                  <a:solidFill>
                    <a:schemeClr val="bg1"/>
                  </a:solidFill>
                </a:rPr>
                <a:t>Fakultas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Teknologi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Industri</a:t>
              </a:r>
              <a:endParaRPr lang="en-US" sz="12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9EB8FDC8-B025-FEEC-EBF9-E6E7B15150BF}"/>
              </a:ext>
            </a:extLst>
          </p:cNvPr>
          <p:cNvSpPr txBox="1"/>
          <p:nvPr/>
        </p:nvSpPr>
        <p:spPr>
          <a:xfrm>
            <a:off x="162297" y="6501443"/>
            <a:ext cx="37397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1" dirty="0" err="1">
                <a:solidFill>
                  <a:schemeClr val="accent2"/>
                </a:solidFill>
              </a:rPr>
              <a:t>Adaptif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Kreatif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Inovatif</a:t>
            </a:r>
            <a:endParaRPr lang="en-US" sz="1200" b="1" i="1" dirty="0">
              <a:solidFill>
                <a:schemeClr val="accent2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F2180AA-33D1-5005-7283-04B26289CD75}"/>
              </a:ext>
            </a:extLst>
          </p:cNvPr>
          <p:cNvSpPr txBox="1"/>
          <p:nvPr/>
        </p:nvSpPr>
        <p:spPr>
          <a:xfrm>
            <a:off x="3630751" y="433499"/>
            <a:ext cx="493051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4400" dirty="0" err="1"/>
              <a:t>Penilaian</a:t>
            </a:r>
            <a:r>
              <a:rPr lang="en-US" sz="4400" dirty="0"/>
              <a:t> </a:t>
            </a:r>
            <a:r>
              <a:rPr lang="en-US" sz="4400" dirty="0" err="1"/>
              <a:t>Tugas</a:t>
            </a:r>
            <a:r>
              <a:rPr lang="en-US" sz="4400" dirty="0"/>
              <a:t>/Quiz</a:t>
            </a: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9CF645E9-1023-6C10-05B5-583398A9C187}"/>
              </a:ext>
            </a:extLst>
          </p:cNvPr>
          <p:cNvSpPr/>
          <p:nvPr/>
        </p:nvSpPr>
        <p:spPr>
          <a:xfrm>
            <a:off x="830987" y="1549039"/>
            <a:ext cx="10530026" cy="4555925"/>
          </a:xfrm>
          <a:prstGeom prst="roundRect">
            <a:avLst/>
          </a:prstGeom>
          <a:solidFill>
            <a:schemeClr val="accent4">
              <a:lumMod val="60000"/>
              <a:lumOff val="40000"/>
              <a:alpha val="42527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effectLst/>
              </a:rPr>
              <a:t>Tugas</a:t>
            </a:r>
            <a:r>
              <a:rPr lang="en-ID" dirty="0">
                <a:solidFill>
                  <a:schemeClr val="tx1"/>
                </a:solidFill>
                <a:effectLst/>
              </a:rPr>
              <a:t> -&gt; </a:t>
            </a:r>
            <a:r>
              <a:rPr lang="en-ID" dirty="0" err="1">
                <a:solidFill>
                  <a:schemeClr val="tx1"/>
                </a:solidFill>
                <a:effectLst/>
              </a:rPr>
              <a:t>bersifat</a:t>
            </a:r>
            <a:r>
              <a:rPr lang="en-ID" dirty="0">
                <a:solidFill>
                  <a:schemeClr val="tx1"/>
                </a:solidFill>
                <a:effectLst/>
              </a:rPr>
              <a:t> </a:t>
            </a:r>
            <a:r>
              <a:rPr lang="en-ID" i="1" dirty="0">
                <a:solidFill>
                  <a:schemeClr val="tx1"/>
                </a:solidFill>
                <a:effectLst/>
              </a:rPr>
              <a:t>take home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dirty="0">
                <a:solidFill>
                  <a:schemeClr val="tx1"/>
                </a:solidFill>
              </a:rPr>
              <a:t>Quiz -&gt; </a:t>
            </a:r>
            <a:r>
              <a:rPr lang="en-ID" dirty="0" err="1">
                <a:solidFill>
                  <a:schemeClr val="tx1"/>
                </a:solidFill>
              </a:rPr>
              <a:t>bersifat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dikerjakan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langsung</a:t>
            </a:r>
            <a:r>
              <a:rPr lang="en-ID" dirty="0">
                <a:solidFill>
                  <a:schemeClr val="tx1"/>
                </a:solidFill>
              </a:rPr>
              <a:t> di </a:t>
            </a:r>
            <a:r>
              <a:rPr lang="en-ID" dirty="0" err="1">
                <a:solidFill>
                  <a:schemeClr val="tx1"/>
                </a:solidFill>
              </a:rPr>
              <a:t>kelas</a:t>
            </a:r>
            <a:r>
              <a:rPr lang="en-ID" dirty="0">
                <a:solidFill>
                  <a:schemeClr val="tx1"/>
                </a:solidFill>
              </a:rPr>
              <a:t>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</a:rPr>
              <a:t>Penilaian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tugas</a:t>
            </a:r>
            <a:r>
              <a:rPr lang="en-ID" dirty="0">
                <a:solidFill>
                  <a:schemeClr val="tx1"/>
                </a:solidFill>
              </a:rPr>
              <a:t>:</a:t>
            </a:r>
          </a:p>
          <a:p>
            <a:pPr marL="742950" lvl="1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lang="en-ID" dirty="0" err="1">
                <a:solidFill>
                  <a:schemeClr val="tx1"/>
                </a:solidFill>
              </a:rPr>
              <a:t>Tugas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terlambat</a:t>
            </a:r>
            <a:r>
              <a:rPr lang="en-ID" dirty="0">
                <a:solidFill>
                  <a:schemeClr val="tx1"/>
                </a:solidFill>
              </a:rPr>
              <a:t> H-0 s/d H+3 = </a:t>
            </a:r>
            <a:r>
              <a:rPr lang="en-ID" dirty="0" err="1">
                <a:solidFill>
                  <a:schemeClr val="tx1"/>
                </a:solidFill>
              </a:rPr>
              <a:t>reduksi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nilai</a:t>
            </a:r>
            <a:r>
              <a:rPr lang="en-ID" dirty="0">
                <a:solidFill>
                  <a:schemeClr val="tx1"/>
                </a:solidFill>
              </a:rPr>
              <a:t> 3%</a:t>
            </a:r>
          </a:p>
          <a:p>
            <a:pPr marL="742950" lvl="1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lang="en-ID" dirty="0" err="1">
                <a:solidFill>
                  <a:schemeClr val="tx1"/>
                </a:solidFill>
              </a:rPr>
              <a:t>Tugas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terlambat</a:t>
            </a:r>
            <a:r>
              <a:rPr lang="en-ID" dirty="0">
                <a:solidFill>
                  <a:schemeClr val="tx1"/>
                </a:solidFill>
              </a:rPr>
              <a:t> H+3 s/d H+7 = </a:t>
            </a:r>
            <a:r>
              <a:rPr lang="en-ID" dirty="0" err="1">
                <a:solidFill>
                  <a:schemeClr val="tx1"/>
                </a:solidFill>
              </a:rPr>
              <a:t>reduksi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nilai</a:t>
            </a:r>
            <a:r>
              <a:rPr lang="en-ID" dirty="0">
                <a:solidFill>
                  <a:schemeClr val="tx1"/>
                </a:solidFill>
              </a:rPr>
              <a:t> 7%</a:t>
            </a:r>
          </a:p>
          <a:p>
            <a:pPr marL="742950" lvl="1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lang="en-ID" dirty="0" err="1">
                <a:solidFill>
                  <a:schemeClr val="tx1"/>
                </a:solidFill>
              </a:rPr>
              <a:t>Tugas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terlambat</a:t>
            </a:r>
            <a:r>
              <a:rPr lang="en-ID" dirty="0">
                <a:solidFill>
                  <a:schemeClr val="tx1"/>
                </a:solidFill>
              </a:rPr>
              <a:t> H+7 s/d UTS </a:t>
            </a:r>
            <a:r>
              <a:rPr lang="en-ID" dirty="0" err="1">
                <a:solidFill>
                  <a:schemeClr val="tx1"/>
                </a:solidFill>
              </a:rPr>
              <a:t>atau</a:t>
            </a:r>
            <a:r>
              <a:rPr lang="en-ID" dirty="0">
                <a:solidFill>
                  <a:schemeClr val="tx1"/>
                </a:solidFill>
              </a:rPr>
              <a:t> UAS = </a:t>
            </a:r>
            <a:r>
              <a:rPr lang="en-ID" dirty="0" err="1">
                <a:solidFill>
                  <a:schemeClr val="tx1"/>
                </a:solidFill>
              </a:rPr>
              <a:t>reduksi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nilai</a:t>
            </a:r>
            <a:r>
              <a:rPr lang="en-ID" dirty="0">
                <a:solidFill>
                  <a:schemeClr val="tx1"/>
                </a:solidFill>
              </a:rPr>
              <a:t> 15%</a:t>
            </a:r>
          </a:p>
          <a:p>
            <a:pPr lvl="1">
              <a:lnSpc>
                <a:spcPct val="150000"/>
              </a:lnSpc>
            </a:pPr>
            <a:endParaRPr lang="en-ID" dirty="0">
              <a:solidFill>
                <a:schemeClr val="tx1"/>
              </a:solidFill>
            </a:endParaRPr>
          </a:p>
          <a:p>
            <a:pPr marL="742950" lvl="1" indent="-285750">
              <a:lnSpc>
                <a:spcPct val="150000"/>
              </a:lnSpc>
              <a:buFont typeface="Wingdings" pitchFamily="2" charset="2"/>
              <a:buChar char="Ø"/>
            </a:pPr>
            <a:endParaRPr lang="en-ID" dirty="0">
              <a:solidFill>
                <a:schemeClr val="tx1"/>
              </a:solidFill>
              <a:effectLst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8C6B5A0-0C60-4D9F-9037-B59F799D65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8596" y="82864"/>
            <a:ext cx="1023404" cy="1023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5491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47001791-8F6D-EDED-A075-B3589D6D4A96}"/>
              </a:ext>
            </a:extLst>
          </p:cNvPr>
          <p:cNvGrpSpPr/>
          <p:nvPr/>
        </p:nvGrpSpPr>
        <p:grpSpPr>
          <a:xfrm>
            <a:off x="0" y="6424500"/>
            <a:ext cx="12196481" cy="461665"/>
            <a:chOff x="128592" y="5966158"/>
            <a:chExt cx="12196481" cy="905793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598386DF-E854-86B4-1B74-27C6D0C90E80}"/>
                </a:ext>
              </a:extLst>
            </p:cNvPr>
            <p:cNvGrpSpPr/>
            <p:nvPr/>
          </p:nvGrpSpPr>
          <p:grpSpPr>
            <a:xfrm>
              <a:off x="128592" y="5982912"/>
              <a:ext cx="12192000" cy="875088"/>
              <a:chOff x="128592" y="5982912"/>
              <a:chExt cx="12192000" cy="875088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845C0F4-9BAB-32B0-3A7E-FB0C30C38992}"/>
                  </a:ext>
                </a:extLst>
              </p:cNvPr>
              <p:cNvSpPr/>
              <p:nvPr/>
            </p:nvSpPr>
            <p:spPr>
              <a:xfrm>
                <a:off x="8121572" y="5985710"/>
                <a:ext cx="4199020" cy="872290"/>
              </a:xfrm>
              <a:prstGeom prst="rect">
                <a:avLst/>
              </a:prstGeom>
              <a:solidFill>
                <a:srgbClr val="EB80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Terminator 6">
                <a:extLst>
                  <a:ext uri="{FF2B5EF4-FFF2-40B4-BE49-F238E27FC236}">
                    <a16:creationId xmlns:a16="http://schemas.microsoft.com/office/drawing/2014/main" id="{6ECAA5AC-9438-FEB2-3B67-AE1D155D27D1}"/>
                  </a:ext>
                </a:extLst>
              </p:cNvPr>
              <p:cNvSpPr/>
              <p:nvPr/>
            </p:nvSpPr>
            <p:spPr>
              <a:xfrm>
                <a:off x="5243258" y="5982912"/>
                <a:ext cx="3346582" cy="872290"/>
              </a:xfrm>
              <a:prstGeom prst="flowChartTerminator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42AF961-6771-53AF-AAB5-95E94F44346E}"/>
                  </a:ext>
                </a:extLst>
              </p:cNvPr>
              <p:cNvSpPr/>
              <p:nvPr/>
            </p:nvSpPr>
            <p:spPr>
              <a:xfrm>
                <a:off x="128592" y="5982912"/>
                <a:ext cx="5567670" cy="875088"/>
              </a:xfrm>
              <a:prstGeom prst="rect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A2456DDE-C0AC-C895-0507-1D5607446B2B}"/>
                </a:ext>
              </a:extLst>
            </p:cNvPr>
            <p:cNvSpPr txBox="1"/>
            <p:nvPr/>
          </p:nvSpPr>
          <p:spPr>
            <a:xfrm>
              <a:off x="8585359" y="5966158"/>
              <a:ext cx="3739714" cy="9057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b="1" dirty="0">
                  <a:solidFill>
                    <a:schemeClr val="bg1"/>
                  </a:solidFill>
                </a:rPr>
                <a:t>Teknik Elektro</a:t>
              </a:r>
            </a:p>
            <a:p>
              <a:pPr algn="r"/>
              <a:r>
                <a:rPr lang="en-US" sz="1200" b="1" dirty="0" err="1">
                  <a:solidFill>
                    <a:schemeClr val="bg1"/>
                  </a:solidFill>
                </a:rPr>
                <a:t>Fakultas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Teknologi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Industri</a:t>
              </a:r>
              <a:endParaRPr lang="en-US" sz="12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9EB8FDC8-B025-FEEC-EBF9-E6E7B15150BF}"/>
              </a:ext>
            </a:extLst>
          </p:cNvPr>
          <p:cNvSpPr txBox="1"/>
          <p:nvPr/>
        </p:nvSpPr>
        <p:spPr>
          <a:xfrm>
            <a:off x="162297" y="6501443"/>
            <a:ext cx="37397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1" dirty="0" err="1">
                <a:solidFill>
                  <a:schemeClr val="accent2"/>
                </a:solidFill>
              </a:rPr>
              <a:t>Adaptif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Kreatif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Inovatif</a:t>
            </a:r>
            <a:endParaRPr lang="en-US" sz="1200" b="1" i="1" dirty="0">
              <a:solidFill>
                <a:schemeClr val="accent2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47E4E5A-7B96-30A1-7E0A-72C139E567BC}"/>
              </a:ext>
            </a:extLst>
          </p:cNvPr>
          <p:cNvSpPr txBox="1"/>
          <p:nvPr/>
        </p:nvSpPr>
        <p:spPr>
          <a:xfrm>
            <a:off x="4195354" y="2544252"/>
            <a:ext cx="3563796" cy="132343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8000" dirty="0"/>
              <a:t>Q   &amp;   A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C3838FC-72A8-A185-FCD8-C5FF621D90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8596" y="82864"/>
            <a:ext cx="1023404" cy="1023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48190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1537</TotalTime>
  <Words>326</Words>
  <Application>Microsoft Macintosh PowerPoint</Application>
  <PresentationFormat>Widescreen</PresentationFormat>
  <Paragraphs>63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System Font Regular</vt:lpstr>
      <vt:lpstr>TimesNewRomanPSMT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fridahasana</dc:creator>
  <cp:lastModifiedBy>fridahasana</cp:lastModifiedBy>
  <cp:revision>13</cp:revision>
  <dcterms:created xsi:type="dcterms:W3CDTF">2024-09-06T07:10:14Z</dcterms:created>
  <dcterms:modified xsi:type="dcterms:W3CDTF">2026-04-06T03:14:16Z</dcterms:modified>
</cp:coreProperties>
</file>