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72" r:id="rId2"/>
    <p:sldId id="284" r:id="rId3"/>
    <p:sldId id="273" r:id="rId4"/>
    <p:sldId id="274" r:id="rId5"/>
    <p:sldId id="275" r:id="rId6"/>
    <p:sldId id="276" r:id="rId7"/>
    <p:sldId id="291" r:id="rId8"/>
    <p:sldId id="292" r:id="rId9"/>
    <p:sldId id="293" r:id="rId10"/>
    <p:sldId id="294" r:id="rId11"/>
    <p:sldId id="295" r:id="rId12"/>
    <p:sldId id="277" r:id="rId13"/>
    <p:sldId id="278" r:id="rId14"/>
    <p:sldId id="280" r:id="rId15"/>
    <p:sldId id="281" r:id="rId16"/>
    <p:sldId id="285" r:id="rId17"/>
    <p:sldId id="279" r:id="rId18"/>
    <p:sldId id="286" r:id="rId19"/>
    <p:sldId id="287" r:id="rId20"/>
    <p:sldId id="288" r:id="rId21"/>
    <p:sldId id="289" r:id="rId22"/>
    <p:sldId id="290" r:id="rId23"/>
    <p:sldId id="296" r:id="rId24"/>
    <p:sldId id="297" r:id="rId25"/>
    <p:sldId id="298" r:id="rId26"/>
    <p:sldId id="271" r:id="rId27"/>
  </p:sldIdLst>
  <p:sldSz cx="12187238" cy="6859588"/>
  <p:notesSz cx="6858000" cy="9144000"/>
  <p:defaultTextStyle>
    <a:defPPr>
      <a:defRPr lang="id-ID"/>
    </a:defPPr>
    <a:lvl1pPr marL="0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159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319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478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6638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0797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4957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116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3276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868" y="48"/>
      </p:cViewPr>
      <p:guideLst>
        <p:guide orient="horz" pos="2161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4965" y="3887100"/>
            <a:ext cx="9140429" cy="990829"/>
          </a:xfrm>
        </p:spPr>
        <p:txBody>
          <a:bodyPr anchor="t" anchorCtr="0"/>
          <a:lstStyle>
            <a:lvl1pPr algn="r">
              <a:defRPr sz="38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4965" y="5125636"/>
            <a:ext cx="9140429" cy="533524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544159" indent="0" algn="ctr">
              <a:buNone/>
            </a:lvl2pPr>
            <a:lvl3pPr marL="1088319" indent="0" algn="ctr">
              <a:buNone/>
            </a:lvl3pPr>
            <a:lvl4pPr marL="1632478" indent="0" algn="ctr">
              <a:buNone/>
            </a:lvl4pPr>
            <a:lvl5pPr marL="2176638" indent="0" algn="ctr">
              <a:buNone/>
            </a:lvl5pPr>
            <a:lvl6pPr marL="2720797" indent="0" algn="ctr">
              <a:buNone/>
            </a:lvl6pPr>
            <a:lvl7pPr marL="3264957" indent="0" algn="ctr">
              <a:buNone/>
            </a:lvl7pPr>
            <a:lvl8pPr marL="3809116" indent="0" algn="ctr">
              <a:buNone/>
            </a:lvl8pPr>
            <a:lvl9pPr marL="4353276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531066" y="6356551"/>
            <a:ext cx="3046810" cy="365845"/>
          </a:xfrm>
        </p:spPr>
        <p:txBody>
          <a:bodyPr/>
          <a:lstStyle>
            <a:lvl1pPr>
              <a:defRPr sz="1700"/>
            </a:lvl1pPr>
          </a:lstStyle>
          <a:p>
            <a:fld id="{BE0E1E5F-E22C-4842-8748-0C44FC1EF623}" type="datetimeFigureOut">
              <a:rPr lang="id-ID" smtClean="0"/>
              <a:pPr/>
              <a:t>28/03/2024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863355" y="6356551"/>
            <a:ext cx="4631150" cy="365845"/>
          </a:xfrm>
        </p:spPr>
        <p:txBody>
          <a:bodyPr/>
          <a:lstStyle/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620903" y="6356551"/>
            <a:ext cx="1624965" cy="365845"/>
          </a:xfrm>
        </p:spPr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1" name="Rectangle 20"/>
          <p:cNvSpPr/>
          <p:nvPr/>
        </p:nvSpPr>
        <p:spPr>
          <a:xfrm>
            <a:off x="1206029" y="3648920"/>
            <a:ext cx="9749790" cy="1280456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1218724" y="5049419"/>
            <a:ext cx="9749790" cy="685959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1206029" y="3648920"/>
            <a:ext cx="304681" cy="1280456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1218724" y="5049419"/>
            <a:ext cx="304681" cy="685959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28/03/2024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5747" y="274702"/>
            <a:ext cx="2742129" cy="585288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362" y="274702"/>
            <a:ext cx="8023265" cy="585288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28/03/2024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09362" y="6354646"/>
            <a:ext cx="10968514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590319" y="6448966"/>
            <a:ext cx="190893" cy="16035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5810744" y="3202693"/>
            <a:ext cx="585351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28/03/2024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362" y="1219482"/>
            <a:ext cx="10968514" cy="4938903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4965" y="2972488"/>
            <a:ext cx="9140429" cy="1067047"/>
          </a:xfrm>
        </p:spPr>
        <p:txBody>
          <a:bodyPr anchor="t" anchorCtr="0"/>
          <a:lstStyle>
            <a:lvl1pPr algn="r">
              <a:buNone/>
              <a:defRPr sz="38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6525" y="4268188"/>
            <a:ext cx="9038868" cy="1143265"/>
          </a:xfrm>
        </p:spPr>
        <p:txBody>
          <a:bodyPr anchor="t" anchorCtr="0"/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31066" y="6356551"/>
            <a:ext cx="3046810" cy="365845"/>
          </a:xfrm>
        </p:spPr>
        <p:txBody>
          <a:bodyPr/>
          <a:lstStyle/>
          <a:p>
            <a:fld id="{BE0E1E5F-E22C-4842-8748-0C44FC1EF623}" type="datetimeFigureOut">
              <a:rPr lang="id-ID" smtClean="0"/>
              <a:pPr/>
              <a:t>28/03/2024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3355" y="6356551"/>
            <a:ext cx="4631150" cy="365845"/>
          </a:xfr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25907" y="6356551"/>
            <a:ext cx="2027144" cy="365845"/>
          </a:xfrm>
        </p:spPr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1218724" y="2820053"/>
            <a:ext cx="9749790" cy="1280456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218724" y="2820053"/>
            <a:ext cx="304681" cy="1280456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362" y="228653"/>
            <a:ext cx="10968514" cy="91461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28/03/2024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362" y="1219482"/>
            <a:ext cx="5386759" cy="4938903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3852" y="1216434"/>
            <a:ext cx="5386759" cy="4938903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362" y="228653"/>
            <a:ext cx="10968514" cy="914612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362" y="1286173"/>
            <a:ext cx="5384813" cy="685959"/>
          </a:xfrm>
          <a:noFill/>
          <a:ln>
            <a:noFill/>
          </a:ln>
        </p:spPr>
        <p:txBody>
          <a:bodyPr lIns="108832" anchor="b" anchorCtr="0">
            <a:noAutofit/>
          </a:bodyPr>
          <a:lstStyle>
            <a:lvl1pPr marL="0" indent="0">
              <a:buNone/>
              <a:defRPr sz="2900" b="1">
                <a:solidFill>
                  <a:schemeClr val="accent2"/>
                </a:solidFill>
              </a:defRPr>
            </a:lvl1pPr>
            <a:lvl2pPr>
              <a:buNone/>
              <a:defRPr sz="2400" b="1"/>
            </a:lvl2pPr>
            <a:lvl3pPr>
              <a:buNone/>
              <a:defRPr sz="2100" b="1"/>
            </a:lvl3pPr>
            <a:lvl4pPr>
              <a:buNone/>
              <a:defRPr sz="1900" b="1"/>
            </a:lvl4pPr>
            <a:lvl5pPr>
              <a:buNone/>
              <a:defRPr sz="19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5180" y="1295700"/>
            <a:ext cx="5386928" cy="685959"/>
          </a:xfrm>
          <a:noFill/>
          <a:ln>
            <a:noFill/>
          </a:ln>
        </p:spPr>
        <p:txBody>
          <a:bodyPr lIns="108832" anchor="b" anchorCtr="0"/>
          <a:lstStyle>
            <a:lvl1pPr marL="0" indent="0">
              <a:buNone/>
              <a:defRPr sz="2900" b="1">
                <a:solidFill>
                  <a:schemeClr val="accent2"/>
                </a:solidFill>
              </a:defRPr>
            </a:lvl1pPr>
            <a:lvl2pPr>
              <a:buNone/>
              <a:defRPr sz="2400" b="1"/>
            </a:lvl2pPr>
            <a:lvl3pPr>
              <a:buNone/>
              <a:defRPr sz="2100" b="1"/>
            </a:lvl3pPr>
            <a:lvl4pPr>
              <a:buNone/>
              <a:defRPr sz="1900" b="1"/>
            </a:lvl4pPr>
            <a:lvl5pPr>
              <a:buNone/>
              <a:defRPr sz="19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28/03/2024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362" y="2134094"/>
            <a:ext cx="5382697" cy="4039535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5179" y="2134094"/>
            <a:ext cx="5382697" cy="4039535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362" y="228653"/>
            <a:ext cx="10968514" cy="91461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28/03/2024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319" y="6448966"/>
            <a:ext cx="190893" cy="16035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28/03/2024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609362" y="6354646"/>
            <a:ext cx="10968514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319" y="6448966"/>
            <a:ext cx="190893" cy="16035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9507" y="304871"/>
            <a:ext cx="3351490" cy="838394"/>
          </a:xfrm>
        </p:spPr>
        <p:txBody>
          <a:bodyPr anchor="b" anchorCtr="0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429507" y="1219483"/>
            <a:ext cx="3351490" cy="4844585"/>
          </a:xfrm>
        </p:spPr>
        <p:txBody>
          <a:bodyPr/>
          <a:lstStyle>
            <a:lvl1pPr marL="0" indent="0">
              <a:lnSpc>
                <a:spcPts val="2618"/>
              </a:lnSpc>
              <a:spcAft>
                <a:spcPts val="1190"/>
              </a:spcAft>
              <a:buNone/>
              <a:defRPr sz="1900">
                <a:solidFill>
                  <a:schemeClr val="tx2"/>
                </a:solidFill>
              </a:defRPr>
            </a:lvl1pPr>
            <a:lvl2pPr>
              <a:buNone/>
              <a:defRPr sz="1400"/>
            </a:lvl2pPr>
            <a:lvl3pPr>
              <a:buNone/>
              <a:defRPr sz="12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28/03/2024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362" y="6354646"/>
            <a:ext cx="10968514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5216117" y="3324995"/>
            <a:ext cx="6036437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319" y="6448966"/>
            <a:ext cx="190893" cy="16035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06241" y="304871"/>
            <a:ext cx="7617024" cy="5716323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362" y="500972"/>
            <a:ext cx="10968514" cy="674844"/>
          </a:xfrm>
          <a:ln>
            <a:solidFill>
              <a:schemeClr val="accent1"/>
            </a:solidFill>
          </a:ln>
        </p:spPr>
        <p:txBody>
          <a:bodyPr lIns="326496" anchor="ctr"/>
          <a:lstStyle>
            <a:lvl1pPr algn="r">
              <a:buNone/>
              <a:defRPr sz="24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362" y="1905441"/>
            <a:ext cx="10968514" cy="4271237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714"/>
              </a:spcBef>
              <a:buNone/>
              <a:defRPr sz="38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362" y="1219482"/>
            <a:ext cx="10968514" cy="533524"/>
          </a:xfrm>
        </p:spPr>
        <p:txBody>
          <a:bodyPr anchor="ctr" anchorCtr="0"/>
          <a:lstStyle>
            <a:lvl1pPr marL="0" indent="0" algn="l">
              <a:buFontTx/>
              <a:buNone/>
              <a:defRPr sz="17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28/03/2024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362" y="6354646"/>
            <a:ext cx="10968514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319" y="6448966"/>
            <a:ext cx="190893" cy="16035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09362" y="500972"/>
            <a:ext cx="243745" cy="685959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362" y="152435"/>
            <a:ext cx="10968514" cy="990829"/>
          </a:xfrm>
          <a:prstGeom prst="rect">
            <a:avLst/>
          </a:prstGeom>
        </p:spPr>
        <p:txBody>
          <a:bodyPr vert="horz" lIns="108832" tIns="54416" rIns="108832" bIns="54416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362" y="1219482"/>
            <a:ext cx="10968514" cy="4911465"/>
          </a:xfrm>
          <a:prstGeom prst="rect">
            <a:avLst/>
          </a:prstGeom>
        </p:spPr>
        <p:txBody>
          <a:bodyPr vert="horz" lIns="108832" tIns="54416" rIns="108832" bIns="54416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531067" y="6357822"/>
            <a:ext cx="3050872" cy="365845"/>
          </a:xfrm>
          <a:prstGeom prst="rect">
            <a:avLst/>
          </a:prstGeom>
        </p:spPr>
        <p:txBody>
          <a:bodyPr vert="horz" lIns="108832" tIns="54416" rIns="108832" bIns="54416"/>
          <a:lstStyle>
            <a:lvl1pPr algn="l" eaLnBrk="1" latinLnBrk="0" hangingPunct="1">
              <a:defRPr kumimoji="0" sz="1700">
                <a:solidFill>
                  <a:schemeClr val="tx2"/>
                </a:solidFill>
              </a:defRPr>
            </a:lvl1pPr>
          </a:lstStyle>
          <a:p>
            <a:fld id="{BE0E1E5F-E22C-4842-8748-0C44FC1EF623}" type="datetimeFigureOut">
              <a:rPr lang="id-ID" smtClean="0"/>
              <a:pPr/>
              <a:t>28/03/2024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863354" y="6357822"/>
            <a:ext cx="4671775" cy="365845"/>
          </a:xfrm>
          <a:prstGeom prst="rect">
            <a:avLst/>
          </a:prstGeom>
        </p:spPr>
        <p:txBody>
          <a:bodyPr vert="horz" lIns="108832" tIns="54416" rIns="108832" bIns="54416"/>
          <a:lstStyle>
            <a:lvl1pPr algn="r" eaLnBrk="1" latinLnBrk="0" hangingPunct="1">
              <a:defRPr kumimoji="0" sz="17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6545" y="6357822"/>
            <a:ext cx="2640568" cy="365845"/>
          </a:xfrm>
          <a:prstGeom prst="rect">
            <a:avLst/>
          </a:prstGeom>
        </p:spPr>
        <p:txBody>
          <a:bodyPr vert="horz" lIns="108832" tIns="54416" rIns="108832" bIns="54416"/>
          <a:lstStyle>
            <a:lvl1pPr algn="l" eaLnBrk="1" latinLnBrk="0" hangingPunct="1">
              <a:defRPr kumimoji="0" sz="1700">
                <a:solidFill>
                  <a:schemeClr val="tx2"/>
                </a:solidFill>
              </a:defRPr>
            </a:lvl1pPr>
          </a:lstStyle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609362" y="6354646"/>
            <a:ext cx="10968514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609362" y="1143265"/>
            <a:ext cx="10968514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590319" y="6448966"/>
            <a:ext cx="190893" cy="16035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6496" indent="-326496" algn="l" rtl="0" eaLnBrk="1" latinLnBrk="0" hangingPunct="1">
        <a:spcBef>
          <a:spcPts val="714"/>
        </a:spcBef>
        <a:buClr>
          <a:schemeClr val="accent1"/>
        </a:buClr>
        <a:buSzPct val="76000"/>
        <a:buFont typeface="Wingdings 3"/>
        <a:buChar char="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652991" indent="-326496" algn="l" rtl="0" eaLnBrk="1" latinLnBrk="0" hangingPunct="1">
        <a:spcBef>
          <a:spcPts val="595"/>
        </a:spcBef>
        <a:buClr>
          <a:schemeClr val="accent2"/>
        </a:buClr>
        <a:buSzPct val="76000"/>
        <a:buFont typeface="Wingdings 3"/>
        <a:buChar char=""/>
        <a:defRPr kumimoji="0" sz="2700" kern="1200">
          <a:solidFill>
            <a:schemeClr val="tx2"/>
          </a:solidFill>
          <a:latin typeface="+mn-lt"/>
          <a:ea typeface="+mn-ea"/>
          <a:cs typeface="+mn-cs"/>
        </a:defRPr>
      </a:lvl2pPr>
      <a:lvl3pPr marL="979487" indent="-272080" algn="l" rtl="0" eaLnBrk="1" latinLnBrk="0" hangingPunct="1">
        <a:spcBef>
          <a:spcPts val="595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05983" indent="-272080" algn="l" rtl="0" eaLnBrk="1" latinLnBrk="0" hangingPunct="1">
        <a:spcBef>
          <a:spcPts val="476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478" indent="-272080" algn="l" rtl="0" eaLnBrk="1" latinLnBrk="0" hangingPunct="1">
        <a:spcBef>
          <a:spcPts val="357"/>
        </a:spcBef>
        <a:buClr>
          <a:schemeClr val="accent2"/>
        </a:buClr>
        <a:buSzPct val="70000"/>
        <a:buFont typeface="Wingdings"/>
        <a:buChar char="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958974" indent="-217664" algn="l" rtl="0" eaLnBrk="1" latinLnBrk="0" hangingPunct="1">
        <a:spcBef>
          <a:spcPts val="357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9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2176638" indent="-217664" algn="l" rtl="0" eaLnBrk="1" latinLnBrk="0" hangingPunct="1">
        <a:spcBef>
          <a:spcPts val="357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7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394302" indent="-217664" algn="l" rtl="0" eaLnBrk="1" latinLnBrk="0" hangingPunct="1">
        <a:spcBef>
          <a:spcPts val="357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7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611965" indent="-217664" algn="l" rtl="0" eaLnBrk="1" latinLnBrk="0" hangingPunct="1">
        <a:spcBef>
          <a:spcPts val="357"/>
        </a:spcBef>
        <a:buClr>
          <a:srgbClr val="9FB8CD"/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441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8831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324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1766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72079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26495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8091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3532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4965" y="3879458"/>
            <a:ext cx="9140429" cy="990829"/>
          </a:xfrm>
        </p:spPr>
        <p:txBody>
          <a:bodyPr>
            <a:noAutofit/>
          </a:bodyPr>
          <a:lstStyle/>
          <a:p>
            <a:r>
              <a:rPr lang="en-US" sz="4800" b="1" dirty="0" err="1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Teori</a:t>
            </a:r>
            <a:r>
              <a:rPr lang="en-US" sz="48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Probabilitas</a:t>
            </a:r>
            <a:endParaRPr lang="id-ID" sz="4800" b="1" dirty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4965" y="5056510"/>
            <a:ext cx="9140429" cy="533524"/>
          </a:xfrm>
        </p:spPr>
        <p:txBody>
          <a:bodyPr>
            <a:noAutofit/>
          </a:bodyPr>
          <a:lstStyle/>
          <a:p>
            <a:r>
              <a:rPr lang="id-ID" sz="3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Fauzhia Rahmasari, </a:t>
            </a:r>
            <a:r>
              <a:rPr lang="en-US" sz="36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S.Si</a:t>
            </a:r>
            <a:r>
              <a:rPr lang="en-US" sz="3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id-ID" sz="3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M.Si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69283" y="2781722"/>
            <a:ext cx="8064896" cy="1008112"/>
          </a:xfrm>
          <a:prstGeom prst="rect">
            <a:avLst/>
          </a:prstGeom>
        </p:spPr>
        <p:txBody>
          <a:bodyPr vert="horz" lIns="108832" tIns="54416" rIns="108832" bIns="54416" anchor="t" anchorCtr="0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3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5400" b="1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Probabilitas</a:t>
            </a:r>
            <a:r>
              <a:rPr lang="en-US" sz="5400" b="1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 dan </a:t>
            </a:r>
            <a:r>
              <a:rPr lang="en-US" sz="5400" b="1" dirty="0" err="1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Statistik</a:t>
            </a:r>
            <a:endParaRPr lang="en-US" sz="5400" b="1" dirty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690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1011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Kombinasi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73224" y="1347341"/>
            <a:ext cx="10965011" cy="4530725"/>
          </a:xfrm>
          <a:prstGeom prst="rect">
            <a:avLst/>
          </a:prstGeom>
        </p:spPr>
        <p:txBody>
          <a:bodyPr vert="horz" lIns="108832" tIns="54416" rIns="108832" bIns="54416">
            <a:norm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0" y="3686348"/>
            <a:ext cx="10965011" cy="4530725"/>
          </a:xfrm>
          <a:prstGeom prst="rect">
            <a:avLst/>
          </a:prstGeom>
        </p:spPr>
        <p:txBody>
          <a:bodyPr vert="horz" lIns="108832" tIns="54416" rIns="108832" bIns="54416">
            <a:norm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  <a:defRPr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n-US" sz="2400" b="0" i="1" dirty="0">
              <a:latin typeface="Calibri" pitchFamily="34" charset="0"/>
              <a:ea typeface="Cambria Math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n-US" sz="2400" b="0" i="1" dirty="0">
                <a:latin typeface="Calibri" pitchFamily="34" charset="0"/>
                <a:ea typeface="Cambria Math"/>
                <a:cs typeface="Calibri" pitchFamily="34" charset="0"/>
              </a:rPr>
              <a:t>      </a:t>
            </a:r>
            <a:endParaRPr lang="en-US" sz="2400" i="1" dirty="0">
              <a:latin typeface="Calibri" pitchFamily="34" charset="0"/>
              <a:ea typeface="Cambria Math"/>
              <a:cs typeface="Calibri" pitchFamily="34" charset="0"/>
            </a:endParaRPr>
          </a:p>
          <a:p>
            <a:pPr marL="457200" indent="-457200" algn="just">
              <a:spcBef>
                <a:spcPts val="0"/>
              </a:spcBef>
              <a:buFont typeface="+mj-lt"/>
              <a:buAutoNum type="arabicPeriod"/>
              <a:defRPr/>
            </a:pPr>
            <a:endParaRPr lang="en-US" sz="2400" b="0" i="1" dirty="0">
              <a:latin typeface="Calibri" pitchFamily="34" charset="0"/>
              <a:ea typeface="Cambria Math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457200" indent="-457200" algn="just">
              <a:spcBef>
                <a:spcPts val="0"/>
              </a:spcBef>
              <a:buFont typeface="+mj-lt"/>
              <a:buAutoNum type="arabicPeriod" startAt="2"/>
              <a:defRPr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49003" y="1125538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defRPr/>
            </a:pPr>
            <a:r>
              <a:rPr lang="en-US" sz="27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Kombinasi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merupakan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kejadian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dimana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susunan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objek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terpilih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tidak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diperhatikan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.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Berdasarkan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pengembaliannya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kombinasi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dibagi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menjadi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dua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yaitu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kombinasi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dengan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pengembalian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dan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kombinasi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tanpa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pengembalian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>
              <a:spcBef>
                <a:spcPts val="0"/>
              </a:spcBef>
              <a:defRPr/>
            </a:pPr>
            <a:r>
              <a:rPr lang="en-US" sz="2700" dirty="0" err="1">
                <a:latin typeface="Calibri" pitchFamily="34" charset="0"/>
                <a:cs typeface="Calibri" pitchFamily="34" charset="0"/>
              </a:rPr>
              <a:t>Kombinasi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tanpa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pengembalian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dengan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n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objek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berbeda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dan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di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ambil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r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objek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dapat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dirumuskan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sebagai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berikut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: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n-US" sz="27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2400"/>
              </a:spcAft>
              <a:buNone/>
              <a:defRPr/>
            </a:pPr>
            <a:endParaRPr lang="en-US" sz="2700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defRPr/>
            </a:pPr>
            <a:r>
              <a:rPr lang="en-US" sz="2700" dirty="0" err="1">
                <a:latin typeface="Calibri" pitchFamily="34" charset="0"/>
                <a:cs typeface="Calibri" pitchFamily="34" charset="0"/>
              </a:rPr>
              <a:t>Kombinasi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dengan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pengembalian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dengan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n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objek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berbeda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dan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di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ambil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r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objek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dapat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dirumuskan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sebagai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berikut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: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2700" dirty="0">
                <a:latin typeface="Calibri" pitchFamily="34" charset="0"/>
                <a:cs typeface="Calibri" pitchFamily="34" charset="0"/>
              </a:rPr>
              <a:t>     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n-US" sz="2700" dirty="0">
                <a:latin typeface="Calibri" pitchFamily="34" charset="0"/>
                <a:cs typeface="Calibri" pitchFamily="34" charset="0"/>
              </a:rPr>
              <a:t>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637235" y="3357786"/>
                <a:ext cx="7848872" cy="86409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𝐂</m:t>
                          </m:r>
                        </m:e>
                        <m:sub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𝐫</m:t>
                          </m:r>
                        </m:sub>
                        <m:sup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𝐧</m:t>
                          </m:r>
                        </m:sup>
                      </m:sSubSup>
                      <m:r>
                        <a:rPr lang="en-US" sz="24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𝐧</m:t>
                          </m:r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!</m:t>
                          </m:r>
                        </m:num>
                        <m:den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𝐧</m:t>
                          </m:r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𝐫</m:t>
                          </m:r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)!</m:t>
                          </m:r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𝐫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!</m:t>
                          </m:r>
                        </m:den>
                      </m:f>
                      <m:r>
                        <a:rPr lang="en-US" sz="24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𝐧</m:t>
                          </m:r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𝐧</m:t>
                              </m:r>
                              <m:r>
                                <a:rPr lang="en-US" sz="24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𝐧</m:t>
                              </m:r>
                              <m:r>
                                <a:rPr lang="en-US" sz="24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e>
                          </m:d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…</m:t>
                          </m:r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𝟎</m:t>
                          </m:r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!</m:t>
                          </m:r>
                        </m:num>
                        <m:den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𝐫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!</m:t>
                          </m:r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𝐧</m:t>
                              </m:r>
                              <m:r>
                                <a:rPr lang="en-US" sz="24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𝐫</m:t>
                              </m:r>
                            </m:e>
                          </m:d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𝐧</m:t>
                              </m:r>
                              <m:r>
                                <a:rPr lang="en-US" sz="24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𝐫</m:t>
                              </m:r>
                              <m:r>
                                <a:rPr lang="en-US" sz="24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𝐧</m:t>
                              </m:r>
                              <m:r>
                                <a:rPr lang="en-US" sz="24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𝐫</m:t>
                              </m:r>
                              <m:r>
                                <a:rPr lang="en-US" sz="24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e>
                          </m:d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…</m:t>
                          </m:r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𝟎</m:t>
                          </m:r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7235" y="3357786"/>
                <a:ext cx="7848872" cy="864096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509443" y="5302002"/>
                <a:ext cx="2880320" cy="86409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𝐂</m:t>
                          </m:r>
                        </m:e>
                        <m:sub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𝐫</m:t>
                          </m:r>
                        </m:sub>
                        <m:sup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𝐧</m:t>
                          </m:r>
                        </m:sup>
                      </m:sSubSup>
                      <m:r>
                        <a:rPr lang="en-US" sz="24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𝐧</m:t>
                          </m:r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𝐫</m:t>
                          </m:r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)!</m:t>
                          </m:r>
                        </m:num>
                        <m:den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𝐫</m:t>
                          </m:r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9443" y="5302002"/>
                <a:ext cx="2880320" cy="864096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1699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1011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73224" y="1347341"/>
            <a:ext cx="10965011" cy="4530725"/>
          </a:xfrm>
          <a:prstGeom prst="rect">
            <a:avLst/>
          </a:prstGeom>
        </p:spPr>
        <p:txBody>
          <a:bodyPr vert="horz" lIns="108832" tIns="54416" rIns="108832" bIns="54416">
            <a:norm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0" y="3686348"/>
            <a:ext cx="10965011" cy="4530725"/>
          </a:xfrm>
          <a:prstGeom prst="rect">
            <a:avLst/>
          </a:prstGeom>
        </p:spPr>
        <p:txBody>
          <a:bodyPr vert="horz" lIns="108832" tIns="54416" rIns="108832" bIns="54416">
            <a:norm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  <a:defRPr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n-US" sz="2400" b="0" i="1" dirty="0">
              <a:latin typeface="Calibri" pitchFamily="34" charset="0"/>
              <a:ea typeface="Cambria Math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n-US" sz="2400" b="0" i="1" dirty="0">
                <a:latin typeface="Calibri" pitchFamily="34" charset="0"/>
                <a:ea typeface="Cambria Math"/>
                <a:cs typeface="Calibri" pitchFamily="34" charset="0"/>
              </a:rPr>
              <a:t>      </a:t>
            </a:r>
            <a:endParaRPr lang="en-US" sz="2400" i="1" dirty="0">
              <a:latin typeface="Calibri" pitchFamily="34" charset="0"/>
              <a:ea typeface="Cambria Math"/>
              <a:cs typeface="Calibri" pitchFamily="34" charset="0"/>
            </a:endParaRPr>
          </a:p>
          <a:p>
            <a:pPr marL="457200" indent="-457200" algn="just">
              <a:spcBef>
                <a:spcPts val="0"/>
              </a:spcBef>
              <a:buFont typeface="+mj-lt"/>
              <a:buAutoNum type="arabicPeriod"/>
              <a:defRPr/>
            </a:pPr>
            <a:endParaRPr lang="en-US" sz="2400" b="0" i="1" dirty="0">
              <a:latin typeface="Calibri" pitchFamily="34" charset="0"/>
              <a:ea typeface="Cambria Math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457200" indent="-457200" algn="just">
              <a:spcBef>
                <a:spcPts val="0"/>
              </a:spcBef>
              <a:buFont typeface="+mj-lt"/>
              <a:buAutoNum type="arabicPeriod" startAt="2"/>
              <a:defRPr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549003" y="1269554"/>
                <a:ext cx="11233248" cy="5184576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spcBef>
                    <a:spcPts val="0"/>
                  </a:spcBef>
                  <a:spcAft>
                    <a:spcPts val="1800"/>
                  </a:spcAft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Misalkan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memilih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sejumlah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orang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untuk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menempati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sejumlah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kursi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tempat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duduk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dimana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susunan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tempat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duduk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tidak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menjadi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perhatian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.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Misalkan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terdapat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5 orang yang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dipilih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3 orang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untuk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masuk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ke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dalam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tim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cepat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tepat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. </a:t>
                </a:r>
              </a:p>
              <a:p>
                <a:pPr marL="0" indent="0" algn="just">
                  <a:spcBef>
                    <a:spcPts val="0"/>
                  </a:spcBef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  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Kombinasi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tingkat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3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dari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5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objek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:</a:t>
                </a:r>
              </a:p>
              <a:p>
                <a:pPr marL="0" indent="0" algn="just">
                  <a:spcBef>
                    <a:spcPts val="0"/>
                  </a:spcBef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C</m:t>
                          </m:r>
                        </m:e>
                        <m:sub>
                          <m:r>
                            <a:rPr lang="en-US" sz="2800" b="0" i="0" smtClean="0"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800" b="0" i="0" smtClean="0">
                              <a:latin typeface="Cambria Math"/>
                            </a:rPr>
                            <m:t>5</m:t>
                          </m:r>
                        </m:sup>
                      </m:sSubSup>
                      <m:r>
                        <a:rPr lang="en-US" sz="28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latin typeface="Cambria Math"/>
                            </a:rPr>
                            <m:t>5</m:t>
                          </m:r>
                          <m:r>
                            <a:rPr lang="en-US" sz="2800" b="0" i="0">
                              <a:latin typeface="Cambria Math"/>
                              <a:ea typeface="Cambria Math"/>
                            </a:rPr>
                            <m:t>!</m:t>
                          </m:r>
                        </m:num>
                        <m:den>
                          <m:r>
                            <a:rPr lang="en-US" sz="2800" b="0" i="0">
                              <a:latin typeface="Cambria Math"/>
                            </a:rPr>
                            <m:t>(</m:t>
                          </m:r>
                          <m:r>
                            <a:rPr lang="en-US" sz="2800" b="0" i="0" smtClean="0">
                              <a:latin typeface="Cambria Math"/>
                            </a:rPr>
                            <m:t>5</m:t>
                          </m:r>
                          <m:r>
                            <a:rPr lang="en-US" sz="2800" b="0" i="0">
                              <a:latin typeface="Cambria Math"/>
                            </a:rPr>
                            <m:t>−</m:t>
                          </m:r>
                          <m:r>
                            <a:rPr lang="en-US" sz="2800" b="0" i="0" smtClean="0">
                              <a:latin typeface="Cambria Math"/>
                            </a:rPr>
                            <m:t>3</m:t>
                          </m:r>
                          <m:r>
                            <a:rPr lang="en-US" sz="2800" b="0" i="0">
                              <a:latin typeface="Cambria Math"/>
                            </a:rPr>
                            <m:t>)!</m:t>
                          </m:r>
                          <m:r>
                            <a:rPr lang="en-US" sz="2800" b="0" i="0" smtClean="0">
                              <a:latin typeface="Cambria Math"/>
                            </a:rPr>
                            <m:t>3</m:t>
                          </m:r>
                          <m:r>
                            <a:rPr lang="en-US" sz="2800" b="0" i="0" smtClean="0">
                              <a:latin typeface="Cambria Math"/>
                              <a:ea typeface="Cambria Math"/>
                            </a:rPr>
                            <m:t>!</m:t>
                          </m:r>
                        </m:den>
                      </m:f>
                      <m:r>
                        <a:rPr lang="en-US" sz="28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5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!</m:t>
                          </m:r>
                        </m:num>
                        <m:den>
                          <m:r>
                            <a:rPr lang="en-US" sz="2800" b="0" i="0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sz="2800" b="0">
                              <a:latin typeface="Cambria Math"/>
                              <a:ea typeface="Cambria Math"/>
                            </a:rPr>
                            <m:t>!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3!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5.4.3!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2!3!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=10</m:t>
                      </m:r>
                    </m:oMath>
                  </m:oMathPara>
                </a14:m>
                <a:endParaRPr lang="en-US" sz="2800" dirty="0"/>
              </a:p>
              <a:p>
                <a:pPr marL="0" indent="0" algn="just">
                  <a:spcBef>
                    <a:spcPts val="0"/>
                  </a:spcBef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003" y="1269554"/>
                <a:ext cx="11233248" cy="5184576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434" t="-823" r="-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1526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1011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Teori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Himpunan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73224" y="1413570"/>
            <a:ext cx="10965011" cy="4530725"/>
          </a:xfrm>
          <a:prstGeom prst="rect">
            <a:avLst/>
          </a:prstGeom>
        </p:spPr>
        <p:txBody>
          <a:bodyPr vert="horz" lIns="108832" tIns="54416" rIns="108832" bIns="54416">
            <a:norm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621011" y="1269554"/>
                <a:ext cx="11089232" cy="5184576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spcBef>
                    <a:spcPts val="0"/>
                  </a:spcBef>
                  <a:defRPr/>
                </a:pPr>
                <a:r>
                  <a:rPr lang="en-US" sz="2600" dirty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Irisan </a:t>
                </a:r>
                <a:r>
                  <a:rPr lang="en-US" sz="2600" dirty="0" err="1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dari</a:t>
                </a:r>
                <a:r>
                  <a:rPr lang="en-US" sz="2600" dirty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himpunan</a:t>
                </a:r>
                <a:r>
                  <a:rPr lang="en-US" sz="2600" dirty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 A </a:t>
                </a:r>
                <a:r>
                  <a:rPr lang="en-US" sz="2600" dirty="0" err="1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dan</a:t>
                </a:r>
                <a:r>
                  <a:rPr lang="en-US" sz="2600" dirty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 B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rgbClr val="FF0000"/>
                            </a:solidFill>
                            <a:latin typeface="Cambria Math"/>
                            <a:cs typeface="Calibri" pitchFamily="34" charset="0"/>
                          </a:rPr>
                          <m:t>A</m:t>
                        </m:r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∩</m:t>
                        </m:r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B</m:t>
                        </m:r>
                      </m:e>
                    </m:d>
                  </m:oMath>
                </a14:m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: himpunan yang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setiap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elemennya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merupakan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elemen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dari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himpunan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A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dan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himpunan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B.</a:t>
                </a:r>
              </a:p>
              <a:p>
                <a:pPr algn="just">
                  <a:spcBef>
                    <a:spcPts val="0"/>
                  </a:spcBef>
                  <a:defRPr/>
                </a:pPr>
                <a:r>
                  <a:rPr lang="en-US" sz="2600" dirty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Gabungan dari himpunan A dan B</a:t>
                </a:r>
                <a14:m>
                  <m:oMath xmlns:m="http://schemas.openxmlformats.org/officeDocument/2006/math">
                    <m:r>
                      <a:rPr lang="en-US" sz="2600">
                        <a:solidFill>
                          <a:srgbClr val="FF0000"/>
                        </a:solidFill>
                        <a:latin typeface="Cambria Math"/>
                        <a:cs typeface="Calibri" pitchFamily="34" charset="0"/>
                      </a:rPr>
                      <m:t> </m:t>
                    </m:r>
                    <m:d>
                      <m:dPr>
                        <m:ctrlP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rgbClr val="FF0000"/>
                            </a:solidFill>
                            <a:latin typeface="Cambria Math"/>
                            <a:cs typeface="Calibri" pitchFamily="34" charset="0"/>
                          </a:rPr>
                          <m:t>A</m:t>
                        </m:r>
                        <m:r>
                          <a:rPr lang="en-US" sz="2600" b="0" i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∪</m:t>
                        </m:r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B</m:t>
                        </m:r>
                      </m:e>
                    </m:d>
                    <m:r>
                      <a:rPr lang="en-US" sz="26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:</m:t>
                    </m:r>
                  </m:oMath>
                </a14:m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himpunan yang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setiap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anggotanya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merupakan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anggota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himpunan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A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atau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himpunan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B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atau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anggota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keduanya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.</a:t>
                </a:r>
              </a:p>
              <a:p>
                <a:pPr algn="just">
                  <a:spcBef>
                    <a:spcPts val="0"/>
                  </a:spcBef>
                  <a:defRPr/>
                </a:pPr>
                <a:r>
                  <a:rPr lang="en-US" sz="2600" dirty="0" err="1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Komplemen</a:t>
                </a:r>
                <a:r>
                  <a:rPr lang="en-US" sz="2600" dirty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dari</a:t>
                </a:r>
                <a:r>
                  <a:rPr lang="en-US" sz="2600" dirty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himpunan</a:t>
                </a:r>
                <a:r>
                  <a:rPr lang="en-US" sz="2600" dirty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 A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rgbClr val="FF0000"/>
                            </a:solidFill>
                            <a:latin typeface="Cambria Math"/>
                            <a:cs typeface="Calibri" pitchFamily="34" charset="0"/>
                          </a:rPr>
                          <m:t>A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rgbClr val="FF0000"/>
                            </a:solidFill>
                            <a:latin typeface="Cambria Math"/>
                            <a:cs typeface="Calibri" pitchFamily="34" charset="0"/>
                          </a:rPr>
                          <m:t>c</m:t>
                        </m:r>
                      </m:sup>
                    </m:sSup>
                    <m:r>
                      <a:rPr lang="en-US" sz="2600" b="0" i="0" smtClean="0">
                        <a:solidFill>
                          <a:srgbClr val="FF0000"/>
                        </a:solidFill>
                        <a:latin typeface="Cambria Math"/>
                        <a:cs typeface="Calibri" pitchFamily="34" charset="0"/>
                      </a:rPr>
                      <m:t>)</m:t>
                    </m:r>
                  </m:oMath>
                </a14:m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: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himpunan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semua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anggota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S yang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bukan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anggota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A.</a:t>
                </a:r>
              </a:p>
              <a:p>
                <a:pPr algn="just">
                  <a:spcBef>
                    <a:spcPts val="0"/>
                  </a:spcBef>
                  <a:defRPr/>
                </a:pPr>
                <a:r>
                  <a:rPr lang="en-US" sz="2600" dirty="0" err="1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Ruang</a:t>
                </a:r>
                <a:r>
                  <a:rPr lang="en-US" sz="2600" dirty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nol</a:t>
                </a:r>
                <a:r>
                  <a:rPr lang="en-US" sz="2600" dirty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/</a:t>
                </a:r>
                <a:r>
                  <a:rPr lang="en-US" sz="2600" dirty="0" err="1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ruang</a:t>
                </a:r>
                <a:r>
                  <a:rPr lang="en-US" sz="2600" dirty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kosong</a:t>
                </a:r>
                <a:r>
                  <a:rPr lang="en-US" sz="2600" dirty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∅</m:t>
                    </m:r>
                  </m:oMath>
                </a14:m>
                <a:r>
                  <a:rPr lang="en-US" sz="2600" dirty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)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:</a:t>
                </a:r>
                <a:r>
                  <a:rPr lang="en-US" sz="2600" dirty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himpunan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bagian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dari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S yang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tidak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memuat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satu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elemenpun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.</a:t>
                </a:r>
              </a:p>
              <a:p>
                <a:pPr algn="just">
                  <a:spcBef>
                    <a:spcPts val="0"/>
                  </a:spcBef>
                  <a:defRPr/>
                </a:pPr>
                <a:r>
                  <a:rPr lang="en-US" sz="2600" dirty="0" err="1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Himpunan</a:t>
                </a:r>
                <a:r>
                  <a:rPr lang="en-US" sz="2600" dirty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bagian</a:t>
                </a:r>
                <a:r>
                  <a:rPr lang="en-US" sz="2600" dirty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/subset (A </a:t>
                </a:r>
                <a:r>
                  <a:rPr lang="el-GR" sz="2600" u="sng" dirty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Ϲ</a:t>
                </a:r>
                <a:r>
                  <a:rPr lang="en-US" sz="2600" dirty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 B)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: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himpunan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A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dikatakan</a:t>
                </a:r>
                <a:r>
                  <a:rPr lang="en-US" sz="2600" dirty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himpunan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bagian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dari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himpunan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B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jika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dan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hanya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jika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setiap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elemen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A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merupakan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elemen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dari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B.</a:t>
                </a:r>
              </a:p>
              <a:p>
                <a:pPr algn="just">
                  <a:spcBef>
                    <a:spcPts val="0"/>
                  </a:spcBef>
                  <a:defRPr/>
                </a:pPr>
                <a:r>
                  <a:rPr lang="en-US" sz="2600" dirty="0" err="1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Himpunan</a:t>
                </a:r>
                <a:r>
                  <a:rPr lang="en-US" sz="2600" dirty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saling</a:t>
                </a:r>
                <a:r>
                  <a:rPr lang="en-US" sz="2600" dirty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lepas</a:t>
                </a:r>
                <a:r>
                  <a:rPr lang="en-US" sz="2600" dirty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 (A // B)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: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dua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himpunan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A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dan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B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dikatakan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saling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lepas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jika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tidak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memiliki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elemen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yang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sama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.</a:t>
                </a:r>
                <a:endParaRPr lang="en-US" sz="2600" dirty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11" y="1269554"/>
                <a:ext cx="11089232" cy="5184576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330" t="-705" r="-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2112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1011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Diagram Venn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73224" y="1347341"/>
            <a:ext cx="10965011" cy="4530725"/>
          </a:xfrm>
          <a:prstGeom prst="rect">
            <a:avLst/>
          </a:prstGeom>
        </p:spPr>
        <p:txBody>
          <a:bodyPr vert="horz" lIns="108832" tIns="54416" rIns="108832" bIns="54416">
            <a:norm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131317"/>
            <a:ext cx="10965011" cy="4530725"/>
          </a:xfrm>
          <a:prstGeom prst="rect">
            <a:avLst/>
          </a:prstGeom>
        </p:spPr>
        <p:txBody>
          <a:bodyPr vert="horz" lIns="108832" tIns="54416" rIns="108832" bIns="54416">
            <a:norm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defRPr/>
            </a:pPr>
            <a:r>
              <a:rPr lang="en-US" sz="24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Diagram Venn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adalah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representasi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secara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grafis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i="1" dirty="0">
                <a:latin typeface="Calibri" pitchFamily="34" charset="0"/>
                <a:cs typeface="Calibri" pitchFamily="34" charset="0"/>
              </a:rPr>
              <a:t>logical relations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diantara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kejadian-kejadian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>
              <a:spcBef>
                <a:spcPts val="0"/>
              </a:spcBef>
              <a:defRPr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Diagram Venn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dari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berbagai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relasi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kejadian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: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083" y="2277666"/>
            <a:ext cx="2924175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467" y="2277666"/>
            <a:ext cx="2971800" cy="1796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904" y="2281685"/>
            <a:ext cx="2962275" cy="1796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228" y="4365898"/>
            <a:ext cx="300037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956" y="4365898"/>
            <a:ext cx="298132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369244" y="4022408"/>
                <a:ext cx="2924175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Bagian yang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diarsir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: A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  <a:ea typeface="Cambria Math"/>
                      </a:rPr>
                      <m:t>∩</m:t>
                    </m:r>
                  </m:oMath>
                </a14:m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B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9244" y="4022408"/>
                <a:ext cx="2924175" cy="415498"/>
              </a:xfrm>
              <a:prstGeom prst="rect">
                <a:avLst/>
              </a:prstGeom>
              <a:blipFill rotWithShape="1">
                <a:blip r:embed="rId7" cstate="print"/>
                <a:stretch>
                  <a:fillRect l="-2296" t="-7353" b="-22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825628" y="4005858"/>
                <a:ext cx="2924175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Bagian yang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diarsir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: A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  <a:ea typeface="Cambria Math"/>
                        <a:cs typeface="Calibri" pitchFamily="34" charset="0"/>
                      </a:rPr>
                      <m:t>∪</m:t>
                    </m:r>
                  </m:oMath>
                </a14:m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B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5628" y="4005858"/>
                <a:ext cx="2924175" cy="415498"/>
              </a:xfrm>
              <a:prstGeom prst="rect">
                <a:avLst/>
              </a:prstGeom>
              <a:blipFill rotWithShape="1">
                <a:blip r:embed="rId8" cstate="print"/>
                <a:stretch>
                  <a:fillRect l="-2296" t="-7353" b="-22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8354020" y="4022408"/>
                <a:ext cx="2924175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Bagian yang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diarsir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  <a:cs typeface="Calibri" pitchFamily="34" charset="0"/>
                          </a:rPr>
                          <m:t>A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  <a:cs typeface="Calibri" pitchFamily="34" charset="0"/>
                          </a:rPr>
                          <m:t>c</m:t>
                        </m:r>
                      </m:sup>
                    </m:sSup>
                  </m:oMath>
                </a14:m>
                <a:endParaRPr lang="en-US" sz="20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4020" y="4022408"/>
                <a:ext cx="2924175" cy="415498"/>
              </a:xfrm>
              <a:prstGeom prst="rect">
                <a:avLst/>
              </a:prstGeom>
              <a:blipFill rotWithShape="1">
                <a:blip r:embed="rId9" cstate="print"/>
                <a:stretch>
                  <a:fillRect l="-2083" t="-7353" b="-22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3097436" y="6022082"/>
            <a:ext cx="2924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  <a:cs typeface="Calibri" pitchFamily="34" charset="0"/>
              </a:rPr>
              <a:t>A </a:t>
            </a:r>
            <a:r>
              <a:rPr lang="el-GR" sz="2000" u="sng" dirty="0">
                <a:latin typeface="Calibri" pitchFamily="34" charset="0"/>
                <a:cs typeface="Calibri" pitchFamily="34" charset="0"/>
              </a:rPr>
              <a:t>Ϲ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B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531932" y="6022082"/>
            <a:ext cx="9444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Calibri" pitchFamily="34" charset="0"/>
                <a:cs typeface="Calibri" pitchFamily="34" charset="0"/>
              </a:rPr>
              <a:t>(A // B)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92621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1011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Hukum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dalam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Aljabar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Himpunan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/>
              <p:cNvSpPr txBox="1">
                <a:spLocks noChangeArrowheads="1"/>
              </p:cNvSpPr>
              <p:nvPr/>
            </p:nvSpPr>
            <p:spPr>
              <a:xfrm>
                <a:off x="621012" y="1197546"/>
                <a:ext cx="11017224" cy="5256584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spcBef>
                    <a:spcPts val="0"/>
                  </a:spcBef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Komutatif: 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0">
                        <a:latin typeface="Cambria Math"/>
                        <a:cs typeface="Calibri" pitchFamily="34" charset="0"/>
                      </a:rPr>
                      <m:t>A</m:t>
                    </m:r>
                    <m:r>
                      <a:rPr lang="en-US" sz="2800" i="0">
                        <a:latin typeface="Cambria Math"/>
                        <a:ea typeface="Cambria Math"/>
                        <a:cs typeface="Calibri" pitchFamily="34" charset="0"/>
                      </a:rPr>
                      <m:t>∪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B</m:t>
                    </m:r>
                    <m:r>
                      <a:rPr lang="en-US" sz="2800" i="0">
                        <a:latin typeface="Cambria Math"/>
                        <a:ea typeface="Cambria Math"/>
                        <a:cs typeface="Calibri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B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Calibri" pitchFamily="34" charset="0"/>
                      </a:rPr>
                      <m:t>∪</m:t>
                    </m:r>
                    <m:r>
                      <m:rPr>
                        <m:sty m:val="p"/>
                      </m:rPr>
                      <a:rPr lang="en-US" sz="2800" i="0">
                        <a:latin typeface="Cambria Math"/>
                        <a:ea typeface="Cambria Math"/>
                        <a:cs typeface="Calibri" pitchFamily="34" charset="0"/>
                      </a:rPr>
                      <m:t>A</m:t>
                    </m:r>
                  </m:oMath>
                </a14:m>
                <a:endParaRPr lang="en-US" sz="2000" dirty="0">
                  <a:latin typeface="Calibri" pitchFamily="34" charset="0"/>
                  <a:ea typeface="Cambria Math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r>
                  <a:rPr lang="en-US" sz="2000" dirty="0">
                    <a:latin typeface="Calibri" pitchFamily="34" charset="0"/>
                    <a:ea typeface="Cambria Math"/>
                    <a:cs typeface="Calibri" pitchFamily="34" charset="0"/>
                  </a:rPr>
                  <a:t>                                 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0">
                        <a:latin typeface="Cambria Math"/>
                        <a:cs typeface="Calibri" pitchFamily="34" charset="0"/>
                      </a:rPr>
                      <m:t>A</m:t>
                    </m:r>
                    <m:r>
                      <a:rPr lang="en-US" sz="2800" i="0">
                        <a:latin typeface="Cambria Math"/>
                        <a:ea typeface="Cambria Math"/>
                        <a:cs typeface="Calibri" pitchFamily="34" charset="0"/>
                      </a:rPr>
                      <m:t>∩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B</m:t>
                    </m:r>
                    <m:r>
                      <a:rPr lang="en-US" sz="2800" i="0">
                        <a:latin typeface="Cambria Math"/>
                        <a:ea typeface="Cambria Math"/>
                        <a:cs typeface="Calibri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B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Calibri" pitchFamily="34" charset="0"/>
                      </a:rPr>
                      <m:t>∩</m:t>
                    </m:r>
                    <m:r>
                      <m:rPr>
                        <m:sty m:val="p"/>
                      </m:rPr>
                      <a:rPr lang="en-US" sz="2800" i="0">
                        <a:latin typeface="Cambria Math"/>
                        <a:ea typeface="Cambria Math"/>
                        <a:cs typeface="Calibri" pitchFamily="34" charset="0"/>
                      </a:rPr>
                      <m:t>A</m:t>
                    </m:r>
                  </m:oMath>
                </a14:m>
                <a:endParaRPr lang="en-US" sz="2000" dirty="0">
                  <a:latin typeface="Calibri" pitchFamily="34" charset="0"/>
                  <a:ea typeface="Cambria Math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defRPr/>
                </a:pPr>
                <a:r>
                  <a:rPr lang="en-US" sz="2800" dirty="0" err="1">
                    <a:latin typeface="Calibri" pitchFamily="34" charset="0"/>
                    <a:ea typeface="Cambria Math"/>
                    <a:cs typeface="Calibri" pitchFamily="34" charset="0"/>
                  </a:rPr>
                  <a:t>Asosiatif</a:t>
                </a:r>
                <a:r>
                  <a:rPr lang="en-US" sz="2800" dirty="0">
                    <a:latin typeface="Calibri" pitchFamily="34" charset="0"/>
                    <a:ea typeface="Cambria Math"/>
                    <a:cs typeface="Calibri" pitchFamily="34" charset="0"/>
                  </a:rPr>
                  <a:t>: 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i="0">
                            <a:latin typeface="Cambria Math"/>
                            <a:cs typeface="Calibri" pitchFamily="34" charset="0"/>
                          </a:rPr>
                          <m:t>A</m:t>
                        </m:r>
                        <m:r>
                          <a:rPr lang="en-US" sz="2800" i="0">
                            <a:latin typeface="Cambria Math"/>
                            <a:ea typeface="Cambria Math"/>
                            <a:cs typeface="Calibri" pitchFamily="34" charset="0"/>
                          </a:rPr>
                          <m:t>∪</m:t>
                        </m:r>
                        <m:r>
                          <m:rPr>
                            <m:sty m:val="p"/>
                          </m:rPr>
                          <a:rPr lang="en-US" sz="2800" i="0">
                            <a:latin typeface="Cambria Math"/>
                            <a:ea typeface="Cambria Math"/>
                            <a:cs typeface="Calibri" pitchFamily="34" charset="0"/>
                          </a:rPr>
                          <m:t>B</m:t>
                        </m:r>
                      </m:e>
                    </m:d>
                    <m:r>
                      <a:rPr lang="en-US" sz="2800" i="0">
                        <a:latin typeface="Cambria Math"/>
                        <a:ea typeface="Cambria Math"/>
                        <a:cs typeface="Calibri" pitchFamily="34" charset="0"/>
                      </a:rPr>
                      <m:t>∪</m:t>
                    </m:r>
                    <m:r>
                      <m:rPr>
                        <m:sty m:val="p"/>
                      </m:rPr>
                      <a:rPr lang="en-US" sz="2800" i="0">
                        <a:latin typeface="Cambria Math"/>
                        <a:ea typeface="Cambria Math"/>
                        <a:cs typeface="Calibri" pitchFamily="34" charset="0"/>
                      </a:rPr>
                      <m:t>C</m:t>
                    </m:r>
                    <m:r>
                      <a:rPr lang="en-US" sz="2800" i="0">
                        <a:latin typeface="Cambria Math"/>
                        <a:ea typeface="Cambria Math"/>
                        <a:cs typeface="Calibri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i="0">
                        <a:latin typeface="Cambria Math"/>
                        <a:ea typeface="Cambria Math"/>
                        <a:cs typeface="Calibri" pitchFamily="34" charset="0"/>
                      </a:rPr>
                      <m:t>A</m:t>
                    </m:r>
                    <m:r>
                      <a:rPr lang="en-US" sz="2800" i="0">
                        <a:latin typeface="Cambria Math"/>
                        <a:ea typeface="Cambria Math"/>
                        <a:cs typeface="Calibri" pitchFamily="34" charset="0"/>
                      </a:rPr>
                      <m:t>∪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i="0">
                            <a:latin typeface="Cambria Math"/>
                            <a:ea typeface="Cambria Math"/>
                            <a:cs typeface="Calibri" pitchFamily="34" charset="0"/>
                          </a:rPr>
                          <m:t>B</m:t>
                        </m:r>
                        <m:r>
                          <a:rPr lang="en-US" sz="2800" i="0">
                            <a:latin typeface="Cambria Math"/>
                            <a:ea typeface="Cambria Math"/>
                            <a:cs typeface="Calibri" pitchFamily="34" charset="0"/>
                          </a:rPr>
                          <m:t>∪</m:t>
                        </m:r>
                        <m:r>
                          <m:rPr>
                            <m:sty m:val="p"/>
                          </m:rPr>
                          <a:rPr lang="en-US" sz="2800" i="0">
                            <a:latin typeface="Cambria Math"/>
                            <a:ea typeface="Cambria Math"/>
                            <a:cs typeface="Calibri" pitchFamily="34" charset="0"/>
                          </a:rPr>
                          <m:t>C</m:t>
                        </m:r>
                      </m:e>
                    </m:d>
                  </m:oMath>
                </a14:m>
                <a:endParaRPr lang="en-US" sz="2800" dirty="0">
                  <a:latin typeface="Calibri" pitchFamily="34" charset="0"/>
                  <a:ea typeface="Cambria Math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r>
                  <a:rPr lang="en-US" sz="2800" dirty="0">
                    <a:latin typeface="Calibri" pitchFamily="34" charset="0"/>
                    <a:ea typeface="Cambria Math"/>
                    <a:cs typeface="Calibri" pitchFamily="34" charset="0"/>
                  </a:rPr>
                  <a:t>                      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i="0">
                            <a:latin typeface="Cambria Math"/>
                            <a:ea typeface="Cambria Math"/>
                            <a:cs typeface="Calibri" pitchFamily="34" charset="0"/>
                          </a:rPr>
                          <m:t>A</m:t>
                        </m:r>
                        <m:r>
                          <a:rPr lang="en-US" sz="2800" i="0">
                            <a:latin typeface="Cambria Math"/>
                            <a:ea typeface="Cambria Math"/>
                            <a:cs typeface="Calibri" pitchFamily="34" charset="0"/>
                          </a:rPr>
                          <m:t>∩</m:t>
                        </m:r>
                        <m:r>
                          <m:rPr>
                            <m:sty m:val="p"/>
                          </m:rPr>
                          <a:rPr lang="en-US" sz="2800" i="0">
                            <a:latin typeface="Cambria Math"/>
                            <a:ea typeface="Cambria Math"/>
                            <a:cs typeface="Calibri" pitchFamily="34" charset="0"/>
                          </a:rPr>
                          <m:t>B</m:t>
                        </m:r>
                      </m:e>
                    </m:d>
                    <m:r>
                      <a:rPr lang="en-US" sz="2800" i="0">
                        <a:latin typeface="Cambria Math"/>
                        <a:ea typeface="Cambria Math"/>
                        <a:cs typeface="Calibri" pitchFamily="34" charset="0"/>
                      </a:rPr>
                      <m:t>∩</m:t>
                    </m:r>
                    <m:r>
                      <m:rPr>
                        <m:sty m:val="p"/>
                      </m:rPr>
                      <a:rPr lang="en-US" sz="2800" i="0">
                        <a:latin typeface="Cambria Math"/>
                        <a:ea typeface="Cambria Math"/>
                        <a:cs typeface="Calibri" pitchFamily="34" charset="0"/>
                      </a:rPr>
                      <m:t>C</m:t>
                    </m:r>
                    <m:r>
                      <a:rPr lang="en-US" sz="2800" i="0">
                        <a:latin typeface="Cambria Math"/>
                        <a:ea typeface="Cambria Math"/>
                        <a:cs typeface="Calibri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i="0">
                        <a:latin typeface="Cambria Math"/>
                        <a:ea typeface="Cambria Math"/>
                        <a:cs typeface="Calibri" pitchFamily="34" charset="0"/>
                      </a:rPr>
                      <m:t>A</m:t>
                    </m:r>
                    <m:r>
                      <a:rPr lang="en-US" sz="2800" i="0">
                        <a:latin typeface="Cambria Math"/>
                        <a:ea typeface="Cambria Math"/>
                        <a:cs typeface="Calibri" pitchFamily="34" charset="0"/>
                      </a:rPr>
                      <m:t>∩(</m:t>
                    </m:r>
                    <m:r>
                      <m:rPr>
                        <m:sty m:val="p"/>
                      </m:rPr>
                      <a:rPr lang="en-US" sz="2800" i="0">
                        <a:latin typeface="Cambria Math"/>
                        <a:ea typeface="Cambria Math"/>
                        <a:cs typeface="Calibri" pitchFamily="34" charset="0"/>
                      </a:rPr>
                      <m:t>B</m:t>
                    </m:r>
                    <m:r>
                      <a:rPr lang="en-US" sz="2800" i="0">
                        <a:latin typeface="Cambria Math"/>
                        <a:ea typeface="Cambria Math"/>
                        <a:cs typeface="Calibri" pitchFamily="34" charset="0"/>
                      </a:rPr>
                      <m:t>∩</m:t>
                    </m:r>
                    <m:r>
                      <m:rPr>
                        <m:sty m:val="p"/>
                      </m:rPr>
                      <a:rPr lang="en-US" sz="2800" i="0">
                        <a:latin typeface="Cambria Math"/>
                        <a:ea typeface="Cambria Math"/>
                        <a:cs typeface="Calibri" pitchFamily="34" charset="0"/>
                      </a:rPr>
                      <m:t>C</m:t>
                    </m:r>
                    <m:r>
                      <a:rPr lang="en-US" sz="2800" i="0">
                        <a:latin typeface="Cambria Math"/>
                        <a:ea typeface="Cambria Math"/>
                        <a:cs typeface="Calibri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Calibri" pitchFamily="34" charset="0"/>
                  <a:ea typeface="Cambria Math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defRPr/>
                </a:pPr>
                <a:r>
                  <a:rPr lang="en-US" sz="2800" dirty="0" err="1">
                    <a:latin typeface="Calibri" pitchFamily="34" charset="0"/>
                    <a:ea typeface="Cambria Math"/>
                    <a:cs typeface="Calibri" pitchFamily="34" charset="0"/>
                  </a:rPr>
                  <a:t>Distributif</a:t>
                </a:r>
                <a:r>
                  <a:rPr lang="en-US" sz="2800" dirty="0">
                    <a:latin typeface="Calibri" pitchFamily="34" charset="0"/>
                    <a:ea typeface="Cambria Math"/>
                    <a:cs typeface="Calibri" pitchFamily="34" charset="0"/>
                  </a:rPr>
                  <a:t>:	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A</m:t>
                    </m:r>
                    <m: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∪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B</m:t>
                        </m:r>
                        <m: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∩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C</m:t>
                        </m:r>
                      </m:e>
                    </m:d>
                    <m: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A</m:t>
                        </m:r>
                        <m: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∪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B</m:t>
                        </m:r>
                      </m:e>
                    </m:d>
                    <m: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∩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A</m:t>
                        </m:r>
                        <m: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∪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C</m:t>
                        </m:r>
                      </m:e>
                    </m:d>
                  </m:oMath>
                </a14:m>
                <a:endParaRPr lang="en-US" sz="2800" b="0" dirty="0">
                  <a:latin typeface="Calibri" pitchFamily="34" charset="0"/>
                  <a:ea typeface="Cambria Math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r>
                  <a:rPr lang="en-US" sz="2800" dirty="0">
                    <a:latin typeface="Calibri" pitchFamily="34" charset="0"/>
                    <a:ea typeface="Cambria Math"/>
                    <a:cs typeface="Calibri" pitchFamily="34" charset="0"/>
                  </a:rPr>
                  <a:t>                        	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A</m:t>
                    </m:r>
                    <m: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∩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B</m:t>
                        </m:r>
                        <m: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∪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C</m:t>
                        </m:r>
                      </m:e>
                    </m:d>
                    <m: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=(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A</m:t>
                    </m:r>
                    <m: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∩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B</m:t>
                    </m:r>
                    <m: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)∪(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A</m:t>
                    </m:r>
                    <m: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∩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C</m:t>
                    </m:r>
                    <m: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Calibri" pitchFamily="34" charset="0"/>
                    <a:ea typeface="Cambria Math"/>
                    <a:cs typeface="Calibri" pitchFamily="34" charset="0"/>
                  </a:rPr>
                  <a:t> </a:t>
                </a:r>
              </a:p>
              <a:p>
                <a:pPr algn="just">
                  <a:spcBef>
                    <a:spcPts val="0"/>
                  </a:spcBef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De Morgan: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A</m:t>
                            </m:r>
                            <m:r>
                              <a:rPr lang="en-US" sz="2800" b="0" i="0" smtClean="0">
                                <a:latin typeface="Cambria Math"/>
                                <a:ea typeface="Cambria Math"/>
                                <a:cs typeface="Calibri" pitchFamily="34" charset="0"/>
                              </a:rPr>
                              <m:t>∪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  <a:ea typeface="Cambria Math"/>
                                <a:cs typeface="Calibri" pitchFamily="34" charset="0"/>
                              </a:rPr>
                              <m:t>B</m:t>
                            </m:r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c</m:t>
                        </m:r>
                      </m:sup>
                    </m:sSup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A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c</m:t>
                        </m:r>
                      </m:sup>
                    </m:sSup>
                    <m: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∩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B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c</m:t>
                        </m:r>
                      </m:sup>
                    </m:sSup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r>
                  <a:rPr lang="en-US" sz="2800" b="0" dirty="0">
                    <a:cs typeface="Calibri" pitchFamily="34" charset="0"/>
                  </a:rPr>
                  <a:t>                     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800" i="0">
                                <a:latin typeface="Cambria Math"/>
                                <a:cs typeface="Calibri" pitchFamily="34" charset="0"/>
                              </a:rPr>
                              <m:t>A</m:t>
                            </m:r>
                            <m:r>
                              <a:rPr lang="en-US" sz="2800" i="0">
                                <a:latin typeface="Cambria Math"/>
                                <a:ea typeface="Cambria Math"/>
                                <a:cs typeface="Calibri" pitchFamily="34" charset="0"/>
                              </a:rPr>
                              <m:t>∩</m:t>
                            </m:r>
                            <m:r>
                              <m:rPr>
                                <m:sty m:val="p"/>
                              </m:rPr>
                              <a:rPr lang="en-US" sz="2800" i="0">
                                <a:latin typeface="Cambria Math"/>
                                <a:ea typeface="Cambria Math"/>
                                <a:cs typeface="Calibri" pitchFamily="34" charset="0"/>
                              </a:rPr>
                              <m:t>B</m:t>
                            </m:r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c</m:t>
                        </m:r>
                      </m:sup>
                    </m:sSup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A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c</m:t>
                        </m:r>
                      </m:sup>
                    </m:sSup>
                    <m: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∪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B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c</m:t>
                        </m:r>
                      </m:sup>
                    </m:sSup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Penyerapan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:	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A</m:t>
                    </m:r>
                    <m: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∪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A</m:t>
                        </m:r>
                        <m: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∩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B</m:t>
                        </m:r>
                      </m:e>
                    </m:d>
                    <m: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A</m:t>
                    </m:r>
                  </m:oMath>
                </a14:m>
                <a:endParaRPr lang="en-US" sz="2800" b="0" dirty="0">
                  <a:latin typeface="Calibri" pitchFamily="34" charset="0"/>
                  <a:ea typeface="Cambria Math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                        	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A</m:t>
                    </m:r>
                    <m: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∩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A</m:t>
                        </m:r>
                        <m: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∪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B</m:t>
                        </m:r>
                      </m:e>
                    </m:d>
                    <m: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A</m:t>
                    </m:r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12" y="1197546"/>
                <a:ext cx="11017224" cy="5256584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443" t="-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8161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1011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Peluang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3"/>
              <p:cNvSpPr txBox="1">
                <a:spLocks noChangeArrowheads="1"/>
              </p:cNvSpPr>
              <p:nvPr/>
            </p:nvSpPr>
            <p:spPr>
              <a:xfrm>
                <a:off x="673224" y="1197546"/>
                <a:ext cx="11109027" cy="5184576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spcBef>
                    <a:spcPts val="0"/>
                  </a:spcBef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Andaikan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dilakukan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percobaan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sebanyak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N kali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kejadian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A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terjadi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sebanyak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n kali (n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≤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N),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maka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peluang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A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didefinisikan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sebagai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:</a:t>
                </a:r>
              </a:p>
              <a:p>
                <a:pPr marL="0" indent="0" algn="just">
                  <a:spcBef>
                    <a:spcPts val="0"/>
                  </a:spcBef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Contoh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   1.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Sebuah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dadu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dilempar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maka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ruang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contohnya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: </a:t>
                </a:r>
              </a:p>
              <a:p>
                <a:pPr marL="0" indent="0">
                  <a:buNone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       S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  <a:cs typeface="Calibri" pitchFamily="34" charset="0"/>
                          </a:rPr>
                          <m:t>1,</m:t>
                        </m:r>
                        <m:r>
                          <a:rPr lang="en-US" sz="2800" b="0" i="1" smtClean="0">
                            <a:latin typeface="Cambria Math"/>
                            <a:cs typeface="Calibri" pitchFamily="34" charset="0"/>
                          </a:rPr>
                          <m:t> </m:t>
                        </m:r>
                        <m:r>
                          <a:rPr lang="en-US" sz="2800" i="1">
                            <a:latin typeface="Cambria Math"/>
                            <a:cs typeface="Calibri" pitchFamily="34" charset="0"/>
                          </a:rPr>
                          <m:t>2,</m:t>
                        </m:r>
                        <m:r>
                          <a:rPr lang="en-US" sz="2800" b="0" i="1" smtClean="0">
                            <a:latin typeface="Cambria Math"/>
                            <a:cs typeface="Calibri" pitchFamily="34" charset="0"/>
                          </a:rPr>
                          <m:t> </m:t>
                        </m:r>
                        <m:r>
                          <a:rPr lang="en-US" sz="2800" i="1">
                            <a:latin typeface="Cambria Math"/>
                            <a:cs typeface="Calibri" pitchFamily="34" charset="0"/>
                          </a:rPr>
                          <m:t>3,</m:t>
                        </m:r>
                        <m:r>
                          <a:rPr lang="en-US" sz="2800" b="0" i="1" smtClean="0">
                            <a:latin typeface="Cambria Math"/>
                            <a:cs typeface="Calibri" pitchFamily="34" charset="0"/>
                          </a:rPr>
                          <m:t> </m:t>
                        </m:r>
                        <m:r>
                          <a:rPr lang="en-US" sz="2800" i="1">
                            <a:latin typeface="Cambria Math"/>
                            <a:cs typeface="Calibri" pitchFamily="34" charset="0"/>
                          </a:rPr>
                          <m:t>4,</m:t>
                        </m:r>
                        <m:r>
                          <a:rPr lang="en-US" sz="2800" b="0" i="1" smtClean="0">
                            <a:latin typeface="Cambria Math"/>
                            <a:cs typeface="Calibri" pitchFamily="34" charset="0"/>
                          </a:rPr>
                          <m:t> </m:t>
                        </m:r>
                        <m:r>
                          <a:rPr lang="en-US" sz="2800" i="1">
                            <a:latin typeface="Cambria Math"/>
                            <a:cs typeface="Calibri" pitchFamily="34" charset="0"/>
                          </a:rPr>
                          <m:t>5,</m:t>
                        </m:r>
                        <m:r>
                          <a:rPr lang="en-US" sz="2800" b="0" i="1" smtClean="0">
                            <a:latin typeface="Cambria Math"/>
                            <a:cs typeface="Calibri" pitchFamily="34" charset="0"/>
                          </a:rPr>
                          <m:t> </m:t>
                        </m:r>
                        <m:r>
                          <a:rPr lang="en-US" sz="2800" i="1">
                            <a:latin typeface="Cambria Math"/>
                            <a:cs typeface="Calibri" pitchFamily="34" charset="0"/>
                          </a:rPr>
                          <m:t>6</m:t>
                        </m:r>
                      </m:e>
                    </m:d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, n(S) = 6 </a:t>
                </a:r>
              </a:p>
              <a:p>
                <a:pPr marL="0" indent="0">
                  <a:buNone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      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jika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setiap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sisi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seimbang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maka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peluangnya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P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e>
                    </m:d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P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2</m:t>
                        </m:r>
                      </m:e>
                    </m:d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P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3</m:t>
                        </m:r>
                      </m:e>
                    </m:d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P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4</m:t>
                        </m:r>
                      </m:e>
                    </m:d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P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5</m:t>
                        </m:r>
                      </m:e>
                    </m:d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P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6</m:t>
                        </m:r>
                      </m:e>
                    </m:d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   </a:t>
                </a:r>
              </a:p>
              <a:p>
                <a:pPr marL="0" indent="0" algn="just">
                  <a:spcBef>
                    <a:spcPts val="0"/>
                  </a:spcBef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" y="1197546"/>
                <a:ext cx="11109027" cy="5184576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384" t="-823" r="-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797475" y="2277666"/>
                <a:ext cx="2232248" cy="86409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𝐏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𝐀</m:t>
                          </m:r>
                        </m:e>
                      </m:d>
                      <m:r>
                        <a:rPr lang="en-US" sz="24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𝐧</m:t>
                          </m:r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𝐀</m:t>
                          </m:r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𝐍</m:t>
                          </m:r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𝐒</m:t>
                          </m:r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7475" y="2277666"/>
                <a:ext cx="2232248" cy="864096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7188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1011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Peluang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3"/>
              <p:cNvSpPr txBox="1">
                <a:spLocks noChangeArrowheads="1"/>
              </p:cNvSpPr>
              <p:nvPr/>
            </p:nvSpPr>
            <p:spPr>
              <a:xfrm>
                <a:off x="673224" y="1125538"/>
                <a:ext cx="11109027" cy="5184576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   2.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Sebuah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dadu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dilempar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kejadian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yang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diharapkan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adalah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sisi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yang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muncul</a:t>
                </a:r>
                <a:endParaRPr lang="en-US" sz="26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>
                  <a:buNone/>
                </a:pP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      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kurang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atau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sama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dengan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empat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maka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ruang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kejadiannya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       A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6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/>
                            <a:cs typeface="Calibri" pitchFamily="34" charset="0"/>
                          </a:rPr>
                          <m:t>1,</m:t>
                        </m:r>
                        <m:r>
                          <a:rPr lang="en-US" sz="2600" b="0" i="1" smtClean="0">
                            <a:latin typeface="Cambria Math"/>
                            <a:cs typeface="Calibri" pitchFamily="34" charset="0"/>
                          </a:rPr>
                          <m:t> </m:t>
                        </m:r>
                        <m:r>
                          <a:rPr lang="en-US" sz="2600" i="1">
                            <a:latin typeface="Cambria Math"/>
                            <a:cs typeface="Calibri" pitchFamily="34" charset="0"/>
                          </a:rPr>
                          <m:t>2,</m:t>
                        </m:r>
                        <m:r>
                          <a:rPr lang="en-US" sz="2600" b="0" i="1" smtClean="0">
                            <a:latin typeface="Cambria Math"/>
                            <a:cs typeface="Calibri" pitchFamily="34" charset="0"/>
                          </a:rPr>
                          <m:t> </m:t>
                        </m:r>
                        <m:r>
                          <a:rPr lang="en-US" sz="2600" i="1">
                            <a:latin typeface="Cambria Math"/>
                            <a:cs typeface="Calibri" pitchFamily="34" charset="0"/>
                          </a:rPr>
                          <m:t>3,</m:t>
                        </m:r>
                        <m:r>
                          <a:rPr lang="en-US" sz="2600" b="0" i="1" smtClean="0">
                            <a:latin typeface="Cambria Math"/>
                            <a:cs typeface="Calibri" pitchFamily="34" charset="0"/>
                          </a:rPr>
                          <m:t> </m:t>
                        </m:r>
                        <m:r>
                          <a:rPr lang="en-US" sz="2600" i="1">
                            <a:latin typeface="Cambria Math"/>
                            <a:cs typeface="Calibri" pitchFamily="34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, n(A) = 4 </a:t>
                </a:r>
              </a:p>
              <a:p>
                <a:pPr marL="0" indent="0">
                  <a:buNone/>
                </a:pP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      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maka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peluang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kejadian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A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adalah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b="0" i="0" smtClean="0">
                        <a:latin typeface="Cambria Math"/>
                        <a:cs typeface="Calibri" pitchFamily="34" charset="0"/>
                      </a:rPr>
                      <m:t>P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600" b="0" i="0" smtClean="0">
                            <a:latin typeface="Cambria Math"/>
                            <a:cs typeface="Calibri" pitchFamily="34" charset="0"/>
                          </a:rPr>
                          <m:t>A</m:t>
                        </m:r>
                      </m:e>
                    </m:d>
                    <m:r>
                      <a:rPr lang="en-US" sz="2600" b="0" i="0" smtClean="0">
                        <a:latin typeface="Cambria Math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sz="2600" b="0" i="0" smtClean="0">
                            <a:latin typeface="Cambria Math"/>
                            <a:cs typeface="Calibri" pitchFamily="34" charset="0"/>
                          </a:rPr>
                          <m:t>4</m:t>
                        </m:r>
                      </m:num>
                      <m:den>
                        <m:r>
                          <a:rPr lang="en-US" sz="2600" b="0" i="0" smtClean="0">
                            <a:latin typeface="Cambria Math"/>
                            <a:cs typeface="Calibri" pitchFamily="34" charset="0"/>
                          </a:rPr>
                          <m:t>6</m:t>
                        </m:r>
                      </m:den>
                    </m:f>
                    <m:r>
                      <a:rPr lang="en-US" sz="2600" b="0" i="0" smtClean="0">
                        <a:latin typeface="Cambria Math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/>
                            <a:cs typeface="Calibri" pitchFamily="34" charset="0"/>
                          </a:rPr>
                          <m:t>2</m:t>
                        </m:r>
                      </m:num>
                      <m:den>
                        <m:r>
                          <a:rPr lang="en-US" sz="2600" b="0" i="1" smtClean="0">
                            <a:latin typeface="Cambria Math"/>
                            <a:cs typeface="Calibri" pitchFamily="34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600" b="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>
                  <a:buNone/>
                </a:pP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   3.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Tiga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keping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koin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di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lempar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maka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ruang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contohnya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       S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6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600" b="0" i="0" smtClean="0">
                            <a:latin typeface="Cambria Math"/>
                            <a:cs typeface="Calibri" pitchFamily="34" charset="0"/>
                          </a:rPr>
                          <m:t>AAA</m:t>
                        </m:r>
                        <m:r>
                          <a:rPr lang="en-US" sz="2600" b="0" i="0" smtClean="0">
                            <a:latin typeface="Cambria Math"/>
                            <a:cs typeface="Calibri" pitchFamily="34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sz="2600" b="0" i="0" smtClean="0">
                            <a:latin typeface="Cambria Math"/>
                            <a:cs typeface="Calibri" pitchFamily="34" charset="0"/>
                          </a:rPr>
                          <m:t>GGG</m:t>
                        </m:r>
                        <m:r>
                          <a:rPr lang="en-US" sz="2600" b="0" i="0" smtClean="0">
                            <a:latin typeface="Cambria Math"/>
                            <a:cs typeface="Calibri" pitchFamily="34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sz="2600" b="0" i="0" smtClean="0">
                            <a:latin typeface="Cambria Math"/>
                            <a:cs typeface="Calibri" pitchFamily="34" charset="0"/>
                          </a:rPr>
                          <m:t>AAG</m:t>
                        </m:r>
                        <m:r>
                          <a:rPr lang="en-US" sz="2600" b="0" i="0" smtClean="0">
                            <a:latin typeface="Cambria Math"/>
                            <a:cs typeface="Calibri" pitchFamily="34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sz="2600" b="0" i="0" smtClean="0">
                            <a:latin typeface="Cambria Math"/>
                            <a:cs typeface="Calibri" pitchFamily="34" charset="0"/>
                          </a:rPr>
                          <m:t>AGA</m:t>
                        </m:r>
                        <m:r>
                          <a:rPr lang="en-US" sz="2600" b="0" i="0" smtClean="0">
                            <a:latin typeface="Cambria Math"/>
                            <a:cs typeface="Calibri" pitchFamily="34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600" b="0" i="0" smtClean="0">
                            <a:latin typeface="Cambria Math"/>
                            <a:cs typeface="Calibri" pitchFamily="34" charset="0"/>
                          </a:rPr>
                          <m:t>GAA</m:t>
                        </m:r>
                        <m:r>
                          <a:rPr lang="en-US" sz="2600" b="0" i="0" smtClean="0">
                            <a:latin typeface="Cambria Math"/>
                            <a:cs typeface="Calibri" pitchFamily="34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600" b="0" i="0" smtClean="0">
                            <a:latin typeface="Cambria Math"/>
                            <a:cs typeface="Calibri" pitchFamily="34" charset="0"/>
                          </a:rPr>
                          <m:t>GGA</m:t>
                        </m:r>
                        <m:r>
                          <a:rPr lang="en-US" sz="2600" b="0" i="0" smtClean="0">
                            <a:latin typeface="Cambria Math"/>
                            <a:cs typeface="Calibri" pitchFamily="34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600" b="0" i="0" smtClean="0">
                            <a:latin typeface="Cambria Math"/>
                            <a:cs typeface="Calibri" pitchFamily="34" charset="0"/>
                          </a:rPr>
                          <m:t>GAG</m:t>
                        </m:r>
                        <m:r>
                          <a:rPr lang="en-US" sz="2600" b="0" i="0" smtClean="0">
                            <a:latin typeface="Cambria Math"/>
                            <a:cs typeface="Calibri" pitchFamily="34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600" b="0" i="0" smtClean="0">
                            <a:latin typeface="Cambria Math"/>
                            <a:cs typeface="Calibri" pitchFamily="34" charset="0"/>
                          </a:rPr>
                          <m:t>AGG</m:t>
                        </m:r>
                      </m:e>
                    </m:d>
                  </m:oMath>
                </a14:m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, n(S) = 8 </a:t>
                </a:r>
              </a:p>
              <a:p>
                <a:pPr marL="0" indent="0">
                  <a:buNone/>
                </a:pP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      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kejadian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yang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diharapkan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adalah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sisi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yang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muncul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paling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sedikit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dua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angka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,</a:t>
                </a:r>
              </a:p>
              <a:p>
                <a:pPr marL="0" indent="0">
                  <a:buNone/>
                </a:pP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      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maka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peluang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kejadiannya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adalah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       </a:t>
                </a:r>
                <a:r>
                  <a:rPr lang="en-US" sz="2600" dirty="0">
                    <a:latin typeface="Cambria Math" pitchFamily="18" charset="0"/>
                    <a:ea typeface="Cambria Math" pitchFamily="18" charset="0"/>
                    <a:cs typeface="Calibri" pitchFamily="34" charset="0"/>
                  </a:rPr>
                  <a:t>P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(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Muncul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paling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sedikit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dua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angka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600">
                        <a:latin typeface="Cambria Math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sz="2600">
                            <a:latin typeface="Cambria Math"/>
                            <a:cs typeface="Calibri" pitchFamily="34" charset="0"/>
                          </a:rPr>
                          <m:t>4</m:t>
                        </m:r>
                      </m:num>
                      <m:den>
                        <m:r>
                          <a:rPr lang="en-US" sz="2600">
                            <a:latin typeface="Cambria Math"/>
                            <a:cs typeface="Calibri" pitchFamily="34" charset="0"/>
                          </a:rPr>
                          <m:t>8</m:t>
                        </m:r>
                      </m:den>
                    </m:f>
                    <m:r>
                      <a:rPr lang="en-US" sz="2600">
                        <a:latin typeface="Cambria Math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sz="26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600">
                            <a:latin typeface="Cambria Math"/>
                            <a:cs typeface="Calibri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6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>
                  <a:buNone/>
                </a:pPr>
                <a:endParaRPr lang="en-US" sz="26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>
                  <a:buNone/>
                </a:pPr>
                <a:endParaRPr lang="en-US" sz="26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buNone/>
                  <a:defRPr/>
                </a:pPr>
                <a:endParaRPr lang="en-US" sz="26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6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buNone/>
                  <a:defRPr/>
                </a:pP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   </a:t>
                </a:r>
              </a:p>
              <a:p>
                <a:pPr marL="0" indent="0" algn="just">
                  <a:spcBef>
                    <a:spcPts val="0"/>
                  </a:spcBef>
                  <a:buNone/>
                  <a:defRPr/>
                </a:pP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" y="1125538"/>
                <a:ext cx="11109027" cy="5184576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t="-824" b="-1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5788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1011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Aksioma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Peluang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73224" y="1347341"/>
            <a:ext cx="10965011" cy="4530725"/>
          </a:xfrm>
          <a:prstGeom prst="rect">
            <a:avLst/>
          </a:prstGeom>
        </p:spPr>
        <p:txBody>
          <a:bodyPr vert="horz" lIns="108832" tIns="54416" rIns="108832" bIns="54416">
            <a:norm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0" y="3686348"/>
            <a:ext cx="10965011" cy="4530725"/>
          </a:xfrm>
          <a:prstGeom prst="rect">
            <a:avLst/>
          </a:prstGeom>
        </p:spPr>
        <p:txBody>
          <a:bodyPr vert="horz" lIns="108832" tIns="54416" rIns="108832" bIns="54416">
            <a:norm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  <a:defRPr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n-US" sz="2400" b="0" i="1" dirty="0">
              <a:latin typeface="Calibri" pitchFamily="34" charset="0"/>
              <a:ea typeface="Cambria Math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n-US" sz="2400" b="0" i="1" dirty="0">
                <a:latin typeface="Calibri" pitchFamily="34" charset="0"/>
                <a:ea typeface="Cambria Math"/>
                <a:cs typeface="Calibri" pitchFamily="34" charset="0"/>
              </a:rPr>
              <a:t>      </a:t>
            </a:r>
            <a:endParaRPr lang="en-US" sz="2400" i="1" dirty="0">
              <a:latin typeface="Calibri" pitchFamily="34" charset="0"/>
              <a:ea typeface="Cambria Math"/>
              <a:cs typeface="Calibri" pitchFamily="34" charset="0"/>
            </a:endParaRPr>
          </a:p>
          <a:p>
            <a:pPr marL="457200" indent="-457200" algn="just">
              <a:spcBef>
                <a:spcPts val="0"/>
              </a:spcBef>
              <a:buFont typeface="+mj-lt"/>
              <a:buAutoNum type="arabicPeriod"/>
              <a:defRPr/>
            </a:pPr>
            <a:endParaRPr lang="en-US" sz="2400" b="0" i="1" dirty="0">
              <a:latin typeface="Calibri" pitchFamily="34" charset="0"/>
              <a:ea typeface="Cambria Math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457200" indent="-457200" algn="just">
              <a:spcBef>
                <a:spcPts val="0"/>
              </a:spcBef>
              <a:buFont typeface="+mj-lt"/>
              <a:buAutoNum type="arabicPeriod" startAt="2"/>
              <a:defRPr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3"/>
              <p:cNvSpPr txBox="1">
                <a:spLocks noChangeArrowheads="1"/>
              </p:cNvSpPr>
              <p:nvPr/>
            </p:nvSpPr>
            <p:spPr>
              <a:xfrm>
                <a:off x="549003" y="1197546"/>
                <a:ext cx="11233248" cy="5184576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spcBef>
                    <a:spcPts val="0"/>
                  </a:spcBef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Jika A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adalah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suatu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kejadian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berlaku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0</m:t>
                    </m:r>
                    <m: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P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A</m:t>
                        </m:r>
                      </m:e>
                    </m:d>
                    <m: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≤1</m:t>
                    </m:r>
                  </m:oMath>
                </a14:m>
                <a:endParaRPr lang="en-US" sz="2800" b="0" dirty="0">
                  <a:latin typeface="Calibri" pitchFamily="34" charset="0"/>
                  <a:ea typeface="Cambria Math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Jumlah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peluang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seluruh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kejadian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dalam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ruang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contoh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adalah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satu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  <a:cs typeface="Calibri" pitchFamily="34" charset="0"/>
                      </a:rPr>
                      <m:t>→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Calibri" pitchFamily="34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𝑆</m:t>
                        </m:r>
                      </m:e>
                    </m:d>
                    <m:r>
                      <a:rPr lang="en-US" sz="2800" b="0" i="1" smtClean="0">
                        <a:latin typeface="Cambria Math"/>
                        <a:ea typeface="Cambria Math"/>
                        <a:cs typeface="Calibri" pitchFamily="34" charset="0"/>
                      </a:rPr>
                      <m:t>=1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 </a:t>
                </a:r>
              </a:p>
              <a:p>
                <a:pPr algn="just">
                  <a:spcBef>
                    <a:spcPts val="0"/>
                  </a:spcBef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Jika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A1, A2, …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adalah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kejadian-kejadian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yang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saling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lepas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(</a:t>
                </a:r>
                <a:r>
                  <a:rPr lang="en-US" sz="2800" i="1" dirty="0">
                    <a:latin typeface="Calibri" pitchFamily="34" charset="0"/>
                    <a:cs typeface="Calibri" pitchFamily="34" charset="0"/>
                  </a:rPr>
                  <a:t>mutually exclusive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irisannya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adalah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himpunan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kosong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),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maka</a:t>
                </a: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18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Jika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A1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A2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adalah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kejadian-kejadian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yang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saling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bergantung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satu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dengan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yang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lainnya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(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irisannya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bukan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himpunan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kosong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),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maka</a:t>
                </a: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1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003" y="1197546"/>
                <a:ext cx="11233248" cy="5184576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434" t="-823" r="-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3069283" y="3501802"/>
                <a:ext cx="5616624" cy="86409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𝐏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𝐀𝟏</m:t>
                          </m:r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∪</m:t>
                          </m:r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𝐀𝟐</m:t>
                          </m:r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∪…</m:t>
                          </m:r>
                        </m:e>
                      </m:d>
                      <m:r>
                        <a:rPr lang="en-US" sz="24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𝐏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𝐀𝟏</m:t>
                          </m:r>
                        </m:e>
                      </m:d>
                      <m:r>
                        <a:rPr lang="en-US" sz="24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𝐏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𝐀𝟐</m:t>
                          </m:r>
                        </m:e>
                      </m:d>
                      <m:r>
                        <a:rPr lang="en-US" sz="24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+…</m:t>
                      </m:r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9283" y="3501802"/>
                <a:ext cx="5616624" cy="864096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781251" y="5446018"/>
                <a:ext cx="6336704" cy="86409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𝐏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𝐀𝟏</m:t>
                          </m:r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∪</m:t>
                          </m:r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𝐀𝟐</m:t>
                          </m:r>
                        </m:e>
                      </m:d>
                      <m:r>
                        <a:rPr lang="en-US" sz="24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𝐏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𝐀𝟏</m:t>
                          </m:r>
                        </m:e>
                      </m:d>
                      <m:r>
                        <a:rPr lang="en-US" sz="24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𝐏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𝐀𝟐</m:t>
                          </m:r>
                        </m:e>
                      </m:d>
                      <m:r>
                        <a:rPr lang="en-US" sz="24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4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𝐏</m:t>
                      </m:r>
                      <m:r>
                        <a:rPr lang="en-US" sz="24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𝐀𝟏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∩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𝑨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1251" y="5446018"/>
                <a:ext cx="6336704" cy="864096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72047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1011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73224" y="1347341"/>
            <a:ext cx="10965011" cy="4530725"/>
          </a:xfrm>
          <a:prstGeom prst="rect">
            <a:avLst/>
          </a:prstGeom>
        </p:spPr>
        <p:txBody>
          <a:bodyPr vert="horz" lIns="108832" tIns="54416" rIns="108832" bIns="54416">
            <a:norm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0" y="3686348"/>
            <a:ext cx="10965011" cy="4530725"/>
          </a:xfrm>
          <a:prstGeom prst="rect">
            <a:avLst/>
          </a:prstGeom>
        </p:spPr>
        <p:txBody>
          <a:bodyPr vert="horz" lIns="108832" tIns="54416" rIns="108832" bIns="54416">
            <a:norm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  <a:defRPr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n-US" sz="2400" b="0" i="1" dirty="0">
              <a:latin typeface="Calibri" pitchFamily="34" charset="0"/>
              <a:ea typeface="Cambria Math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n-US" sz="2400" b="0" i="1" dirty="0">
                <a:latin typeface="Calibri" pitchFamily="34" charset="0"/>
                <a:ea typeface="Cambria Math"/>
                <a:cs typeface="Calibri" pitchFamily="34" charset="0"/>
              </a:rPr>
              <a:t>      </a:t>
            </a:r>
            <a:endParaRPr lang="en-US" sz="2400" i="1" dirty="0">
              <a:latin typeface="Calibri" pitchFamily="34" charset="0"/>
              <a:ea typeface="Cambria Math"/>
              <a:cs typeface="Calibri" pitchFamily="34" charset="0"/>
            </a:endParaRPr>
          </a:p>
          <a:p>
            <a:pPr marL="457200" indent="-457200" algn="just">
              <a:spcBef>
                <a:spcPts val="0"/>
              </a:spcBef>
              <a:buFont typeface="+mj-lt"/>
              <a:buAutoNum type="arabicPeriod"/>
              <a:defRPr/>
            </a:pPr>
            <a:endParaRPr lang="en-US" sz="2400" b="0" i="1" dirty="0">
              <a:latin typeface="Calibri" pitchFamily="34" charset="0"/>
              <a:ea typeface="Cambria Math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457200" indent="-457200" algn="just">
              <a:spcBef>
                <a:spcPts val="0"/>
              </a:spcBef>
              <a:buFont typeface="+mj-lt"/>
              <a:buAutoNum type="arabicPeriod" startAt="2"/>
              <a:defRPr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3"/>
              <p:cNvSpPr txBox="1">
                <a:spLocks noChangeArrowheads="1"/>
              </p:cNvSpPr>
              <p:nvPr/>
            </p:nvSpPr>
            <p:spPr>
              <a:xfrm>
                <a:off x="549003" y="1269554"/>
                <a:ext cx="11233248" cy="5184576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spcBef>
                    <a:spcPts val="0"/>
                  </a:spcBef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Percobaan: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melempar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dua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dadu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berisi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enam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setimbang</a:t>
                </a:r>
                <a:endParaRPr lang="en-US" sz="2800" dirty="0"/>
              </a:p>
              <a:p>
                <a:pPr marL="0" indent="0" algn="just">
                  <a:spcBef>
                    <a:spcPts val="0"/>
                  </a:spcBef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   S = {11, 12, 13, 14, 15, 16, 21, 22, 23, 24, 25, 26, 31, 32, 33, 34, 35, 36, 41, </a:t>
                </a:r>
              </a:p>
              <a:p>
                <a:pPr marL="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   42, 43, 44, 45, 46, 51, 52, 53, 54, 55, 56, 61, 62, 63, 64, 65, 66} , n(S) = 36</a:t>
                </a:r>
              </a:p>
              <a:p>
                <a:pPr algn="just">
                  <a:spcBef>
                    <a:spcPts val="0"/>
                  </a:spcBef>
                  <a:spcAft>
                    <a:spcPts val="1200"/>
                  </a:spcAft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A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adalah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kejadian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muncul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sisi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kembar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, A = {11, 22, 33, 44, 55, 66}, n(A) = 6, P(A)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cs typeface="Calibri" pitchFamily="34" charset="0"/>
                          </a:rPr>
                          <m:t>6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cs typeface="Calibri" pitchFamily="34" charset="0"/>
                          </a:rPr>
                          <m:t>36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cs typeface="Calibri" pitchFamily="34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2800" b="0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spcAft>
                    <a:spcPts val="1200"/>
                  </a:spcAft>
                  <a:defRPr/>
                </a:pPr>
                <a:r>
                  <a:rPr lang="en-US" sz="2800" b="0" dirty="0">
                    <a:latin typeface="Calibri" pitchFamily="34" charset="0"/>
                    <a:ea typeface="Cambria Math"/>
                    <a:cs typeface="Calibri" pitchFamily="34" charset="0"/>
                  </a:rPr>
                  <a:t>B </a:t>
                </a:r>
                <a:r>
                  <a:rPr lang="en-US" sz="2800" b="0" dirty="0" err="1">
                    <a:latin typeface="Calibri" pitchFamily="34" charset="0"/>
                    <a:ea typeface="Cambria Math"/>
                    <a:cs typeface="Calibri" pitchFamily="34" charset="0"/>
                  </a:rPr>
                  <a:t>adalah</a:t>
                </a:r>
                <a:r>
                  <a:rPr lang="en-US" sz="2800" b="0" dirty="0">
                    <a:latin typeface="Calibri" pitchFamily="34" charset="0"/>
                    <a:ea typeface="Cambria Math"/>
                    <a:cs typeface="Calibri" pitchFamily="34" charset="0"/>
                  </a:rPr>
                  <a:t> </a:t>
                </a:r>
                <a:r>
                  <a:rPr lang="en-US" sz="2800" b="0" dirty="0" err="1">
                    <a:latin typeface="Calibri" pitchFamily="34" charset="0"/>
                    <a:ea typeface="Cambria Math"/>
                    <a:cs typeface="Calibri" pitchFamily="34" charset="0"/>
                  </a:rPr>
                  <a:t>kejadian</a:t>
                </a:r>
                <a:r>
                  <a:rPr lang="en-US" sz="2800" b="0" dirty="0">
                    <a:latin typeface="Calibri" pitchFamily="34" charset="0"/>
                    <a:ea typeface="Cambria Math"/>
                    <a:cs typeface="Calibri" pitchFamily="34" charset="0"/>
                  </a:rPr>
                  <a:t> </a:t>
                </a:r>
                <a:r>
                  <a:rPr lang="en-US" sz="2800" b="0" dirty="0" err="1">
                    <a:latin typeface="Calibri" pitchFamily="34" charset="0"/>
                    <a:ea typeface="Cambria Math"/>
                    <a:cs typeface="Calibri" pitchFamily="34" charset="0"/>
                  </a:rPr>
                  <a:t>muncul</a:t>
                </a:r>
                <a:r>
                  <a:rPr lang="en-US" sz="2800" b="0" dirty="0">
                    <a:latin typeface="Calibri" pitchFamily="34" charset="0"/>
                    <a:ea typeface="Cambria Math"/>
                    <a:cs typeface="Calibri" pitchFamily="34" charset="0"/>
                  </a:rPr>
                  <a:t> </a:t>
                </a:r>
                <a:r>
                  <a:rPr lang="en-US" sz="2800" b="0" dirty="0" err="1">
                    <a:latin typeface="Calibri" pitchFamily="34" charset="0"/>
                    <a:ea typeface="Cambria Math"/>
                    <a:cs typeface="Calibri" pitchFamily="34" charset="0"/>
                  </a:rPr>
                  <a:t>sisi</a:t>
                </a:r>
                <a:r>
                  <a:rPr lang="en-US" sz="2800" b="0" dirty="0">
                    <a:latin typeface="Calibri" pitchFamily="34" charset="0"/>
                    <a:ea typeface="Cambria Math"/>
                    <a:cs typeface="Calibri" pitchFamily="34" charset="0"/>
                  </a:rPr>
                  <a:t> </a:t>
                </a:r>
                <a:r>
                  <a:rPr lang="en-US" sz="2800" b="0" dirty="0" err="1">
                    <a:latin typeface="Calibri" pitchFamily="34" charset="0"/>
                    <a:ea typeface="Cambria Math"/>
                    <a:cs typeface="Calibri" pitchFamily="34" charset="0"/>
                  </a:rPr>
                  <a:t>berjumlah</a:t>
                </a:r>
                <a:r>
                  <a:rPr lang="en-US" sz="2800" b="0" dirty="0">
                    <a:latin typeface="Calibri" pitchFamily="34" charset="0"/>
                    <a:ea typeface="Cambria Math"/>
                    <a:cs typeface="Calibri" pitchFamily="34" charset="0"/>
                  </a:rPr>
                  <a:t> 9, B = {36, 45, 54, 63}, n(B) = 4, P(B)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4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36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  <a:ea typeface="Cambria Math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2800" b="0" dirty="0">
                  <a:latin typeface="Calibri" pitchFamily="34" charset="0"/>
                  <a:ea typeface="Cambria Math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defRPr/>
                </a:pPr>
                <a:r>
                  <a:rPr lang="en-US" sz="2800" dirty="0">
                    <a:latin typeface="Calibri" pitchFamily="34" charset="0"/>
                    <a:ea typeface="Cambria Math"/>
                    <a:cs typeface="Calibri" pitchFamily="34" charset="0"/>
                  </a:rPr>
                  <a:t>C </a:t>
                </a:r>
                <a:r>
                  <a:rPr lang="en-US" sz="2800" dirty="0" err="1">
                    <a:latin typeface="Calibri" pitchFamily="34" charset="0"/>
                    <a:ea typeface="Cambria Math"/>
                    <a:cs typeface="Calibri" pitchFamily="34" charset="0"/>
                  </a:rPr>
                  <a:t>adalah</a:t>
                </a:r>
                <a:r>
                  <a:rPr lang="en-US" sz="2800" dirty="0">
                    <a:latin typeface="Calibri" pitchFamily="34" charset="0"/>
                    <a:ea typeface="Cambria Math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ea typeface="Cambria Math"/>
                    <a:cs typeface="Calibri" pitchFamily="34" charset="0"/>
                  </a:rPr>
                  <a:t>kejadian</a:t>
                </a:r>
                <a:r>
                  <a:rPr lang="en-US" sz="2800" dirty="0">
                    <a:latin typeface="Calibri" pitchFamily="34" charset="0"/>
                    <a:ea typeface="Cambria Math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ea typeface="Cambria Math"/>
                    <a:cs typeface="Calibri" pitchFamily="34" charset="0"/>
                  </a:rPr>
                  <a:t>muncul</a:t>
                </a:r>
                <a:r>
                  <a:rPr lang="en-US" sz="2800" dirty="0">
                    <a:latin typeface="Calibri" pitchFamily="34" charset="0"/>
                    <a:ea typeface="Cambria Math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ea typeface="Cambria Math"/>
                    <a:cs typeface="Calibri" pitchFamily="34" charset="0"/>
                  </a:rPr>
                  <a:t>sisi</a:t>
                </a:r>
                <a:r>
                  <a:rPr lang="en-US" sz="2800" dirty="0">
                    <a:latin typeface="Calibri" pitchFamily="34" charset="0"/>
                    <a:ea typeface="Cambria Math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ea typeface="Cambria Math"/>
                    <a:cs typeface="Calibri" pitchFamily="34" charset="0"/>
                  </a:rPr>
                  <a:t>kembar</a:t>
                </a:r>
                <a:r>
                  <a:rPr lang="en-US" sz="2800" dirty="0">
                    <a:latin typeface="Calibri" pitchFamily="34" charset="0"/>
                    <a:ea typeface="Cambria Math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ea typeface="Cambria Math"/>
                    <a:cs typeface="Calibri" pitchFamily="34" charset="0"/>
                  </a:rPr>
                  <a:t>atau</a:t>
                </a:r>
                <a:r>
                  <a:rPr lang="en-US" sz="2800" dirty="0">
                    <a:latin typeface="Calibri" pitchFamily="34" charset="0"/>
                    <a:ea typeface="Cambria Math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ea typeface="Cambria Math"/>
                    <a:cs typeface="Calibri" pitchFamily="34" charset="0"/>
                  </a:rPr>
                  <a:t>berjumlah</a:t>
                </a:r>
                <a:r>
                  <a:rPr lang="en-US" sz="2800" dirty="0">
                    <a:latin typeface="Calibri" pitchFamily="34" charset="0"/>
                    <a:ea typeface="Cambria Math"/>
                    <a:cs typeface="Calibri" pitchFamily="34" charset="0"/>
                  </a:rPr>
                  <a:t> 9</a:t>
                </a:r>
              </a:p>
              <a:p>
                <a:pPr marL="0" indent="0" algn="just">
                  <a:spcBef>
                    <a:spcPts val="0"/>
                  </a:spcBef>
                  <a:buNone/>
                  <a:defRPr/>
                </a:pPr>
                <a:r>
                  <a:rPr lang="en-US" sz="2800" dirty="0">
                    <a:latin typeface="Calibri" pitchFamily="34" charset="0"/>
                    <a:ea typeface="Cambria Math"/>
                    <a:cs typeface="Calibri" pitchFamily="34" charset="0"/>
                  </a:rPr>
                  <a:t>    C = A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 </m:t>
                    </m:r>
                    <m:r>
                      <a:rPr lang="en-US" sz="2800" i="1" smtClean="0">
                        <a:latin typeface="Cambria Math"/>
                        <a:ea typeface="Cambria Math"/>
                        <a:cs typeface="Calibri" pitchFamily="34" charset="0"/>
                      </a:rPr>
                      <m:t>∪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Calibri" pitchFamily="34" charset="0"/>
                      </a:rPr>
                      <m:t> </m:t>
                    </m:r>
                  </m:oMath>
                </a14:m>
                <a:r>
                  <a:rPr lang="en-US" sz="2800" b="0" dirty="0">
                    <a:latin typeface="Calibri" pitchFamily="34" charset="0"/>
                    <a:ea typeface="Cambria Math"/>
                    <a:cs typeface="Calibri" pitchFamily="34" charset="0"/>
                  </a:rPr>
                  <a:t>B </a:t>
                </a:r>
                <a:r>
                  <a:rPr lang="en-US" sz="2800" b="0" dirty="0" err="1">
                    <a:latin typeface="Calibri" pitchFamily="34" charset="0"/>
                    <a:ea typeface="Cambria Math"/>
                    <a:cs typeface="Calibri" pitchFamily="34" charset="0"/>
                  </a:rPr>
                  <a:t>dan</a:t>
                </a:r>
                <a:r>
                  <a:rPr lang="en-US" sz="2800" b="0" dirty="0">
                    <a:latin typeface="Calibri" pitchFamily="34" charset="0"/>
                    <a:ea typeface="Cambria Math"/>
                    <a:cs typeface="Calibri" pitchFamily="34" charset="0"/>
                  </a:rPr>
                  <a:t> A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ea typeface="Cambria Math"/>
                        <a:cs typeface="Calibri" pitchFamily="34" charset="0"/>
                      </a:rPr>
                      <m:t>∩</m:t>
                    </m:r>
                  </m:oMath>
                </a14:m>
                <a:r>
                  <a:rPr lang="en-US" sz="2800" b="0" dirty="0">
                    <a:latin typeface="Calibri" pitchFamily="34" charset="0"/>
                    <a:ea typeface="Cambria Math"/>
                    <a:cs typeface="Calibri" pitchFamily="34" charset="0"/>
                  </a:rPr>
                  <a:t> B =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∅</m:t>
                    </m:r>
                  </m:oMath>
                </a14:m>
                <a:r>
                  <a:rPr lang="en-US" sz="2800" b="0" dirty="0">
                    <a:latin typeface="Calibri" pitchFamily="34" charset="0"/>
                    <a:ea typeface="Cambria Math"/>
                    <a:cs typeface="Calibri" pitchFamily="34" charset="0"/>
                  </a:rPr>
                  <a:t>, </a:t>
                </a:r>
                <a:r>
                  <a:rPr lang="en-US" sz="2800" b="0" dirty="0" err="1">
                    <a:latin typeface="Calibri" pitchFamily="34" charset="0"/>
                    <a:ea typeface="Cambria Math"/>
                    <a:cs typeface="Calibri" pitchFamily="34" charset="0"/>
                  </a:rPr>
                  <a:t>maka</a:t>
                </a:r>
                <a:r>
                  <a:rPr lang="en-US" sz="2800" b="0" dirty="0">
                    <a:latin typeface="Calibri" pitchFamily="34" charset="0"/>
                    <a:ea typeface="Cambria Math"/>
                    <a:cs typeface="Calibri" pitchFamily="34" charset="0"/>
                  </a:rPr>
                  <a:t> P(C) = P(A) + P(B)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6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36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  <a:ea typeface="Cambria Math"/>
                        <a:cs typeface="Calibri" pitchFamily="34" charset="0"/>
                      </a:rPr>
                      <m:t>+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4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36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  <a:ea typeface="Cambria Math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10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36</m:t>
                        </m:r>
                      </m:den>
                    </m:f>
                  </m:oMath>
                </a14:m>
                <a:endParaRPr lang="en-US" sz="2800" b="0" dirty="0">
                  <a:latin typeface="Calibri" pitchFamily="34" charset="0"/>
                  <a:ea typeface="Cambria Math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1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003" y="1269554"/>
                <a:ext cx="11233248" cy="5184576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434" t="-823" r="-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52139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1011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Probabilitas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Bersyarat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73224" y="1347341"/>
            <a:ext cx="10965011" cy="4530725"/>
          </a:xfrm>
          <a:prstGeom prst="rect">
            <a:avLst/>
          </a:prstGeom>
        </p:spPr>
        <p:txBody>
          <a:bodyPr vert="horz" lIns="108832" tIns="54416" rIns="108832" bIns="54416">
            <a:norm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0" y="3686348"/>
            <a:ext cx="10965011" cy="4530725"/>
          </a:xfrm>
          <a:prstGeom prst="rect">
            <a:avLst/>
          </a:prstGeom>
        </p:spPr>
        <p:txBody>
          <a:bodyPr vert="horz" lIns="108832" tIns="54416" rIns="108832" bIns="54416">
            <a:norm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  <a:defRPr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n-US" sz="2400" b="0" i="1" dirty="0">
              <a:latin typeface="Calibri" pitchFamily="34" charset="0"/>
              <a:ea typeface="Cambria Math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n-US" sz="2400" b="0" i="1" dirty="0">
                <a:latin typeface="Calibri" pitchFamily="34" charset="0"/>
                <a:ea typeface="Cambria Math"/>
                <a:cs typeface="Calibri" pitchFamily="34" charset="0"/>
              </a:rPr>
              <a:t>      </a:t>
            </a:r>
            <a:endParaRPr lang="en-US" sz="2400" i="1" dirty="0">
              <a:latin typeface="Calibri" pitchFamily="34" charset="0"/>
              <a:ea typeface="Cambria Math"/>
              <a:cs typeface="Calibri" pitchFamily="34" charset="0"/>
            </a:endParaRPr>
          </a:p>
          <a:p>
            <a:pPr marL="457200" indent="-457200" algn="just">
              <a:spcBef>
                <a:spcPts val="0"/>
              </a:spcBef>
              <a:buFont typeface="+mj-lt"/>
              <a:buAutoNum type="arabicPeriod"/>
              <a:defRPr/>
            </a:pPr>
            <a:endParaRPr lang="en-US" sz="2400" b="0" i="1" dirty="0">
              <a:latin typeface="Calibri" pitchFamily="34" charset="0"/>
              <a:ea typeface="Cambria Math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457200" indent="-457200" algn="just">
              <a:spcBef>
                <a:spcPts val="0"/>
              </a:spcBef>
              <a:buFont typeface="+mj-lt"/>
              <a:buAutoNum type="arabicPeriod" startAt="2"/>
              <a:defRPr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3"/>
              <p:cNvSpPr txBox="1">
                <a:spLocks noChangeArrowheads="1"/>
              </p:cNvSpPr>
              <p:nvPr/>
            </p:nvSpPr>
            <p:spPr>
              <a:xfrm>
                <a:off x="621011" y="1341562"/>
                <a:ext cx="11233248" cy="5184576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spcBef>
                    <a:spcPts val="0"/>
                  </a:spcBef>
                  <a:spcAft>
                    <a:spcPts val="1200"/>
                  </a:spcAft>
                  <a:defRPr/>
                </a:pPr>
                <a:r>
                  <a:rPr lang="en-US" sz="2800" dirty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Peluang </a:t>
                </a:r>
                <a:r>
                  <a:rPr lang="en-US" sz="2800" dirty="0" err="1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bersyarat</a:t>
                </a:r>
                <a:r>
                  <a:rPr lang="en-US" sz="2800" dirty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adalah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peluang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suatu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kejadian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(A)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jika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kejadian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lain (B)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diketahui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telah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terjadi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.</a:t>
                </a:r>
              </a:p>
              <a:p>
                <a:pPr algn="just">
                  <a:spcBef>
                    <a:spcPts val="0"/>
                  </a:spcBef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Peluang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A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bersyarat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B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dinotasikan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/>
                        <a:cs typeface="Calibri" pitchFamily="34" charset="0"/>
                      </a:rPr>
                      <m:t>P</m:t>
                    </m:r>
                    <m:r>
                      <a:rPr lang="en-US" sz="2800">
                        <a:latin typeface="Cambria Math"/>
                        <a:cs typeface="Calibri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cs typeface="Calibri" pitchFamily="34" charset="0"/>
                      </a:rPr>
                      <m:t>A</m:t>
                    </m:r>
                    <m:r>
                      <a:rPr lang="en-US" sz="2800">
                        <a:latin typeface="Cambria Math"/>
                        <a:cs typeface="Calibri" pitchFamily="34" charset="0"/>
                      </a:rPr>
                      <m:t>|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cs typeface="Calibri" pitchFamily="34" charset="0"/>
                      </a:rPr>
                      <m:t>B</m:t>
                    </m:r>
                    <m:r>
                      <a:rPr lang="en-US" sz="2800">
                        <a:latin typeface="Cambria Math"/>
                        <a:cs typeface="Calibri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, dimana:</a:t>
                </a:r>
              </a:p>
              <a:p>
                <a:pPr algn="just">
                  <a:spcBef>
                    <a:spcPts val="0"/>
                  </a:spcBef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Jika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kejadian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A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dengan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B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saling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bebas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maka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:</a:t>
                </a:r>
              </a:p>
              <a:p>
                <a:pPr marL="0" indent="0" algn="just">
                  <a:spcBef>
                    <a:spcPts val="0"/>
                  </a:spcBef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1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11" y="1341562"/>
                <a:ext cx="11233248" cy="5184576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434" t="-940" r="-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149403" y="3069754"/>
                <a:ext cx="3528392" cy="86409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𝐏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𝐀</m:t>
                          </m:r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|</m:t>
                          </m:r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𝐁</m:t>
                          </m:r>
                        </m:e>
                      </m:d>
                      <m:r>
                        <a:rPr lang="en-US" sz="24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𝐏</m:t>
                          </m:r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𝐀</m:t>
                          </m:r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∩</m:t>
                          </m:r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𝐁</m:t>
                          </m:r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𝐏</m:t>
                          </m:r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𝐁</m:t>
                          </m:r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403" y="3069754"/>
                <a:ext cx="3528392" cy="864096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149403" y="4941962"/>
                <a:ext cx="3528392" cy="86409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𝐏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𝐀</m:t>
                          </m:r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|</m:t>
                          </m:r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𝐁</m:t>
                          </m:r>
                        </m:e>
                      </m:d>
                      <m:r>
                        <a:rPr lang="en-US" sz="24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𝐏</m:t>
                          </m:r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𝐀</m:t>
                              </m:r>
                            </m:e>
                          </m:d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•</m:t>
                          </m:r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𝐏</m:t>
                          </m:r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𝐁</m:t>
                          </m:r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𝐏</m:t>
                          </m:r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𝐁</m:t>
                          </m:r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403" y="4941962"/>
                <a:ext cx="3528392" cy="864096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665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Konsep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Probabilitas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49003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defRPr/>
            </a:pPr>
            <a:r>
              <a:rPr lang="en-US" sz="2700" dirty="0" err="1">
                <a:latin typeface="Calibri" pitchFamily="34" charset="0"/>
                <a:cs typeface="Calibri" pitchFamily="34" charset="0"/>
              </a:rPr>
              <a:t>Suatu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fenomena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dikatakan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“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acak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”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jika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hasil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dari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suatu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percobaan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bersifat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tidak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pasti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>
              <a:spcBef>
                <a:spcPts val="0"/>
              </a:spcBef>
              <a:defRPr/>
            </a:pPr>
            <a:r>
              <a:rPr lang="en-US" sz="2700" dirty="0" err="1">
                <a:latin typeface="Calibri" pitchFamily="34" charset="0"/>
                <a:cs typeface="Calibri" pitchFamily="34" charset="0"/>
              </a:rPr>
              <a:t>Fenomena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“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acak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”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sering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mengikuti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suatu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pola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tertentu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>
              <a:spcBef>
                <a:spcPts val="0"/>
              </a:spcBef>
              <a:defRPr/>
            </a:pPr>
            <a:r>
              <a:rPr lang="en-US" sz="2700" dirty="0" err="1">
                <a:latin typeface="Calibri" pitchFamily="34" charset="0"/>
                <a:cs typeface="Calibri" pitchFamily="34" charset="0"/>
              </a:rPr>
              <a:t>Keteraturan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“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acak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”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dalam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jangka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panjang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dapat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didekati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secara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matematika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>
              <a:spcBef>
                <a:spcPts val="0"/>
              </a:spcBef>
              <a:defRPr/>
            </a:pPr>
            <a:r>
              <a:rPr lang="en-US" sz="2700" dirty="0" err="1">
                <a:latin typeface="Calibri" pitchFamily="34" charset="0"/>
                <a:cs typeface="Calibri" pitchFamily="34" charset="0"/>
              </a:rPr>
              <a:t>Studi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matematika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mengenai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“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keacakan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” </a:t>
            </a:r>
            <a:r>
              <a:rPr lang="en-US" sz="2700" dirty="0">
                <a:latin typeface="Calibri" pitchFamily="34" charset="0"/>
                <a:cs typeface="Calibri" pitchFamily="34" charset="0"/>
                <a:sym typeface="Wingdings" pitchFamily="2" charset="2"/>
              </a:rPr>
              <a:t> TEORI PELUANG – </a:t>
            </a:r>
            <a:r>
              <a:rPr lang="en-US" sz="27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peluang</a:t>
            </a:r>
            <a:r>
              <a:rPr lang="en-US" sz="2700" dirty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  <a:sym typeface="Wingdings" pitchFamily="2" charset="2"/>
              </a:rPr>
              <a:t>merupakan</a:t>
            </a:r>
            <a:r>
              <a:rPr lang="en-US" sz="2700" dirty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  <a:sym typeface="Wingdings" pitchFamily="2" charset="2"/>
              </a:rPr>
              <a:t>suatu</a:t>
            </a:r>
            <a:r>
              <a:rPr lang="en-US" sz="2700" dirty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  <a:sym typeface="Wingdings" pitchFamily="2" charset="2"/>
              </a:rPr>
              <a:t>bentuk</a:t>
            </a:r>
            <a:r>
              <a:rPr lang="en-US" sz="2700" dirty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  <a:sym typeface="Wingdings" pitchFamily="2" charset="2"/>
              </a:rPr>
              <a:t>matematika</a:t>
            </a:r>
            <a:r>
              <a:rPr lang="en-US" sz="2700" dirty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  <a:sym typeface="Wingdings" pitchFamily="2" charset="2"/>
              </a:rPr>
              <a:t>dari</a:t>
            </a:r>
            <a:r>
              <a:rPr lang="en-US" sz="2700" dirty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  <a:sym typeface="Wingdings" pitchFamily="2" charset="2"/>
              </a:rPr>
              <a:t>sifat</a:t>
            </a:r>
            <a:r>
              <a:rPr lang="en-US" sz="2700" dirty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  <a:sym typeface="Wingdings" pitchFamily="2" charset="2"/>
              </a:rPr>
              <a:t>acak</a:t>
            </a:r>
            <a:r>
              <a:rPr lang="en-US" sz="2700" dirty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  <a:sym typeface="Wingdings" pitchFamily="2" charset="2"/>
              </a:rPr>
              <a:t>tersebut</a:t>
            </a:r>
            <a:r>
              <a:rPr lang="en-US" sz="2700" dirty="0">
                <a:latin typeface="Calibri" pitchFamily="34" charset="0"/>
                <a:cs typeface="Calibri" pitchFamily="34" charset="0"/>
                <a:sym typeface="Wingdings" pitchFamily="2" charset="2"/>
              </a:rPr>
              <a:t>. </a:t>
            </a:r>
            <a:endParaRPr lang="en-US" sz="2700" dirty="0">
              <a:solidFill>
                <a:srgbClr val="FF0000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algn="just">
              <a:spcBef>
                <a:spcPts val="0"/>
              </a:spcBef>
              <a:defRPr/>
            </a:pPr>
            <a:r>
              <a:rPr lang="en-US" sz="27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P</a:t>
            </a:r>
            <a:r>
              <a:rPr lang="en-US" sz="27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eluang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merupakan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ukuran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bagi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kemustahilan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atau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kemungkinan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timbulnya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suatu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kejadian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. </a:t>
            </a:r>
          </a:p>
          <a:p>
            <a:pPr algn="just">
              <a:spcBef>
                <a:spcPts val="0"/>
              </a:spcBef>
              <a:defRPr/>
            </a:pPr>
            <a:r>
              <a:rPr lang="en-US" sz="2700" dirty="0" err="1">
                <a:latin typeface="Calibri" pitchFamily="34" charset="0"/>
                <a:cs typeface="Calibri" pitchFamily="34" charset="0"/>
              </a:rPr>
              <a:t>Bagaimana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menghitung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banyaknya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kemungkinan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?</a:t>
            </a:r>
          </a:p>
          <a:p>
            <a:pPr marL="0" indent="0" algn="just">
              <a:buNone/>
              <a:defRPr/>
            </a:pPr>
            <a:r>
              <a:rPr lang="en-US" sz="2700" dirty="0">
                <a:latin typeface="Calibri" pitchFamily="34" charset="0"/>
                <a:cs typeface="Calibri" pitchFamily="34" charset="0"/>
              </a:rPr>
              <a:t>    1.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Perlu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pengetahuan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mengenai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kaidah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penggandaan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permutasi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kombinasi</a:t>
            </a:r>
            <a:endParaRPr lang="en-US" sz="27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buNone/>
              <a:defRPr/>
            </a:pPr>
            <a:r>
              <a:rPr lang="en-US" sz="2700" dirty="0">
                <a:latin typeface="Calibri" pitchFamily="34" charset="0"/>
                <a:cs typeface="Calibri" pitchFamily="34" charset="0"/>
              </a:rPr>
              <a:t>    2.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Dapat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dihitung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peluang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kejadian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dari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suatu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percobaan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n-US" sz="27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8701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1011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73224" y="1347341"/>
            <a:ext cx="10965011" cy="4530725"/>
          </a:xfrm>
          <a:prstGeom prst="rect">
            <a:avLst/>
          </a:prstGeom>
        </p:spPr>
        <p:txBody>
          <a:bodyPr vert="horz" lIns="108832" tIns="54416" rIns="108832" bIns="54416">
            <a:norm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0" y="3686348"/>
            <a:ext cx="10965011" cy="4530725"/>
          </a:xfrm>
          <a:prstGeom prst="rect">
            <a:avLst/>
          </a:prstGeom>
        </p:spPr>
        <p:txBody>
          <a:bodyPr vert="horz" lIns="108832" tIns="54416" rIns="108832" bIns="54416">
            <a:norm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  <a:defRPr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n-US" sz="2400" b="0" i="1" dirty="0">
              <a:latin typeface="Calibri" pitchFamily="34" charset="0"/>
              <a:ea typeface="Cambria Math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n-US" sz="2400" b="0" i="1" dirty="0">
                <a:latin typeface="Calibri" pitchFamily="34" charset="0"/>
                <a:ea typeface="Cambria Math"/>
                <a:cs typeface="Calibri" pitchFamily="34" charset="0"/>
              </a:rPr>
              <a:t>      </a:t>
            </a:r>
            <a:endParaRPr lang="en-US" sz="2400" i="1" dirty="0">
              <a:latin typeface="Calibri" pitchFamily="34" charset="0"/>
              <a:ea typeface="Cambria Math"/>
              <a:cs typeface="Calibri" pitchFamily="34" charset="0"/>
            </a:endParaRPr>
          </a:p>
          <a:p>
            <a:pPr marL="457200" indent="-457200" algn="just">
              <a:spcBef>
                <a:spcPts val="0"/>
              </a:spcBef>
              <a:buFont typeface="+mj-lt"/>
              <a:buAutoNum type="arabicPeriod"/>
              <a:defRPr/>
            </a:pPr>
            <a:endParaRPr lang="en-US" sz="2400" b="0" i="1" dirty="0">
              <a:latin typeface="Calibri" pitchFamily="34" charset="0"/>
              <a:ea typeface="Cambria Math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457200" indent="-457200" algn="just">
              <a:spcBef>
                <a:spcPts val="0"/>
              </a:spcBef>
              <a:buFont typeface="+mj-lt"/>
              <a:buAutoNum type="arabicPeriod" startAt="2"/>
              <a:defRPr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3019" y="1269554"/>
                <a:ext cx="10748986" cy="58262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Peluang Badu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terpilih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sebagai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ketua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adalah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0.8.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Peluang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Badu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terpilih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Ahmad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terpilih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sebesar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0.5.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Berapa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peluang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Badu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terpilih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jika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diketahui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bahwa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Ahmad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terpilih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?</a:t>
                </a:r>
              </a:p>
              <a:p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    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Jika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A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merupakan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kejadian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Badu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terpilih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B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merupakan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kejadian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     Ahmad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terpilih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maka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: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b="0" dirty="0">
                    <a:latin typeface="Calibri" pitchFamily="34" charset="0"/>
                    <a:cs typeface="Calibri" pitchFamily="34" charset="0"/>
                  </a:rPr>
                  <a:t>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>
                        <a:latin typeface="Cambria Math"/>
                      </a:rPr>
                      <m:t>P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1">
                            <a:latin typeface="Cambria Math"/>
                          </a:rPr>
                          <m:t>A</m:t>
                        </m:r>
                        <m:r>
                          <a:rPr lang="en-US" sz="2800" b="0">
                            <a:latin typeface="Cambria Math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US" sz="2800" b="0" i="1">
                            <a:latin typeface="Cambria Math"/>
                          </a:rPr>
                          <m:t>B</m:t>
                        </m:r>
                      </m:e>
                    </m:d>
                    <m:r>
                      <a:rPr lang="en-US" sz="2800" b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b="0" i="1">
                            <a:latin typeface="Cambria Math"/>
                          </a:rPr>
                          <m:t>P</m:t>
                        </m:r>
                        <m:r>
                          <a:rPr lang="en-US" sz="2800" b="0"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800" b="0" i="1">
                            <a:latin typeface="Cambria Math"/>
                          </a:rPr>
                          <m:t>A</m:t>
                        </m:r>
                        <m:r>
                          <a:rPr lang="en-US" sz="2800" b="0">
                            <a:latin typeface="Cambria Math"/>
                            <a:ea typeface="Cambria Math"/>
                          </a:rPr>
                          <m:t>∩</m:t>
                        </m:r>
                        <m:r>
                          <m:rPr>
                            <m:sty m:val="p"/>
                          </m:rPr>
                          <a:rPr lang="en-US" sz="2800" b="0" i="1">
                            <a:latin typeface="Cambria Math"/>
                            <a:ea typeface="Cambria Math"/>
                          </a:rPr>
                          <m:t>B</m:t>
                        </m:r>
                        <m:r>
                          <a:rPr lang="en-US" sz="2800" b="0">
                            <a:latin typeface="Cambria Math"/>
                            <a:ea typeface="Cambria Math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800" b="0" i="1">
                            <a:latin typeface="Cambria Math"/>
                          </a:rPr>
                          <m:t>P</m:t>
                        </m:r>
                        <m:r>
                          <a:rPr lang="en-US" sz="2800" b="0"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800" b="0" i="1">
                            <a:latin typeface="Cambria Math"/>
                          </a:rPr>
                          <m:t>B</m:t>
                        </m:r>
                        <m:r>
                          <a:rPr lang="en-US" sz="2800" b="0"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0.5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0.8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=0.625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514350" indent="-514350">
                  <a:buFont typeface="+mj-lt"/>
                  <a:buAutoNum type="arabicPeriod" startAt="2"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Peluang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Lion Air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berangkat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tepat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pada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waktunya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adalah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0.85,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peluang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Lion Air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datang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tepat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pada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waktunya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adalah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0.9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peluang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pesawat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tersebut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berangkat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datang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tepat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pada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waktunya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adalah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0.75.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Hitung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peluang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bahwa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Lion Air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tersebut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:</a:t>
                </a:r>
              </a:p>
              <a:p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019" y="1269554"/>
                <a:ext cx="10748986" cy="5826210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1191" t="-1046" r="-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30977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1011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73224" y="1347341"/>
            <a:ext cx="10965011" cy="4530725"/>
          </a:xfrm>
          <a:prstGeom prst="rect">
            <a:avLst/>
          </a:prstGeom>
        </p:spPr>
        <p:txBody>
          <a:bodyPr vert="horz" lIns="108832" tIns="54416" rIns="108832" bIns="54416">
            <a:norm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0" y="3686348"/>
            <a:ext cx="10965011" cy="4530725"/>
          </a:xfrm>
          <a:prstGeom prst="rect">
            <a:avLst/>
          </a:prstGeom>
        </p:spPr>
        <p:txBody>
          <a:bodyPr vert="horz" lIns="108832" tIns="54416" rIns="108832" bIns="54416">
            <a:norm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  <a:defRPr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n-US" sz="2400" b="0" i="1" dirty="0">
              <a:latin typeface="Calibri" pitchFamily="34" charset="0"/>
              <a:ea typeface="Cambria Math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n-US" sz="2400" b="0" i="1" dirty="0">
                <a:latin typeface="Calibri" pitchFamily="34" charset="0"/>
                <a:ea typeface="Cambria Math"/>
                <a:cs typeface="Calibri" pitchFamily="34" charset="0"/>
              </a:rPr>
              <a:t>      </a:t>
            </a:r>
            <a:endParaRPr lang="en-US" sz="2400" i="1" dirty="0">
              <a:latin typeface="Calibri" pitchFamily="34" charset="0"/>
              <a:ea typeface="Cambria Math"/>
              <a:cs typeface="Calibri" pitchFamily="34" charset="0"/>
            </a:endParaRPr>
          </a:p>
          <a:p>
            <a:pPr marL="457200" indent="-457200" algn="just">
              <a:spcBef>
                <a:spcPts val="0"/>
              </a:spcBef>
              <a:buFont typeface="+mj-lt"/>
              <a:buAutoNum type="arabicPeriod"/>
              <a:defRPr/>
            </a:pPr>
            <a:endParaRPr lang="en-US" sz="2400" b="0" i="1" dirty="0">
              <a:latin typeface="Calibri" pitchFamily="34" charset="0"/>
              <a:ea typeface="Cambria Math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457200" indent="-457200" algn="just">
              <a:spcBef>
                <a:spcPts val="0"/>
              </a:spcBef>
              <a:buFont typeface="+mj-lt"/>
              <a:buAutoNum type="arabicPeriod" startAt="2"/>
              <a:defRPr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3019" y="1357057"/>
                <a:ext cx="10748986" cy="68972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     a)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Datang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tepat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pada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waktunya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bila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diketahui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pesawat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komersial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itu</a:t>
                </a: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         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berangkat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tepat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pada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waktunya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.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     b)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Berangkat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tepat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pada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waktunya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bila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diketahui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pesawat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komersial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         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tersebut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datang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tepat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pada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waktunya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.</a:t>
                </a:r>
              </a:p>
              <a:p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      </a:t>
                </a:r>
                <a:r>
                  <a:rPr lang="en-US" sz="2800" u="sng" dirty="0" err="1">
                    <a:latin typeface="Calibri" pitchFamily="34" charset="0"/>
                    <a:cs typeface="Calibri" pitchFamily="34" charset="0"/>
                  </a:rPr>
                  <a:t>Jawab</a:t>
                </a:r>
                <a:endParaRPr lang="en-US" sz="2800" u="sng" dirty="0">
                  <a:latin typeface="Calibri" pitchFamily="34" charset="0"/>
                  <a:cs typeface="Calibri" pitchFamily="34" charset="0"/>
                </a:endParaRPr>
              </a:p>
              <a:p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     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Jika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A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adalah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kejadian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Lion Air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berangkat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tepat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pada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waktunya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B</a:t>
                </a:r>
              </a:p>
              <a:p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     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adalah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kejadian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Lion Air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datang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tepat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pada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waktunya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maka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: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      a)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0">
                        <a:latin typeface="Cambria Math"/>
                      </a:rPr>
                      <m:t>P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</a:rPr>
                          <m:t>B</m:t>
                        </m:r>
                        <m:r>
                          <a:rPr lang="en-US" sz="2800" i="0">
                            <a:latin typeface="Cambria Math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</a:rPr>
                          <m:t>A</m:t>
                        </m:r>
                      </m:e>
                    </m:d>
                    <m:r>
                      <a:rPr lang="en-US" sz="2800" i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i="0">
                            <a:latin typeface="Cambria Math"/>
                          </a:rPr>
                          <m:t>P</m:t>
                        </m:r>
                        <m:r>
                          <a:rPr lang="en-US" sz="2800" i="0"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</a:rPr>
                          <m:t>B</m:t>
                        </m:r>
                        <m:r>
                          <a:rPr lang="en-US" sz="2800" i="0">
                            <a:latin typeface="Cambria Math"/>
                            <a:ea typeface="Cambria Math"/>
                          </a:rPr>
                          <m:t>∩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</a:rPr>
                          <m:t>A</m:t>
                        </m:r>
                        <m:r>
                          <a:rPr lang="en-US" sz="2800" i="0">
                            <a:latin typeface="Cambria Math"/>
                            <a:ea typeface="Cambria Math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800" i="0">
                            <a:latin typeface="Cambria Math"/>
                          </a:rPr>
                          <m:t>P</m:t>
                        </m:r>
                        <m:r>
                          <a:rPr lang="en-US" sz="2800" i="0"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</a:rPr>
                          <m:t>A</m:t>
                        </m:r>
                        <m:r>
                          <a:rPr lang="en-US" sz="2800" i="0"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en-US" sz="2800" i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0">
                            <a:latin typeface="Cambria Math"/>
                          </a:rPr>
                          <m:t>0.</m:t>
                        </m:r>
                        <m:r>
                          <a:rPr lang="en-US" sz="2800" b="0" i="0" smtClean="0">
                            <a:latin typeface="Cambria Math"/>
                          </a:rPr>
                          <m:t>75</m:t>
                        </m:r>
                      </m:num>
                      <m:den>
                        <m:r>
                          <a:rPr lang="en-US" sz="2800" i="0">
                            <a:latin typeface="Cambria Math"/>
                          </a:rPr>
                          <m:t>0.8</m:t>
                        </m:r>
                        <m:r>
                          <a:rPr lang="en-US" sz="2800" b="0" i="0" smtClean="0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sz="2800" i="0">
                        <a:latin typeface="Cambria Math"/>
                      </a:rPr>
                      <m:t>=0.</m:t>
                    </m:r>
                    <m:r>
                      <a:rPr lang="en-US" sz="2800" b="0" i="0" smtClean="0">
                        <a:latin typeface="Cambria Math"/>
                      </a:rPr>
                      <m:t>88</m:t>
                    </m:r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      b)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0">
                        <a:latin typeface="Cambria Math"/>
                      </a:rPr>
                      <m:t>P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</a:rPr>
                          <m:t>A</m:t>
                        </m:r>
                        <m:r>
                          <a:rPr lang="en-US" sz="2800" i="0">
                            <a:latin typeface="Cambria Math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</a:rPr>
                          <m:t>B</m:t>
                        </m:r>
                      </m:e>
                    </m:d>
                    <m:r>
                      <a:rPr lang="en-US" sz="2800" i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i="0">
                            <a:latin typeface="Cambria Math"/>
                          </a:rPr>
                          <m:t>P</m:t>
                        </m:r>
                        <m:r>
                          <a:rPr lang="en-US" sz="2800" i="0"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</a:rPr>
                          <m:t>A</m:t>
                        </m:r>
                        <m:r>
                          <a:rPr lang="en-US" sz="2800" i="0">
                            <a:latin typeface="Cambria Math"/>
                            <a:ea typeface="Cambria Math"/>
                          </a:rPr>
                          <m:t>∩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</a:rPr>
                          <m:t>B</m:t>
                        </m:r>
                        <m:r>
                          <a:rPr lang="en-US" sz="2800" i="0">
                            <a:latin typeface="Cambria Math"/>
                            <a:ea typeface="Cambria Math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800" i="0">
                            <a:latin typeface="Cambria Math"/>
                          </a:rPr>
                          <m:t>P</m:t>
                        </m:r>
                        <m:r>
                          <a:rPr lang="en-US" sz="2800" i="0"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</a:rPr>
                          <m:t>B</m:t>
                        </m:r>
                        <m:r>
                          <a:rPr lang="en-US" sz="2800" i="0"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en-US" sz="2800" i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0">
                            <a:latin typeface="Cambria Math"/>
                          </a:rPr>
                          <m:t>0.75</m:t>
                        </m:r>
                      </m:num>
                      <m:den>
                        <m:r>
                          <a:rPr lang="en-US" sz="2800" i="0">
                            <a:latin typeface="Cambria Math"/>
                          </a:rPr>
                          <m:t>0.</m:t>
                        </m:r>
                        <m:r>
                          <a:rPr lang="en-US" sz="2800" b="0" i="0" smtClean="0">
                            <a:latin typeface="Cambria Math"/>
                          </a:rPr>
                          <m:t>90</m:t>
                        </m:r>
                      </m:den>
                    </m:f>
                    <m:r>
                      <a:rPr lang="en-US" sz="2800" i="0">
                        <a:latin typeface="Cambria Math"/>
                      </a:rPr>
                      <m:t>=0.8</m:t>
                    </m:r>
                    <m:r>
                      <a:rPr lang="en-US" sz="2800" b="0" i="0" smtClean="0">
                        <a:latin typeface="Cambria Math"/>
                      </a:rPr>
                      <m:t>3</m:t>
                    </m:r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>
                  <a:spcAft>
                    <a:spcPts val="1200"/>
                  </a:spcAft>
                </a:pPr>
                <a:endParaRPr lang="en-US" sz="2800" u="sng" dirty="0">
                  <a:latin typeface="Calibri" pitchFamily="34" charset="0"/>
                  <a:cs typeface="Calibri" pitchFamily="34" charset="0"/>
                </a:endParaRPr>
              </a:p>
              <a:p>
                <a:pPr>
                  <a:spcAft>
                    <a:spcPts val="600"/>
                  </a:spcAft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>
                  <a:spcAft>
                    <a:spcPts val="600"/>
                  </a:spcAft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019" y="1357057"/>
                <a:ext cx="10748986" cy="6897273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t="-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03074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1011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Kejadian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Saling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Bebas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73224" y="1347341"/>
            <a:ext cx="10965011" cy="4530725"/>
          </a:xfrm>
          <a:prstGeom prst="rect">
            <a:avLst/>
          </a:prstGeom>
        </p:spPr>
        <p:txBody>
          <a:bodyPr vert="horz" lIns="108832" tIns="54416" rIns="108832" bIns="54416">
            <a:norm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0" y="3686348"/>
            <a:ext cx="10965011" cy="4530725"/>
          </a:xfrm>
          <a:prstGeom prst="rect">
            <a:avLst/>
          </a:prstGeom>
        </p:spPr>
        <p:txBody>
          <a:bodyPr vert="horz" lIns="108832" tIns="54416" rIns="108832" bIns="54416">
            <a:norm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  <a:defRPr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n-US" sz="2400" b="0" i="1" dirty="0">
              <a:latin typeface="Calibri" pitchFamily="34" charset="0"/>
              <a:ea typeface="Cambria Math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n-US" sz="2400" b="0" i="1" dirty="0">
                <a:latin typeface="Calibri" pitchFamily="34" charset="0"/>
                <a:ea typeface="Cambria Math"/>
                <a:cs typeface="Calibri" pitchFamily="34" charset="0"/>
              </a:rPr>
              <a:t>      </a:t>
            </a:r>
            <a:endParaRPr lang="en-US" sz="2400" i="1" dirty="0">
              <a:latin typeface="Calibri" pitchFamily="34" charset="0"/>
              <a:ea typeface="Cambria Math"/>
              <a:cs typeface="Calibri" pitchFamily="34" charset="0"/>
            </a:endParaRPr>
          </a:p>
          <a:p>
            <a:pPr marL="457200" indent="-457200" algn="just">
              <a:spcBef>
                <a:spcPts val="0"/>
              </a:spcBef>
              <a:buFont typeface="+mj-lt"/>
              <a:buAutoNum type="arabicPeriod"/>
              <a:defRPr/>
            </a:pPr>
            <a:endParaRPr lang="en-US" sz="2400" b="0" i="1" dirty="0">
              <a:latin typeface="Calibri" pitchFamily="34" charset="0"/>
              <a:ea typeface="Cambria Math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457200" indent="-457200" algn="just">
              <a:spcBef>
                <a:spcPts val="0"/>
              </a:spcBef>
              <a:buFont typeface="+mj-lt"/>
              <a:buAutoNum type="arabicPeriod" startAt="2"/>
              <a:defRPr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3"/>
              <p:cNvSpPr txBox="1">
                <a:spLocks noChangeArrowheads="1"/>
              </p:cNvSpPr>
              <p:nvPr/>
            </p:nvSpPr>
            <p:spPr>
              <a:xfrm>
                <a:off x="621011" y="1341562"/>
                <a:ext cx="11233248" cy="5184576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spcBef>
                    <a:spcPts val="0"/>
                  </a:spcBef>
                  <a:spcAft>
                    <a:spcPts val="1200"/>
                  </a:spcAft>
                  <a:defRPr/>
                </a:pPr>
                <a:r>
                  <a:rPr lang="en-US" sz="2800" dirty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Kejadian </a:t>
                </a:r>
                <a:r>
                  <a:rPr lang="en-US" sz="2800" dirty="0" err="1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saling</a:t>
                </a:r>
                <a:r>
                  <a:rPr lang="en-US" sz="2800" dirty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bebas</a:t>
                </a:r>
                <a:r>
                  <a:rPr lang="en-US" sz="2800" dirty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adalah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kejadian-kejadian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yang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saling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tidak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mempengaruhi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.</a:t>
                </a:r>
              </a:p>
              <a:p>
                <a:pPr algn="just">
                  <a:spcBef>
                    <a:spcPts val="0"/>
                  </a:spcBef>
                  <a:spcAft>
                    <a:spcPts val="1200"/>
                  </a:spcAft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Peluang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dari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dua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buah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kejadian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yang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saling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bebas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adalah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:</a:t>
                </a:r>
              </a:p>
              <a:p>
                <a:pPr algn="just">
                  <a:spcBef>
                    <a:spcPts val="0"/>
                  </a:spcBef>
                  <a:spcAft>
                    <a:spcPts val="1200"/>
                  </a:spcAft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Contoh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:</a:t>
                </a:r>
              </a:p>
              <a:p>
                <a:pPr marL="0" indent="0" algn="just">
                  <a:spcBef>
                    <a:spcPts val="0"/>
                  </a:spcBef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  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Peluang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bayi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berjenis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kelamin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laki-laki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diketahui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0.6.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Jika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jenis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kelamin</a:t>
                </a: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  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anak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pertama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(A)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kedua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(B)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saling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bebas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berapa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peluang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jenis</a:t>
                </a: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  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kelamin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anak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pertama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anak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kedua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laki-laki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?</a:t>
                </a: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P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A</m:t>
                        </m:r>
                        <m:r>
                          <a:rPr lang="en-US" sz="280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∩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B</m:t>
                        </m:r>
                      </m:e>
                    </m:d>
                    <m: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P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A</m:t>
                        </m:r>
                      </m:e>
                    </m:d>
                    <m: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•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P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B</m:t>
                        </m:r>
                      </m:e>
                    </m:d>
                    <m: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0.6*0.6 = 0.36</a:t>
                </a:r>
              </a:p>
              <a:p>
                <a:pPr marL="0" indent="0" algn="just">
                  <a:spcBef>
                    <a:spcPts val="0"/>
                  </a:spcBef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1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11" y="1341562"/>
                <a:ext cx="11233248" cy="5184576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434" t="-940" r="-922" b="-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149403" y="2997746"/>
                <a:ext cx="3528392" cy="86409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𝐏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𝐀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∩</m:t>
                          </m:r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𝐁</m:t>
                          </m:r>
                        </m:e>
                      </m:d>
                      <m:r>
                        <a:rPr lang="en-US" sz="24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𝐏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𝐀</m:t>
                          </m:r>
                        </m:e>
                      </m:d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/>
                        </a:rPr>
                        <m:t>•</m:t>
                      </m:r>
                      <m:r>
                        <a:rPr lang="en-US" sz="24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𝐏</m:t>
                      </m:r>
                      <m:r>
                        <a:rPr lang="en-US" sz="24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𝐁</m:t>
                      </m:r>
                      <m:r>
                        <a:rPr lang="en-US" sz="24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403" y="2997746"/>
                <a:ext cx="3528392" cy="864096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58055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Variabel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Random/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Peubah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Acak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549003" y="1125538"/>
                <a:ext cx="11233248" cy="5184576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26496" marR="0" lvl="0" indent="-326496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rgbClr val="727CA3"/>
                  </a:buClr>
                  <a:buSzPct val="76000"/>
                  <a:buFont typeface="Wingdings 3"/>
                  <a:buChar char=""/>
                  <a:tabLst/>
                  <a:defRPr/>
                </a:pP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Peubah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acak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merupakan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fungsi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yang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memetakan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kejadian-kejadian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/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anggota-anggota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dari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ruang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contoh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ke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himpunan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bilangan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real.</a:t>
                </a:r>
              </a:p>
              <a:p>
                <a:pPr marL="326496" marR="0" lvl="0" indent="-326496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rgbClr val="727CA3"/>
                  </a:buClr>
                  <a:buSzPct val="76000"/>
                  <a:buFont typeface="Wingdings 3"/>
                  <a:buChar char=""/>
                  <a:tabLst/>
                  <a:defRPr/>
                </a:pP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Peubah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acak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dinyatakan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dengan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huruf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kapital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,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misalkan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X, Y, Z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sedangkan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nilainya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dinyatakan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sebagai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huruf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kecil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padanannya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,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misalkan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x, y, z.</a:t>
                </a:r>
              </a:p>
              <a:p>
                <a:pPr marL="326496" marR="0" lvl="0" indent="-326496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rgbClr val="727CA3"/>
                  </a:buClr>
                  <a:buSzPct val="76000"/>
                  <a:buFont typeface="Wingdings 3"/>
                  <a:buChar char=""/>
                  <a:tabLst/>
                  <a:defRPr/>
                </a:pP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Percobaan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: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melempar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dua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dadu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berisi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enam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setimbang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, S = {11, 12, 13, 14, 15,  16, 21, 22, 23, 24, 25, 26, 31, 32, 33, 34, 35, 36, 41, 42, 43, 44, 45, 46, 51, 52, 53, 54, 55, 56, 61, 62, 63, 64, 65, 66}, n(S) = 36</a:t>
                </a:r>
              </a:p>
              <a:p>
                <a:pPr marL="326496" marR="0" lvl="0" indent="-326496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rgbClr val="727CA3"/>
                  </a:buClr>
                  <a:buSzPct val="76000"/>
                  <a:buFont typeface="Wingdings 3"/>
                  <a:buChar char=""/>
                  <a:tabLst/>
                  <a:defRPr/>
                </a:pP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X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adalah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peubah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acak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yang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melambangkan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jumlah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kedua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sisi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dadu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7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X</m:t>
                    </m:r>
                    <m:r>
                      <a:rPr kumimoji="0" lang="en-US" sz="27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kumimoji="0" lang="en-US" sz="27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kumimoji="0" lang="en-US" sz="27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2, 3, 4, 5, 6, 7, 8, 9, 10, 11, 12</m:t>
                        </m:r>
                      </m:e>
                    </m:d>
                  </m:oMath>
                </a14:m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</a:p>
              <a:p>
                <a:pPr marL="326496" marR="0" lvl="0" indent="-326496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Char char=""/>
                  <a:tabLst/>
                  <a:defRPr/>
                </a:pP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Y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adalah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peubah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acak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yang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melambangkan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nilai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maksimum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dari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kedua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sisi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dadu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7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Y</m:t>
                    </m:r>
                    <m:r>
                      <a:rPr kumimoji="0" lang="en-US" sz="27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kumimoji="0" lang="en-US" sz="27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kumimoji="0" lang="en-US" sz="27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1, 2, 3, 4, 5, 6</m:t>
                        </m:r>
                      </m:e>
                    </m:d>
                  </m:oMath>
                </a14:m>
                <a:endParaRPr kumimoji="0" 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    </a:t>
                </a: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003" y="1125538"/>
                <a:ext cx="11233248" cy="5184576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380" t="-824" r="-868" b="-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24683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1011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Fungsi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Peluang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73224" y="1413570"/>
            <a:ext cx="10965011" cy="4896544"/>
          </a:xfrm>
          <a:prstGeom prst="rect">
            <a:avLst/>
          </a:prstGeom>
        </p:spPr>
        <p:txBody>
          <a:bodyPr vert="horz" lIns="108832" tIns="54416" rIns="108832" bIns="54416">
            <a:norm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6496" marR="0" lvl="0" indent="-326496" algn="just" defTabSz="10883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27CA3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Setiap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nilai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peubah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acak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berpadanan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dengan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satu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atau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lebih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kemungkinan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terjadi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.</a:t>
            </a:r>
          </a:p>
          <a:p>
            <a:pPr marL="326496" marR="0" lvl="0" indent="-326496" algn="just" defTabSz="10883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27CA3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Setiap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nilai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peubah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acak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bisa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ditentukan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nilai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peluangnya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.</a:t>
            </a:r>
          </a:p>
          <a:p>
            <a:pPr marL="326496" marR="0" lvl="0" indent="-326496" algn="just" defTabSz="10883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27CA3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Fungsi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yang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menyatakan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peluang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dari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setiap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nilai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peubah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acak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disebut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fungsi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peluang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.</a:t>
            </a:r>
          </a:p>
          <a:p>
            <a:pPr marL="326496" marR="0" lvl="0" indent="-326496" algn="just" defTabSz="10883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27CA3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Total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nilai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dari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fungsi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peluang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adalah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1.</a:t>
            </a:r>
          </a:p>
          <a:p>
            <a:pPr marL="326496" marR="0" lvl="0" indent="-326496" algn="just" defTabSz="10883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7CA3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Pendefinisian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fungsi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peubah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acak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harus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mampu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memetakan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setiap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kejadian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dalam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ruang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contoh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dengan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tepat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ke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satu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bilangan-bilangan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real</a:t>
            </a:r>
          </a:p>
          <a:p>
            <a:pPr marL="0" marR="0" lvl="0" indent="0" algn="just" defTabSz="10883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7CA3"/>
              </a:buClr>
              <a:buSzPct val="76000"/>
              <a:buFont typeface="Wingdings 3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0" marR="0" lvl="0" indent="0" algn="just" defTabSz="10883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7CA3"/>
              </a:buClr>
              <a:buSzPct val="76000"/>
              <a:buFont typeface="Wingdings 3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7944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1011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73224" y="1125538"/>
            <a:ext cx="10965011" cy="4530725"/>
          </a:xfrm>
          <a:prstGeom prst="rect">
            <a:avLst/>
          </a:prstGeom>
        </p:spPr>
        <p:txBody>
          <a:bodyPr vert="horz" lIns="108832" tIns="54416" rIns="108832" bIns="54416">
            <a:norm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10883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7CA3"/>
              </a:buClr>
              <a:buSzPct val="76000"/>
              <a:buFont typeface="Wingdings 3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   </a:t>
            </a:r>
          </a:p>
          <a:p>
            <a:pPr marL="0" marR="0" lvl="0" indent="0" algn="just" defTabSz="10883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7CA3"/>
              </a:buClr>
              <a:buSzPct val="76000"/>
              <a:buFont typeface="Wingdings 3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0" marR="0" lvl="0" indent="0" algn="just" defTabSz="10883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7CA3"/>
              </a:buClr>
              <a:buSzPct val="76000"/>
              <a:buFont typeface="Wingdings 3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3"/>
              <p:cNvSpPr txBox="1">
                <a:spLocks noChangeArrowheads="1"/>
              </p:cNvSpPr>
              <p:nvPr/>
            </p:nvSpPr>
            <p:spPr>
              <a:xfrm>
                <a:off x="673224" y="1269554"/>
                <a:ext cx="10965011" cy="5112568"/>
              </a:xfrm>
              <a:prstGeom prst="rect">
                <a:avLst/>
              </a:prstGeom>
            </p:spPr>
            <p:txBody>
              <a:bodyPr vert="horz" lIns="108832" tIns="54416" rIns="108832" bIns="54416">
                <a:norm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26496" marR="0" lvl="0" indent="-326496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rgbClr val="727CA3"/>
                  </a:buClr>
                  <a:buSzPct val="76000"/>
                  <a:buFont typeface="Wingdings 3"/>
                  <a:buChar char="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Percobaan: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melempar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dua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dadu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berisi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enam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setimbang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, S = {11, 12, 13, 14, 15,  16, 21, 22, 23, 24, 25, 26, 31, 32, 33, 34, 35, 36, 41, 42, 43, 44, 45, 46, 51, 52, 53, 54, 55, 56, 61, 62, 63, 64, 65, 66}, n(S) = 36</a:t>
                </a:r>
              </a:p>
              <a:p>
                <a:pPr marL="326496" marR="0" lvl="0" indent="-326496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rgbClr val="727CA3"/>
                  </a:buClr>
                  <a:buSzPct val="76000"/>
                  <a:buFont typeface="Wingdings 3"/>
                  <a:buChar char="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Y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adalah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peubah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acak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yang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melambangkan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nilai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maksimum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dari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kedua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sisi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dadu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Y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kumimoji="0" lang="en-US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1, 2, 3, 4, 5, 6</m:t>
                        </m:r>
                      </m:e>
                    </m:d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326496" marR="0" lvl="0" indent="-326496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Char char="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Fungsi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peluang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:</a:t>
                </a: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P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0" lang="en-US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Y</m:t>
                        </m:r>
                        <m:r>
                          <a:rPr kumimoji="0" lang="en-US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=1</m:t>
                        </m:r>
                      </m:e>
                    </m:d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kumimoji="0" lang="en-US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1</m:t>
                        </m:r>
                      </m:num>
                      <m:den>
                        <m:r>
                          <a:rPr kumimoji="0" lang="en-US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P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0" lang="en-US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Y</m:t>
                        </m:r>
                        <m:r>
                          <a:rPr kumimoji="0" lang="en-US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=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4</m:t>
                        </m:r>
                      </m:e>
                    </m:d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kumimoji="0" lang="en-US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7</m:t>
                        </m:r>
                      </m:num>
                      <m:den>
                        <m:r>
                          <a:rPr kumimoji="0" lang="en-US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36</m:t>
                        </m:r>
                      </m:den>
                    </m:f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/>
                    <a:ea typeface="+mn-ea"/>
                    <a:cs typeface="Calibri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P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0" lang="en-US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Y</m:t>
                        </m:r>
                        <m:r>
                          <a:rPr kumimoji="0" lang="en-US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=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2</m:t>
                        </m:r>
                      </m:e>
                    </m:d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kumimoji="0" lang="en-US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3</m:t>
                        </m:r>
                      </m:num>
                      <m:den>
                        <m:r>
                          <a:rPr kumimoji="0" lang="en-US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P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0" lang="en-US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Y</m:t>
                        </m:r>
                        <m:r>
                          <a:rPr kumimoji="0" lang="en-US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=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5</m:t>
                        </m:r>
                      </m:e>
                    </m:d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kumimoji="0" lang="en-US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9</m:t>
                        </m:r>
                      </m:num>
                      <m:den>
                        <m:r>
                          <a:rPr kumimoji="0" lang="en-US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36</m:t>
                        </m:r>
                      </m:den>
                    </m:f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/>
                    <a:ea typeface="+mn-ea"/>
                    <a:cs typeface="Calibri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P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0" lang="en-US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Y</m:t>
                        </m:r>
                        <m:r>
                          <a:rPr kumimoji="0" lang="en-US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=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3</m:t>
                        </m:r>
                      </m:e>
                    </m:d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kumimoji="0" lang="en-US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5</m:t>
                        </m:r>
                      </m:num>
                      <m:den>
                        <m:r>
                          <a:rPr kumimoji="0" lang="en-US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P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0" lang="en-US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Y</m:t>
                        </m:r>
                        <m:r>
                          <a:rPr kumimoji="0" lang="en-US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=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6</m:t>
                        </m:r>
                      </m:e>
                    </m:d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kumimoji="0" lang="en-US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11</m:t>
                        </m:r>
                      </m:num>
                      <m:den>
                        <m:r>
                          <a:rPr kumimoji="0" lang="en-US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36</m:t>
                        </m:r>
                      </m:den>
                    </m:f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2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" y="1269554"/>
                <a:ext cx="10965011" cy="5112568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389" t="-834" r="-10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57702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936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1011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Konsep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Probabilitas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73224" y="1269554"/>
            <a:ext cx="10965011" cy="4530725"/>
          </a:xfrm>
          <a:prstGeom prst="rect">
            <a:avLst/>
          </a:prstGeom>
        </p:spPr>
        <p:txBody>
          <a:bodyPr vert="horz" lIns="108832" tIns="54416" rIns="108832" bIns="54416">
            <a:norm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defRPr/>
            </a:pPr>
            <a:r>
              <a:rPr lang="en-US" sz="28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Ruang</a:t>
            </a:r>
            <a:r>
              <a:rPr lang="en-US" sz="2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Contoh</a:t>
            </a:r>
            <a:r>
              <a:rPr lang="en-US" sz="2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adalah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suatu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himpunan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memuat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kejadian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mungkin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dari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suatu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percobaan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.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Umumnya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dinotasikan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S.</a:t>
            </a:r>
          </a:p>
          <a:p>
            <a:pPr algn="just">
              <a:spcBef>
                <a:spcPts val="0"/>
              </a:spcBef>
              <a:defRPr/>
            </a:pPr>
            <a:r>
              <a:rPr lang="en-US" sz="2800" dirty="0" err="1">
                <a:latin typeface="Calibri" pitchFamily="34" charset="0"/>
                <a:cs typeface="Calibri" pitchFamily="34" charset="0"/>
              </a:rPr>
              <a:t>Setiap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kemungkinan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hasil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dalam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ruang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contoh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disebut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elemen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atau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anggota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.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Umumnya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dinotasikan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n(S).</a:t>
            </a:r>
          </a:p>
          <a:p>
            <a:pPr algn="just">
              <a:spcBef>
                <a:spcPts val="0"/>
              </a:spcBef>
              <a:defRPr/>
            </a:pPr>
            <a:r>
              <a:rPr lang="en-US" sz="2800" dirty="0" err="1">
                <a:latin typeface="Calibri" pitchFamily="34" charset="0"/>
                <a:cs typeface="Calibri" pitchFamily="34" charset="0"/>
              </a:rPr>
              <a:t>Contoh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: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   1.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Pelemparan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sebutir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dadu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setimbang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4" descr="dic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967" y="4005858"/>
            <a:ext cx="2211388" cy="22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4027091" y="4941962"/>
            <a:ext cx="914400" cy="0"/>
          </a:xfrm>
          <a:prstGeom prst="line">
            <a:avLst/>
          </a:prstGeom>
          <a:noFill/>
          <a:ln w="76200">
            <a:solidFill>
              <a:srgbClr val="00B0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073619" y="4437906"/>
                <a:ext cx="2831288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S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cs typeface="Calibri" pitchFamily="34" charset="0"/>
                          </a:rPr>
                          <m:t>1, 2, 3, 4, 5, 6</m:t>
                        </m:r>
                      </m:e>
                    </m:d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n(S) = 6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3619" y="4437906"/>
                <a:ext cx="2831288" cy="954107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4301" t="-57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1690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1011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Konsep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Probabilitas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73224" y="1125538"/>
            <a:ext cx="10965011" cy="4530725"/>
          </a:xfrm>
          <a:prstGeom prst="rect">
            <a:avLst/>
          </a:prstGeom>
        </p:spPr>
        <p:txBody>
          <a:bodyPr vert="horz" lIns="108832" tIns="54416" rIns="108832" bIns="54416">
            <a:norm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  <a:defRPr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   2.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Pelemparan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satu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keping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koin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setimbang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   3.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Jenis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kelamin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bayi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   4.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Pelemparan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dua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keping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koin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setimbang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3235003" y="2205658"/>
            <a:ext cx="914400" cy="0"/>
          </a:xfrm>
          <a:prstGeom prst="line">
            <a:avLst/>
          </a:prstGeom>
          <a:noFill/>
          <a:ln w="76200">
            <a:solidFill>
              <a:srgbClr val="00B0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37435" y="1701602"/>
            <a:ext cx="31536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S = {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Angka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Gambar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}</a:t>
            </a:r>
          </a:p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n(S) = 2</a:t>
            </a:r>
          </a:p>
        </p:txBody>
      </p:sp>
      <p:pic>
        <p:nvPicPr>
          <p:cNvPr id="8" name="Picture 10" descr="baby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115" y="3285778"/>
            <a:ext cx="6667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baby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5" r="21129"/>
          <a:stretch/>
        </p:blipFill>
        <p:spPr bwMode="auto">
          <a:xfrm>
            <a:off x="2349203" y="3285778"/>
            <a:ext cx="66148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Line 5"/>
          <p:cNvSpPr>
            <a:spLocks noChangeShapeType="1"/>
          </p:cNvSpPr>
          <p:nvPr/>
        </p:nvSpPr>
        <p:spPr bwMode="auto">
          <a:xfrm>
            <a:off x="3235003" y="3861842"/>
            <a:ext cx="914400" cy="0"/>
          </a:xfrm>
          <a:prstGeom prst="line">
            <a:avLst/>
          </a:prstGeom>
          <a:noFill/>
          <a:ln w="76200">
            <a:solidFill>
              <a:srgbClr val="00B0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37435" y="3339783"/>
            <a:ext cx="39462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S = {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Laki-laki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Perempuan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}</a:t>
            </a:r>
          </a:p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n(S) = 2</a:t>
            </a:r>
          </a:p>
        </p:txBody>
      </p:sp>
      <p:grpSp>
        <p:nvGrpSpPr>
          <p:cNvPr id="13" name="Group 24"/>
          <p:cNvGrpSpPr>
            <a:grpSpLocks/>
          </p:cNvGrpSpPr>
          <p:nvPr/>
        </p:nvGrpSpPr>
        <p:grpSpPr bwMode="auto">
          <a:xfrm>
            <a:off x="1499543" y="4866506"/>
            <a:ext cx="3009900" cy="1371600"/>
            <a:chOff x="432" y="2880"/>
            <a:chExt cx="1896" cy="864"/>
          </a:xfrm>
        </p:grpSpPr>
        <p:pic>
          <p:nvPicPr>
            <p:cNvPr id="14" name="Picture 1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2928"/>
              <a:ext cx="342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3360"/>
              <a:ext cx="342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2880"/>
              <a:ext cx="342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2928"/>
              <a:ext cx="342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3360"/>
              <a:ext cx="36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4" y="2880"/>
              <a:ext cx="36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3312"/>
              <a:ext cx="36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3312"/>
              <a:ext cx="36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" name="Picture 7" descr="coin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107" y="1629594"/>
            <a:ext cx="1438275" cy="1101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Line 5"/>
          <p:cNvSpPr>
            <a:spLocks noChangeShapeType="1"/>
          </p:cNvSpPr>
          <p:nvPr/>
        </p:nvSpPr>
        <p:spPr bwMode="auto">
          <a:xfrm>
            <a:off x="4797475" y="5482552"/>
            <a:ext cx="914400" cy="0"/>
          </a:xfrm>
          <a:prstGeom prst="line">
            <a:avLst/>
          </a:prstGeom>
          <a:noFill/>
          <a:ln w="76200">
            <a:solidFill>
              <a:srgbClr val="00B0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77595" y="4995967"/>
            <a:ext cx="31694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S = {AG, GA, GG, AA}</a:t>
            </a:r>
          </a:p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n(S) = 4</a:t>
            </a:r>
          </a:p>
        </p:txBody>
      </p:sp>
    </p:spTree>
    <p:extLst>
      <p:ext uri="{BB962C8B-B14F-4D97-AF65-F5344CB8AC3E}">
        <p14:creationId xmlns:p14="http://schemas.microsoft.com/office/powerpoint/2010/main" val="3767358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1011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Konsep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Probabilitas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73224" y="1347341"/>
            <a:ext cx="10965011" cy="4530725"/>
          </a:xfrm>
          <a:prstGeom prst="rect">
            <a:avLst/>
          </a:prstGeom>
        </p:spPr>
        <p:txBody>
          <a:bodyPr vert="horz" lIns="108832" tIns="54416" rIns="108832" bIns="54416">
            <a:norm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defRPr/>
            </a:pPr>
            <a:r>
              <a:rPr lang="en-US" sz="28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Kejadian</a:t>
            </a:r>
            <a:r>
              <a:rPr lang="en-US" sz="2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(event)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adalah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himpunan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bagian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dari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ruang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contoh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.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Umumnya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dinotasikan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dengan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huruf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kapital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.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Jika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E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adalah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suatu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kejadian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, n(E)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adalah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banyaknya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kemungkinan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dari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kejadian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tersebut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>
              <a:spcBef>
                <a:spcPts val="0"/>
              </a:spcBef>
              <a:defRPr/>
            </a:pPr>
            <a:r>
              <a:rPr lang="en-US" sz="2800" dirty="0" err="1">
                <a:latin typeface="Calibri" pitchFamily="34" charset="0"/>
                <a:cs typeface="Calibri" pitchFamily="34" charset="0"/>
              </a:rPr>
              <a:t>Contoh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: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   1.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Percobaan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: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Pelemparan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dua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koin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setimbang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       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Kejadian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: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Munculnya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sisi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angka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    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7" name="Group 15"/>
          <p:cNvGrpSpPr>
            <a:grpSpLocks/>
          </p:cNvGrpSpPr>
          <p:nvPr/>
        </p:nvGrpSpPr>
        <p:grpSpPr bwMode="auto">
          <a:xfrm>
            <a:off x="1625203" y="4290442"/>
            <a:ext cx="3009900" cy="1371600"/>
            <a:chOff x="624" y="2256"/>
            <a:chExt cx="1896" cy="864"/>
          </a:xfrm>
        </p:grpSpPr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2736"/>
              <a:ext cx="342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2256"/>
              <a:ext cx="342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2736"/>
              <a:ext cx="36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6" y="2256"/>
              <a:ext cx="36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2688"/>
              <a:ext cx="36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2688"/>
              <a:ext cx="36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Line 5"/>
          <p:cNvSpPr>
            <a:spLocks noChangeShapeType="1"/>
          </p:cNvSpPr>
          <p:nvPr/>
        </p:nvSpPr>
        <p:spPr bwMode="auto">
          <a:xfrm>
            <a:off x="5013499" y="4869954"/>
            <a:ext cx="914400" cy="0"/>
          </a:xfrm>
          <a:prstGeom prst="line">
            <a:avLst/>
          </a:prstGeom>
          <a:noFill/>
          <a:ln w="76200">
            <a:solidFill>
              <a:srgbClr val="00B0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30399" y="4365898"/>
            <a:ext cx="25555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E = {AG, GA, AA}</a:t>
            </a:r>
          </a:p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n(E) = 3</a:t>
            </a:r>
          </a:p>
        </p:txBody>
      </p:sp>
    </p:spTree>
    <p:extLst>
      <p:ext uri="{BB962C8B-B14F-4D97-AF65-F5344CB8AC3E}">
        <p14:creationId xmlns:p14="http://schemas.microsoft.com/office/powerpoint/2010/main" val="2818708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1011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Konsep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Probabilitas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73224" y="1275333"/>
            <a:ext cx="10965011" cy="4530725"/>
          </a:xfrm>
          <a:prstGeom prst="rect">
            <a:avLst/>
          </a:prstGeom>
        </p:spPr>
        <p:txBody>
          <a:bodyPr vert="horz" lIns="108832" tIns="54416" rIns="108832" bIns="54416">
            <a:norm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  <a:defRPr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   2.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Percobaan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: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Pelemparan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dua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dadu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sisi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enam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setimbang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       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Kejadian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: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Munculnya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sisi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ganjil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pada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dadu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I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   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  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60808" y="5013970"/>
            <a:ext cx="104214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E = {11, 12, 13, 14, 15, 16, 31, 32, 33, 34, 35, 36, 51, 52, 53, 54, 55, 56}</a:t>
            </a:r>
          </a:p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n(E) = 18</a:t>
            </a:r>
          </a:p>
        </p:txBody>
      </p:sp>
      <p:grpSp>
        <p:nvGrpSpPr>
          <p:cNvPr id="25" name="Group 80"/>
          <p:cNvGrpSpPr>
            <a:grpSpLocks/>
          </p:cNvGrpSpPr>
          <p:nvPr/>
        </p:nvGrpSpPr>
        <p:grpSpPr bwMode="auto">
          <a:xfrm>
            <a:off x="1485107" y="2350516"/>
            <a:ext cx="9865730" cy="2360793"/>
            <a:chOff x="960" y="3385"/>
            <a:chExt cx="3648" cy="763"/>
          </a:xfrm>
        </p:grpSpPr>
        <p:pic>
          <p:nvPicPr>
            <p:cNvPr id="26" name="Picture 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1" y="3920"/>
              <a:ext cx="162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1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0" y="3920"/>
              <a:ext cx="180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1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5" y="3943"/>
              <a:ext cx="168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2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6" y="3920"/>
              <a:ext cx="210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2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5" y="3920"/>
              <a:ext cx="18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2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2" y="3920"/>
              <a:ext cx="21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3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5" y="3660"/>
              <a:ext cx="162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3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0" y="3660"/>
              <a:ext cx="180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3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5" y="3664"/>
              <a:ext cx="168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3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6" y="3660"/>
              <a:ext cx="210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3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5" y="3660"/>
              <a:ext cx="18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3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2" y="3641"/>
              <a:ext cx="21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8" name="Group 42"/>
            <p:cNvGrpSpPr>
              <a:grpSpLocks/>
            </p:cNvGrpSpPr>
            <p:nvPr/>
          </p:nvGrpSpPr>
          <p:grpSpPr bwMode="auto">
            <a:xfrm>
              <a:off x="984" y="3385"/>
              <a:ext cx="3624" cy="233"/>
              <a:chOff x="624" y="3241"/>
              <a:chExt cx="3624" cy="233"/>
            </a:xfrm>
          </p:grpSpPr>
          <p:pic>
            <p:nvPicPr>
              <p:cNvPr id="51" name="Picture 4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" y="3264"/>
                <a:ext cx="162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" name="Picture 44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6" y="3264"/>
                <a:ext cx="162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" name="Picture 4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0" y="3241"/>
                <a:ext cx="180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4" name="Picture 46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85" y="3264"/>
                <a:ext cx="168" cy="1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5" name="Picture 47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06" y="3264"/>
                <a:ext cx="210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6" name="Picture 48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75" y="3264"/>
                <a:ext cx="180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7" name="Picture 49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32" y="3264"/>
                <a:ext cx="21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8" name="Picture 50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3" y="3264"/>
                <a:ext cx="162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9" name="Picture 5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80" y="3264"/>
                <a:ext cx="162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0" name="Picture 5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90" y="3264"/>
                <a:ext cx="162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" name="Picture 5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54" y="3264"/>
                <a:ext cx="162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" name="Picture 54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20" y="3264"/>
                <a:ext cx="162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9" name="Picture 6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3664"/>
              <a:ext cx="168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6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3664"/>
              <a:ext cx="168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7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4" y="3664"/>
              <a:ext cx="168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7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0" y="3664"/>
              <a:ext cx="168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7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" y="3664"/>
              <a:ext cx="168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7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4" y="3664"/>
              <a:ext cx="168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7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3920"/>
              <a:ext cx="18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7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3936"/>
              <a:ext cx="18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7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2" y="3920"/>
              <a:ext cx="18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7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4" y="3920"/>
              <a:ext cx="18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7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9" y="3920"/>
              <a:ext cx="18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7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2" y="3920"/>
              <a:ext cx="18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20175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1011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Penggandaan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73224" y="1347341"/>
            <a:ext cx="10965011" cy="4530725"/>
          </a:xfrm>
          <a:prstGeom prst="rect">
            <a:avLst/>
          </a:prstGeom>
        </p:spPr>
        <p:txBody>
          <a:bodyPr vert="horz" lIns="108832" tIns="54416" rIns="108832" bIns="54416">
            <a:norm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0" y="3686348"/>
            <a:ext cx="10965011" cy="4530725"/>
          </a:xfrm>
          <a:prstGeom prst="rect">
            <a:avLst/>
          </a:prstGeom>
        </p:spPr>
        <p:txBody>
          <a:bodyPr vert="horz" lIns="108832" tIns="54416" rIns="108832" bIns="54416">
            <a:norm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  <a:defRPr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n-US" sz="2400" b="0" i="1" dirty="0">
              <a:latin typeface="Calibri" pitchFamily="34" charset="0"/>
              <a:ea typeface="Cambria Math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n-US" sz="2400" b="0" i="1" dirty="0">
                <a:latin typeface="Calibri" pitchFamily="34" charset="0"/>
                <a:ea typeface="Cambria Math"/>
                <a:cs typeface="Calibri" pitchFamily="34" charset="0"/>
              </a:rPr>
              <a:t>      </a:t>
            </a:r>
            <a:endParaRPr lang="en-US" sz="2400" i="1" dirty="0">
              <a:latin typeface="Calibri" pitchFamily="34" charset="0"/>
              <a:ea typeface="Cambria Math"/>
              <a:cs typeface="Calibri" pitchFamily="34" charset="0"/>
            </a:endParaRPr>
          </a:p>
          <a:p>
            <a:pPr marL="457200" indent="-457200" algn="just">
              <a:spcBef>
                <a:spcPts val="0"/>
              </a:spcBef>
              <a:buFont typeface="+mj-lt"/>
              <a:buAutoNum type="arabicPeriod"/>
              <a:defRPr/>
            </a:pPr>
            <a:endParaRPr lang="en-US" sz="2400" b="0" i="1" dirty="0">
              <a:latin typeface="Calibri" pitchFamily="34" charset="0"/>
              <a:ea typeface="Cambria Math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457200" indent="-457200" algn="just">
              <a:spcBef>
                <a:spcPts val="0"/>
              </a:spcBef>
              <a:buFont typeface="+mj-lt"/>
              <a:buAutoNum type="arabicPeriod" startAt="2"/>
              <a:defRPr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49003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defRPr/>
            </a:pPr>
            <a:r>
              <a:rPr lang="en-US" sz="28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Penggandaan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dapat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digunakan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jika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setiap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kemungkinan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dibentuk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dari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komponen-komponen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saling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bebas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: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defRPr/>
            </a:pPr>
            <a:r>
              <a:rPr lang="en-US" sz="2800" dirty="0" err="1">
                <a:latin typeface="Calibri" pitchFamily="34" charset="0"/>
                <a:cs typeface="Calibri" pitchFamily="34" charset="0"/>
              </a:rPr>
              <a:t>Contoh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: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   1.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Melempar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3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keping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koin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       n(S) = 2 x 2 x 2 = 8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   2.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Melempar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dua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buah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dadu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       n(S) = 6 x 6 = 36 </a:t>
            </a:r>
          </a:p>
        </p:txBody>
      </p:sp>
      <p:sp>
        <p:nvSpPr>
          <p:cNvPr id="7" name="Rectangle 6"/>
          <p:cNvSpPr/>
          <p:nvPr/>
        </p:nvSpPr>
        <p:spPr>
          <a:xfrm>
            <a:off x="4509443" y="2421682"/>
            <a:ext cx="2880320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n(S) = n1 x n2 x …</a:t>
            </a:r>
          </a:p>
        </p:txBody>
      </p:sp>
    </p:spTree>
    <p:extLst>
      <p:ext uri="{BB962C8B-B14F-4D97-AF65-F5344CB8AC3E}">
        <p14:creationId xmlns:p14="http://schemas.microsoft.com/office/powerpoint/2010/main" val="4038953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1011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Permutasi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73224" y="1347341"/>
            <a:ext cx="10965011" cy="4530725"/>
          </a:xfrm>
          <a:prstGeom prst="rect">
            <a:avLst/>
          </a:prstGeom>
        </p:spPr>
        <p:txBody>
          <a:bodyPr vert="horz" lIns="108832" tIns="54416" rIns="108832" bIns="54416">
            <a:norm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0" y="3686348"/>
            <a:ext cx="10965011" cy="4530725"/>
          </a:xfrm>
          <a:prstGeom prst="rect">
            <a:avLst/>
          </a:prstGeom>
        </p:spPr>
        <p:txBody>
          <a:bodyPr vert="horz" lIns="108832" tIns="54416" rIns="108832" bIns="54416">
            <a:norm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  <a:defRPr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n-US" sz="2400" b="0" i="1" dirty="0">
              <a:latin typeface="Calibri" pitchFamily="34" charset="0"/>
              <a:ea typeface="Cambria Math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n-US" sz="2400" b="0" i="1" dirty="0">
                <a:latin typeface="Calibri" pitchFamily="34" charset="0"/>
                <a:ea typeface="Cambria Math"/>
                <a:cs typeface="Calibri" pitchFamily="34" charset="0"/>
              </a:rPr>
              <a:t>      </a:t>
            </a:r>
            <a:endParaRPr lang="en-US" sz="2400" i="1" dirty="0">
              <a:latin typeface="Calibri" pitchFamily="34" charset="0"/>
              <a:ea typeface="Cambria Math"/>
              <a:cs typeface="Calibri" pitchFamily="34" charset="0"/>
            </a:endParaRPr>
          </a:p>
          <a:p>
            <a:pPr marL="457200" indent="-457200" algn="just">
              <a:spcBef>
                <a:spcPts val="0"/>
              </a:spcBef>
              <a:buFont typeface="+mj-lt"/>
              <a:buAutoNum type="arabicPeriod"/>
              <a:defRPr/>
            </a:pPr>
            <a:endParaRPr lang="en-US" sz="2400" b="0" i="1" dirty="0">
              <a:latin typeface="Calibri" pitchFamily="34" charset="0"/>
              <a:ea typeface="Cambria Math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457200" indent="-457200" algn="just">
              <a:spcBef>
                <a:spcPts val="0"/>
              </a:spcBef>
              <a:buFont typeface="+mj-lt"/>
              <a:buAutoNum type="arabicPeriod" startAt="2"/>
              <a:defRPr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49003" y="1125538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defRPr/>
            </a:pPr>
            <a:r>
              <a:rPr lang="en-US" sz="27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Permutasi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merupakan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kejadian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dimana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susunan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objek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terpilih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diperhatikan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.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Berdasarkan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pengembaliannya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permutasi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dibagi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menjadi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dua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yaitu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permutasi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dengan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pengembalian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dan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pemutasi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tanpa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pengembalian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>
              <a:spcBef>
                <a:spcPts val="0"/>
              </a:spcBef>
              <a:defRPr/>
            </a:pPr>
            <a:r>
              <a:rPr lang="en-US" sz="2700" dirty="0" err="1">
                <a:latin typeface="Calibri" pitchFamily="34" charset="0"/>
                <a:cs typeface="Calibri" pitchFamily="34" charset="0"/>
              </a:rPr>
              <a:t>Permutasi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tanpa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pengembalian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dengan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n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objek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berbeda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dan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di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ambil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r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objek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dapat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dirumuskan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sebagai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berikut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: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n-US" sz="27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2400"/>
              </a:spcAft>
              <a:buNone/>
              <a:defRPr/>
            </a:pPr>
            <a:endParaRPr lang="en-US" sz="2700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defRPr/>
            </a:pPr>
            <a:r>
              <a:rPr lang="en-US" sz="2700" dirty="0" err="1">
                <a:latin typeface="Calibri" pitchFamily="34" charset="0"/>
                <a:cs typeface="Calibri" pitchFamily="34" charset="0"/>
              </a:rPr>
              <a:t>Permutasi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dengan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pengembalian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dengan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n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objek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berbeda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dan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di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ambil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r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objek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dapat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dirumuskan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sebagai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berikut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: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2700" dirty="0">
                <a:latin typeface="Calibri" pitchFamily="34" charset="0"/>
                <a:cs typeface="Calibri" pitchFamily="34" charset="0"/>
              </a:rPr>
              <a:t>     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n-US" sz="2700" dirty="0">
                <a:latin typeface="Calibri" pitchFamily="34" charset="0"/>
                <a:cs typeface="Calibri" pitchFamily="34" charset="0"/>
              </a:rPr>
              <a:t>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781251" y="3357786"/>
                <a:ext cx="7272808" cy="86409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𝐏</m:t>
                          </m:r>
                        </m:e>
                        <m:sub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𝐫</m:t>
                          </m:r>
                        </m:sub>
                        <m:sup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𝐧</m:t>
                          </m:r>
                        </m:sup>
                      </m:sSubSup>
                      <m:r>
                        <a:rPr lang="en-US" sz="24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𝐧</m:t>
                          </m:r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!</m:t>
                          </m:r>
                        </m:num>
                        <m:den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𝐧</m:t>
                          </m:r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𝐫</m:t>
                          </m:r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)!</m:t>
                          </m:r>
                        </m:den>
                      </m:f>
                      <m:r>
                        <a:rPr lang="en-US" sz="24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𝐧</m:t>
                          </m:r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𝐧</m:t>
                              </m:r>
                              <m:r>
                                <a:rPr lang="en-US" sz="24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𝐧</m:t>
                              </m:r>
                              <m:r>
                                <a:rPr lang="en-US" sz="24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e>
                          </m:d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…</m:t>
                          </m:r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𝟎</m:t>
                          </m:r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!</m:t>
                          </m:r>
                        </m:num>
                        <m:den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𝐧</m:t>
                              </m:r>
                              <m:r>
                                <a:rPr lang="en-US" sz="24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𝐫</m:t>
                              </m:r>
                            </m:e>
                          </m:d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𝐧</m:t>
                              </m:r>
                              <m:r>
                                <a:rPr lang="en-US" sz="24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𝐫</m:t>
                              </m:r>
                              <m:r>
                                <a:rPr lang="en-US" sz="24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𝐧</m:t>
                              </m:r>
                              <m:r>
                                <a:rPr lang="en-US" sz="24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𝐫</m:t>
                              </m:r>
                              <m:r>
                                <a:rPr lang="en-US" sz="24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e>
                          </m:d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…</m:t>
                          </m:r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𝟎</m:t>
                          </m:r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1251" y="3357786"/>
                <a:ext cx="7272808" cy="864096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013499" y="5302002"/>
                <a:ext cx="1872208" cy="86409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𝐏</m:t>
                          </m:r>
                        </m:e>
                        <m:sub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𝐫</m:t>
                          </m:r>
                        </m:sub>
                        <m:sup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𝐧</m:t>
                          </m:r>
                        </m:sup>
                      </m:sSubSup>
                      <m:r>
                        <a:rPr lang="en-US" sz="24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𝐧</m:t>
                          </m:r>
                        </m:e>
                        <m:sup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𝐫</m:t>
                          </m:r>
                        </m:sup>
                      </m:sSup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3499" y="5302002"/>
                <a:ext cx="1872208" cy="864096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1080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1011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73224" y="1347341"/>
            <a:ext cx="10965011" cy="4530725"/>
          </a:xfrm>
          <a:prstGeom prst="rect">
            <a:avLst/>
          </a:prstGeom>
        </p:spPr>
        <p:txBody>
          <a:bodyPr vert="horz" lIns="108832" tIns="54416" rIns="108832" bIns="54416">
            <a:norm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0" y="3686348"/>
            <a:ext cx="10965011" cy="4530725"/>
          </a:xfrm>
          <a:prstGeom prst="rect">
            <a:avLst/>
          </a:prstGeom>
        </p:spPr>
        <p:txBody>
          <a:bodyPr vert="horz" lIns="108832" tIns="54416" rIns="108832" bIns="54416">
            <a:norm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  <a:defRPr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n-US" sz="2400" b="0" i="1" dirty="0">
              <a:latin typeface="Calibri" pitchFamily="34" charset="0"/>
              <a:ea typeface="Cambria Math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n-US" sz="2400" b="0" i="1" dirty="0">
                <a:latin typeface="Calibri" pitchFamily="34" charset="0"/>
                <a:ea typeface="Cambria Math"/>
                <a:cs typeface="Calibri" pitchFamily="34" charset="0"/>
              </a:rPr>
              <a:t>      </a:t>
            </a:r>
            <a:endParaRPr lang="en-US" sz="2400" i="1" dirty="0">
              <a:latin typeface="Calibri" pitchFamily="34" charset="0"/>
              <a:ea typeface="Cambria Math"/>
              <a:cs typeface="Calibri" pitchFamily="34" charset="0"/>
            </a:endParaRPr>
          </a:p>
          <a:p>
            <a:pPr marL="457200" indent="-457200" algn="just">
              <a:spcBef>
                <a:spcPts val="0"/>
              </a:spcBef>
              <a:buFont typeface="+mj-lt"/>
              <a:buAutoNum type="arabicPeriod"/>
              <a:defRPr/>
            </a:pPr>
            <a:endParaRPr lang="en-US" sz="2400" b="0" i="1" dirty="0">
              <a:latin typeface="Calibri" pitchFamily="34" charset="0"/>
              <a:ea typeface="Cambria Math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457200" indent="-457200" algn="just">
              <a:spcBef>
                <a:spcPts val="0"/>
              </a:spcBef>
              <a:buFont typeface="+mj-lt"/>
              <a:buAutoNum type="arabicPeriod" startAt="2"/>
              <a:defRPr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549003" y="1269554"/>
                <a:ext cx="11233248" cy="5184576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spcBef>
                    <a:spcPts val="0"/>
                  </a:spcBef>
                  <a:spcAft>
                    <a:spcPts val="1800"/>
                  </a:spcAft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Misalkan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memilih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orang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untuk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membentuk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kepengurusan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suatu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organisasi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dimana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jika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A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terpilih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menempati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posisi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ketua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berbeda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maknanya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jika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A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terpilih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menempati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posisi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wakil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ketua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.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Misalkan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terdapat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5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kandidat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. Akan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dibentuk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susunan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pengurus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yang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terdiri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dari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Ketua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Wakil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Ketua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Bendahara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.</a:t>
                </a:r>
              </a:p>
              <a:p>
                <a:pPr marL="0" indent="0" algn="just">
                  <a:spcBef>
                    <a:spcPts val="0"/>
                  </a:spcBef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  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Permutasi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tingkat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3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dari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5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objek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:</a:t>
                </a:r>
              </a:p>
              <a:p>
                <a:pPr marL="0" indent="0" algn="just">
                  <a:spcBef>
                    <a:spcPts val="0"/>
                  </a:spcBef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800" b="0" i="1">
                              <a:latin typeface="Cambria Math"/>
                            </a:rPr>
                            <m:t>P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5</m:t>
                          </m:r>
                        </m:sup>
                      </m:sSubSup>
                      <m:r>
                        <a:rPr lang="en-US" sz="2800" b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latin typeface="Cambria Math"/>
                            </a:rPr>
                            <m:t>5</m:t>
                          </m:r>
                          <m:r>
                            <a:rPr lang="en-US" sz="2800" b="0">
                              <a:latin typeface="Cambria Math"/>
                              <a:ea typeface="Cambria Math"/>
                            </a:rPr>
                            <m:t>!</m:t>
                          </m:r>
                        </m:num>
                        <m:den>
                          <m:r>
                            <a:rPr lang="en-US" sz="2800" b="0">
                              <a:latin typeface="Cambria Math"/>
                            </a:rPr>
                            <m:t>(</m:t>
                          </m:r>
                          <m:r>
                            <a:rPr lang="en-US" sz="2800" b="0" i="0" smtClean="0">
                              <a:latin typeface="Cambria Math"/>
                            </a:rPr>
                            <m:t>5</m:t>
                          </m:r>
                          <m:r>
                            <a:rPr lang="en-US" sz="2800" b="0">
                              <a:latin typeface="Cambria Math"/>
                            </a:rPr>
                            <m:t>−</m:t>
                          </m:r>
                          <m:r>
                            <a:rPr lang="en-US" sz="2800" b="0" i="0" smtClean="0">
                              <a:latin typeface="Cambria Math"/>
                            </a:rPr>
                            <m:t>3</m:t>
                          </m:r>
                          <m:r>
                            <a:rPr lang="en-US" sz="2800" b="0">
                              <a:latin typeface="Cambria Math"/>
                            </a:rPr>
                            <m:t>)!</m:t>
                          </m:r>
                        </m:den>
                      </m:f>
                      <m:r>
                        <a:rPr lang="en-US" sz="2800" b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5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!</m:t>
                          </m:r>
                        </m:num>
                        <m:den>
                          <m:r>
                            <a:rPr lang="en-US" sz="2800" b="0" i="0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sz="2800" b="0">
                              <a:latin typeface="Cambria Math"/>
                              <a:ea typeface="Cambria Math"/>
                            </a:rPr>
                            <m:t>!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5.4.3.2!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2!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=60</m:t>
                      </m:r>
                    </m:oMath>
                  </m:oMathPara>
                </a14:m>
                <a:endParaRPr lang="en-US" sz="2800" dirty="0"/>
              </a:p>
              <a:p>
                <a:pPr marL="0" indent="0" algn="just">
                  <a:spcBef>
                    <a:spcPts val="0"/>
                  </a:spcBef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003" y="1269554"/>
                <a:ext cx="11233248" cy="5184576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434" t="-823" r="-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02898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3303</TotalTime>
  <Words>2194</Words>
  <Application>Microsoft Office PowerPoint</Application>
  <PresentationFormat>Custom</PresentationFormat>
  <Paragraphs>297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Bookman Old Style</vt:lpstr>
      <vt:lpstr>Calibri</vt:lpstr>
      <vt:lpstr>Cambria Math</vt:lpstr>
      <vt:lpstr>Gill Sans MT</vt:lpstr>
      <vt:lpstr>Wingdings</vt:lpstr>
      <vt:lpstr>Wingdings 3</vt:lpstr>
      <vt:lpstr>Origin</vt:lpstr>
      <vt:lpstr>Teori Probabilitas</vt:lpstr>
      <vt:lpstr>Konsep Probabilitas</vt:lpstr>
      <vt:lpstr>Konsep Probabilitas</vt:lpstr>
      <vt:lpstr>Konsep Probabilitas</vt:lpstr>
      <vt:lpstr>Konsep Probabilitas</vt:lpstr>
      <vt:lpstr>Konsep Probabilitas</vt:lpstr>
      <vt:lpstr>Penggandaan</vt:lpstr>
      <vt:lpstr>Permutasi</vt:lpstr>
      <vt:lpstr>Contoh</vt:lpstr>
      <vt:lpstr>Kombinasi</vt:lpstr>
      <vt:lpstr>Contoh</vt:lpstr>
      <vt:lpstr>Teori Himpunan</vt:lpstr>
      <vt:lpstr>Diagram Venn</vt:lpstr>
      <vt:lpstr>Hukum dalam Aljabar Himpunan</vt:lpstr>
      <vt:lpstr>Peluang</vt:lpstr>
      <vt:lpstr>Peluang</vt:lpstr>
      <vt:lpstr>Aksioma Peluang</vt:lpstr>
      <vt:lpstr>Contoh</vt:lpstr>
      <vt:lpstr>Probabilitas Bersyarat</vt:lpstr>
      <vt:lpstr>Contoh</vt:lpstr>
      <vt:lpstr>Contoh</vt:lpstr>
      <vt:lpstr>Kejadian Saling Bebas</vt:lpstr>
      <vt:lpstr>Variabel Random/Peubah Acak</vt:lpstr>
      <vt:lpstr>Fungsi Peluang</vt:lpstr>
      <vt:lpstr>Contoh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Analisis Regresi Sederhana</dc:title>
  <dc:creator>RIZKY</dc:creator>
  <cp:lastModifiedBy>Fauzhia Rahmasari</cp:lastModifiedBy>
  <cp:revision>207</cp:revision>
  <dcterms:created xsi:type="dcterms:W3CDTF">2017-11-13T05:19:11Z</dcterms:created>
  <dcterms:modified xsi:type="dcterms:W3CDTF">2024-03-28T14:19:34Z</dcterms:modified>
</cp:coreProperties>
</file>